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4" r:id="rId6"/>
    <p:sldId id="323" r:id="rId7"/>
    <p:sldId id="321" r:id="rId8"/>
    <p:sldId id="314" r:id="rId9"/>
    <p:sldId id="315" r:id="rId10"/>
    <p:sldId id="316" r:id="rId11"/>
    <p:sldId id="317" r:id="rId12"/>
    <p:sldId id="318" r:id="rId13"/>
    <p:sldId id="385" r:id="rId14"/>
    <p:sldId id="324" r:id="rId15"/>
    <p:sldId id="395" r:id="rId16"/>
    <p:sldId id="319" r:id="rId17"/>
    <p:sldId id="325" r:id="rId18"/>
    <p:sldId id="326" r:id="rId19"/>
    <p:sldId id="327" r:id="rId20"/>
    <p:sldId id="388" r:id="rId21"/>
    <p:sldId id="329" r:id="rId22"/>
    <p:sldId id="386" r:id="rId23"/>
    <p:sldId id="389" r:id="rId24"/>
    <p:sldId id="390" r:id="rId25"/>
    <p:sldId id="391" r:id="rId26"/>
    <p:sldId id="392" r:id="rId27"/>
    <p:sldId id="393" r:id="rId28"/>
    <p:sldId id="394"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Štěpánka Bilová" initials="ŠB"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A1E73D-C8BF-4931-8878-35B69F424DA3}" v="55" dt="2024-03-11T08:01:39.51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119" d="100"/>
          <a:sy n="119" d="100"/>
        </p:scale>
        <p:origin x="102"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a Čoupková" userId="92c71395-7f27-4083-bf01-1e357d38d630" providerId="ADAL" clId="{F4A1E73D-C8BF-4931-8878-35B69F424DA3}"/>
    <pc:docChg chg="custSel addSld delSld modSld">
      <pc:chgData name="Eva Čoupková" userId="92c71395-7f27-4083-bf01-1e357d38d630" providerId="ADAL" clId="{F4A1E73D-C8BF-4931-8878-35B69F424DA3}" dt="2024-03-11T08:05:38.959" v="324" actId="6549"/>
      <pc:docMkLst>
        <pc:docMk/>
      </pc:docMkLst>
      <pc:sldChg chg="modSp mod">
        <pc:chgData name="Eva Čoupková" userId="92c71395-7f27-4083-bf01-1e357d38d630" providerId="ADAL" clId="{F4A1E73D-C8BF-4931-8878-35B69F424DA3}" dt="2024-03-11T07:57:48.781" v="186" actId="5793"/>
        <pc:sldMkLst>
          <pc:docMk/>
          <pc:sldMk cId="2087359218" sldId="264"/>
        </pc:sldMkLst>
        <pc:spChg chg="mod">
          <ac:chgData name="Eva Čoupková" userId="92c71395-7f27-4083-bf01-1e357d38d630" providerId="ADAL" clId="{F4A1E73D-C8BF-4931-8878-35B69F424DA3}" dt="2024-03-11T07:57:48.781" v="186" actId="5793"/>
          <ac:spMkLst>
            <pc:docMk/>
            <pc:sldMk cId="2087359218" sldId="264"/>
            <ac:spMk id="3" creationId="{00000000-0000-0000-0000-000000000000}"/>
          </ac:spMkLst>
        </pc:spChg>
      </pc:sldChg>
      <pc:sldChg chg="modSp">
        <pc:chgData name="Eva Čoupková" userId="92c71395-7f27-4083-bf01-1e357d38d630" providerId="ADAL" clId="{F4A1E73D-C8BF-4931-8878-35B69F424DA3}" dt="2024-03-11T07:59:51.679" v="206" actId="20577"/>
        <pc:sldMkLst>
          <pc:docMk/>
          <pc:sldMk cId="1195017995" sldId="318"/>
        </pc:sldMkLst>
        <pc:spChg chg="mod">
          <ac:chgData name="Eva Čoupková" userId="92c71395-7f27-4083-bf01-1e357d38d630" providerId="ADAL" clId="{F4A1E73D-C8BF-4931-8878-35B69F424DA3}" dt="2024-03-11T07:59:51.679" v="206" actId="20577"/>
          <ac:spMkLst>
            <pc:docMk/>
            <pc:sldMk cId="1195017995" sldId="318"/>
            <ac:spMk id="5" creationId="{00000000-0000-0000-0000-000000000000}"/>
          </ac:spMkLst>
        </pc:spChg>
      </pc:sldChg>
      <pc:sldChg chg="modSp">
        <pc:chgData name="Eva Čoupková" userId="92c71395-7f27-4083-bf01-1e357d38d630" providerId="ADAL" clId="{F4A1E73D-C8BF-4931-8878-35B69F424DA3}" dt="2024-03-11T08:01:39.510" v="240" actId="6549"/>
        <pc:sldMkLst>
          <pc:docMk/>
          <pc:sldMk cId="863382671" sldId="319"/>
        </pc:sldMkLst>
        <pc:spChg chg="mod">
          <ac:chgData name="Eva Čoupková" userId="92c71395-7f27-4083-bf01-1e357d38d630" providerId="ADAL" clId="{F4A1E73D-C8BF-4931-8878-35B69F424DA3}" dt="2024-03-11T08:01:39.510" v="240" actId="6549"/>
          <ac:spMkLst>
            <pc:docMk/>
            <pc:sldMk cId="863382671" sldId="319"/>
            <ac:spMk id="8" creationId="{00000000-0000-0000-0000-000000000000}"/>
          </ac:spMkLst>
        </pc:spChg>
      </pc:sldChg>
      <pc:sldChg chg="modSp mod">
        <pc:chgData name="Eva Čoupková" userId="92c71395-7f27-4083-bf01-1e357d38d630" providerId="ADAL" clId="{F4A1E73D-C8BF-4931-8878-35B69F424DA3}" dt="2024-03-07T07:40:23.488" v="138" actId="27636"/>
        <pc:sldMkLst>
          <pc:docMk/>
          <pc:sldMk cId="3158611448" sldId="325"/>
        </pc:sldMkLst>
        <pc:spChg chg="mod">
          <ac:chgData name="Eva Čoupková" userId="92c71395-7f27-4083-bf01-1e357d38d630" providerId="ADAL" clId="{F4A1E73D-C8BF-4931-8878-35B69F424DA3}" dt="2024-03-07T07:40:23.488" v="138" actId="27636"/>
          <ac:spMkLst>
            <pc:docMk/>
            <pc:sldMk cId="3158611448" sldId="325"/>
            <ac:spMk id="3" creationId="{F150FD77-796B-840C-F3F6-0EBB9B9FB2CD}"/>
          </ac:spMkLst>
        </pc:spChg>
      </pc:sldChg>
      <pc:sldChg chg="modSp mod">
        <pc:chgData name="Eva Čoupková" userId="92c71395-7f27-4083-bf01-1e357d38d630" providerId="ADAL" clId="{F4A1E73D-C8BF-4931-8878-35B69F424DA3}" dt="2024-03-07T07:40:06.735" v="134" actId="255"/>
        <pc:sldMkLst>
          <pc:docMk/>
          <pc:sldMk cId="1222820457" sldId="326"/>
        </pc:sldMkLst>
        <pc:spChg chg="mod">
          <ac:chgData name="Eva Čoupková" userId="92c71395-7f27-4083-bf01-1e357d38d630" providerId="ADAL" clId="{F4A1E73D-C8BF-4931-8878-35B69F424DA3}" dt="2024-03-07T07:40:06.735" v="134" actId="255"/>
          <ac:spMkLst>
            <pc:docMk/>
            <pc:sldMk cId="1222820457" sldId="326"/>
            <ac:spMk id="3" creationId="{F150FD77-796B-840C-F3F6-0EBB9B9FB2CD}"/>
          </ac:spMkLst>
        </pc:spChg>
      </pc:sldChg>
      <pc:sldChg chg="modSp mod">
        <pc:chgData name="Eva Čoupková" userId="92c71395-7f27-4083-bf01-1e357d38d630" providerId="ADAL" clId="{F4A1E73D-C8BF-4931-8878-35B69F424DA3}" dt="2024-03-11T08:02:57.932" v="242" actId="20577"/>
        <pc:sldMkLst>
          <pc:docMk/>
          <pc:sldMk cId="2870654045" sldId="327"/>
        </pc:sldMkLst>
        <pc:spChg chg="mod">
          <ac:chgData name="Eva Čoupková" userId="92c71395-7f27-4083-bf01-1e357d38d630" providerId="ADAL" clId="{F4A1E73D-C8BF-4931-8878-35B69F424DA3}" dt="2024-03-11T08:02:57.932" v="242" actId="20577"/>
          <ac:spMkLst>
            <pc:docMk/>
            <pc:sldMk cId="2870654045" sldId="327"/>
            <ac:spMk id="3" creationId="{41592D7C-4BE0-9B73-835F-CB71F07E8460}"/>
          </ac:spMkLst>
        </pc:spChg>
      </pc:sldChg>
      <pc:sldChg chg="del">
        <pc:chgData name="Eva Čoupková" userId="92c71395-7f27-4083-bf01-1e357d38d630" providerId="ADAL" clId="{F4A1E73D-C8BF-4931-8878-35B69F424DA3}" dt="2024-03-07T07:32:26.945" v="0" actId="47"/>
        <pc:sldMkLst>
          <pc:docMk/>
          <pc:sldMk cId="1138010164" sldId="332"/>
        </pc:sldMkLst>
      </pc:sldChg>
      <pc:sldChg chg="del">
        <pc:chgData name="Eva Čoupková" userId="92c71395-7f27-4083-bf01-1e357d38d630" providerId="ADAL" clId="{F4A1E73D-C8BF-4931-8878-35B69F424DA3}" dt="2024-03-07T07:32:28.864" v="1" actId="47"/>
        <pc:sldMkLst>
          <pc:docMk/>
          <pc:sldMk cId="1040500893" sldId="384"/>
        </pc:sldMkLst>
      </pc:sldChg>
      <pc:sldChg chg="modSp mod">
        <pc:chgData name="Eva Čoupková" userId="92c71395-7f27-4083-bf01-1e357d38d630" providerId="ADAL" clId="{F4A1E73D-C8BF-4931-8878-35B69F424DA3}" dt="2024-03-11T08:05:38.959" v="324" actId="6549"/>
        <pc:sldMkLst>
          <pc:docMk/>
          <pc:sldMk cId="780188143" sldId="394"/>
        </pc:sldMkLst>
        <pc:spChg chg="mod">
          <ac:chgData name="Eva Čoupková" userId="92c71395-7f27-4083-bf01-1e357d38d630" providerId="ADAL" clId="{F4A1E73D-C8BF-4931-8878-35B69F424DA3}" dt="2024-03-11T08:05:38.959" v="324" actId="6549"/>
          <ac:spMkLst>
            <pc:docMk/>
            <pc:sldMk cId="780188143" sldId="394"/>
            <ac:spMk id="3" creationId="{39AFAECD-E4FE-5DA4-E1F2-0E7470D8CC02}"/>
          </ac:spMkLst>
        </pc:spChg>
      </pc:sldChg>
      <pc:sldChg chg="modSp add mod">
        <pc:chgData name="Eva Čoupková" userId="92c71395-7f27-4083-bf01-1e357d38d630" providerId="ADAL" clId="{F4A1E73D-C8BF-4931-8878-35B69F424DA3}" dt="2024-03-07T07:38:10.681" v="43" actId="20577"/>
        <pc:sldMkLst>
          <pc:docMk/>
          <pc:sldMk cId="3304779062" sldId="395"/>
        </pc:sldMkLst>
        <pc:spChg chg="mod">
          <ac:chgData name="Eva Čoupková" userId="92c71395-7f27-4083-bf01-1e357d38d630" providerId="ADAL" clId="{F4A1E73D-C8BF-4931-8878-35B69F424DA3}" dt="2024-03-07T07:38:10.681" v="43" actId="20577"/>
          <ac:spMkLst>
            <pc:docMk/>
            <pc:sldMk cId="3304779062" sldId="395"/>
            <ac:spMk id="5" creationId="{9E000264-CF4C-F051-6F6B-C0A046C3E61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0E65C208-C382-40B2-A6B2-9AAAD5A0BF23}" type="datetimeFigureOut">
              <a:rPr lang="cs-CZ" smtClean="0"/>
              <a:t>11.03.2024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600A0F2-D257-4399-8E5C-75DB38B2E514}" type="slidenum">
              <a:rPr lang="cs-CZ" smtClean="0"/>
              <a:t>‹#›</a:t>
            </a:fld>
            <a:endParaRPr lang="cs-CZ"/>
          </a:p>
        </p:txBody>
      </p:sp>
    </p:spTree>
    <p:extLst>
      <p:ext uri="{BB962C8B-B14F-4D97-AF65-F5344CB8AC3E}">
        <p14:creationId xmlns:p14="http://schemas.microsoft.com/office/powerpoint/2010/main" val="4045485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E65C208-C382-40B2-A6B2-9AAAD5A0BF23}" type="datetimeFigureOut">
              <a:rPr lang="cs-CZ" smtClean="0"/>
              <a:t>11.03.2024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600A0F2-D257-4399-8E5C-75DB38B2E514}" type="slidenum">
              <a:rPr lang="cs-CZ" smtClean="0"/>
              <a:t>‹#›</a:t>
            </a:fld>
            <a:endParaRPr lang="cs-CZ"/>
          </a:p>
        </p:txBody>
      </p:sp>
    </p:spTree>
    <p:extLst>
      <p:ext uri="{BB962C8B-B14F-4D97-AF65-F5344CB8AC3E}">
        <p14:creationId xmlns:p14="http://schemas.microsoft.com/office/powerpoint/2010/main" val="1970713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E65C208-C382-40B2-A6B2-9AAAD5A0BF23}" type="datetimeFigureOut">
              <a:rPr lang="cs-CZ" smtClean="0"/>
              <a:t>11.03.2024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600A0F2-D257-4399-8E5C-75DB38B2E514}" type="slidenum">
              <a:rPr lang="cs-CZ" smtClean="0"/>
              <a:t>‹#›</a:t>
            </a:fld>
            <a:endParaRPr lang="cs-CZ"/>
          </a:p>
        </p:txBody>
      </p:sp>
    </p:spTree>
    <p:extLst>
      <p:ext uri="{BB962C8B-B14F-4D97-AF65-F5344CB8AC3E}">
        <p14:creationId xmlns:p14="http://schemas.microsoft.com/office/powerpoint/2010/main" val="691308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E65C208-C382-40B2-A6B2-9AAAD5A0BF23}" type="datetimeFigureOut">
              <a:rPr lang="cs-CZ" smtClean="0"/>
              <a:t>11.03.2024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600A0F2-D257-4399-8E5C-75DB38B2E514}" type="slidenum">
              <a:rPr lang="cs-CZ" smtClean="0"/>
              <a:t>‹#›</a:t>
            </a:fld>
            <a:endParaRPr lang="cs-CZ"/>
          </a:p>
        </p:txBody>
      </p:sp>
    </p:spTree>
    <p:extLst>
      <p:ext uri="{BB962C8B-B14F-4D97-AF65-F5344CB8AC3E}">
        <p14:creationId xmlns:p14="http://schemas.microsoft.com/office/powerpoint/2010/main" val="2597420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0E65C208-C382-40B2-A6B2-9AAAD5A0BF23}" type="datetimeFigureOut">
              <a:rPr lang="cs-CZ" smtClean="0"/>
              <a:t>11.03.2024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600A0F2-D257-4399-8E5C-75DB38B2E514}" type="slidenum">
              <a:rPr lang="cs-CZ" smtClean="0"/>
              <a:t>‹#›</a:t>
            </a:fld>
            <a:endParaRPr lang="cs-CZ"/>
          </a:p>
        </p:txBody>
      </p:sp>
    </p:spTree>
    <p:extLst>
      <p:ext uri="{BB962C8B-B14F-4D97-AF65-F5344CB8AC3E}">
        <p14:creationId xmlns:p14="http://schemas.microsoft.com/office/powerpoint/2010/main" val="1878636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E65C208-C382-40B2-A6B2-9AAAD5A0BF23}" type="datetimeFigureOut">
              <a:rPr lang="cs-CZ" smtClean="0"/>
              <a:t>11.03.2024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600A0F2-D257-4399-8E5C-75DB38B2E514}" type="slidenum">
              <a:rPr lang="cs-CZ" smtClean="0"/>
              <a:t>‹#›</a:t>
            </a:fld>
            <a:endParaRPr lang="cs-CZ"/>
          </a:p>
        </p:txBody>
      </p:sp>
    </p:spTree>
    <p:extLst>
      <p:ext uri="{BB962C8B-B14F-4D97-AF65-F5344CB8AC3E}">
        <p14:creationId xmlns:p14="http://schemas.microsoft.com/office/powerpoint/2010/main" val="2860761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E65C208-C382-40B2-A6B2-9AAAD5A0BF23}" type="datetimeFigureOut">
              <a:rPr lang="cs-CZ" smtClean="0"/>
              <a:t>11.03.2024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600A0F2-D257-4399-8E5C-75DB38B2E514}" type="slidenum">
              <a:rPr lang="cs-CZ" smtClean="0"/>
              <a:t>‹#›</a:t>
            </a:fld>
            <a:endParaRPr lang="cs-CZ"/>
          </a:p>
        </p:txBody>
      </p:sp>
    </p:spTree>
    <p:extLst>
      <p:ext uri="{BB962C8B-B14F-4D97-AF65-F5344CB8AC3E}">
        <p14:creationId xmlns:p14="http://schemas.microsoft.com/office/powerpoint/2010/main" val="2323862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0E65C208-C382-40B2-A6B2-9AAAD5A0BF23}" type="datetimeFigureOut">
              <a:rPr lang="cs-CZ" smtClean="0"/>
              <a:t>11.03.2024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600A0F2-D257-4399-8E5C-75DB38B2E514}" type="slidenum">
              <a:rPr lang="cs-CZ" smtClean="0"/>
              <a:t>‹#›</a:t>
            </a:fld>
            <a:endParaRPr lang="cs-CZ"/>
          </a:p>
        </p:txBody>
      </p:sp>
    </p:spTree>
    <p:extLst>
      <p:ext uri="{BB962C8B-B14F-4D97-AF65-F5344CB8AC3E}">
        <p14:creationId xmlns:p14="http://schemas.microsoft.com/office/powerpoint/2010/main" val="3606715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E65C208-C382-40B2-A6B2-9AAAD5A0BF23}" type="datetimeFigureOut">
              <a:rPr lang="cs-CZ" smtClean="0"/>
              <a:t>11.03.2024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600A0F2-D257-4399-8E5C-75DB38B2E514}" type="slidenum">
              <a:rPr lang="cs-CZ" smtClean="0"/>
              <a:t>‹#›</a:t>
            </a:fld>
            <a:endParaRPr lang="cs-CZ"/>
          </a:p>
        </p:txBody>
      </p:sp>
    </p:spTree>
    <p:extLst>
      <p:ext uri="{BB962C8B-B14F-4D97-AF65-F5344CB8AC3E}">
        <p14:creationId xmlns:p14="http://schemas.microsoft.com/office/powerpoint/2010/main" val="2150444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0E65C208-C382-40B2-A6B2-9AAAD5A0BF23}" type="datetimeFigureOut">
              <a:rPr lang="cs-CZ" smtClean="0"/>
              <a:t>11.03.2024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600A0F2-D257-4399-8E5C-75DB38B2E514}" type="slidenum">
              <a:rPr lang="cs-CZ" smtClean="0"/>
              <a:t>‹#›</a:t>
            </a:fld>
            <a:endParaRPr lang="cs-CZ"/>
          </a:p>
        </p:txBody>
      </p:sp>
    </p:spTree>
    <p:extLst>
      <p:ext uri="{BB962C8B-B14F-4D97-AF65-F5344CB8AC3E}">
        <p14:creationId xmlns:p14="http://schemas.microsoft.com/office/powerpoint/2010/main" val="3340693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0E65C208-C382-40B2-A6B2-9AAAD5A0BF23}" type="datetimeFigureOut">
              <a:rPr lang="cs-CZ" smtClean="0"/>
              <a:t>11.03.2024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600A0F2-D257-4399-8E5C-75DB38B2E514}" type="slidenum">
              <a:rPr lang="cs-CZ" smtClean="0"/>
              <a:t>‹#›</a:t>
            </a:fld>
            <a:endParaRPr lang="cs-CZ"/>
          </a:p>
        </p:txBody>
      </p:sp>
    </p:spTree>
    <p:extLst>
      <p:ext uri="{BB962C8B-B14F-4D97-AF65-F5344CB8AC3E}">
        <p14:creationId xmlns:p14="http://schemas.microsoft.com/office/powerpoint/2010/main" val="3654258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65C208-C382-40B2-A6B2-9AAAD5A0BF23}" type="datetimeFigureOut">
              <a:rPr lang="cs-CZ" smtClean="0"/>
              <a:t>11.03.2024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0A0F2-D257-4399-8E5C-75DB38B2E514}" type="slidenum">
              <a:rPr lang="cs-CZ" smtClean="0"/>
              <a:t>‹#›</a:t>
            </a:fld>
            <a:endParaRPr lang="cs-CZ"/>
          </a:p>
        </p:txBody>
      </p:sp>
    </p:spTree>
    <p:extLst>
      <p:ext uri="{BB962C8B-B14F-4D97-AF65-F5344CB8AC3E}">
        <p14:creationId xmlns:p14="http://schemas.microsoft.com/office/powerpoint/2010/main" val="760474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01234567@mail.muni.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offthewall@email.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6543210@mail.muni.cz"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2655071"/>
            <a:ext cx="9144000" cy="2387600"/>
          </a:xfrm>
        </p:spPr>
        <p:txBody>
          <a:bodyPr>
            <a:normAutofit fontScale="90000"/>
          </a:bodyPr>
          <a:lstStyle/>
          <a:p>
            <a:r>
              <a:rPr lang="cs-CZ" dirty="0" err="1"/>
              <a:t>English</a:t>
            </a:r>
            <a:r>
              <a:rPr lang="cs-CZ" dirty="0"/>
              <a:t> </a:t>
            </a:r>
            <a:r>
              <a:rPr lang="cs-CZ" dirty="0" err="1"/>
              <a:t>for</a:t>
            </a:r>
            <a:r>
              <a:rPr lang="cs-CZ" dirty="0"/>
              <a:t> </a:t>
            </a:r>
            <a:r>
              <a:rPr lang="cs-CZ" dirty="0" err="1"/>
              <a:t>Physicists</a:t>
            </a:r>
            <a:r>
              <a:rPr lang="en-US" dirty="0"/>
              <a:t> I</a:t>
            </a:r>
            <a:r>
              <a:rPr lang="cs-CZ" dirty="0"/>
              <a:t>I</a:t>
            </a:r>
            <a:br>
              <a:rPr lang="cs-CZ" dirty="0"/>
            </a:br>
            <a:r>
              <a:rPr lang="cs-CZ" dirty="0" err="1"/>
              <a:t>Week</a:t>
            </a:r>
            <a:r>
              <a:rPr lang="cs-CZ" dirty="0"/>
              <a:t> 4 –</a:t>
            </a:r>
            <a:br>
              <a:rPr lang="cs-CZ" dirty="0"/>
            </a:br>
            <a:r>
              <a:rPr lang="en-US" dirty="0"/>
              <a:t>Writing Academic Emails </a:t>
            </a:r>
            <a:endParaRPr lang="cs-CZ" dirty="0"/>
          </a:p>
        </p:txBody>
      </p:sp>
      <p:sp>
        <p:nvSpPr>
          <p:cNvPr id="3" name="Podnadpis 2"/>
          <p:cNvSpPr>
            <a:spLocks noGrp="1"/>
          </p:cNvSpPr>
          <p:nvPr>
            <p:ph type="subTitle" idx="1"/>
          </p:nvPr>
        </p:nvSpPr>
        <p:spPr>
          <a:xfrm>
            <a:off x="1524000" y="4577398"/>
            <a:ext cx="9144000" cy="1655762"/>
          </a:xfrm>
        </p:spPr>
        <p:txBody>
          <a:bodyPr>
            <a:normAutofit/>
          </a:bodyPr>
          <a:lstStyle/>
          <a:p>
            <a:endParaRPr lang="cs-CZ" dirty="0"/>
          </a:p>
          <a:p>
            <a:endParaRPr lang="cs-CZ" dirty="0"/>
          </a:p>
        </p:txBody>
      </p:sp>
    </p:spTree>
    <p:extLst>
      <p:ext uri="{BB962C8B-B14F-4D97-AF65-F5344CB8AC3E}">
        <p14:creationId xmlns:p14="http://schemas.microsoft.com/office/powerpoint/2010/main" val="1394923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603D3C14-A4A9-DE0B-89EA-9C9B327E7C1D}"/>
              </a:ext>
            </a:extLst>
          </p:cNvPr>
          <p:cNvSpPr txBox="1"/>
          <p:nvPr/>
        </p:nvSpPr>
        <p:spPr>
          <a:xfrm>
            <a:off x="0" y="64168"/>
            <a:ext cx="10972800" cy="5778761"/>
          </a:xfrm>
          <a:prstGeom prst="rect">
            <a:avLst/>
          </a:prstGeom>
          <a:noFill/>
        </p:spPr>
        <p:txBody>
          <a:bodyPr wrap="square">
            <a:spAutoFit/>
          </a:bodyPr>
          <a:lstStyle/>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I faced some difficulties with selecting a topic for my research paper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Best wishes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 Last semester, I was an intern in a laboratory investigating the interaction of high-intensity and ultra-short laser pulses with matter</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 I am a student in your Atomic and Laser Physics course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 Dear Professor Smith</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 I would appreciate it if I could discuss it with you during your office hours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 I look forward to your reply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 Therefore, I was wondering if I could research a similar topic and thus use some of the data I collected when working in the laboratory for the research paper in your course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 Susan Green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 Thank you for your time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 I am writing with regard to the research paper we have to submit at the end of the semester</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 Moreover, I plan to write my Bachelor’s thesis on analytical models and three-dimensional particle simulations of intense laser interaction with a cluster of over-dense plasma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spcAft>
                <a:spcPts val="800"/>
              </a:spcAft>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 Please let me know if you are available to meet this week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0044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B81903-BE4B-092D-D89F-2B219FA0702B}"/>
              </a:ext>
            </a:extLst>
          </p:cNvPr>
          <p:cNvSpPr>
            <a:spLocks noGrp="1"/>
          </p:cNvSpPr>
          <p:nvPr>
            <p:ph type="title"/>
          </p:nvPr>
        </p:nvSpPr>
        <p:spPr/>
        <p:txBody>
          <a:bodyPr/>
          <a:lstStyle/>
          <a:p>
            <a:r>
              <a:rPr lang="cs-CZ" dirty="0" err="1"/>
              <a:t>Order</a:t>
            </a:r>
            <a:r>
              <a:rPr lang="cs-CZ" dirty="0"/>
              <a:t> </a:t>
            </a:r>
            <a:r>
              <a:rPr lang="cs-CZ" dirty="0" err="1"/>
              <a:t>the</a:t>
            </a:r>
            <a:r>
              <a:rPr lang="cs-CZ" dirty="0"/>
              <a:t> email</a:t>
            </a:r>
          </a:p>
        </p:txBody>
      </p:sp>
      <p:sp>
        <p:nvSpPr>
          <p:cNvPr id="3" name="Zástupný obsah 2">
            <a:extLst>
              <a:ext uri="{FF2B5EF4-FFF2-40B4-BE49-F238E27FC236}">
                <a16:creationId xmlns:a16="http://schemas.microsoft.com/office/drawing/2014/main" id="{2FE27255-7B22-765C-C1D7-37612BCC5873}"/>
              </a:ext>
            </a:extLst>
          </p:cNvPr>
          <p:cNvSpPr>
            <a:spLocks noGrp="1"/>
          </p:cNvSpPr>
          <p:nvPr>
            <p:ph idx="1"/>
          </p:nvPr>
        </p:nvSpPr>
        <p:spPr/>
        <p:txBody>
          <a:bodyPr/>
          <a:lstStyle/>
          <a:p>
            <a:pPr marL="0" indent="0">
              <a:buNone/>
            </a:pPr>
            <a:endParaRPr lang="cs-CZ" dirty="0"/>
          </a:p>
          <a:p>
            <a:pPr marL="0" indent="0">
              <a:buNone/>
            </a:pPr>
            <a:r>
              <a:rPr lang="cs-CZ" dirty="0"/>
              <a:t>Correct </a:t>
            </a:r>
            <a:r>
              <a:rPr lang="cs-CZ" dirty="0" err="1"/>
              <a:t>order</a:t>
            </a:r>
            <a:r>
              <a:rPr lang="cs-CZ" dirty="0"/>
              <a:t>: E, K, D, A, C, L, H, F, M, G, J,B, I </a:t>
            </a:r>
          </a:p>
        </p:txBody>
      </p:sp>
    </p:spTree>
    <p:extLst>
      <p:ext uri="{BB962C8B-B14F-4D97-AF65-F5344CB8AC3E}">
        <p14:creationId xmlns:p14="http://schemas.microsoft.com/office/powerpoint/2010/main" val="313225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96CEE4-45D1-689E-4CC2-24DF10AF1D1D}"/>
            </a:ext>
          </a:extLst>
        </p:cNvPr>
        <p:cNvGrpSpPr/>
        <p:nvPr/>
      </p:nvGrpSpPr>
      <p:grpSpPr>
        <a:xfrm>
          <a:off x="0" y="0"/>
          <a:ext cx="0" cy="0"/>
          <a:chOff x="0" y="0"/>
          <a:chExt cx="0" cy="0"/>
        </a:xfrm>
      </p:grpSpPr>
      <p:sp>
        <p:nvSpPr>
          <p:cNvPr id="5" name="TextovéPole 4">
            <a:extLst>
              <a:ext uri="{FF2B5EF4-FFF2-40B4-BE49-F238E27FC236}">
                <a16:creationId xmlns:a16="http://schemas.microsoft.com/office/drawing/2014/main" id="{9E000264-CF4C-F051-6F6B-C0A046C3E611}"/>
              </a:ext>
            </a:extLst>
          </p:cNvPr>
          <p:cNvSpPr txBox="1"/>
          <p:nvPr/>
        </p:nvSpPr>
        <p:spPr>
          <a:xfrm>
            <a:off x="0" y="64168"/>
            <a:ext cx="10972800" cy="6832576"/>
          </a:xfrm>
          <a:prstGeom prst="rect">
            <a:avLst/>
          </a:prstGeom>
          <a:noFill/>
        </p:spPr>
        <p:txBody>
          <a:bodyPr wrap="square">
            <a:spAutoFit/>
          </a:bodyPr>
          <a:lstStyle/>
          <a:p>
            <a:pPr marL="685800">
              <a:lnSpc>
                <a:spcPct val="107000"/>
              </a:lnSpc>
            </a:pPr>
            <a:endPar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 Dear Professor Smith</a:t>
            </a:r>
            <a:r>
              <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 I am writing with regard to the research paper we have to submit at the end of the semester</a:t>
            </a:r>
            <a:r>
              <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 I am a student in your Atomic and Laser Physics course</a:t>
            </a:r>
            <a:r>
              <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I faced some difficulties with selecting a topic for my research paper</a:t>
            </a:r>
            <a:r>
              <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 Last semester, I was an intern in a laboratory investigating the interaction of high-intensity and ultra-short laser pulses with matter</a:t>
            </a:r>
            <a:r>
              <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 Moreover, I plan to write my Bachelor’s thesis on analytical models and three-dimensional particle simulations of intense laser interaction with a cluster of over-dense plasma</a:t>
            </a:r>
            <a:r>
              <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 Therefore, I was wondering if I could research a similar topic and thus use some of the data I collected when working in the laboratory for the research paper in your course</a:t>
            </a:r>
            <a:r>
              <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 I would appreciate it if I could discuss it with you during your office hours</a:t>
            </a:r>
            <a:r>
              <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 Please let me know if you are available to meet this week</a:t>
            </a:r>
            <a:r>
              <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 I look forward to your reply</a:t>
            </a:r>
            <a:r>
              <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 Thank you for your time</a:t>
            </a:r>
            <a:r>
              <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 Best wishes</a:t>
            </a:r>
            <a:r>
              <a:rPr lang="cs-CZ"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 Susan Green</a:t>
            </a:r>
            <a:r>
              <a:rPr lang="en-GB" sz="2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spcAft>
                <a:spcPts val="800"/>
              </a:spcAft>
            </a:pPr>
            <a:r>
              <a:rPr lang="en-GB"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685800">
              <a:lnSpc>
                <a:spcPct val="107000"/>
              </a:lnSpc>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4779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i="1" dirty="0"/>
              <a:t>Formal vs informal vocabulary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76724"/>
              </p:ext>
            </p:extLst>
          </p:nvPr>
        </p:nvGraphicFramePr>
        <p:xfrm>
          <a:off x="1469585" y="2582038"/>
          <a:ext cx="9572884" cy="2618105"/>
        </p:xfrm>
        <a:graphic>
          <a:graphicData uri="http://schemas.openxmlformats.org/drawingml/2006/table">
            <a:tbl>
              <a:tblPr firstRow="1" firstCol="1" lastRow="1" lastCol="1" bandRow="1" bandCol="1">
                <a:tableStyleId>{5C22544A-7EE6-4342-B048-85BDC9FD1C3A}</a:tableStyleId>
              </a:tblPr>
              <a:tblGrid>
                <a:gridCol w="3929729">
                  <a:extLst>
                    <a:ext uri="{9D8B030D-6E8A-4147-A177-3AD203B41FA5}">
                      <a16:colId xmlns:a16="http://schemas.microsoft.com/office/drawing/2014/main" val="847979836"/>
                    </a:ext>
                  </a:extLst>
                </a:gridCol>
                <a:gridCol w="5643155">
                  <a:extLst>
                    <a:ext uri="{9D8B030D-6E8A-4147-A177-3AD203B41FA5}">
                      <a16:colId xmlns:a16="http://schemas.microsoft.com/office/drawing/2014/main" val="631613131"/>
                    </a:ext>
                  </a:extLst>
                </a:gridCol>
              </a:tblGrid>
              <a:tr h="179705">
                <a:tc>
                  <a:txBody>
                    <a:bodyPr/>
                    <a:lstStyle/>
                    <a:p>
                      <a:pPr algn="ctr">
                        <a:lnSpc>
                          <a:spcPct val="107000"/>
                        </a:lnSpc>
                        <a:spcAft>
                          <a:spcPts val="800"/>
                        </a:spcAft>
                      </a:pPr>
                      <a:r>
                        <a:rPr lang="en-GB" sz="2400" dirty="0">
                          <a:solidFill>
                            <a:schemeClr val="tx1"/>
                          </a:solidFill>
                          <a:effectLst/>
                        </a:rPr>
                        <a:t>INFORMAL</a:t>
                      </a:r>
                      <a:endParaRPr lang="cs-CZ"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800"/>
                        </a:spcAft>
                      </a:pPr>
                      <a:r>
                        <a:rPr lang="en-GB" sz="2400" dirty="0">
                          <a:solidFill>
                            <a:schemeClr val="tx1"/>
                          </a:solidFill>
                          <a:effectLst/>
                        </a:rPr>
                        <a:t>FORMAL </a:t>
                      </a:r>
                      <a:endParaRPr lang="cs-CZ"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3997784"/>
                  </a:ext>
                </a:extLst>
              </a:tr>
              <a:tr h="165735">
                <a:tc>
                  <a:txBody>
                    <a:bodyPr/>
                    <a:lstStyle/>
                    <a:p>
                      <a:pPr>
                        <a:lnSpc>
                          <a:spcPct val="107000"/>
                        </a:lnSpc>
                        <a:spcAft>
                          <a:spcPts val="800"/>
                        </a:spcAft>
                      </a:pPr>
                      <a:r>
                        <a:rPr lang="en-GB" sz="2400" dirty="0">
                          <a:solidFill>
                            <a:schemeClr val="tx1"/>
                          </a:solidFill>
                          <a:effectLst/>
                        </a:rPr>
                        <a:t>Thanks</a:t>
                      </a:r>
                      <a:endParaRPr lang="cs-CZ"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2400" dirty="0">
                          <a:solidFill>
                            <a:schemeClr val="tx1"/>
                          </a:solidFill>
                          <a:effectLst/>
                        </a:rPr>
                        <a:t> </a:t>
                      </a:r>
                      <a:endParaRPr lang="cs-CZ"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4474281"/>
                  </a:ext>
                </a:extLst>
              </a:tr>
              <a:tr h="0">
                <a:tc>
                  <a:txBody>
                    <a:bodyPr/>
                    <a:lstStyle/>
                    <a:p>
                      <a:pPr>
                        <a:lnSpc>
                          <a:spcPct val="107000"/>
                        </a:lnSpc>
                        <a:spcAft>
                          <a:spcPts val="800"/>
                        </a:spcAft>
                      </a:pPr>
                      <a:r>
                        <a:rPr lang="en-GB" sz="2400" dirty="0">
                          <a:solidFill>
                            <a:schemeClr val="tx1"/>
                          </a:solidFill>
                          <a:effectLst/>
                        </a:rPr>
                        <a:t>Sorry for…</a:t>
                      </a:r>
                      <a:endParaRPr lang="cs-CZ"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2400" dirty="0">
                          <a:solidFill>
                            <a:schemeClr val="tx1"/>
                          </a:solidFill>
                          <a:effectLst/>
                        </a:rPr>
                        <a:t> </a:t>
                      </a:r>
                      <a:endParaRPr lang="cs-CZ"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3556618"/>
                  </a:ext>
                </a:extLst>
              </a:tr>
              <a:tr h="0">
                <a:tc>
                  <a:txBody>
                    <a:bodyPr/>
                    <a:lstStyle/>
                    <a:p>
                      <a:pPr>
                        <a:lnSpc>
                          <a:spcPct val="107000"/>
                        </a:lnSpc>
                        <a:spcAft>
                          <a:spcPts val="800"/>
                        </a:spcAft>
                      </a:pPr>
                      <a:r>
                        <a:rPr lang="en-GB" sz="2400">
                          <a:solidFill>
                            <a:schemeClr val="tx1"/>
                          </a:solidFill>
                          <a:effectLst/>
                        </a:rPr>
                        <a:t>Can you…</a:t>
                      </a:r>
                      <a:endParaRPr lang="cs-CZ"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2400" dirty="0">
                          <a:solidFill>
                            <a:schemeClr val="tx1"/>
                          </a:solidFill>
                          <a:effectLst/>
                        </a:rPr>
                        <a:t> </a:t>
                      </a:r>
                      <a:endParaRPr lang="cs-CZ"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2019225"/>
                  </a:ext>
                </a:extLst>
              </a:tr>
              <a:tr h="0">
                <a:tc>
                  <a:txBody>
                    <a:bodyPr/>
                    <a:lstStyle/>
                    <a:p>
                      <a:pPr>
                        <a:lnSpc>
                          <a:spcPct val="107000"/>
                        </a:lnSpc>
                        <a:spcAft>
                          <a:spcPts val="800"/>
                        </a:spcAft>
                      </a:pPr>
                      <a:r>
                        <a:rPr lang="en-GB" sz="2400">
                          <a:solidFill>
                            <a:schemeClr val="tx1"/>
                          </a:solidFill>
                          <a:effectLst/>
                        </a:rPr>
                        <a:t>Do you know…</a:t>
                      </a:r>
                      <a:endParaRPr lang="cs-CZ"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2400" dirty="0">
                          <a:solidFill>
                            <a:schemeClr val="tx1"/>
                          </a:solidFill>
                          <a:effectLst/>
                        </a:rPr>
                        <a:t> </a:t>
                      </a:r>
                      <a:endParaRPr lang="cs-CZ"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288335"/>
                  </a:ext>
                </a:extLst>
              </a:tr>
              <a:tr h="0">
                <a:tc>
                  <a:txBody>
                    <a:bodyPr/>
                    <a:lstStyle/>
                    <a:p>
                      <a:pPr>
                        <a:lnSpc>
                          <a:spcPct val="107000"/>
                        </a:lnSpc>
                        <a:spcAft>
                          <a:spcPts val="800"/>
                        </a:spcAft>
                      </a:pPr>
                      <a:r>
                        <a:rPr lang="en-GB" sz="2400">
                          <a:solidFill>
                            <a:schemeClr val="tx1"/>
                          </a:solidFill>
                          <a:effectLst/>
                        </a:rPr>
                        <a:t>I can’t…</a:t>
                      </a:r>
                      <a:endParaRPr lang="cs-CZ"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2400" dirty="0">
                          <a:solidFill>
                            <a:schemeClr val="tx1"/>
                          </a:solidFill>
                          <a:effectLst/>
                        </a:rPr>
                        <a:t> </a:t>
                      </a:r>
                      <a:endParaRPr lang="cs-CZ"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3422656"/>
                  </a:ext>
                </a:extLst>
              </a:tr>
              <a:tr h="0">
                <a:tc>
                  <a:txBody>
                    <a:bodyPr/>
                    <a:lstStyle/>
                    <a:p>
                      <a:pPr>
                        <a:lnSpc>
                          <a:spcPct val="107000"/>
                        </a:lnSpc>
                        <a:spcAft>
                          <a:spcPts val="800"/>
                        </a:spcAft>
                      </a:pPr>
                      <a:r>
                        <a:rPr lang="en-GB" sz="2400">
                          <a:solidFill>
                            <a:schemeClr val="tx1"/>
                          </a:solidFill>
                          <a:effectLst/>
                        </a:rPr>
                        <a:t>I don’t want to…</a:t>
                      </a:r>
                      <a:endParaRPr lang="cs-CZ" sz="2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en-GB" sz="2400" dirty="0">
                          <a:solidFill>
                            <a:schemeClr val="tx1"/>
                          </a:solidFill>
                          <a:effectLst/>
                        </a:rPr>
                        <a:t> </a:t>
                      </a:r>
                      <a:endParaRPr lang="cs-CZ"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4343279"/>
                  </a:ext>
                </a:extLst>
              </a:tr>
            </a:tbl>
          </a:graphicData>
        </a:graphic>
      </p:graphicFrame>
      <p:sp>
        <p:nvSpPr>
          <p:cNvPr id="5" name="TextovéPole 4"/>
          <p:cNvSpPr txBox="1"/>
          <p:nvPr/>
        </p:nvSpPr>
        <p:spPr>
          <a:xfrm>
            <a:off x="5438183" y="2864993"/>
            <a:ext cx="1508618" cy="461665"/>
          </a:xfrm>
          <a:prstGeom prst="rect">
            <a:avLst/>
          </a:prstGeom>
          <a:noFill/>
        </p:spPr>
        <p:txBody>
          <a:bodyPr wrap="none" rtlCol="0">
            <a:spAutoFit/>
          </a:bodyPr>
          <a:lstStyle/>
          <a:p>
            <a:r>
              <a:rPr lang="en-US" sz="2400" b="1" dirty="0">
                <a:solidFill>
                  <a:srgbClr val="FF0000"/>
                </a:solidFill>
              </a:rPr>
              <a:t>Thank you</a:t>
            </a:r>
            <a:endParaRPr lang="cs-CZ" sz="2400" b="1" dirty="0">
              <a:solidFill>
                <a:srgbClr val="FF0000"/>
              </a:solidFill>
            </a:endParaRPr>
          </a:p>
        </p:txBody>
      </p:sp>
      <p:sp>
        <p:nvSpPr>
          <p:cNvPr id="6" name="TextovéPole 5"/>
          <p:cNvSpPr txBox="1"/>
          <p:nvPr/>
        </p:nvSpPr>
        <p:spPr>
          <a:xfrm>
            <a:off x="5476422" y="3292750"/>
            <a:ext cx="2301464" cy="461665"/>
          </a:xfrm>
          <a:prstGeom prst="rect">
            <a:avLst/>
          </a:prstGeom>
          <a:noFill/>
        </p:spPr>
        <p:txBody>
          <a:bodyPr wrap="none" rtlCol="0">
            <a:spAutoFit/>
          </a:bodyPr>
          <a:lstStyle/>
          <a:p>
            <a:r>
              <a:rPr lang="en-US" sz="2400" b="1" dirty="0">
                <a:solidFill>
                  <a:srgbClr val="FF0000"/>
                </a:solidFill>
              </a:rPr>
              <a:t>I apologize for …</a:t>
            </a:r>
            <a:endParaRPr lang="cs-CZ" sz="2400" b="1" dirty="0">
              <a:solidFill>
                <a:srgbClr val="FF0000"/>
              </a:solidFill>
            </a:endParaRPr>
          </a:p>
        </p:txBody>
      </p:sp>
      <p:sp>
        <p:nvSpPr>
          <p:cNvPr id="7" name="TextovéPole 6"/>
          <p:cNvSpPr txBox="1"/>
          <p:nvPr/>
        </p:nvSpPr>
        <p:spPr>
          <a:xfrm>
            <a:off x="5476422" y="3676149"/>
            <a:ext cx="4341701" cy="461665"/>
          </a:xfrm>
          <a:prstGeom prst="rect">
            <a:avLst/>
          </a:prstGeom>
          <a:noFill/>
        </p:spPr>
        <p:txBody>
          <a:bodyPr wrap="none" rtlCol="0">
            <a:spAutoFit/>
          </a:bodyPr>
          <a:lstStyle/>
          <a:p>
            <a:r>
              <a:rPr lang="en-US" sz="2400" b="1" dirty="0">
                <a:solidFill>
                  <a:srgbClr val="FF0000"/>
                </a:solidFill>
              </a:rPr>
              <a:t>I would like to ask if you could …</a:t>
            </a:r>
            <a:endParaRPr lang="cs-CZ" sz="2400" b="1" dirty="0">
              <a:solidFill>
                <a:srgbClr val="FF0000"/>
              </a:solidFill>
            </a:endParaRPr>
          </a:p>
        </p:txBody>
      </p:sp>
      <p:sp>
        <p:nvSpPr>
          <p:cNvPr id="8" name="TextovéPole 7"/>
          <p:cNvSpPr txBox="1"/>
          <p:nvPr/>
        </p:nvSpPr>
        <p:spPr>
          <a:xfrm>
            <a:off x="5476422" y="4070852"/>
            <a:ext cx="3524811" cy="461665"/>
          </a:xfrm>
          <a:prstGeom prst="rect">
            <a:avLst/>
          </a:prstGeom>
          <a:noFill/>
        </p:spPr>
        <p:txBody>
          <a:bodyPr wrap="none" rtlCol="0">
            <a:spAutoFit/>
          </a:bodyPr>
          <a:lstStyle/>
          <a:p>
            <a:r>
              <a:rPr lang="cs-CZ" sz="2400" b="1" dirty="0">
                <a:solidFill>
                  <a:srgbClr val="FF0000"/>
                </a:solidFill>
              </a:rPr>
              <a:t>Do </a:t>
            </a:r>
            <a:r>
              <a:rPr lang="cs-CZ" sz="2400" b="1" dirty="0" err="1">
                <a:solidFill>
                  <a:srgbClr val="FF0000"/>
                </a:solidFill>
              </a:rPr>
              <a:t>you</a:t>
            </a:r>
            <a:r>
              <a:rPr lang="cs-CZ" sz="2400" b="1" dirty="0">
                <a:solidFill>
                  <a:srgbClr val="FF0000"/>
                </a:solidFill>
              </a:rPr>
              <a:t> </a:t>
            </a:r>
            <a:r>
              <a:rPr lang="cs-CZ" sz="2400" b="1" dirty="0" err="1">
                <a:solidFill>
                  <a:srgbClr val="FF0000"/>
                </a:solidFill>
              </a:rPr>
              <a:t>happen</a:t>
            </a:r>
            <a:r>
              <a:rPr lang="cs-CZ" sz="2400" b="1" dirty="0">
                <a:solidFill>
                  <a:srgbClr val="FF0000"/>
                </a:solidFill>
              </a:rPr>
              <a:t> to </a:t>
            </a:r>
            <a:r>
              <a:rPr lang="cs-CZ" sz="2400" b="1" dirty="0" err="1">
                <a:solidFill>
                  <a:srgbClr val="FF0000"/>
                </a:solidFill>
              </a:rPr>
              <a:t>know</a:t>
            </a:r>
            <a:r>
              <a:rPr lang="cs-CZ" sz="2400" b="1" dirty="0">
                <a:solidFill>
                  <a:srgbClr val="FF0000"/>
                </a:solidFill>
              </a:rPr>
              <a:t>…</a:t>
            </a:r>
          </a:p>
        </p:txBody>
      </p:sp>
      <p:sp>
        <p:nvSpPr>
          <p:cNvPr id="9" name="TextovéPole 8"/>
          <p:cNvSpPr txBox="1"/>
          <p:nvPr/>
        </p:nvSpPr>
        <p:spPr>
          <a:xfrm>
            <a:off x="5476422" y="4465555"/>
            <a:ext cx="4240841" cy="461665"/>
          </a:xfrm>
          <a:prstGeom prst="rect">
            <a:avLst/>
          </a:prstGeom>
          <a:noFill/>
        </p:spPr>
        <p:txBody>
          <a:bodyPr wrap="none" rtlCol="0">
            <a:spAutoFit/>
          </a:bodyPr>
          <a:lstStyle/>
          <a:p>
            <a:r>
              <a:rPr lang="cs-CZ" sz="2400" b="1" dirty="0" err="1">
                <a:solidFill>
                  <a:srgbClr val="FF0000"/>
                </a:solidFill>
              </a:rPr>
              <a:t>Unfortunately</a:t>
            </a:r>
            <a:r>
              <a:rPr lang="cs-CZ" sz="2400" b="1" dirty="0">
                <a:solidFill>
                  <a:srgbClr val="FF0000"/>
                </a:solidFill>
              </a:rPr>
              <a:t>, I </a:t>
            </a:r>
            <a:r>
              <a:rPr lang="cs-CZ" sz="2400" b="1" dirty="0" err="1">
                <a:solidFill>
                  <a:srgbClr val="FF0000"/>
                </a:solidFill>
              </a:rPr>
              <a:t>am</a:t>
            </a:r>
            <a:r>
              <a:rPr lang="cs-CZ" sz="2400" b="1" dirty="0">
                <a:solidFill>
                  <a:srgbClr val="FF0000"/>
                </a:solidFill>
              </a:rPr>
              <a:t> </a:t>
            </a:r>
            <a:r>
              <a:rPr lang="cs-CZ" sz="2400" b="1" dirty="0" err="1">
                <a:solidFill>
                  <a:srgbClr val="FF0000"/>
                </a:solidFill>
              </a:rPr>
              <a:t>unable</a:t>
            </a:r>
            <a:r>
              <a:rPr lang="cs-CZ" sz="2400" b="1" dirty="0">
                <a:solidFill>
                  <a:srgbClr val="FF0000"/>
                </a:solidFill>
              </a:rPr>
              <a:t> to…</a:t>
            </a:r>
          </a:p>
        </p:txBody>
      </p:sp>
      <p:sp>
        <p:nvSpPr>
          <p:cNvPr id="10" name="TextovéPole 9"/>
          <p:cNvSpPr txBox="1"/>
          <p:nvPr/>
        </p:nvSpPr>
        <p:spPr>
          <a:xfrm>
            <a:off x="5485470" y="4859830"/>
            <a:ext cx="3115918" cy="461665"/>
          </a:xfrm>
          <a:prstGeom prst="rect">
            <a:avLst/>
          </a:prstGeom>
          <a:noFill/>
        </p:spPr>
        <p:txBody>
          <a:bodyPr wrap="none" rtlCol="0">
            <a:spAutoFit/>
          </a:bodyPr>
          <a:lstStyle/>
          <a:p>
            <a:r>
              <a:rPr lang="en-US" sz="2400" b="1" dirty="0">
                <a:solidFill>
                  <a:srgbClr val="FF0000"/>
                </a:solidFill>
              </a:rPr>
              <a:t>I would prefer not to …</a:t>
            </a:r>
            <a:endParaRPr lang="cs-CZ" sz="2400" b="1" dirty="0">
              <a:solidFill>
                <a:srgbClr val="FF0000"/>
              </a:solidFill>
            </a:endParaRPr>
          </a:p>
        </p:txBody>
      </p:sp>
    </p:spTree>
    <p:extLst>
      <p:ext uri="{BB962C8B-B14F-4D97-AF65-F5344CB8AC3E}">
        <p14:creationId xmlns:p14="http://schemas.microsoft.com/office/powerpoint/2010/main" val="863382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 calcmode="lin" valueType="num">
                                      <p:cBhvr additive="base">
                                        <p:cTn id="3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anim calcmode="lin" valueType="num">
                                      <p:cBhvr additive="base">
                                        <p:cTn id="3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1FA049-A7F7-B377-CA97-DFF42D39562D}"/>
              </a:ext>
            </a:extLst>
          </p:cNvPr>
          <p:cNvSpPr>
            <a:spLocks noGrp="1"/>
          </p:cNvSpPr>
          <p:nvPr>
            <p:ph type="title"/>
          </p:nvPr>
        </p:nvSpPr>
        <p:spPr/>
        <p:txBody>
          <a:bodyPr/>
          <a:lstStyle/>
          <a:p>
            <a:r>
              <a:rPr lang="cs-CZ" dirty="0" err="1"/>
              <a:t>Complete</a:t>
            </a:r>
            <a:r>
              <a:rPr lang="cs-CZ" dirty="0"/>
              <a:t> </a:t>
            </a:r>
            <a:r>
              <a:rPr lang="cs-CZ" dirty="0" err="1"/>
              <a:t>the</a:t>
            </a:r>
            <a:r>
              <a:rPr lang="cs-CZ" dirty="0"/>
              <a:t> </a:t>
            </a:r>
            <a:r>
              <a:rPr lang="cs-CZ" dirty="0" err="1"/>
              <a:t>phases</a:t>
            </a:r>
            <a:endParaRPr lang="cs-CZ" dirty="0"/>
          </a:p>
        </p:txBody>
      </p:sp>
      <p:sp>
        <p:nvSpPr>
          <p:cNvPr id="3" name="Zástupný obsah 2">
            <a:extLst>
              <a:ext uri="{FF2B5EF4-FFF2-40B4-BE49-F238E27FC236}">
                <a16:creationId xmlns:a16="http://schemas.microsoft.com/office/drawing/2014/main" id="{F150FD77-796B-840C-F3F6-0EBB9B9FB2CD}"/>
              </a:ext>
            </a:extLst>
          </p:cNvPr>
          <p:cNvSpPr>
            <a:spLocks noGrp="1"/>
          </p:cNvSpPr>
          <p:nvPr>
            <p:ph idx="1"/>
          </p:nvPr>
        </p:nvSpPr>
        <p:spPr>
          <a:xfrm>
            <a:off x="838200" y="1243264"/>
            <a:ext cx="10515600" cy="5678904"/>
          </a:xfrm>
        </p:spPr>
        <p:txBody>
          <a:bodyPr>
            <a:normAutofit/>
          </a:bodyPr>
          <a:lstStyle/>
          <a:p>
            <a:pPr marL="38100" indent="0">
              <a:spcBef>
                <a:spcPts val="1200"/>
              </a:spcBef>
              <a:spcAft>
                <a:spcPts val="1200"/>
              </a:spcAft>
              <a:buNone/>
            </a:pPr>
            <a:r>
              <a:rPr lang="en-GB" sz="1800" b="1" i="1" dirty="0">
                <a:solidFill>
                  <a:srgbClr val="000000"/>
                </a:solidFill>
                <a:effectLst/>
                <a:latin typeface="Calibri" panose="020F0502020204030204" pitchFamily="34" charset="0"/>
                <a:ea typeface="Times New Roman" panose="02020603050405020304" pitchFamily="18" charset="0"/>
              </a:rPr>
              <a:t>appreciate     	advance    	enquire  	whether    	hearing    	prefer 	could    	       rather		apologize	make       	grateful      	wondering        regarding      	available</a:t>
            </a:r>
            <a:endParaRPr lang="cs-CZ" sz="1800" b="1" i="1" dirty="0">
              <a:solidFill>
                <a:srgbClr val="000000"/>
              </a:solidFill>
              <a:effectLst/>
              <a:latin typeface="Calibri" panose="020F0502020204030204" pitchFamily="34" charset="0"/>
              <a:ea typeface="Times New Roman" panose="02020603050405020304" pitchFamily="18" charset="0"/>
            </a:endParaRPr>
          </a:p>
          <a:p>
            <a:pPr marL="381000" indent="-342900">
              <a:spcBef>
                <a:spcPts val="1200"/>
              </a:spcBef>
              <a:spcAft>
                <a:spcPts val="1200"/>
              </a:spcAft>
              <a:buFont typeface="Arial" panose="020B0604020202020204" pitchFamily="34" charset="0"/>
              <a:buAutoNum type="arabicPeriod"/>
            </a:pPr>
            <a:r>
              <a:rPr lang="en-GB" sz="1800" dirty="0">
                <a:solidFill>
                  <a:srgbClr val="000000"/>
                </a:solidFill>
                <a:effectLst/>
                <a:latin typeface="Calibri" panose="020F0502020204030204" pitchFamily="34" charset="0"/>
                <a:ea typeface="Times New Roman" panose="02020603050405020304" pitchFamily="18" charset="0"/>
              </a:rPr>
              <a:t>  I am writing to …………………………. about…</a:t>
            </a:r>
            <a:r>
              <a:rPr lang="cs-CZ" sz="1800" dirty="0">
                <a:solidFill>
                  <a:srgbClr val="000000"/>
                </a:solidFill>
                <a:effectLst/>
                <a:latin typeface="Calibri" panose="020F0502020204030204" pitchFamily="34" charset="0"/>
                <a:ea typeface="Times New Roman" panose="02020603050405020304" pitchFamily="18" charset="0"/>
              </a:rPr>
              <a:t>                     </a:t>
            </a:r>
            <a:r>
              <a:rPr lang="en-GB" sz="1800" dirty="0">
                <a:solidFill>
                  <a:srgbClr val="000000"/>
                </a:solidFill>
                <a:effectLst/>
                <a:latin typeface="Calibri" panose="020F0502020204030204" pitchFamily="34" charset="0"/>
                <a:ea typeface="Times New Roman" panose="02020603050405020304" pitchFamily="18" charset="0"/>
              </a:rPr>
              <a:t>8.   I look forward to  ……………………………….. from you soon.</a:t>
            </a:r>
            <a:r>
              <a:rPr lang="cs-CZ" sz="1800" dirty="0">
                <a:solidFill>
                  <a:srgbClr val="000000"/>
                </a:solidFill>
                <a:effectLst/>
                <a:latin typeface="Calibri" panose="020F0502020204030204" pitchFamily="34" charset="0"/>
                <a:ea typeface="Times New Roman" panose="02020603050405020304" pitchFamily="18" charset="0"/>
              </a:rPr>
              <a:t>               </a:t>
            </a:r>
          </a:p>
          <a:p>
            <a:pPr marL="381000" indent="-342900">
              <a:spcBef>
                <a:spcPts val="1200"/>
              </a:spcBef>
              <a:spcAft>
                <a:spcPts val="1200"/>
              </a:spcAft>
              <a:buAutoNum type="arabicPeriod"/>
            </a:pPr>
            <a:r>
              <a:rPr lang="en-GB" sz="1800" dirty="0">
                <a:solidFill>
                  <a:srgbClr val="000000"/>
                </a:solidFill>
                <a:effectLst/>
                <a:latin typeface="Calibri" panose="020F0502020204030204" pitchFamily="34" charset="0"/>
                <a:ea typeface="Times New Roman" panose="02020603050405020304" pitchFamily="18" charset="0"/>
              </a:rPr>
              <a:t>  I am writing with regard(s) to / in regard to / ………… </a:t>
            </a:r>
            <a:r>
              <a:rPr lang="en-GB" sz="1800" dirty="0">
                <a:solidFill>
                  <a:srgbClr val="000000"/>
                </a:solidFill>
                <a:effectLst/>
                <a:latin typeface="Calibri" panose="020F0502020204030204" pitchFamily="34" charset="0"/>
                <a:ea typeface="Calibri" panose="020F0502020204030204" pitchFamily="34" charset="0"/>
              </a:rPr>
              <a:t>9.   I would  ……………………. not do a presentation about</a:t>
            </a:r>
            <a:r>
              <a:rPr lang="cs-CZ" sz="1800" dirty="0">
                <a:solidFill>
                  <a:srgbClr val="000000"/>
                </a:solidFill>
                <a:effectLst/>
                <a:latin typeface="Calibri" panose="020F0502020204030204" pitchFamily="34" charset="0"/>
                <a:ea typeface="Calibri" panose="020F0502020204030204" pitchFamily="34" charset="0"/>
              </a:rPr>
              <a:t>…</a:t>
            </a:r>
            <a:r>
              <a:rPr lang="en-GB" sz="1800" dirty="0">
                <a:solidFill>
                  <a:srgbClr val="000000"/>
                </a:solidFill>
                <a:effectLst/>
                <a:latin typeface="Calibri" panose="020F0502020204030204" pitchFamily="34" charset="0"/>
                <a:ea typeface="Times New Roman" panose="02020603050405020304" pitchFamily="18" charset="0"/>
              </a:rPr>
              <a:t> </a:t>
            </a:r>
            <a:endParaRPr lang="cs-CZ" sz="1800" dirty="0">
              <a:solidFill>
                <a:srgbClr val="000000"/>
              </a:solidFill>
              <a:effectLst/>
              <a:latin typeface="Calibri" panose="020F0502020204030204" pitchFamily="34" charset="0"/>
              <a:ea typeface="Times New Roman" panose="02020603050405020304" pitchFamily="18" charset="0"/>
            </a:endParaRPr>
          </a:p>
          <a:p>
            <a:pPr marL="381000" indent="-342900">
              <a:spcBef>
                <a:spcPts val="1200"/>
              </a:spcBef>
              <a:spcAft>
                <a:spcPts val="1200"/>
              </a:spcAft>
              <a:buAutoNum type="arabicPeriod"/>
            </a:pPr>
            <a:r>
              <a:rPr lang="en-GB" sz="1800" dirty="0">
                <a:solidFill>
                  <a:srgbClr val="000000"/>
                </a:solidFill>
                <a:effectLst/>
                <a:latin typeface="Calibri" panose="020F0502020204030204" pitchFamily="34" charset="0"/>
                <a:ea typeface="Times New Roman" panose="02020603050405020304" pitchFamily="18" charset="0"/>
              </a:rPr>
              <a:t> I would like to know ………………………</a:t>
            </a:r>
            <a:r>
              <a:rPr lang="cs-CZ" sz="1800" dirty="0">
                <a:solidFill>
                  <a:srgbClr val="000000"/>
                </a:solidFill>
                <a:effectLst/>
                <a:latin typeface="Calibri" panose="020F0502020204030204" pitchFamily="34" charset="0"/>
                <a:ea typeface="Times New Roman" panose="02020603050405020304" pitchFamily="18" charset="0"/>
              </a:rPr>
              <a:t>                              </a:t>
            </a:r>
            <a:r>
              <a:rPr lang="en-GB" sz="1800" dirty="0">
                <a:solidFill>
                  <a:srgbClr val="000000"/>
                </a:solidFill>
                <a:effectLst/>
                <a:latin typeface="Calibri" panose="020F0502020204030204" pitchFamily="34" charset="0"/>
                <a:ea typeface="Calibri" panose="020F0502020204030204" pitchFamily="34" charset="0"/>
              </a:rPr>
              <a:t>10. I would  ……………………….. it if you could send me…</a:t>
            </a:r>
            <a:endParaRPr lang="cs-CZ" sz="1800" dirty="0">
              <a:solidFill>
                <a:srgbClr val="000000"/>
              </a:solidFill>
              <a:effectLst/>
              <a:latin typeface="Calibri" panose="020F0502020204030204" pitchFamily="34" charset="0"/>
              <a:ea typeface="Times New Roman" panose="02020603050405020304" pitchFamily="18" charset="0"/>
            </a:endParaRPr>
          </a:p>
          <a:p>
            <a:pPr marL="381000" indent="-342900">
              <a:spcBef>
                <a:spcPts val="1200"/>
              </a:spcBef>
              <a:spcAft>
                <a:spcPts val="1200"/>
              </a:spcAft>
              <a:buFont typeface="Arial" panose="020B0604020202020204" pitchFamily="34" charset="0"/>
              <a:buAutoNum type="arabicPeriod"/>
            </a:pPr>
            <a:r>
              <a:rPr lang="en-GB" sz="1800" dirty="0">
                <a:solidFill>
                  <a:srgbClr val="000000"/>
                </a:solidFill>
                <a:effectLst/>
                <a:latin typeface="Calibri" panose="020F0502020204030204" pitchFamily="34" charset="0"/>
                <a:ea typeface="Times New Roman" panose="02020603050405020304" pitchFamily="18" charset="0"/>
              </a:rPr>
              <a:t>……………………….. you tell me how many points I need…</a:t>
            </a:r>
            <a:r>
              <a:rPr lang="cs-CZ" sz="1800" dirty="0">
                <a:solidFill>
                  <a:srgbClr val="000000"/>
                </a:solidFill>
                <a:effectLst/>
                <a:latin typeface="Calibri" panose="020F0502020204030204" pitchFamily="34" charset="0"/>
                <a:ea typeface="Times New Roman" panose="02020603050405020304" pitchFamily="18" charset="0"/>
              </a:rPr>
              <a:t>  </a:t>
            </a:r>
            <a:r>
              <a:rPr lang="en-GB" sz="1800" dirty="0">
                <a:solidFill>
                  <a:srgbClr val="000000"/>
                </a:solidFill>
                <a:effectLst/>
                <a:latin typeface="Calibri" panose="020F0502020204030204" pitchFamily="34" charset="0"/>
                <a:ea typeface="Times New Roman" panose="02020603050405020304" pitchFamily="18" charset="0"/>
              </a:rPr>
              <a:t>11.Thank you in  …………………….  for your response.</a:t>
            </a:r>
            <a:endParaRPr lang="cs-CZ" sz="1800" dirty="0">
              <a:solidFill>
                <a:srgbClr val="000000"/>
              </a:solidFill>
              <a:effectLst/>
              <a:latin typeface="Calibri" panose="020F0502020204030204" pitchFamily="34" charset="0"/>
              <a:ea typeface="Times New Roman" panose="02020603050405020304" pitchFamily="18" charset="0"/>
            </a:endParaRPr>
          </a:p>
          <a:p>
            <a:pPr marL="381000" indent="-342900">
              <a:spcBef>
                <a:spcPts val="1200"/>
              </a:spcBef>
              <a:spcAft>
                <a:spcPts val="1200"/>
              </a:spcAft>
              <a:buFont typeface="Arial" panose="020B0604020202020204" pitchFamily="34" charset="0"/>
              <a:buAutoNum type="arabicPeriod"/>
            </a:pPr>
            <a:r>
              <a:rPr lang="en-GB" sz="1800" dirty="0">
                <a:solidFill>
                  <a:srgbClr val="000000"/>
                </a:solidFill>
                <a:effectLst/>
                <a:latin typeface="Calibri" panose="020F0502020204030204" pitchFamily="34" charset="0"/>
                <a:ea typeface="Times New Roman" panose="02020603050405020304" pitchFamily="18" charset="0"/>
              </a:rPr>
              <a:t>I feel I would …………………….. to work on…</a:t>
            </a:r>
            <a:r>
              <a:rPr lang="cs-CZ" sz="1800" dirty="0">
                <a:solidFill>
                  <a:srgbClr val="000000"/>
                </a:solidFill>
                <a:effectLst/>
                <a:latin typeface="Calibri" panose="020F0502020204030204" pitchFamily="34" charset="0"/>
                <a:ea typeface="Times New Roman" panose="02020603050405020304" pitchFamily="18" charset="0"/>
              </a:rPr>
              <a:t>               </a:t>
            </a:r>
            <a:r>
              <a:rPr lang="en-GB" sz="1800" dirty="0">
                <a:solidFill>
                  <a:srgbClr val="000000"/>
                </a:solidFill>
                <a:effectLst/>
                <a:latin typeface="Calibri" panose="020F0502020204030204" pitchFamily="34" charset="0"/>
                <a:ea typeface="Times New Roman" panose="02020603050405020304" pitchFamily="18" charset="0"/>
              </a:rPr>
              <a:t>12. I would like to  ………………………  an appointment to discuss…</a:t>
            </a:r>
            <a:endParaRPr lang="cs-CZ" sz="1800" dirty="0">
              <a:effectLst/>
              <a:latin typeface="Times New Roman" panose="02020603050405020304" pitchFamily="18" charset="0"/>
              <a:ea typeface="Times New Roman" panose="02020603050405020304" pitchFamily="18" charset="0"/>
            </a:endParaRPr>
          </a:p>
          <a:p>
            <a:pPr marL="381000" indent="-342900">
              <a:spcBef>
                <a:spcPts val="1200"/>
              </a:spcBef>
              <a:spcAft>
                <a:spcPts val="1200"/>
              </a:spcAft>
              <a:buFont typeface="Arial" panose="020B0604020202020204" pitchFamily="34" charset="0"/>
              <a:buAutoNum type="arabicPeriod"/>
            </a:pPr>
            <a:r>
              <a:rPr lang="en-GB" sz="1800" dirty="0">
                <a:solidFill>
                  <a:srgbClr val="000000"/>
                </a:solidFill>
                <a:effectLst/>
                <a:latin typeface="Calibri" panose="020F0502020204030204" pitchFamily="34" charset="0"/>
                <a:ea typeface="Times New Roman" panose="02020603050405020304" pitchFamily="18" charset="0"/>
              </a:rPr>
              <a:t>was ……………………….. if any lectures are offered…</a:t>
            </a:r>
            <a:r>
              <a:rPr lang="cs-CZ" sz="1800" dirty="0">
                <a:solidFill>
                  <a:srgbClr val="000000"/>
                </a:solidFill>
                <a:effectLst/>
                <a:latin typeface="Calibri" panose="020F0502020204030204" pitchFamily="34" charset="0"/>
                <a:ea typeface="Times New Roman" panose="02020603050405020304" pitchFamily="18" charset="0"/>
              </a:rPr>
              <a:t>          </a:t>
            </a:r>
            <a:r>
              <a:rPr lang="en-GB" sz="1800" dirty="0">
                <a:solidFill>
                  <a:srgbClr val="000000"/>
                </a:solidFill>
                <a:effectLst/>
                <a:latin typeface="Calibri" panose="020F0502020204030204" pitchFamily="34" charset="0"/>
                <a:ea typeface="Times New Roman" panose="02020603050405020304" pitchFamily="18" charset="0"/>
              </a:rPr>
              <a:t>13. Would you be   ………………………   on Monday?</a:t>
            </a:r>
            <a:endParaRPr lang="cs-CZ" sz="1800" dirty="0">
              <a:effectLst/>
              <a:latin typeface="Times New Roman" panose="02020603050405020304" pitchFamily="18" charset="0"/>
              <a:ea typeface="Times New Roman" panose="02020603050405020304" pitchFamily="18" charset="0"/>
            </a:endParaRPr>
          </a:p>
          <a:p>
            <a:pPr marL="381000" indent="-342900">
              <a:spcBef>
                <a:spcPts val="1200"/>
              </a:spcBef>
              <a:spcAft>
                <a:spcPts val="1200"/>
              </a:spcAft>
              <a:buFont typeface="Arial" panose="020B0604020202020204" pitchFamily="34" charset="0"/>
              <a:buAutoNum type="arabicPeriod"/>
            </a:pPr>
            <a:r>
              <a:rPr lang="en-GB" sz="1800" dirty="0">
                <a:solidFill>
                  <a:srgbClr val="000000"/>
                </a:solidFill>
                <a:effectLst/>
                <a:latin typeface="Calibri" panose="020F0502020204030204" pitchFamily="34" charset="0"/>
                <a:ea typeface="Times New Roman" panose="02020603050405020304" pitchFamily="18" charset="0"/>
              </a:rPr>
              <a:t>I would be  ………………………… for any information…</a:t>
            </a:r>
            <a:r>
              <a:rPr lang="cs-CZ" sz="1800" dirty="0">
                <a:solidFill>
                  <a:srgbClr val="000000"/>
                </a:solidFill>
                <a:effectLst/>
                <a:latin typeface="Calibri" panose="020F0502020204030204" pitchFamily="34" charset="0"/>
                <a:ea typeface="Times New Roman" panose="02020603050405020304" pitchFamily="18" charset="0"/>
              </a:rPr>
              <a:t>   </a:t>
            </a:r>
            <a:r>
              <a:rPr lang="en-GB" sz="1800" dirty="0">
                <a:solidFill>
                  <a:srgbClr val="000000"/>
                </a:solidFill>
                <a:effectLst/>
                <a:latin typeface="Calibri" panose="020F0502020204030204" pitchFamily="34" charset="0"/>
                <a:ea typeface="Times New Roman" panose="02020603050405020304" pitchFamily="18" charset="0"/>
              </a:rPr>
              <a:t>14. I …………………………..for not writing sooner, but…</a:t>
            </a:r>
            <a:endParaRPr lang="cs-CZ" sz="1800" dirty="0">
              <a:effectLst/>
              <a:latin typeface="Times New Roman" panose="02020603050405020304" pitchFamily="18" charset="0"/>
              <a:ea typeface="Times New Roman" panose="02020603050405020304" pitchFamily="18" charset="0"/>
            </a:endParaRPr>
          </a:p>
          <a:p>
            <a:pPr marL="381000" indent="-342900">
              <a:spcBef>
                <a:spcPts val="1200"/>
              </a:spcBef>
              <a:spcAft>
                <a:spcPts val="1200"/>
              </a:spcAft>
              <a:buAutoNum type="arabicPeriod"/>
            </a:pPr>
            <a:endParaRPr lang="cs-CZ" sz="1800" dirty="0">
              <a:effectLst/>
              <a:latin typeface="Times New Roman" panose="02020603050405020304" pitchFamily="18" charset="0"/>
              <a:ea typeface="Times New Roman" panose="02020603050405020304" pitchFamily="18" charset="0"/>
            </a:endParaRPr>
          </a:p>
          <a:p>
            <a:pPr marL="0" indent="0">
              <a:spcBef>
                <a:spcPts val="1200"/>
              </a:spcBef>
              <a:spcAft>
                <a:spcPts val="1200"/>
              </a:spcAft>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3158611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1FA049-A7F7-B377-CA97-DFF42D39562D}"/>
              </a:ext>
            </a:extLst>
          </p:cNvPr>
          <p:cNvSpPr>
            <a:spLocks noGrp="1"/>
          </p:cNvSpPr>
          <p:nvPr>
            <p:ph type="title"/>
          </p:nvPr>
        </p:nvSpPr>
        <p:spPr/>
        <p:txBody>
          <a:bodyPr/>
          <a:lstStyle/>
          <a:p>
            <a:r>
              <a:rPr lang="cs-CZ" dirty="0" err="1"/>
              <a:t>Complete</a:t>
            </a:r>
            <a:r>
              <a:rPr lang="cs-CZ" dirty="0"/>
              <a:t> </a:t>
            </a:r>
            <a:r>
              <a:rPr lang="cs-CZ" dirty="0" err="1"/>
              <a:t>the</a:t>
            </a:r>
            <a:r>
              <a:rPr lang="cs-CZ" dirty="0"/>
              <a:t> </a:t>
            </a:r>
            <a:r>
              <a:rPr lang="cs-CZ" dirty="0" err="1"/>
              <a:t>phrases</a:t>
            </a:r>
            <a:endParaRPr lang="cs-CZ" dirty="0"/>
          </a:p>
        </p:txBody>
      </p:sp>
      <p:sp>
        <p:nvSpPr>
          <p:cNvPr id="3" name="Zástupný obsah 2">
            <a:extLst>
              <a:ext uri="{FF2B5EF4-FFF2-40B4-BE49-F238E27FC236}">
                <a16:creationId xmlns:a16="http://schemas.microsoft.com/office/drawing/2014/main" id="{F150FD77-796B-840C-F3F6-0EBB9B9FB2CD}"/>
              </a:ext>
            </a:extLst>
          </p:cNvPr>
          <p:cNvSpPr>
            <a:spLocks noGrp="1"/>
          </p:cNvSpPr>
          <p:nvPr>
            <p:ph idx="1"/>
          </p:nvPr>
        </p:nvSpPr>
        <p:spPr>
          <a:xfrm>
            <a:off x="585537" y="1283368"/>
            <a:ext cx="10768263" cy="5574632"/>
          </a:xfrm>
        </p:spPr>
        <p:txBody>
          <a:bodyPr>
            <a:normAutofit fontScale="92500"/>
          </a:bodyPr>
          <a:lstStyle/>
          <a:p>
            <a:pPr marL="38100" indent="0">
              <a:spcBef>
                <a:spcPts val="1200"/>
              </a:spcBef>
              <a:spcAft>
                <a:spcPts val="1200"/>
              </a:spcAft>
              <a:buNone/>
            </a:pPr>
            <a:r>
              <a:rPr lang="en-GB" sz="1800" b="1" i="1" dirty="0">
                <a:solidFill>
                  <a:srgbClr val="000000"/>
                </a:solidFill>
                <a:effectLst/>
                <a:latin typeface="Calibri" panose="020F0502020204030204" pitchFamily="34" charset="0"/>
                <a:ea typeface="Times New Roman" panose="02020603050405020304" pitchFamily="18" charset="0"/>
              </a:rPr>
              <a:t> </a:t>
            </a:r>
            <a:r>
              <a:rPr lang="en-GB" sz="2200" b="1" i="1" dirty="0">
                <a:solidFill>
                  <a:srgbClr val="000000"/>
                </a:solidFill>
                <a:effectLst/>
                <a:latin typeface="Calibri" panose="020F0502020204030204" pitchFamily="34" charset="0"/>
                <a:ea typeface="Times New Roman" panose="02020603050405020304" pitchFamily="18" charset="0"/>
              </a:rPr>
              <a:t> 	  	    	    	 	   	       		</a:t>
            </a:r>
            <a:r>
              <a:rPr lang="cs-CZ" sz="2200" b="1" i="1" dirty="0">
                <a:solidFill>
                  <a:srgbClr val="000000"/>
                </a:solidFill>
                <a:effectLst/>
                <a:latin typeface="Calibri" panose="020F0502020204030204" pitchFamily="34" charset="0"/>
                <a:ea typeface="Times New Roman" panose="02020603050405020304" pitchFamily="18" charset="0"/>
              </a:rPr>
              <a:t> </a:t>
            </a:r>
            <a:r>
              <a:rPr lang="en-GB" sz="2200" b="1" i="1" dirty="0">
                <a:solidFill>
                  <a:srgbClr val="000000"/>
                </a:solidFill>
                <a:effectLst/>
                <a:latin typeface="Calibri" panose="020F0502020204030204" pitchFamily="34" charset="0"/>
                <a:ea typeface="Times New Roman" panose="02020603050405020304" pitchFamily="18" charset="0"/>
              </a:rPr>
              <a:t>      	                 	</a:t>
            </a:r>
            <a:endParaRPr lang="cs-CZ" sz="2200" b="1" i="1" dirty="0">
              <a:solidFill>
                <a:srgbClr val="000000"/>
              </a:solidFill>
              <a:effectLst/>
              <a:latin typeface="Calibri" panose="020F0502020204030204" pitchFamily="34" charset="0"/>
              <a:ea typeface="Times New Roman" panose="02020603050405020304" pitchFamily="18" charset="0"/>
            </a:endParaRPr>
          </a:p>
          <a:p>
            <a:pPr marL="381000" indent="-342900">
              <a:spcBef>
                <a:spcPts val="1200"/>
              </a:spcBef>
              <a:spcAft>
                <a:spcPts val="1200"/>
              </a:spcAft>
              <a:buFont typeface="Arial" panose="020B0604020202020204" pitchFamily="34" charset="0"/>
              <a:buAutoNum type="arabicPeriod"/>
            </a:pPr>
            <a:r>
              <a:rPr lang="en-GB" sz="2200" dirty="0">
                <a:solidFill>
                  <a:srgbClr val="000000"/>
                </a:solidFill>
                <a:effectLst/>
                <a:latin typeface="Calibri" panose="020F0502020204030204" pitchFamily="34" charset="0"/>
                <a:ea typeface="Times New Roman" panose="02020603050405020304" pitchFamily="18" charset="0"/>
              </a:rPr>
              <a:t>  I am writing to </a:t>
            </a:r>
            <a:r>
              <a:rPr lang="en-GB" sz="2200" b="1" i="1" dirty="0">
                <a:solidFill>
                  <a:srgbClr val="000000"/>
                </a:solidFill>
                <a:effectLst/>
                <a:latin typeface="Calibri" panose="020F0502020204030204" pitchFamily="34" charset="0"/>
                <a:ea typeface="Times New Roman" panose="02020603050405020304" pitchFamily="18" charset="0"/>
              </a:rPr>
              <a:t>enquire</a:t>
            </a:r>
            <a:r>
              <a:rPr lang="en-GB" sz="2200" dirty="0">
                <a:solidFill>
                  <a:srgbClr val="000000"/>
                </a:solidFill>
                <a:effectLst/>
                <a:latin typeface="Calibri" panose="020F0502020204030204" pitchFamily="34" charset="0"/>
                <a:ea typeface="Times New Roman" panose="02020603050405020304" pitchFamily="18" charset="0"/>
              </a:rPr>
              <a:t> about…</a:t>
            </a:r>
            <a:r>
              <a:rPr lang="cs-CZ" sz="2200" dirty="0">
                <a:solidFill>
                  <a:srgbClr val="000000"/>
                </a:solidFill>
                <a:effectLst/>
                <a:latin typeface="Calibri" panose="020F0502020204030204" pitchFamily="34" charset="0"/>
                <a:ea typeface="Times New Roman" panose="02020603050405020304" pitchFamily="18" charset="0"/>
              </a:rPr>
              <a:t>                         </a:t>
            </a:r>
            <a:r>
              <a:rPr lang="en-GB" sz="2200" dirty="0">
                <a:solidFill>
                  <a:srgbClr val="000000"/>
                </a:solidFill>
                <a:effectLst/>
                <a:latin typeface="Calibri" panose="020F0502020204030204" pitchFamily="34" charset="0"/>
                <a:ea typeface="Times New Roman" panose="02020603050405020304" pitchFamily="18" charset="0"/>
              </a:rPr>
              <a:t>8.   I look forward to </a:t>
            </a:r>
            <a:r>
              <a:rPr lang="en-GB" sz="2200" b="1" i="1" dirty="0">
                <a:solidFill>
                  <a:srgbClr val="000000"/>
                </a:solidFill>
                <a:effectLst/>
                <a:latin typeface="Calibri" panose="020F0502020204030204" pitchFamily="34" charset="0"/>
                <a:ea typeface="Times New Roman" panose="02020603050405020304" pitchFamily="18" charset="0"/>
              </a:rPr>
              <a:t> hearing</a:t>
            </a:r>
            <a:r>
              <a:rPr lang="en-GB" sz="2200" dirty="0">
                <a:solidFill>
                  <a:srgbClr val="000000"/>
                </a:solidFill>
                <a:effectLst/>
                <a:latin typeface="Calibri" panose="020F0502020204030204" pitchFamily="34" charset="0"/>
                <a:ea typeface="Times New Roman" panose="02020603050405020304" pitchFamily="18" charset="0"/>
              </a:rPr>
              <a:t>  from you soon.</a:t>
            </a:r>
            <a:r>
              <a:rPr lang="cs-CZ" sz="2200" dirty="0">
                <a:solidFill>
                  <a:srgbClr val="000000"/>
                </a:solidFill>
                <a:effectLst/>
                <a:latin typeface="Calibri" panose="020F0502020204030204" pitchFamily="34" charset="0"/>
                <a:ea typeface="Times New Roman" panose="02020603050405020304" pitchFamily="18" charset="0"/>
              </a:rPr>
              <a:t>               </a:t>
            </a:r>
          </a:p>
          <a:p>
            <a:pPr marL="381000" indent="-342900">
              <a:spcBef>
                <a:spcPts val="1200"/>
              </a:spcBef>
              <a:spcAft>
                <a:spcPts val="1200"/>
              </a:spcAft>
              <a:buAutoNum type="arabicPeriod"/>
            </a:pPr>
            <a:r>
              <a:rPr lang="en-GB" sz="2200" dirty="0">
                <a:solidFill>
                  <a:srgbClr val="000000"/>
                </a:solidFill>
                <a:effectLst/>
                <a:latin typeface="Calibri" panose="020F0502020204030204" pitchFamily="34" charset="0"/>
                <a:ea typeface="Times New Roman" panose="02020603050405020304" pitchFamily="18" charset="0"/>
              </a:rPr>
              <a:t>  I am writing with regard(s) to / in regard to /</a:t>
            </a:r>
            <a:r>
              <a:rPr lang="en-GB" sz="2200" b="1" i="1" dirty="0">
                <a:solidFill>
                  <a:srgbClr val="000000"/>
                </a:solidFill>
                <a:effectLst/>
                <a:latin typeface="Calibri" panose="020F0502020204030204" pitchFamily="34" charset="0"/>
                <a:ea typeface="Times New Roman" panose="02020603050405020304" pitchFamily="18" charset="0"/>
              </a:rPr>
              <a:t>regarding </a:t>
            </a:r>
            <a:r>
              <a:rPr lang="en-GB" sz="2200" dirty="0">
                <a:solidFill>
                  <a:srgbClr val="000000"/>
                </a:solidFill>
                <a:effectLst/>
                <a:latin typeface="Calibri" panose="020F0502020204030204" pitchFamily="34" charset="0"/>
                <a:ea typeface="Times New Roman" panose="02020603050405020304" pitchFamily="18" charset="0"/>
              </a:rPr>
              <a:t>  </a:t>
            </a:r>
            <a:r>
              <a:rPr lang="en-GB" sz="2200" dirty="0">
                <a:solidFill>
                  <a:srgbClr val="000000"/>
                </a:solidFill>
                <a:effectLst/>
                <a:latin typeface="Calibri" panose="020F0502020204030204" pitchFamily="34" charset="0"/>
                <a:ea typeface="Calibri" panose="020F0502020204030204" pitchFamily="34" charset="0"/>
              </a:rPr>
              <a:t>9.   I would  </a:t>
            </a:r>
            <a:r>
              <a:rPr lang="en-GB" sz="2200" b="1" i="1" dirty="0">
                <a:solidFill>
                  <a:srgbClr val="000000"/>
                </a:solidFill>
                <a:effectLst/>
                <a:latin typeface="Calibri" panose="020F0502020204030204" pitchFamily="34" charset="0"/>
                <a:ea typeface="Times New Roman" panose="02020603050405020304" pitchFamily="18" charset="0"/>
              </a:rPr>
              <a:t>rather</a:t>
            </a:r>
            <a:r>
              <a:rPr lang="en-GB" sz="2200" dirty="0">
                <a:solidFill>
                  <a:srgbClr val="000000"/>
                </a:solidFill>
                <a:effectLst/>
                <a:latin typeface="Calibri" panose="020F0502020204030204" pitchFamily="34" charset="0"/>
                <a:ea typeface="Calibri" panose="020F0502020204030204" pitchFamily="34" charset="0"/>
              </a:rPr>
              <a:t> not do a presentation about</a:t>
            </a:r>
            <a:r>
              <a:rPr lang="cs-CZ" sz="2200" dirty="0">
                <a:solidFill>
                  <a:srgbClr val="000000"/>
                </a:solidFill>
                <a:effectLst/>
                <a:latin typeface="Calibri" panose="020F0502020204030204" pitchFamily="34" charset="0"/>
                <a:ea typeface="Calibri" panose="020F0502020204030204" pitchFamily="34" charset="0"/>
              </a:rPr>
              <a:t>…</a:t>
            </a:r>
            <a:r>
              <a:rPr lang="en-GB" sz="2200" dirty="0">
                <a:solidFill>
                  <a:srgbClr val="000000"/>
                </a:solidFill>
                <a:effectLst/>
                <a:latin typeface="Calibri" panose="020F0502020204030204" pitchFamily="34" charset="0"/>
                <a:ea typeface="Times New Roman" panose="02020603050405020304" pitchFamily="18" charset="0"/>
              </a:rPr>
              <a:t> </a:t>
            </a:r>
            <a:endParaRPr lang="cs-CZ" sz="2200" dirty="0">
              <a:solidFill>
                <a:srgbClr val="000000"/>
              </a:solidFill>
              <a:effectLst/>
              <a:latin typeface="Calibri" panose="020F0502020204030204" pitchFamily="34" charset="0"/>
              <a:ea typeface="Times New Roman" panose="02020603050405020304" pitchFamily="18" charset="0"/>
            </a:endParaRPr>
          </a:p>
          <a:p>
            <a:pPr marL="381000" indent="-342900">
              <a:spcBef>
                <a:spcPts val="1200"/>
              </a:spcBef>
              <a:spcAft>
                <a:spcPts val="1200"/>
              </a:spcAft>
              <a:buAutoNum type="arabicPeriod"/>
            </a:pPr>
            <a:r>
              <a:rPr lang="en-GB" sz="2200" dirty="0">
                <a:solidFill>
                  <a:srgbClr val="000000"/>
                </a:solidFill>
                <a:effectLst/>
                <a:latin typeface="Calibri" panose="020F0502020204030204" pitchFamily="34" charset="0"/>
                <a:ea typeface="Times New Roman" panose="02020603050405020304" pitchFamily="18" charset="0"/>
              </a:rPr>
              <a:t> I would like to know </a:t>
            </a:r>
            <a:r>
              <a:rPr lang="en-GB" sz="2200" b="1" i="1" dirty="0">
                <a:solidFill>
                  <a:srgbClr val="000000"/>
                </a:solidFill>
                <a:effectLst/>
                <a:latin typeface="Calibri" panose="020F0502020204030204" pitchFamily="34" charset="0"/>
                <a:ea typeface="Times New Roman" panose="02020603050405020304" pitchFamily="18" charset="0"/>
              </a:rPr>
              <a:t>whether</a:t>
            </a:r>
            <a:r>
              <a:rPr lang="cs-CZ" sz="2200" dirty="0">
                <a:solidFill>
                  <a:srgbClr val="000000"/>
                </a:solidFill>
                <a:effectLst/>
                <a:latin typeface="Calibri" panose="020F0502020204030204" pitchFamily="34" charset="0"/>
                <a:ea typeface="Times New Roman" panose="02020603050405020304" pitchFamily="18" charset="0"/>
              </a:rPr>
              <a:t>                        </a:t>
            </a:r>
            <a:r>
              <a:rPr lang="en-GB" sz="2200" dirty="0">
                <a:solidFill>
                  <a:srgbClr val="000000"/>
                </a:solidFill>
                <a:effectLst/>
                <a:latin typeface="Calibri" panose="020F0502020204030204" pitchFamily="34" charset="0"/>
                <a:ea typeface="Calibri" panose="020F0502020204030204" pitchFamily="34" charset="0"/>
              </a:rPr>
              <a:t>10. I would </a:t>
            </a:r>
            <a:r>
              <a:rPr lang="en-GB" sz="2200" b="1" i="1" dirty="0">
                <a:solidFill>
                  <a:srgbClr val="000000"/>
                </a:solidFill>
                <a:effectLst/>
                <a:latin typeface="Calibri" panose="020F0502020204030204" pitchFamily="34" charset="0"/>
                <a:ea typeface="Times New Roman" panose="02020603050405020304" pitchFamily="18" charset="0"/>
              </a:rPr>
              <a:t> appreciate</a:t>
            </a:r>
            <a:r>
              <a:rPr lang="en-GB" sz="2200" dirty="0">
                <a:solidFill>
                  <a:srgbClr val="000000"/>
                </a:solidFill>
                <a:effectLst/>
                <a:latin typeface="Calibri" panose="020F0502020204030204" pitchFamily="34" charset="0"/>
                <a:ea typeface="Calibri" panose="020F0502020204030204" pitchFamily="34" charset="0"/>
              </a:rPr>
              <a:t>  it if you could send me…</a:t>
            </a:r>
            <a:endParaRPr lang="cs-CZ" sz="2200" dirty="0">
              <a:solidFill>
                <a:srgbClr val="000000"/>
              </a:solidFill>
              <a:effectLst/>
              <a:latin typeface="Calibri" panose="020F0502020204030204" pitchFamily="34" charset="0"/>
              <a:ea typeface="Times New Roman" panose="02020603050405020304" pitchFamily="18" charset="0"/>
            </a:endParaRPr>
          </a:p>
          <a:p>
            <a:pPr marL="381000" indent="-342900">
              <a:spcBef>
                <a:spcPts val="1200"/>
              </a:spcBef>
              <a:spcAft>
                <a:spcPts val="1200"/>
              </a:spcAft>
              <a:buFont typeface="Arial" panose="020B0604020202020204" pitchFamily="34" charset="0"/>
              <a:buAutoNum type="arabicPeriod"/>
            </a:pPr>
            <a:r>
              <a:rPr lang="cs-CZ" sz="2200" b="1" i="1" dirty="0">
                <a:solidFill>
                  <a:srgbClr val="000000"/>
                </a:solidFill>
                <a:effectLst/>
                <a:latin typeface="Calibri" panose="020F0502020204030204" pitchFamily="34" charset="0"/>
                <a:ea typeface="Times New Roman" panose="02020603050405020304" pitchFamily="18" charset="0"/>
              </a:rPr>
              <a:t>C</a:t>
            </a:r>
            <a:r>
              <a:rPr lang="en-GB" sz="2200" b="1" i="1" dirty="0" err="1">
                <a:solidFill>
                  <a:srgbClr val="000000"/>
                </a:solidFill>
                <a:effectLst/>
                <a:latin typeface="Calibri" panose="020F0502020204030204" pitchFamily="34" charset="0"/>
                <a:ea typeface="Times New Roman" panose="02020603050405020304" pitchFamily="18" charset="0"/>
              </a:rPr>
              <a:t>ould</a:t>
            </a:r>
            <a:r>
              <a:rPr lang="en-GB" sz="2200" b="1" i="1" dirty="0">
                <a:solidFill>
                  <a:srgbClr val="000000"/>
                </a:solidFill>
                <a:effectLst/>
                <a:latin typeface="Calibri" panose="020F0502020204030204" pitchFamily="34" charset="0"/>
                <a:ea typeface="Times New Roman" panose="02020603050405020304" pitchFamily="18" charset="0"/>
              </a:rPr>
              <a:t> </a:t>
            </a:r>
            <a:r>
              <a:rPr lang="en-GB" sz="2200" dirty="0">
                <a:solidFill>
                  <a:srgbClr val="000000"/>
                </a:solidFill>
                <a:effectLst/>
                <a:latin typeface="Calibri" panose="020F0502020204030204" pitchFamily="34" charset="0"/>
                <a:ea typeface="Times New Roman" panose="02020603050405020304" pitchFamily="18" charset="0"/>
              </a:rPr>
              <a:t> you tell me how many points I need…</a:t>
            </a:r>
            <a:r>
              <a:rPr lang="cs-CZ" sz="2200" dirty="0">
                <a:solidFill>
                  <a:srgbClr val="000000"/>
                </a:solidFill>
                <a:effectLst/>
                <a:latin typeface="Calibri" panose="020F0502020204030204" pitchFamily="34" charset="0"/>
                <a:ea typeface="Times New Roman" panose="02020603050405020304" pitchFamily="18" charset="0"/>
              </a:rPr>
              <a:t>             </a:t>
            </a:r>
            <a:r>
              <a:rPr lang="en-GB" sz="2200" dirty="0">
                <a:solidFill>
                  <a:srgbClr val="000000"/>
                </a:solidFill>
                <a:effectLst/>
                <a:latin typeface="Calibri" panose="020F0502020204030204" pitchFamily="34" charset="0"/>
                <a:ea typeface="Times New Roman" panose="02020603050405020304" pitchFamily="18" charset="0"/>
              </a:rPr>
              <a:t>11.Thank you in  </a:t>
            </a:r>
            <a:r>
              <a:rPr lang="en-GB" sz="2200" b="1" i="1" dirty="0">
                <a:solidFill>
                  <a:srgbClr val="000000"/>
                </a:solidFill>
                <a:effectLst/>
                <a:latin typeface="Calibri" panose="020F0502020204030204" pitchFamily="34" charset="0"/>
                <a:ea typeface="Times New Roman" panose="02020603050405020304" pitchFamily="18" charset="0"/>
              </a:rPr>
              <a:t>advance </a:t>
            </a:r>
            <a:r>
              <a:rPr lang="en-GB" sz="2200" dirty="0">
                <a:solidFill>
                  <a:srgbClr val="000000"/>
                </a:solidFill>
                <a:effectLst/>
                <a:latin typeface="Calibri" panose="020F0502020204030204" pitchFamily="34" charset="0"/>
                <a:ea typeface="Times New Roman" panose="02020603050405020304" pitchFamily="18" charset="0"/>
              </a:rPr>
              <a:t>  for your response.</a:t>
            </a:r>
            <a:endParaRPr lang="cs-CZ" sz="2200" dirty="0">
              <a:solidFill>
                <a:srgbClr val="000000"/>
              </a:solidFill>
              <a:effectLst/>
              <a:latin typeface="Calibri" panose="020F0502020204030204" pitchFamily="34" charset="0"/>
              <a:ea typeface="Times New Roman" panose="02020603050405020304" pitchFamily="18" charset="0"/>
            </a:endParaRPr>
          </a:p>
          <a:p>
            <a:pPr marL="381000" indent="-342900">
              <a:spcBef>
                <a:spcPts val="1200"/>
              </a:spcBef>
              <a:spcAft>
                <a:spcPts val="1200"/>
              </a:spcAft>
              <a:buFont typeface="Arial" panose="020B0604020202020204" pitchFamily="34" charset="0"/>
              <a:buAutoNum type="arabicPeriod"/>
            </a:pPr>
            <a:r>
              <a:rPr lang="en-GB" sz="2200" dirty="0">
                <a:solidFill>
                  <a:srgbClr val="000000"/>
                </a:solidFill>
                <a:effectLst/>
                <a:latin typeface="Calibri" panose="020F0502020204030204" pitchFamily="34" charset="0"/>
                <a:ea typeface="Times New Roman" panose="02020603050405020304" pitchFamily="18" charset="0"/>
              </a:rPr>
              <a:t>I feel I would </a:t>
            </a:r>
            <a:r>
              <a:rPr lang="en-GB" sz="2200" b="1" i="1" dirty="0">
                <a:solidFill>
                  <a:srgbClr val="000000"/>
                </a:solidFill>
                <a:effectLst/>
                <a:latin typeface="Calibri" panose="020F0502020204030204" pitchFamily="34" charset="0"/>
                <a:ea typeface="Times New Roman" panose="02020603050405020304" pitchFamily="18" charset="0"/>
              </a:rPr>
              <a:t>prefer</a:t>
            </a:r>
            <a:r>
              <a:rPr lang="en-GB" sz="2200" dirty="0">
                <a:solidFill>
                  <a:srgbClr val="000000"/>
                </a:solidFill>
                <a:effectLst/>
                <a:latin typeface="Calibri" panose="020F0502020204030204" pitchFamily="34" charset="0"/>
                <a:ea typeface="Times New Roman" panose="02020603050405020304" pitchFamily="18" charset="0"/>
              </a:rPr>
              <a:t> to work on…</a:t>
            </a:r>
            <a:r>
              <a:rPr lang="cs-CZ" sz="2200" dirty="0">
                <a:solidFill>
                  <a:srgbClr val="000000"/>
                </a:solidFill>
                <a:effectLst/>
                <a:latin typeface="Calibri" panose="020F0502020204030204" pitchFamily="34" charset="0"/>
                <a:ea typeface="Times New Roman" panose="02020603050405020304" pitchFamily="18" charset="0"/>
              </a:rPr>
              <a:t>               </a:t>
            </a:r>
            <a:r>
              <a:rPr lang="en-GB" sz="2200" dirty="0">
                <a:solidFill>
                  <a:srgbClr val="000000"/>
                </a:solidFill>
                <a:effectLst/>
                <a:latin typeface="Calibri" panose="020F0502020204030204" pitchFamily="34" charset="0"/>
                <a:ea typeface="Times New Roman" panose="02020603050405020304" pitchFamily="18" charset="0"/>
              </a:rPr>
              <a:t>12. I would like to  </a:t>
            </a:r>
            <a:r>
              <a:rPr lang="en-GB" sz="2200" b="1" i="1" dirty="0">
                <a:solidFill>
                  <a:srgbClr val="000000"/>
                </a:solidFill>
                <a:effectLst/>
                <a:latin typeface="Calibri" panose="020F0502020204030204" pitchFamily="34" charset="0"/>
                <a:ea typeface="Times New Roman" panose="02020603050405020304" pitchFamily="18" charset="0"/>
              </a:rPr>
              <a:t>make </a:t>
            </a:r>
            <a:r>
              <a:rPr lang="en-GB" sz="2200" dirty="0">
                <a:solidFill>
                  <a:srgbClr val="000000"/>
                </a:solidFill>
                <a:effectLst/>
                <a:latin typeface="Calibri" panose="020F0502020204030204" pitchFamily="34" charset="0"/>
                <a:ea typeface="Times New Roman" panose="02020603050405020304" pitchFamily="18" charset="0"/>
              </a:rPr>
              <a:t>  an appointment to discuss…</a:t>
            </a:r>
            <a:endParaRPr lang="cs-CZ" sz="2200" dirty="0">
              <a:effectLst/>
              <a:latin typeface="Times New Roman" panose="02020603050405020304" pitchFamily="18" charset="0"/>
              <a:ea typeface="Times New Roman" panose="02020603050405020304" pitchFamily="18" charset="0"/>
            </a:endParaRPr>
          </a:p>
          <a:p>
            <a:pPr marL="381000" indent="-342900">
              <a:spcBef>
                <a:spcPts val="1200"/>
              </a:spcBef>
              <a:spcAft>
                <a:spcPts val="1200"/>
              </a:spcAft>
              <a:buFont typeface="Arial" panose="020B0604020202020204" pitchFamily="34" charset="0"/>
              <a:buAutoNum type="arabicPeriod"/>
            </a:pPr>
            <a:r>
              <a:rPr lang="cs-CZ" sz="2200" dirty="0">
                <a:solidFill>
                  <a:srgbClr val="000000"/>
                </a:solidFill>
                <a:effectLst/>
                <a:latin typeface="Calibri" panose="020F0502020204030204" pitchFamily="34" charset="0"/>
                <a:ea typeface="Times New Roman" panose="02020603050405020304" pitchFamily="18" charset="0"/>
              </a:rPr>
              <a:t>I </a:t>
            </a:r>
            <a:r>
              <a:rPr lang="en-GB" sz="2200" dirty="0">
                <a:solidFill>
                  <a:srgbClr val="000000"/>
                </a:solidFill>
                <a:effectLst/>
                <a:latin typeface="Calibri" panose="020F0502020204030204" pitchFamily="34" charset="0"/>
                <a:ea typeface="Times New Roman" panose="02020603050405020304" pitchFamily="18" charset="0"/>
              </a:rPr>
              <a:t>was </a:t>
            </a:r>
            <a:r>
              <a:rPr lang="en-GB" sz="2200" b="1" i="1" dirty="0">
                <a:solidFill>
                  <a:srgbClr val="000000"/>
                </a:solidFill>
                <a:effectLst/>
                <a:latin typeface="Calibri" panose="020F0502020204030204" pitchFamily="34" charset="0"/>
                <a:ea typeface="Times New Roman" panose="02020603050405020304" pitchFamily="18" charset="0"/>
              </a:rPr>
              <a:t>wondering</a:t>
            </a:r>
            <a:r>
              <a:rPr lang="en-GB" sz="2200" dirty="0">
                <a:solidFill>
                  <a:srgbClr val="000000"/>
                </a:solidFill>
                <a:effectLst/>
                <a:latin typeface="Calibri" panose="020F0502020204030204" pitchFamily="34" charset="0"/>
                <a:ea typeface="Times New Roman" panose="02020603050405020304" pitchFamily="18" charset="0"/>
              </a:rPr>
              <a:t> if any lectures are offered…</a:t>
            </a:r>
            <a:r>
              <a:rPr lang="cs-CZ" sz="2200" dirty="0">
                <a:solidFill>
                  <a:srgbClr val="000000"/>
                </a:solidFill>
                <a:effectLst/>
                <a:latin typeface="Calibri" panose="020F0502020204030204" pitchFamily="34" charset="0"/>
                <a:ea typeface="Times New Roman" panose="02020603050405020304" pitchFamily="18" charset="0"/>
              </a:rPr>
              <a:t>                     </a:t>
            </a:r>
            <a:r>
              <a:rPr lang="en-GB" sz="2200" dirty="0">
                <a:solidFill>
                  <a:srgbClr val="000000"/>
                </a:solidFill>
                <a:effectLst/>
                <a:latin typeface="Calibri" panose="020F0502020204030204" pitchFamily="34" charset="0"/>
                <a:ea typeface="Times New Roman" panose="02020603050405020304" pitchFamily="18" charset="0"/>
              </a:rPr>
              <a:t>13. Would you be   </a:t>
            </a:r>
            <a:r>
              <a:rPr lang="en-GB" sz="2200" b="1" i="1" dirty="0">
                <a:solidFill>
                  <a:srgbClr val="000000"/>
                </a:solidFill>
                <a:effectLst/>
                <a:latin typeface="Calibri" panose="020F0502020204030204" pitchFamily="34" charset="0"/>
                <a:ea typeface="Times New Roman" panose="02020603050405020304" pitchFamily="18" charset="0"/>
              </a:rPr>
              <a:t>available</a:t>
            </a:r>
            <a:r>
              <a:rPr lang="en-GB" sz="2200" dirty="0">
                <a:solidFill>
                  <a:srgbClr val="000000"/>
                </a:solidFill>
                <a:effectLst/>
                <a:latin typeface="Calibri" panose="020F0502020204030204" pitchFamily="34" charset="0"/>
                <a:ea typeface="Times New Roman" panose="02020603050405020304" pitchFamily="18" charset="0"/>
              </a:rPr>
              <a:t> on Monday?</a:t>
            </a:r>
            <a:endParaRPr lang="cs-CZ" sz="2200" dirty="0">
              <a:effectLst/>
              <a:latin typeface="Times New Roman" panose="02020603050405020304" pitchFamily="18" charset="0"/>
              <a:ea typeface="Times New Roman" panose="02020603050405020304" pitchFamily="18" charset="0"/>
            </a:endParaRPr>
          </a:p>
          <a:p>
            <a:pPr marL="381000" indent="-342900">
              <a:spcBef>
                <a:spcPts val="1200"/>
              </a:spcBef>
              <a:spcAft>
                <a:spcPts val="1200"/>
              </a:spcAft>
              <a:buFont typeface="Arial" panose="020B0604020202020204" pitchFamily="34" charset="0"/>
              <a:buAutoNum type="arabicPeriod"/>
            </a:pPr>
            <a:r>
              <a:rPr lang="en-GB" sz="2200" dirty="0">
                <a:solidFill>
                  <a:srgbClr val="000000"/>
                </a:solidFill>
                <a:effectLst/>
                <a:latin typeface="Calibri" panose="020F0502020204030204" pitchFamily="34" charset="0"/>
                <a:ea typeface="Times New Roman" panose="02020603050405020304" pitchFamily="18" charset="0"/>
              </a:rPr>
              <a:t>I would be  </a:t>
            </a:r>
            <a:r>
              <a:rPr lang="en-GB" sz="2200" b="1" i="1" dirty="0">
                <a:solidFill>
                  <a:srgbClr val="000000"/>
                </a:solidFill>
                <a:effectLst/>
                <a:latin typeface="Calibri" panose="020F0502020204030204" pitchFamily="34" charset="0"/>
                <a:ea typeface="Times New Roman" panose="02020603050405020304" pitchFamily="18" charset="0"/>
              </a:rPr>
              <a:t>grateful </a:t>
            </a:r>
            <a:r>
              <a:rPr lang="en-GB" sz="2200" dirty="0">
                <a:solidFill>
                  <a:srgbClr val="000000"/>
                </a:solidFill>
                <a:effectLst/>
                <a:latin typeface="Calibri" panose="020F0502020204030204" pitchFamily="34" charset="0"/>
                <a:ea typeface="Times New Roman" panose="02020603050405020304" pitchFamily="18" charset="0"/>
              </a:rPr>
              <a:t>for any information…</a:t>
            </a:r>
            <a:r>
              <a:rPr lang="cs-CZ" sz="2200" dirty="0">
                <a:solidFill>
                  <a:srgbClr val="000000"/>
                </a:solidFill>
                <a:effectLst/>
                <a:latin typeface="Calibri" panose="020F0502020204030204" pitchFamily="34" charset="0"/>
                <a:ea typeface="Times New Roman" panose="02020603050405020304" pitchFamily="18" charset="0"/>
              </a:rPr>
              <a:t>                  </a:t>
            </a:r>
            <a:r>
              <a:rPr lang="en-GB" sz="2200" dirty="0">
                <a:solidFill>
                  <a:srgbClr val="000000"/>
                </a:solidFill>
                <a:effectLst/>
                <a:latin typeface="Calibri" panose="020F0502020204030204" pitchFamily="34" charset="0"/>
                <a:ea typeface="Times New Roman" panose="02020603050405020304" pitchFamily="18" charset="0"/>
              </a:rPr>
              <a:t>14. I </a:t>
            </a:r>
            <a:r>
              <a:rPr lang="cs-CZ" sz="2200" b="1" i="1" dirty="0">
                <a:solidFill>
                  <a:srgbClr val="000000"/>
                </a:solidFill>
                <a:effectLst/>
                <a:latin typeface="Calibri" panose="020F0502020204030204" pitchFamily="34" charset="0"/>
                <a:ea typeface="Times New Roman" panose="02020603050405020304" pitchFamily="18" charset="0"/>
              </a:rPr>
              <a:t>a</a:t>
            </a:r>
            <a:r>
              <a:rPr lang="en-GB" sz="2200" b="1" i="1" dirty="0" err="1">
                <a:solidFill>
                  <a:srgbClr val="000000"/>
                </a:solidFill>
                <a:effectLst/>
                <a:latin typeface="Calibri" panose="020F0502020204030204" pitchFamily="34" charset="0"/>
                <a:ea typeface="Times New Roman" panose="02020603050405020304" pitchFamily="18" charset="0"/>
              </a:rPr>
              <a:t>pologize</a:t>
            </a:r>
            <a:r>
              <a:rPr lang="en-GB" sz="2200" b="1" i="1" dirty="0">
                <a:solidFill>
                  <a:srgbClr val="000000"/>
                </a:solidFill>
                <a:effectLst/>
                <a:latin typeface="Calibri" panose="020F0502020204030204" pitchFamily="34" charset="0"/>
                <a:ea typeface="Times New Roman" panose="02020603050405020304" pitchFamily="18" charset="0"/>
              </a:rPr>
              <a:t> </a:t>
            </a:r>
            <a:r>
              <a:rPr lang="en-GB" sz="2200" dirty="0">
                <a:solidFill>
                  <a:srgbClr val="000000"/>
                </a:solidFill>
                <a:effectLst/>
                <a:latin typeface="Calibri" panose="020F0502020204030204" pitchFamily="34" charset="0"/>
                <a:ea typeface="Times New Roman" panose="02020603050405020304" pitchFamily="18" charset="0"/>
              </a:rPr>
              <a:t>for not writing sooner, but…</a:t>
            </a:r>
            <a:endParaRPr lang="cs-CZ" sz="2200" dirty="0">
              <a:effectLst/>
              <a:latin typeface="Times New Roman" panose="02020603050405020304" pitchFamily="18" charset="0"/>
              <a:ea typeface="Times New Roman" panose="02020603050405020304" pitchFamily="18" charset="0"/>
            </a:endParaRPr>
          </a:p>
          <a:p>
            <a:pPr marL="381000" indent="-342900">
              <a:spcBef>
                <a:spcPts val="1200"/>
              </a:spcBef>
              <a:spcAft>
                <a:spcPts val="1200"/>
              </a:spcAft>
              <a:buAutoNum type="arabicPeriod"/>
            </a:pPr>
            <a:endParaRPr lang="cs-CZ" sz="2200" dirty="0">
              <a:effectLst/>
              <a:latin typeface="Times New Roman" panose="02020603050405020304" pitchFamily="18" charset="0"/>
              <a:ea typeface="Times New Roman" panose="02020603050405020304" pitchFamily="18" charset="0"/>
            </a:endParaRPr>
          </a:p>
          <a:p>
            <a:pPr marL="0" indent="0">
              <a:spcBef>
                <a:spcPts val="1200"/>
              </a:spcBef>
              <a:spcAft>
                <a:spcPts val="1200"/>
              </a:spcAft>
              <a:buNone/>
            </a:pPr>
            <a:endParaRPr lang="cs-CZ" sz="1800" dirty="0">
              <a:effectLst/>
              <a:latin typeface="Times New Roman" panose="02020603050405020304" pitchFamily="18" charset="0"/>
              <a:ea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1222820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86FC75-0C48-CBDB-D6F7-7384EAEDE7A9}"/>
              </a:ext>
            </a:extLst>
          </p:cNvPr>
          <p:cNvSpPr>
            <a:spLocks noGrp="1"/>
          </p:cNvSpPr>
          <p:nvPr>
            <p:ph type="title"/>
          </p:nvPr>
        </p:nvSpPr>
        <p:spPr/>
        <p:txBody>
          <a:bodyPr/>
          <a:lstStyle/>
          <a:p>
            <a:r>
              <a:rPr lang="cs-CZ" dirty="0"/>
              <a:t>Term </a:t>
            </a:r>
            <a:r>
              <a:rPr lang="cs-CZ" dirty="0" err="1"/>
              <a:t>assignment</a:t>
            </a:r>
            <a:endParaRPr lang="cs-CZ" dirty="0"/>
          </a:p>
        </p:txBody>
      </p:sp>
      <p:sp>
        <p:nvSpPr>
          <p:cNvPr id="3" name="Zástupný obsah 2">
            <a:extLst>
              <a:ext uri="{FF2B5EF4-FFF2-40B4-BE49-F238E27FC236}">
                <a16:creationId xmlns:a16="http://schemas.microsoft.com/office/drawing/2014/main" id="{41592D7C-4BE0-9B73-835F-CB71F07E8460}"/>
              </a:ext>
            </a:extLst>
          </p:cNvPr>
          <p:cNvSpPr>
            <a:spLocks noGrp="1"/>
          </p:cNvSpPr>
          <p:nvPr>
            <p:ph idx="1"/>
          </p:nvPr>
        </p:nvSpPr>
        <p:spPr>
          <a:xfrm>
            <a:off x="838200" y="1415142"/>
            <a:ext cx="10515600" cy="5203371"/>
          </a:xfrm>
        </p:spPr>
        <p:txBody>
          <a:bodyPr>
            <a:noAutofit/>
          </a:bodyPr>
          <a:lstStyle/>
          <a:p>
            <a:pPr marL="0" indent="0">
              <a:lnSpc>
                <a:spcPct val="107000"/>
              </a:lnSpc>
              <a:spcAft>
                <a:spcPts val="1200"/>
              </a:spcAft>
              <a:buNone/>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University of Canterbury, Physics Summer Camp, 6-12 July 202</a:t>
            </a:r>
            <a:r>
              <a:rPr lang="cs-CZ"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                                                                               </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University of Canterbury, UK, organizes a summer physics camp for students from all around the world. </a:t>
            </a:r>
            <a:r>
              <a:rPr lang="cs-CZ"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an active, hands-on format, students will be introduced to several branches of physics, including experimental measurement, Newtonian Mechanics, electricity, waves, optics and astrophysics.</a:t>
            </a:r>
            <a:r>
              <a:rPr lang="cs-CZ"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Students will stay in university accommodation on the campus. They will attend lectures, work in the labs, experience field work, meet with staff and current students, and find out about the amazing research happening at the university. Each year, there are 60 places available, and students can apply from any country. A limited number of full scholarships is available to the best applicants.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Send an email to apply for the summer physics camp (150-200 words). In the email</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introduce yourself</a:t>
            </a:r>
            <a:r>
              <a:rPr lang="cs-CZ"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describe your education and science interests</a:t>
            </a:r>
            <a:r>
              <a:rPr lang="cs-CZ"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state why you would profit from the science camp</a:t>
            </a:r>
            <a:r>
              <a:rPr lang="cs-CZ"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GB"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ask a question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Word range: 150-200 words Deadline:  1</a:t>
            </a:r>
            <a:r>
              <a:rPr lang="cs-CZ"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a:t>
            </a:r>
            <a:r>
              <a:rPr lang="en-GB"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March into </a:t>
            </a:r>
            <a:r>
              <a:rPr lang="en-GB" sz="1800" b="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odevzdávárna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sz="1200" dirty="0"/>
          </a:p>
        </p:txBody>
      </p:sp>
    </p:spTree>
    <p:extLst>
      <p:ext uri="{BB962C8B-B14F-4D97-AF65-F5344CB8AC3E}">
        <p14:creationId xmlns:p14="http://schemas.microsoft.com/office/powerpoint/2010/main" val="2870654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6E04AE-BF5C-EA00-5D8B-FC9C615433E6}"/>
              </a:ext>
            </a:extLst>
          </p:cNvPr>
          <p:cNvSpPr>
            <a:spLocks noGrp="1"/>
          </p:cNvSpPr>
          <p:nvPr>
            <p:ph type="title"/>
          </p:nvPr>
        </p:nvSpPr>
        <p:spPr/>
        <p:txBody>
          <a:bodyPr/>
          <a:lstStyle/>
          <a:p>
            <a:endParaRPr lang="cs-CZ"/>
          </a:p>
        </p:txBody>
      </p:sp>
      <p:pic>
        <p:nvPicPr>
          <p:cNvPr id="4" name="Zástupný obsah 3" descr="flights plane turbulence pilot truth safe expert ">
            <a:extLst>
              <a:ext uri="{FF2B5EF4-FFF2-40B4-BE49-F238E27FC236}">
                <a16:creationId xmlns:a16="http://schemas.microsoft.com/office/drawing/2014/main" id="{695EEB7A-F005-175E-15BB-42BBAB153D7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685800"/>
            <a:ext cx="9960429" cy="5911459"/>
          </a:xfrm>
          <a:prstGeom prst="rect">
            <a:avLst/>
          </a:prstGeom>
          <a:noFill/>
          <a:ln>
            <a:noFill/>
          </a:ln>
        </p:spPr>
      </p:pic>
    </p:spTree>
    <p:extLst>
      <p:ext uri="{BB962C8B-B14F-4D97-AF65-F5344CB8AC3E}">
        <p14:creationId xmlns:p14="http://schemas.microsoft.com/office/powerpoint/2010/main" val="147285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53CCE0-DD91-D186-B833-10A2C8BCC368}"/>
              </a:ext>
            </a:extLst>
          </p:cNvPr>
          <p:cNvSpPr>
            <a:spLocks noGrp="1"/>
          </p:cNvSpPr>
          <p:nvPr>
            <p:ph type="title"/>
          </p:nvPr>
        </p:nvSpPr>
        <p:spPr/>
        <p:txBody>
          <a:bodyPr/>
          <a:lstStyle/>
          <a:p>
            <a:r>
              <a:rPr lang="cs-CZ" dirty="0" err="1"/>
              <a:t>Discuss</a:t>
            </a:r>
            <a:endParaRPr lang="cs-CZ" dirty="0"/>
          </a:p>
        </p:txBody>
      </p:sp>
      <p:sp>
        <p:nvSpPr>
          <p:cNvPr id="3" name="Zástupný obsah 2">
            <a:extLst>
              <a:ext uri="{FF2B5EF4-FFF2-40B4-BE49-F238E27FC236}">
                <a16:creationId xmlns:a16="http://schemas.microsoft.com/office/drawing/2014/main" id="{CAC6DC63-C86C-40ED-AF18-85367235F15F}"/>
              </a:ext>
            </a:extLst>
          </p:cNvPr>
          <p:cNvSpPr>
            <a:spLocks noGrp="1"/>
          </p:cNvSpPr>
          <p:nvPr>
            <p:ph idx="1"/>
          </p:nvPr>
        </p:nvSpPr>
        <p:spPr>
          <a:xfrm>
            <a:off x="838200" y="1334530"/>
            <a:ext cx="10515600" cy="5350475"/>
          </a:xfrm>
        </p:spPr>
        <p:txBody>
          <a:bodyPr>
            <a:normAutofit lnSpcReduction="10000"/>
          </a:bodyPr>
          <a:lstStyle/>
          <a:p>
            <a:pPr marL="342900" lvl="0" indent="-342900">
              <a:lnSpc>
                <a:spcPct val="107000"/>
              </a:lnSpc>
              <a:spcAft>
                <a:spcPts val="800"/>
              </a:spcAft>
              <a:buFont typeface="+mj-lt"/>
              <a:buAutoNum type="arabicPeriod"/>
              <a:tabLst>
                <a:tab pos="457200" algn="l"/>
              </a:tabLst>
            </a:pPr>
            <a:r>
              <a:rPr lang="en-GB"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How often do you travel by plane?</a:t>
            </a:r>
            <a:endParaRPr lang="cs-CZ"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Are you afraid of flying? Why do some people have this fear?</a:t>
            </a:r>
            <a:endParaRPr lang="cs-CZ"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Do you agree that air travel is the safest form of travel?</a:t>
            </a:r>
            <a:endParaRPr lang="cs-CZ"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Have you ever had a bad experience with turbulence?</a:t>
            </a:r>
            <a:endParaRPr lang="cs-CZ"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Why do turbulences happen?</a:t>
            </a:r>
            <a:endParaRPr lang="cs-CZ"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How has air travel changed the world?</a:t>
            </a:r>
            <a:endParaRPr lang="cs-CZ"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Do you think air travel is an environmentally friendly way to travel?</a:t>
            </a:r>
            <a:endParaRPr lang="cs-CZ"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GB"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Will there be a better alternative to air travel in the future?</a:t>
            </a:r>
            <a:endParaRPr lang="cs-CZ" dirty="0">
              <a:solidFill>
                <a:srgbClr val="212529"/>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1205701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53CCE0-DD91-D186-B833-10A2C8BCC368}"/>
              </a:ext>
            </a:extLst>
          </p:cNvPr>
          <p:cNvSpPr>
            <a:spLocks noGrp="1"/>
          </p:cNvSpPr>
          <p:nvPr>
            <p:ph type="title"/>
          </p:nvPr>
        </p:nvSpPr>
        <p:spPr/>
        <p:txBody>
          <a:bodyPr/>
          <a:lstStyle/>
          <a:p>
            <a:r>
              <a:rPr lang="cs-CZ" dirty="0" err="1"/>
              <a:t>Listening</a:t>
            </a:r>
            <a:endParaRPr lang="cs-CZ" dirty="0"/>
          </a:p>
        </p:txBody>
      </p:sp>
      <p:sp>
        <p:nvSpPr>
          <p:cNvPr id="3" name="Zástupný obsah 2">
            <a:extLst>
              <a:ext uri="{FF2B5EF4-FFF2-40B4-BE49-F238E27FC236}">
                <a16:creationId xmlns:a16="http://schemas.microsoft.com/office/drawing/2014/main" id="{CAC6DC63-C86C-40ED-AF18-85367235F15F}"/>
              </a:ext>
            </a:extLst>
          </p:cNvPr>
          <p:cNvSpPr>
            <a:spLocks noGrp="1"/>
          </p:cNvSpPr>
          <p:nvPr>
            <p:ph idx="1"/>
          </p:nvPr>
        </p:nvSpPr>
        <p:spPr>
          <a:xfrm>
            <a:off x="838200" y="1334530"/>
            <a:ext cx="10515600" cy="5350475"/>
          </a:xfrm>
        </p:spPr>
        <p:txBody>
          <a:bodyPr>
            <a:normAutofit lnSpcReduction="10000"/>
          </a:bodyPr>
          <a:lstStyle/>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1)Turbulence is one of the prevailing ____________ of physics.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 Turbulence is ubiquitous, springing up in virtually any system that has _________________. Clouds, waves and the _________ __________________ are governed by turbulence.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Liquids and gasses usually have two types of motion: a laminar flow, which is _______________, and a turbulent flow, which is composed of seemingly unorganized ___________________.</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 Turbulence has two characteristics: it is ___________________, and  it displays different _____________.</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 Differently-sized whirls called eddies are like ______________ of different sizes and shapes.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3151244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Unit</a:t>
            </a:r>
            <a:r>
              <a:rPr lang="en-US" dirty="0"/>
              <a:t> </a:t>
            </a:r>
            <a:r>
              <a:rPr lang="cs-CZ" dirty="0"/>
              <a:t>4</a:t>
            </a:r>
            <a:r>
              <a:rPr lang="en-US" dirty="0"/>
              <a:t> - Writing Academic Emails </a:t>
            </a:r>
            <a:endParaRPr lang="cs-CZ" dirty="0"/>
          </a:p>
        </p:txBody>
      </p:sp>
      <p:sp>
        <p:nvSpPr>
          <p:cNvPr id="3" name="Zástupný symbol pro obsah 2"/>
          <p:cNvSpPr>
            <a:spLocks noGrp="1"/>
          </p:cNvSpPr>
          <p:nvPr>
            <p:ph idx="1"/>
          </p:nvPr>
        </p:nvSpPr>
        <p:spPr/>
        <p:txBody>
          <a:bodyPr>
            <a:normAutofit/>
          </a:bodyPr>
          <a:lstStyle/>
          <a:p>
            <a:endParaRPr lang="cs-CZ" dirty="0"/>
          </a:p>
          <a:p>
            <a:pPr marL="0" indent="0">
              <a:buNone/>
            </a:pPr>
            <a:endParaRPr lang="cs-CZ" dirty="0"/>
          </a:p>
          <a:p>
            <a:r>
              <a:rPr lang="cs-CZ" dirty="0" err="1"/>
              <a:t>Exam</a:t>
            </a:r>
            <a:r>
              <a:rPr lang="cs-CZ" dirty="0"/>
              <a:t> </a:t>
            </a:r>
            <a:r>
              <a:rPr lang="cs-CZ" dirty="0" err="1"/>
              <a:t>Practice</a:t>
            </a:r>
            <a:r>
              <a:rPr lang="cs-CZ" dirty="0"/>
              <a:t> – </a:t>
            </a:r>
            <a:r>
              <a:rPr lang="cs-CZ" dirty="0" err="1"/>
              <a:t>making</a:t>
            </a:r>
            <a:r>
              <a:rPr lang="cs-CZ" dirty="0"/>
              <a:t> </a:t>
            </a:r>
            <a:r>
              <a:rPr lang="cs-CZ" dirty="0" err="1"/>
              <a:t>questions</a:t>
            </a:r>
            <a:endParaRPr lang="cs-CZ" dirty="0"/>
          </a:p>
          <a:p>
            <a:r>
              <a:rPr lang="cs-CZ" dirty="0" err="1"/>
              <a:t>Writing</a:t>
            </a:r>
            <a:r>
              <a:rPr lang="cs-CZ" dirty="0"/>
              <a:t> </a:t>
            </a:r>
            <a:r>
              <a:rPr lang="cs-CZ" dirty="0" err="1"/>
              <a:t>Academic</a:t>
            </a:r>
            <a:r>
              <a:rPr lang="cs-CZ" dirty="0"/>
              <a:t> </a:t>
            </a:r>
            <a:r>
              <a:rPr lang="cs-CZ" dirty="0" err="1"/>
              <a:t>emails</a:t>
            </a:r>
            <a:r>
              <a:rPr lang="cs-CZ" dirty="0"/>
              <a:t> – basic </a:t>
            </a:r>
            <a:r>
              <a:rPr lang="cs-CZ" dirty="0" err="1"/>
              <a:t>rules</a:t>
            </a:r>
            <a:endParaRPr lang="cs-CZ" dirty="0"/>
          </a:p>
          <a:p>
            <a:r>
              <a:rPr lang="cs-CZ" dirty="0"/>
              <a:t>Turbulence </a:t>
            </a:r>
          </a:p>
          <a:p>
            <a:pPr lvl="1"/>
            <a:endParaRPr lang="cs-CZ" dirty="0"/>
          </a:p>
          <a:p>
            <a:endParaRPr lang="cs-CZ" dirty="0"/>
          </a:p>
          <a:p>
            <a:endParaRPr lang="cs-CZ" dirty="0"/>
          </a:p>
        </p:txBody>
      </p:sp>
    </p:spTree>
    <p:extLst>
      <p:ext uri="{BB962C8B-B14F-4D97-AF65-F5344CB8AC3E}">
        <p14:creationId xmlns:p14="http://schemas.microsoft.com/office/powerpoint/2010/main" val="2087359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53CCE0-DD91-D186-B833-10A2C8BCC368}"/>
              </a:ext>
            </a:extLst>
          </p:cNvPr>
          <p:cNvSpPr>
            <a:spLocks noGrp="1"/>
          </p:cNvSpPr>
          <p:nvPr>
            <p:ph type="title"/>
          </p:nvPr>
        </p:nvSpPr>
        <p:spPr/>
        <p:txBody>
          <a:bodyPr/>
          <a:lstStyle/>
          <a:p>
            <a:r>
              <a:rPr lang="cs-CZ" dirty="0" err="1"/>
              <a:t>Listening</a:t>
            </a:r>
            <a:endParaRPr lang="cs-CZ" dirty="0"/>
          </a:p>
        </p:txBody>
      </p:sp>
      <p:sp>
        <p:nvSpPr>
          <p:cNvPr id="3" name="Zástupný obsah 2">
            <a:extLst>
              <a:ext uri="{FF2B5EF4-FFF2-40B4-BE49-F238E27FC236}">
                <a16:creationId xmlns:a16="http://schemas.microsoft.com/office/drawing/2014/main" id="{CAC6DC63-C86C-40ED-AF18-85367235F15F}"/>
              </a:ext>
            </a:extLst>
          </p:cNvPr>
          <p:cNvSpPr>
            <a:spLocks noGrp="1"/>
          </p:cNvSpPr>
          <p:nvPr>
            <p:ph idx="1"/>
          </p:nvPr>
        </p:nvSpPr>
        <p:spPr>
          <a:xfrm>
            <a:off x="838200" y="1334530"/>
            <a:ext cx="10515600" cy="5350475"/>
          </a:xfrm>
        </p:spPr>
        <p:txBody>
          <a:bodyPr>
            <a:normAutofit lnSpcReduction="10000"/>
          </a:bodyPr>
          <a:lstStyle/>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1)Turbulence is one of the prevailing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mysteries</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of physics.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 Turbulence is ubiquitous, springing up in virtually any system that has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moving</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fluids</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Clouds, waves and the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gusts</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plasma in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our</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Sun</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are governed by turbulence.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 Liquids and gasses usually have two types of motion: a laminar flow, which is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stable</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and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smooth</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and a turbulent flow, which is composed of seemingly unorganized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swirls</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 Turbulence has two characteristics: it is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chaotic</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and  it displays different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scales</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motion</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 Differently-sized whirls called eddies are like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vortices</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of different sizes and shapes.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2800711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7EA25F-2A1F-76D1-CF7C-FAE3872F0FE8}"/>
              </a:ext>
            </a:extLst>
          </p:cNvPr>
          <p:cNvSpPr>
            <a:spLocks noGrp="1"/>
          </p:cNvSpPr>
          <p:nvPr>
            <p:ph type="title"/>
          </p:nvPr>
        </p:nvSpPr>
        <p:spPr/>
        <p:txBody>
          <a:bodyPr/>
          <a:lstStyle/>
          <a:p>
            <a:r>
              <a:rPr lang="cs-CZ" dirty="0" err="1"/>
              <a:t>Listening</a:t>
            </a:r>
            <a:r>
              <a:rPr lang="cs-CZ" dirty="0"/>
              <a:t> </a:t>
            </a:r>
          </a:p>
        </p:txBody>
      </p:sp>
      <p:sp>
        <p:nvSpPr>
          <p:cNvPr id="3" name="Zástupný obsah 2">
            <a:extLst>
              <a:ext uri="{FF2B5EF4-FFF2-40B4-BE49-F238E27FC236}">
                <a16:creationId xmlns:a16="http://schemas.microsoft.com/office/drawing/2014/main" id="{0C235AE4-FAA1-A321-E4B8-B4B4ECD0F781}"/>
              </a:ext>
            </a:extLst>
          </p:cNvPr>
          <p:cNvSpPr>
            <a:spLocks noGrp="1"/>
          </p:cNvSpPr>
          <p:nvPr>
            <p:ph idx="1"/>
          </p:nvPr>
        </p:nvSpPr>
        <p:spPr>
          <a:xfrm>
            <a:off x="838200" y="1825624"/>
            <a:ext cx="10515600" cy="4564289"/>
          </a:xfrm>
        </p:spPr>
        <p:txBody>
          <a:bodyPr>
            <a:normAutofit/>
          </a:bodyPr>
          <a:lstStyle/>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a:t>
            </a:r>
            <a:r>
              <a:rPr lang="cs-CZ" sz="2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Inertia</a:t>
            </a:r>
            <a:r>
              <a:rPr lang="cs-CZ"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and </a:t>
            </a:r>
            <a:r>
              <a:rPr lang="cs-CZ" sz="2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viscosity</a:t>
            </a:r>
            <a:r>
              <a:rPr lang="cs-CZ"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are</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___________________________</a:t>
            </a:r>
            <a:r>
              <a:rPr lang="cs-CZ"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______________</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 The </a:t>
            </a:r>
            <a:r>
              <a:rPr lang="cs-CZ" sz="2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higher</a:t>
            </a:r>
            <a:r>
              <a:rPr lang="cs-CZ"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___________________</a:t>
            </a:r>
            <a:r>
              <a:rPr lang="cs-CZ"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more_____________________</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 The motion of the atmosphere is influenced by factors such as __________________________.</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 We need extremely high-speed __________________ to identify patterns that could lead to a theory of predicting different situations.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 Some positive impacts of understanding turbulence include: ____________________________.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1972313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7EA25F-2A1F-76D1-CF7C-FAE3872F0FE8}"/>
              </a:ext>
            </a:extLst>
          </p:cNvPr>
          <p:cNvSpPr>
            <a:spLocks noGrp="1"/>
          </p:cNvSpPr>
          <p:nvPr>
            <p:ph type="title"/>
          </p:nvPr>
        </p:nvSpPr>
        <p:spPr/>
        <p:txBody>
          <a:bodyPr/>
          <a:lstStyle/>
          <a:p>
            <a:r>
              <a:rPr lang="cs-CZ" dirty="0" err="1"/>
              <a:t>Listening</a:t>
            </a:r>
            <a:r>
              <a:rPr lang="cs-CZ" dirty="0"/>
              <a:t> </a:t>
            </a:r>
          </a:p>
        </p:txBody>
      </p:sp>
      <p:sp>
        <p:nvSpPr>
          <p:cNvPr id="3" name="Zástupný obsah 2">
            <a:extLst>
              <a:ext uri="{FF2B5EF4-FFF2-40B4-BE49-F238E27FC236}">
                <a16:creationId xmlns:a16="http://schemas.microsoft.com/office/drawing/2014/main" id="{0C235AE4-FAA1-A321-E4B8-B4B4ECD0F781}"/>
              </a:ext>
            </a:extLst>
          </p:cNvPr>
          <p:cNvSpPr>
            <a:spLocks noGrp="1"/>
          </p:cNvSpPr>
          <p:nvPr>
            <p:ph idx="1"/>
          </p:nvPr>
        </p:nvSpPr>
        <p:spPr>
          <a:xfrm>
            <a:off x="838200" y="1825624"/>
            <a:ext cx="10515600" cy="4564289"/>
          </a:xfrm>
        </p:spPr>
        <p:txBody>
          <a:bodyPr>
            <a:normAutofit lnSpcReduction="10000"/>
          </a:bodyPr>
          <a:lstStyle/>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 </a:t>
            </a:r>
            <a:r>
              <a:rPr lang="cs-CZ" sz="2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Inertia</a:t>
            </a:r>
            <a:r>
              <a:rPr lang="cs-CZ"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and </a:t>
            </a:r>
            <a:r>
              <a:rPr lang="cs-CZ" sz="2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viscosity</a:t>
            </a:r>
            <a:r>
              <a:rPr lang="cs-CZ"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are </a:t>
            </a:r>
            <a:r>
              <a:rPr lang="en-GB"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two opposing forces in every flowing liquid or gas</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 The </a:t>
            </a:r>
            <a:r>
              <a:rPr lang="cs-CZ" sz="2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higher</a:t>
            </a:r>
            <a:r>
              <a:rPr lang="cs-CZ"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Reynolds</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number</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2400" dirty="0">
                <a:effectLst/>
                <a:latin typeface="Calibri" panose="020F0502020204030204" pitchFamily="34" charset="0"/>
                <a:ea typeface="Calibri" panose="020F0502020204030204" pitchFamily="34" charset="0"/>
                <a:cs typeface="Times New Roman" panose="02020603050405020304" pitchFamily="18" charset="0"/>
              </a:rPr>
              <a:t> more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probable</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turbulence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is</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 The motion of the atmosphere is influenced by factors such as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gravity</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and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Earth´s</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rotation</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 We need extremely high-speed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computer</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simulations</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of</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turbulent</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flows</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to identify patterns that could lead to a theory of predicting different situations.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 Some positive impacts of understanding turbulence include: </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more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efficient</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wind</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farms</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preparation</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for</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catastrophic</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weather</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events</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power</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to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manipulate</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hurricanes</a:t>
            </a:r>
            <a:r>
              <a:rPr lang="cs-CZ"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sz="2400"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away</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3035294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CE9D720-7BC7-91A4-0FA1-4E94B6A4A26E}"/>
              </a:ext>
            </a:extLst>
          </p:cNvPr>
          <p:cNvSpPr>
            <a:spLocks noGrp="1"/>
          </p:cNvSpPr>
          <p:nvPr>
            <p:ph type="title"/>
          </p:nvPr>
        </p:nvSpPr>
        <p:spPr>
          <a:xfrm>
            <a:off x="841248" y="334644"/>
            <a:ext cx="10509504" cy="1076914"/>
          </a:xfrm>
        </p:spPr>
        <p:txBody>
          <a:bodyPr anchor="ctr">
            <a:normAutofit/>
          </a:bodyPr>
          <a:lstStyle/>
          <a:p>
            <a:r>
              <a:rPr lang="cs-CZ" sz="4000"/>
              <a:t>Word formation</a:t>
            </a:r>
          </a:p>
        </p:txBody>
      </p:sp>
      <p:sp>
        <p:nvSpPr>
          <p:cNvPr id="11" name="Rectangle 10">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Zástupný obsah 3">
            <a:extLst>
              <a:ext uri="{FF2B5EF4-FFF2-40B4-BE49-F238E27FC236}">
                <a16:creationId xmlns:a16="http://schemas.microsoft.com/office/drawing/2014/main" id="{CC6EB233-68AA-17C4-F83F-BEDECCCB057E}"/>
              </a:ext>
            </a:extLst>
          </p:cNvPr>
          <p:cNvGraphicFramePr>
            <a:graphicFrameLocks noGrp="1"/>
          </p:cNvGraphicFramePr>
          <p:nvPr>
            <p:ph idx="1"/>
            <p:extLst>
              <p:ext uri="{D42A27DB-BD31-4B8C-83A1-F6EECF244321}">
                <p14:modId xmlns:p14="http://schemas.microsoft.com/office/powerpoint/2010/main" val="2613424871"/>
              </p:ext>
            </p:extLst>
          </p:nvPr>
        </p:nvGraphicFramePr>
        <p:xfrm>
          <a:off x="838200" y="1895736"/>
          <a:ext cx="10506457" cy="4218676"/>
        </p:xfrm>
        <a:graphic>
          <a:graphicData uri="http://schemas.openxmlformats.org/drawingml/2006/table">
            <a:tbl>
              <a:tblPr firstRow="1" firstCol="1" bandRow="1">
                <a:tableStyleId>{5C22544A-7EE6-4342-B048-85BDC9FD1C3A}</a:tableStyleId>
              </a:tblPr>
              <a:tblGrid>
                <a:gridCol w="5193935">
                  <a:extLst>
                    <a:ext uri="{9D8B030D-6E8A-4147-A177-3AD203B41FA5}">
                      <a16:colId xmlns:a16="http://schemas.microsoft.com/office/drawing/2014/main" val="541650957"/>
                    </a:ext>
                  </a:extLst>
                </a:gridCol>
                <a:gridCol w="5312522">
                  <a:extLst>
                    <a:ext uri="{9D8B030D-6E8A-4147-A177-3AD203B41FA5}">
                      <a16:colId xmlns:a16="http://schemas.microsoft.com/office/drawing/2014/main" val="2226723550"/>
                    </a:ext>
                  </a:extLst>
                </a:gridCol>
              </a:tblGrid>
              <a:tr h="602668">
                <a:tc>
                  <a:txBody>
                    <a:bodyPr/>
                    <a:lstStyle/>
                    <a:p>
                      <a:pPr>
                        <a:lnSpc>
                          <a:spcPct val="107000"/>
                        </a:lnSpc>
                        <a:spcAft>
                          <a:spcPts val="800"/>
                        </a:spcAft>
                      </a:pPr>
                      <a:r>
                        <a:rPr lang="en-GB" sz="3200">
                          <a:effectLst/>
                        </a:rPr>
                        <a:t>NOUN</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a:effectLst/>
                        </a:rPr>
                        <a:t>ADJECTIVE</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881346238"/>
                  </a:ext>
                </a:extLst>
              </a:tr>
              <a:tr h="602668">
                <a:tc>
                  <a:txBody>
                    <a:bodyPr/>
                    <a:lstStyle/>
                    <a:p>
                      <a:pPr>
                        <a:lnSpc>
                          <a:spcPct val="107000"/>
                        </a:lnSpc>
                        <a:spcAft>
                          <a:spcPts val="800"/>
                        </a:spcAft>
                      </a:pPr>
                      <a:r>
                        <a:rPr lang="en-GB" sz="3200">
                          <a:effectLst/>
                        </a:rPr>
                        <a:t>inertia</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a:effectLst/>
                        </a:rPr>
                        <a:t> </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14050053"/>
                  </a:ext>
                </a:extLst>
              </a:tr>
              <a:tr h="602668">
                <a:tc>
                  <a:txBody>
                    <a:bodyPr/>
                    <a:lstStyle/>
                    <a:p>
                      <a:pPr>
                        <a:lnSpc>
                          <a:spcPct val="107000"/>
                        </a:lnSpc>
                        <a:spcAft>
                          <a:spcPts val="800"/>
                        </a:spcAft>
                      </a:pPr>
                      <a:r>
                        <a:rPr lang="en-GB" sz="3200">
                          <a:effectLst/>
                        </a:rPr>
                        <a:t> </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a:effectLst/>
                        </a:rPr>
                        <a:t>viscose</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1941942873"/>
                  </a:ext>
                </a:extLst>
              </a:tr>
              <a:tr h="602668">
                <a:tc>
                  <a:txBody>
                    <a:bodyPr/>
                    <a:lstStyle/>
                    <a:p>
                      <a:pPr>
                        <a:lnSpc>
                          <a:spcPct val="107000"/>
                        </a:lnSpc>
                        <a:spcAft>
                          <a:spcPts val="800"/>
                        </a:spcAft>
                      </a:pPr>
                      <a:r>
                        <a:rPr lang="en-GB" sz="3200">
                          <a:effectLst/>
                        </a:rPr>
                        <a:t>ubiquity</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a:effectLst/>
                        </a:rPr>
                        <a:t> </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3711061445"/>
                  </a:ext>
                </a:extLst>
              </a:tr>
              <a:tr h="602668">
                <a:tc>
                  <a:txBody>
                    <a:bodyPr/>
                    <a:lstStyle/>
                    <a:p>
                      <a:pPr>
                        <a:lnSpc>
                          <a:spcPct val="107000"/>
                        </a:lnSpc>
                        <a:spcAft>
                          <a:spcPts val="800"/>
                        </a:spcAft>
                      </a:pPr>
                      <a:r>
                        <a:rPr lang="en-GB" sz="3200">
                          <a:effectLst/>
                        </a:rPr>
                        <a:t>disruption</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a:effectLst/>
                        </a:rPr>
                        <a:t> </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3263219197"/>
                  </a:ext>
                </a:extLst>
              </a:tr>
              <a:tr h="602668">
                <a:tc>
                  <a:txBody>
                    <a:bodyPr/>
                    <a:lstStyle/>
                    <a:p>
                      <a:pPr>
                        <a:lnSpc>
                          <a:spcPct val="107000"/>
                        </a:lnSpc>
                        <a:spcAft>
                          <a:spcPts val="800"/>
                        </a:spcAft>
                      </a:pPr>
                      <a:r>
                        <a:rPr lang="en-GB" sz="3200">
                          <a:effectLst/>
                        </a:rPr>
                        <a:t>chaos</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a:effectLst/>
                        </a:rPr>
                        <a:t> </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3625923543"/>
                  </a:ext>
                </a:extLst>
              </a:tr>
              <a:tr h="602668">
                <a:tc>
                  <a:txBody>
                    <a:bodyPr/>
                    <a:lstStyle/>
                    <a:p>
                      <a:pPr>
                        <a:lnSpc>
                          <a:spcPct val="107000"/>
                        </a:lnSpc>
                        <a:spcAft>
                          <a:spcPts val="800"/>
                        </a:spcAft>
                      </a:pPr>
                      <a:r>
                        <a:rPr lang="en-GB" sz="3200">
                          <a:effectLst/>
                        </a:rPr>
                        <a:t> </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dirty="0">
                          <a:effectLst/>
                        </a:rPr>
                        <a:t>laminar</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404330613"/>
                  </a:ext>
                </a:extLst>
              </a:tr>
            </a:tbl>
          </a:graphicData>
        </a:graphic>
      </p:graphicFrame>
    </p:spTree>
    <p:extLst>
      <p:ext uri="{BB962C8B-B14F-4D97-AF65-F5344CB8AC3E}">
        <p14:creationId xmlns:p14="http://schemas.microsoft.com/office/powerpoint/2010/main" val="2509818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E9D720-7BC7-91A4-0FA1-4E94B6A4A26E}"/>
              </a:ext>
            </a:extLst>
          </p:cNvPr>
          <p:cNvSpPr>
            <a:spLocks noGrp="1"/>
          </p:cNvSpPr>
          <p:nvPr>
            <p:ph type="title"/>
          </p:nvPr>
        </p:nvSpPr>
        <p:spPr>
          <a:xfrm>
            <a:off x="841248" y="334644"/>
            <a:ext cx="10509504" cy="1076914"/>
          </a:xfrm>
        </p:spPr>
        <p:txBody>
          <a:bodyPr anchor="ctr">
            <a:normAutofit/>
          </a:bodyPr>
          <a:lstStyle/>
          <a:p>
            <a:r>
              <a:rPr lang="cs-CZ" sz="4000"/>
              <a:t>Word formation</a:t>
            </a:r>
          </a:p>
        </p:txBody>
      </p:sp>
      <p:graphicFrame>
        <p:nvGraphicFramePr>
          <p:cNvPr id="4" name="Zástupný obsah 3">
            <a:extLst>
              <a:ext uri="{FF2B5EF4-FFF2-40B4-BE49-F238E27FC236}">
                <a16:creationId xmlns:a16="http://schemas.microsoft.com/office/drawing/2014/main" id="{CC6EB233-68AA-17C4-F83F-BEDECCCB057E}"/>
              </a:ext>
            </a:extLst>
          </p:cNvPr>
          <p:cNvGraphicFramePr>
            <a:graphicFrameLocks noGrp="1"/>
          </p:cNvGraphicFramePr>
          <p:nvPr>
            <p:ph idx="1"/>
            <p:extLst>
              <p:ext uri="{D42A27DB-BD31-4B8C-83A1-F6EECF244321}">
                <p14:modId xmlns:p14="http://schemas.microsoft.com/office/powerpoint/2010/main" val="826429002"/>
              </p:ext>
            </p:extLst>
          </p:nvPr>
        </p:nvGraphicFramePr>
        <p:xfrm>
          <a:off x="838200" y="1895736"/>
          <a:ext cx="10506457" cy="4218676"/>
        </p:xfrm>
        <a:graphic>
          <a:graphicData uri="http://schemas.openxmlformats.org/drawingml/2006/table">
            <a:tbl>
              <a:tblPr firstRow="1" firstCol="1" bandRow="1">
                <a:tableStyleId>{5C22544A-7EE6-4342-B048-85BDC9FD1C3A}</a:tableStyleId>
              </a:tblPr>
              <a:tblGrid>
                <a:gridCol w="5193935">
                  <a:extLst>
                    <a:ext uri="{9D8B030D-6E8A-4147-A177-3AD203B41FA5}">
                      <a16:colId xmlns:a16="http://schemas.microsoft.com/office/drawing/2014/main" val="541650957"/>
                    </a:ext>
                  </a:extLst>
                </a:gridCol>
                <a:gridCol w="5312522">
                  <a:extLst>
                    <a:ext uri="{9D8B030D-6E8A-4147-A177-3AD203B41FA5}">
                      <a16:colId xmlns:a16="http://schemas.microsoft.com/office/drawing/2014/main" val="2226723550"/>
                    </a:ext>
                  </a:extLst>
                </a:gridCol>
              </a:tblGrid>
              <a:tr h="602668">
                <a:tc>
                  <a:txBody>
                    <a:bodyPr/>
                    <a:lstStyle/>
                    <a:p>
                      <a:pPr>
                        <a:lnSpc>
                          <a:spcPct val="107000"/>
                        </a:lnSpc>
                        <a:spcAft>
                          <a:spcPts val="800"/>
                        </a:spcAft>
                      </a:pPr>
                      <a:r>
                        <a:rPr lang="en-GB" sz="3200">
                          <a:effectLst/>
                        </a:rPr>
                        <a:t>NOUN</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a:effectLst/>
                        </a:rPr>
                        <a:t>ADJECTIVE</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881346238"/>
                  </a:ext>
                </a:extLst>
              </a:tr>
              <a:tr h="602668">
                <a:tc>
                  <a:txBody>
                    <a:bodyPr/>
                    <a:lstStyle/>
                    <a:p>
                      <a:pPr>
                        <a:lnSpc>
                          <a:spcPct val="107000"/>
                        </a:lnSpc>
                        <a:spcAft>
                          <a:spcPts val="800"/>
                        </a:spcAft>
                      </a:pPr>
                      <a:r>
                        <a:rPr lang="en-GB" sz="3200">
                          <a:effectLst/>
                        </a:rPr>
                        <a:t>inertia</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dirty="0">
                          <a:effectLst/>
                        </a:rPr>
                        <a:t> </a:t>
                      </a:r>
                      <a:r>
                        <a:rPr lang="cs-CZ" sz="3200" dirty="0" err="1">
                          <a:solidFill>
                            <a:srgbClr val="FF0000"/>
                          </a:solidFill>
                          <a:effectLst/>
                        </a:rPr>
                        <a:t>inertial</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14050053"/>
                  </a:ext>
                </a:extLst>
              </a:tr>
              <a:tr h="602668">
                <a:tc>
                  <a:txBody>
                    <a:bodyPr/>
                    <a:lstStyle/>
                    <a:p>
                      <a:pPr>
                        <a:lnSpc>
                          <a:spcPct val="107000"/>
                        </a:lnSpc>
                        <a:spcAft>
                          <a:spcPts val="800"/>
                        </a:spcAft>
                      </a:pPr>
                      <a:r>
                        <a:rPr lang="en-GB" sz="3200" dirty="0">
                          <a:effectLst/>
                        </a:rPr>
                        <a:t> </a:t>
                      </a:r>
                      <a:r>
                        <a:rPr lang="cs-CZ" sz="3200" dirty="0" err="1">
                          <a:solidFill>
                            <a:srgbClr val="FF0000"/>
                          </a:solidFill>
                          <a:effectLst/>
                        </a:rPr>
                        <a:t>viscosity</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dirty="0">
                          <a:effectLst/>
                        </a:rPr>
                        <a:t>viscose</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1941942873"/>
                  </a:ext>
                </a:extLst>
              </a:tr>
              <a:tr h="602668">
                <a:tc>
                  <a:txBody>
                    <a:bodyPr/>
                    <a:lstStyle/>
                    <a:p>
                      <a:pPr>
                        <a:lnSpc>
                          <a:spcPct val="107000"/>
                        </a:lnSpc>
                        <a:spcAft>
                          <a:spcPts val="800"/>
                        </a:spcAft>
                      </a:pPr>
                      <a:r>
                        <a:rPr lang="en-GB" sz="3200">
                          <a:effectLst/>
                        </a:rPr>
                        <a:t>ubiquity</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dirty="0">
                          <a:effectLst/>
                        </a:rPr>
                        <a:t> </a:t>
                      </a:r>
                      <a:r>
                        <a:rPr lang="cs-CZ" sz="3200" dirty="0" err="1">
                          <a:solidFill>
                            <a:srgbClr val="FF0000"/>
                          </a:solidFill>
                          <a:effectLst/>
                        </a:rPr>
                        <a:t>ubiquitous</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3711061445"/>
                  </a:ext>
                </a:extLst>
              </a:tr>
              <a:tr h="602668">
                <a:tc>
                  <a:txBody>
                    <a:bodyPr/>
                    <a:lstStyle/>
                    <a:p>
                      <a:pPr>
                        <a:lnSpc>
                          <a:spcPct val="107000"/>
                        </a:lnSpc>
                        <a:spcAft>
                          <a:spcPts val="800"/>
                        </a:spcAft>
                      </a:pPr>
                      <a:r>
                        <a:rPr lang="en-GB" sz="3200">
                          <a:effectLst/>
                        </a:rPr>
                        <a:t>disruption</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dirty="0">
                          <a:effectLst/>
                        </a:rPr>
                        <a:t> </a:t>
                      </a:r>
                      <a:r>
                        <a:rPr lang="cs-CZ" sz="3200" dirty="0" err="1">
                          <a:solidFill>
                            <a:srgbClr val="FF0000"/>
                          </a:solidFill>
                          <a:effectLst/>
                        </a:rPr>
                        <a:t>disruptive</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3263219197"/>
                  </a:ext>
                </a:extLst>
              </a:tr>
              <a:tr h="602668">
                <a:tc>
                  <a:txBody>
                    <a:bodyPr/>
                    <a:lstStyle/>
                    <a:p>
                      <a:pPr>
                        <a:lnSpc>
                          <a:spcPct val="107000"/>
                        </a:lnSpc>
                        <a:spcAft>
                          <a:spcPts val="800"/>
                        </a:spcAft>
                      </a:pPr>
                      <a:r>
                        <a:rPr lang="en-GB" sz="3200">
                          <a:effectLst/>
                        </a:rPr>
                        <a:t>chaos</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dirty="0">
                          <a:effectLst/>
                        </a:rPr>
                        <a:t> </a:t>
                      </a:r>
                      <a:r>
                        <a:rPr lang="cs-CZ" sz="3200" dirty="0" err="1">
                          <a:solidFill>
                            <a:srgbClr val="FF0000"/>
                          </a:solidFill>
                          <a:effectLst/>
                        </a:rPr>
                        <a:t>chaotic</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3625923543"/>
                  </a:ext>
                </a:extLst>
              </a:tr>
              <a:tr h="602668">
                <a:tc>
                  <a:txBody>
                    <a:bodyPr/>
                    <a:lstStyle/>
                    <a:p>
                      <a:pPr>
                        <a:lnSpc>
                          <a:spcPct val="107000"/>
                        </a:lnSpc>
                        <a:spcAft>
                          <a:spcPts val="800"/>
                        </a:spcAft>
                      </a:pPr>
                      <a:r>
                        <a:rPr lang="en-GB" sz="3200" dirty="0">
                          <a:effectLst/>
                        </a:rPr>
                        <a:t> </a:t>
                      </a:r>
                      <a:r>
                        <a:rPr lang="cs-CZ" sz="3200">
                          <a:solidFill>
                            <a:srgbClr val="FF0000"/>
                          </a:solidFill>
                          <a:effectLst/>
                        </a:rPr>
                        <a:t>laminarity</a:t>
                      </a:r>
                      <a:endParaRPr lang="cs-CZ" sz="320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tc>
                  <a:txBody>
                    <a:bodyPr/>
                    <a:lstStyle/>
                    <a:p>
                      <a:pPr>
                        <a:lnSpc>
                          <a:spcPct val="107000"/>
                        </a:lnSpc>
                        <a:spcAft>
                          <a:spcPts val="800"/>
                        </a:spcAft>
                      </a:pPr>
                      <a:r>
                        <a:rPr lang="en-GB" sz="3200" dirty="0">
                          <a:effectLst/>
                        </a:rPr>
                        <a:t>laminar</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199717" marR="199717" marT="0" marB="0"/>
                </a:tc>
                <a:extLst>
                  <a:ext uri="{0D108BD9-81ED-4DB2-BD59-A6C34878D82A}">
                    <a16:rowId xmlns:a16="http://schemas.microsoft.com/office/drawing/2014/main" val="404330613"/>
                  </a:ext>
                </a:extLst>
              </a:tr>
            </a:tbl>
          </a:graphicData>
        </a:graphic>
      </p:graphicFrame>
    </p:spTree>
    <p:extLst>
      <p:ext uri="{BB962C8B-B14F-4D97-AF65-F5344CB8AC3E}">
        <p14:creationId xmlns:p14="http://schemas.microsoft.com/office/powerpoint/2010/main" val="659770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8D8879-3290-9ABF-8E5E-416212A17846}"/>
              </a:ext>
            </a:extLst>
          </p:cNvPr>
          <p:cNvSpPr>
            <a:spLocks noGrp="1"/>
          </p:cNvSpPr>
          <p:nvPr>
            <p:ph type="title"/>
          </p:nvPr>
        </p:nvSpPr>
        <p:spPr/>
        <p:txBody>
          <a:bodyPr/>
          <a:lstStyle/>
          <a:p>
            <a:r>
              <a:rPr lang="cs-CZ" dirty="0" err="1"/>
              <a:t>Week</a:t>
            </a:r>
            <a:r>
              <a:rPr lang="cs-CZ" dirty="0"/>
              <a:t> 5</a:t>
            </a:r>
          </a:p>
        </p:txBody>
      </p:sp>
      <p:sp>
        <p:nvSpPr>
          <p:cNvPr id="3" name="Zástupný obsah 2">
            <a:extLst>
              <a:ext uri="{FF2B5EF4-FFF2-40B4-BE49-F238E27FC236}">
                <a16:creationId xmlns:a16="http://schemas.microsoft.com/office/drawing/2014/main" id="{39AFAECD-E4FE-5DA4-E1F2-0E7470D8CC02}"/>
              </a:ext>
            </a:extLst>
          </p:cNvPr>
          <p:cNvSpPr>
            <a:spLocks noGrp="1"/>
          </p:cNvSpPr>
          <p:nvPr>
            <p:ph idx="1"/>
          </p:nvPr>
        </p:nvSpPr>
        <p:spPr/>
        <p:txBody>
          <a:bodyPr/>
          <a:lstStyle/>
          <a:p>
            <a:pPr marL="0" indent="0">
              <a:buNone/>
            </a:pPr>
            <a:endParaRPr lang="cs-CZ" dirty="0"/>
          </a:p>
          <a:p>
            <a:pPr marL="0" indent="0">
              <a:buNone/>
            </a:pPr>
            <a:r>
              <a:rPr lang="cs-CZ" dirty="0" err="1"/>
              <a:t>Write</a:t>
            </a:r>
            <a:r>
              <a:rPr lang="cs-CZ" dirty="0"/>
              <a:t> </a:t>
            </a:r>
            <a:r>
              <a:rPr lang="cs-CZ" dirty="0" err="1"/>
              <a:t>your</a:t>
            </a:r>
            <a:r>
              <a:rPr lang="cs-CZ" dirty="0"/>
              <a:t> </a:t>
            </a:r>
            <a:r>
              <a:rPr lang="cs-CZ" dirty="0" err="1"/>
              <a:t>academic</a:t>
            </a:r>
            <a:r>
              <a:rPr lang="cs-CZ" dirty="0"/>
              <a:t> email and upload </a:t>
            </a:r>
            <a:r>
              <a:rPr lang="cs-CZ" dirty="0" err="1"/>
              <a:t>it</a:t>
            </a:r>
            <a:r>
              <a:rPr lang="cs-CZ" dirty="0"/>
              <a:t> </a:t>
            </a:r>
            <a:r>
              <a:rPr lang="cs-CZ" dirty="0" err="1"/>
              <a:t>into</a:t>
            </a:r>
            <a:r>
              <a:rPr lang="cs-CZ" dirty="0"/>
              <a:t> odevzdávárna. </a:t>
            </a:r>
          </a:p>
          <a:p>
            <a:pPr marL="0" indent="0">
              <a:buNone/>
            </a:pPr>
            <a:r>
              <a:rPr lang="cs-CZ" dirty="0" err="1"/>
              <a:t>Deadline</a:t>
            </a:r>
            <a:r>
              <a:rPr lang="cs-CZ" dirty="0"/>
              <a:t> 19 </a:t>
            </a:r>
            <a:r>
              <a:rPr lang="cs-CZ" dirty="0" err="1"/>
              <a:t>March</a:t>
            </a:r>
            <a:r>
              <a:rPr lang="cs-CZ" dirty="0"/>
              <a:t>.</a:t>
            </a:r>
          </a:p>
          <a:p>
            <a:pPr marL="0" indent="0">
              <a:buNone/>
            </a:pPr>
            <a:endParaRPr lang="cs-CZ" dirty="0"/>
          </a:p>
        </p:txBody>
      </p:sp>
    </p:spTree>
    <p:extLst>
      <p:ext uri="{BB962C8B-B14F-4D97-AF65-F5344CB8AC3E}">
        <p14:creationId xmlns:p14="http://schemas.microsoft.com/office/powerpoint/2010/main" val="780188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2EDA4CE-462A-4211-BA7A-3E958C2F5B18}"/>
              </a:ext>
            </a:extLst>
          </p:cNvPr>
          <p:cNvSpPr>
            <a:spLocks noGrp="1"/>
          </p:cNvSpPr>
          <p:nvPr>
            <p:ph type="title"/>
          </p:nvPr>
        </p:nvSpPr>
        <p:spPr>
          <a:xfrm>
            <a:off x="1008184" y="174032"/>
            <a:ext cx="10175631" cy="1111843"/>
          </a:xfrm>
        </p:spPr>
        <p:txBody>
          <a:bodyPr anchor="ctr">
            <a:normAutofit/>
          </a:bodyPr>
          <a:lstStyle/>
          <a:p>
            <a:pPr marL="0" marR="0" lvl="0" indent="0" algn="ctr" defTabSz="914400" rtl="0" eaLnBrk="0" fontAlgn="base" latinLnBrk="0" hangingPunct="0">
              <a:spcBef>
                <a:spcPct val="0"/>
              </a:spcBef>
              <a:spcAft>
                <a:spcPct val="0"/>
              </a:spcAft>
              <a:buClrTx/>
              <a:buSzTx/>
              <a:buFontTx/>
              <a:buNone/>
              <a:tabLst/>
            </a:pPr>
            <a:r>
              <a:rPr kumimoji="0" lang="en-GB" altLang="cs-CZ" sz="4000" b="0" i="0" u="none" strike="noStrike" cap="none" normalizeH="0" baseline="0">
                <a:ln>
                  <a:noFill/>
                </a:ln>
                <a:effectLst/>
                <a:latin typeface="Calibri" panose="020F0502020204030204" pitchFamily="34" charset="0"/>
                <a:ea typeface="Calibri" panose="020F0502020204030204" pitchFamily="34" charset="0"/>
                <a:cs typeface="Times New Roman" panose="02020603050405020304" pitchFamily="18" charset="0"/>
              </a:rPr>
              <a:t>Warm-up – Find someone who…</a:t>
            </a:r>
            <a:endParaRPr kumimoji="0" lang="cs-CZ" altLang="cs-CZ" sz="4000" b="0" i="0" u="none" strike="noStrike" cap="none" normalizeH="0" baseline="0">
              <a:ln>
                <a:noFill/>
              </a:ln>
              <a:effectLst/>
            </a:endParaRPr>
          </a:p>
          <a:p>
            <a:pPr marL="0" marR="0" lvl="0" indent="0" algn="ctr" defTabSz="914400" rtl="0" eaLnBrk="0" fontAlgn="base" latinLnBrk="0" hangingPunct="0">
              <a:spcBef>
                <a:spcPct val="0"/>
              </a:spcBef>
              <a:spcAft>
                <a:spcPct val="0"/>
              </a:spcAft>
              <a:buClrTx/>
              <a:buSzTx/>
              <a:buFontTx/>
              <a:buNone/>
              <a:tabLst/>
            </a:pPr>
            <a:endParaRPr kumimoji="0" lang="cs-CZ" altLang="cs-CZ" sz="4000" b="0" i="0" u="none" strike="noStrike" cap="none" normalizeH="0" baseline="0">
              <a:ln>
                <a:noFill/>
              </a:ln>
              <a:effectLst/>
              <a:latin typeface="Arial" panose="020B0604020202020204" pitchFamily="34" charset="0"/>
            </a:endParaRPr>
          </a:p>
        </p:txBody>
      </p:sp>
      <p:sp>
        <p:nvSpPr>
          <p:cNvPr id="3" name="Zástupný obsah 2">
            <a:extLst>
              <a:ext uri="{FF2B5EF4-FFF2-40B4-BE49-F238E27FC236}">
                <a16:creationId xmlns:a16="http://schemas.microsoft.com/office/drawing/2014/main" id="{EFADB1EC-9E31-40A6-B92F-77D011552F6B}"/>
              </a:ext>
            </a:extLst>
          </p:cNvPr>
          <p:cNvSpPr>
            <a:spLocks noGrp="1"/>
          </p:cNvSpPr>
          <p:nvPr>
            <p:ph idx="1"/>
          </p:nvPr>
        </p:nvSpPr>
        <p:spPr>
          <a:xfrm>
            <a:off x="1008184" y="1459907"/>
            <a:ext cx="10175630" cy="767904"/>
          </a:xfrm>
        </p:spPr>
        <p:txBody>
          <a:bodyPr anchor="ctr">
            <a:normAutofit/>
          </a:bodyPr>
          <a:lstStyle/>
          <a:p>
            <a:pPr algn="ctr"/>
            <a:endParaRPr lang="cs-CZ" sz="2000"/>
          </a:p>
          <a:p>
            <a:pPr marL="0" indent="0" algn="ctr">
              <a:buNone/>
            </a:pPr>
            <a:endParaRPr lang="cs-CZ" sz="2000"/>
          </a:p>
        </p:txBody>
      </p:sp>
      <p:graphicFrame>
        <p:nvGraphicFramePr>
          <p:cNvPr id="4" name="Tabulka 3">
            <a:extLst>
              <a:ext uri="{FF2B5EF4-FFF2-40B4-BE49-F238E27FC236}">
                <a16:creationId xmlns:a16="http://schemas.microsoft.com/office/drawing/2014/main" id="{EBC1EF9C-A7E1-4A88-AC10-EA4CC7CB91EA}"/>
              </a:ext>
            </a:extLst>
          </p:cNvPr>
          <p:cNvGraphicFramePr>
            <a:graphicFrameLocks noGrp="1"/>
          </p:cNvGraphicFramePr>
          <p:nvPr>
            <p:extLst>
              <p:ext uri="{D42A27DB-BD31-4B8C-83A1-F6EECF244321}">
                <p14:modId xmlns:p14="http://schemas.microsoft.com/office/powerpoint/2010/main" val="2909763296"/>
              </p:ext>
            </p:extLst>
          </p:nvPr>
        </p:nvGraphicFramePr>
        <p:xfrm>
          <a:off x="992136" y="2405149"/>
          <a:ext cx="10201633" cy="3899394"/>
        </p:xfrm>
        <a:graphic>
          <a:graphicData uri="http://schemas.openxmlformats.org/drawingml/2006/table">
            <a:tbl>
              <a:tblPr firstRow="1" firstCol="1" bandRow="1">
                <a:tableStyleId>{5C22544A-7EE6-4342-B048-85BDC9FD1C3A}</a:tableStyleId>
              </a:tblPr>
              <a:tblGrid>
                <a:gridCol w="3590445">
                  <a:extLst>
                    <a:ext uri="{9D8B030D-6E8A-4147-A177-3AD203B41FA5}">
                      <a16:colId xmlns:a16="http://schemas.microsoft.com/office/drawing/2014/main" val="1268016446"/>
                    </a:ext>
                  </a:extLst>
                </a:gridCol>
                <a:gridCol w="2994649">
                  <a:extLst>
                    <a:ext uri="{9D8B030D-6E8A-4147-A177-3AD203B41FA5}">
                      <a16:colId xmlns:a16="http://schemas.microsoft.com/office/drawing/2014/main" val="1220650315"/>
                    </a:ext>
                  </a:extLst>
                </a:gridCol>
                <a:gridCol w="3616539">
                  <a:extLst>
                    <a:ext uri="{9D8B030D-6E8A-4147-A177-3AD203B41FA5}">
                      <a16:colId xmlns:a16="http://schemas.microsoft.com/office/drawing/2014/main" val="1898257940"/>
                    </a:ext>
                  </a:extLst>
                </a:gridCol>
              </a:tblGrid>
              <a:tr h="2217763">
                <a:tc>
                  <a:txBody>
                    <a:bodyPr/>
                    <a:lstStyle/>
                    <a:p>
                      <a:pPr>
                        <a:lnSpc>
                          <a:spcPct val="107000"/>
                        </a:lnSpc>
                        <a:spcAft>
                          <a:spcPts val="800"/>
                        </a:spcAft>
                      </a:pPr>
                      <a:r>
                        <a:rPr lang="en-GB" sz="3300">
                          <a:effectLst/>
                        </a:rPr>
                        <a:t>has written an email today</a:t>
                      </a:r>
                      <a:endParaRPr lang="cs-CZ" sz="3000">
                        <a:effectLst/>
                        <a:latin typeface="Calibri" panose="020F0502020204030204" pitchFamily="34" charset="0"/>
                        <a:ea typeface="Calibri" panose="020F0502020204030204" pitchFamily="34" charset="0"/>
                        <a:cs typeface="Times New Roman" panose="02020603050405020304" pitchFamily="18" charset="0"/>
                      </a:endParaRPr>
                    </a:p>
                  </a:txBody>
                  <a:tcPr marL="187872" marR="187872" marT="0" marB="0"/>
                </a:tc>
                <a:tc>
                  <a:txBody>
                    <a:bodyPr/>
                    <a:lstStyle/>
                    <a:p>
                      <a:pPr>
                        <a:lnSpc>
                          <a:spcPct val="107000"/>
                        </a:lnSpc>
                        <a:spcAft>
                          <a:spcPts val="800"/>
                        </a:spcAft>
                      </a:pPr>
                      <a:r>
                        <a:rPr lang="en-GB" sz="3300">
                          <a:effectLst/>
                        </a:rPr>
                        <a:t>has sent an email to the teacher this semester</a:t>
                      </a:r>
                      <a:endParaRPr lang="cs-CZ" sz="3000">
                        <a:effectLst/>
                        <a:latin typeface="Calibri" panose="020F0502020204030204" pitchFamily="34" charset="0"/>
                        <a:ea typeface="Calibri" panose="020F0502020204030204" pitchFamily="34" charset="0"/>
                        <a:cs typeface="Times New Roman" panose="02020603050405020304" pitchFamily="18" charset="0"/>
                      </a:endParaRPr>
                    </a:p>
                  </a:txBody>
                  <a:tcPr marL="187872" marR="187872" marT="0" marB="0"/>
                </a:tc>
                <a:tc>
                  <a:txBody>
                    <a:bodyPr/>
                    <a:lstStyle/>
                    <a:p>
                      <a:pPr>
                        <a:lnSpc>
                          <a:spcPct val="107000"/>
                        </a:lnSpc>
                        <a:spcAft>
                          <a:spcPts val="800"/>
                        </a:spcAft>
                      </a:pPr>
                      <a:r>
                        <a:rPr lang="en-GB" sz="3300">
                          <a:effectLst/>
                        </a:rPr>
                        <a:t>has received an impolite email</a:t>
                      </a:r>
                      <a:endParaRPr lang="cs-CZ" sz="3000">
                        <a:effectLst/>
                        <a:latin typeface="Calibri" panose="020F0502020204030204" pitchFamily="34" charset="0"/>
                        <a:ea typeface="Calibri" panose="020F0502020204030204" pitchFamily="34" charset="0"/>
                        <a:cs typeface="Times New Roman" panose="02020603050405020304" pitchFamily="18" charset="0"/>
                      </a:endParaRPr>
                    </a:p>
                  </a:txBody>
                  <a:tcPr marL="187872" marR="187872" marT="0" marB="0"/>
                </a:tc>
                <a:extLst>
                  <a:ext uri="{0D108BD9-81ED-4DB2-BD59-A6C34878D82A}">
                    <a16:rowId xmlns:a16="http://schemas.microsoft.com/office/drawing/2014/main" val="2910137125"/>
                  </a:ext>
                </a:extLst>
              </a:tr>
              <a:tr h="1681631">
                <a:tc>
                  <a:txBody>
                    <a:bodyPr/>
                    <a:lstStyle/>
                    <a:p>
                      <a:pPr>
                        <a:lnSpc>
                          <a:spcPct val="107000"/>
                        </a:lnSpc>
                        <a:spcAft>
                          <a:spcPts val="800"/>
                        </a:spcAft>
                      </a:pPr>
                      <a:r>
                        <a:rPr lang="en-GB" sz="3300">
                          <a:effectLst/>
                        </a:rPr>
                        <a:t>has written an email in English this semester</a:t>
                      </a:r>
                      <a:endParaRPr lang="cs-CZ" sz="3000">
                        <a:effectLst/>
                        <a:latin typeface="Calibri" panose="020F0502020204030204" pitchFamily="34" charset="0"/>
                        <a:ea typeface="Calibri" panose="020F0502020204030204" pitchFamily="34" charset="0"/>
                        <a:cs typeface="Times New Roman" panose="02020603050405020304" pitchFamily="18" charset="0"/>
                      </a:endParaRPr>
                    </a:p>
                  </a:txBody>
                  <a:tcPr marL="187872" marR="187872" marT="0" marB="0"/>
                </a:tc>
                <a:tc>
                  <a:txBody>
                    <a:bodyPr/>
                    <a:lstStyle/>
                    <a:p>
                      <a:pPr>
                        <a:lnSpc>
                          <a:spcPct val="107000"/>
                        </a:lnSpc>
                        <a:spcAft>
                          <a:spcPts val="800"/>
                        </a:spcAft>
                      </a:pPr>
                      <a:r>
                        <a:rPr lang="en-GB" sz="3300">
                          <a:effectLst/>
                        </a:rPr>
                        <a:t>prefers snail mail to email</a:t>
                      </a:r>
                      <a:endParaRPr lang="cs-CZ" sz="3000">
                        <a:effectLst/>
                        <a:latin typeface="Calibri" panose="020F0502020204030204" pitchFamily="34" charset="0"/>
                        <a:ea typeface="Calibri" panose="020F0502020204030204" pitchFamily="34" charset="0"/>
                        <a:cs typeface="Times New Roman" panose="02020603050405020304" pitchFamily="18" charset="0"/>
                      </a:endParaRPr>
                    </a:p>
                  </a:txBody>
                  <a:tcPr marL="187872" marR="187872" marT="0" marB="0"/>
                </a:tc>
                <a:tc>
                  <a:txBody>
                    <a:bodyPr/>
                    <a:lstStyle/>
                    <a:p>
                      <a:pPr>
                        <a:lnSpc>
                          <a:spcPct val="107000"/>
                        </a:lnSpc>
                        <a:spcAft>
                          <a:spcPts val="800"/>
                        </a:spcAft>
                      </a:pPr>
                      <a:r>
                        <a:rPr lang="en-GB" sz="3300">
                          <a:effectLst/>
                        </a:rPr>
                        <a:t>communicates mainly via email</a:t>
                      </a:r>
                      <a:endParaRPr lang="cs-CZ" sz="3000">
                        <a:effectLst/>
                        <a:latin typeface="Calibri" panose="020F0502020204030204" pitchFamily="34" charset="0"/>
                        <a:ea typeface="Calibri" panose="020F0502020204030204" pitchFamily="34" charset="0"/>
                        <a:cs typeface="Times New Roman" panose="02020603050405020304" pitchFamily="18" charset="0"/>
                      </a:endParaRPr>
                    </a:p>
                  </a:txBody>
                  <a:tcPr marL="187872" marR="187872" marT="0" marB="0"/>
                </a:tc>
                <a:extLst>
                  <a:ext uri="{0D108BD9-81ED-4DB2-BD59-A6C34878D82A}">
                    <a16:rowId xmlns:a16="http://schemas.microsoft.com/office/drawing/2014/main" val="2005866312"/>
                  </a:ext>
                </a:extLst>
              </a:tr>
            </a:tbl>
          </a:graphicData>
        </a:graphic>
      </p:graphicFrame>
    </p:spTree>
    <p:extLst>
      <p:ext uri="{BB962C8B-B14F-4D97-AF65-F5344CB8AC3E}">
        <p14:creationId xmlns:p14="http://schemas.microsoft.com/office/powerpoint/2010/main" val="198191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Writing academic emails</a:t>
            </a:r>
            <a:endParaRPr lang="cs-CZ" dirty="0"/>
          </a:p>
        </p:txBody>
      </p:sp>
      <p:sp>
        <p:nvSpPr>
          <p:cNvPr id="3" name="Zástupný symbol pro obsah 2"/>
          <p:cNvSpPr>
            <a:spLocks noGrp="1"/>
          </p:cNvSpPr>
          <p:nvPr>
            <p:ph idx="1"/>
          </p:nvPr>
        </p:nvSpPr>
        <p:spPr/>
        <p:txBody>
          <a:bodyPr>
            <a:normAutofit/>
          </a:bodyPr>
          <a:lstStyle/>
          <a:p>
            <a:pPr marL="0" indent="0">
              <a:buNone/>
            </a:pPr>
            <a:r>
              <a:rPr lang="en-US" dirty="0"/>
              <a:t>Ask about the underlines expressions</a:t>
            </a:r>
          </a:p>
          <a:p>
            <a:r>
              <a:rPr lang="en-GB" dirty="0"/>
              <a:t>Mary writes emails in English </a:t>
            </a:r>
            <a:r>
              <a:rPr lang="en-GB" u="sng" dirty="0"/>
              <a:t>every week</a:t>
            </a:r>
            <a:r>
              <a:rPr lang="en-GB" dirty="0"/>
              <a:t>. </a:t>
            </a:r>
            <a:endParaRPr lang="cs-CZ" dirty="0"/>
          </a:p>
          <a:p>
            <a:r>
              <a:rPr lang="en-GB" dirty="0"/>
              <a:t>I have just written an email to </a:t>
            </a:r>
            <a:r>
              <a:rPr lang="en-GB" u="sng" dirty="0"/>
              <a:t>my teacher</a:t>
            </a:r>
            <a:r>
              <a:rPr lang="en-GB" dirty="0"/>
              <a:t>. </a:t>
            </a:r>
            <a:endParaRPr lang="cs-CZ" dirty="0"/>
          </a:p>
          <a:p>
            <a:r>
              <a:rPr lang="en-GB" dirty="0"/>
              <a:t>Last week they received a </a:t>
            </a:r>
            <a:r>
              <a:rPr lang="en-GB" u="sng" dirty="0"/>
              <a:t>very impolite</a:t>
            </a:r>
            <a:r>
              <a:rPr lang="en-GB" dirty="0"/>
              <a:t> email from a customer. </a:t>
            </a:r>
            <a:endParaRPr lang="cs-CZ" dirty="0"/>
          </a:p>
          <a:p>
            <a:r>
              <a:rPr lang="en-GB" dirty="0"/>
              <a:t>John will translate </a:t>
            </a:r>
            <a:r>
              <a:rPr lang="en-GB" u="sng" dirty="0"/>
              <a:t>this email</a:t>
            </a:r>
            <a:r>
              <a:rPr lang="en-GB" dirty="0"/>
              <a:t> for me. </a:t>
            </a:r>
            <a:endParaRPr lang="cs-CZ" dirty="0"/>
          </a:p>
          <a:p>
            <a:r>
              <a:rPr lang="en-GB" u="sng" dirty="0"/>
              <a:t>Sally</a:t>
            </a:r>
            <a:r>
              <a:rPr lang="en-GB" dirty="0"/>
              <a:t> still prefers snail mail to emails. </a:t>
            </a:r>
            <a:endParaRPr lang="cs-CZ" dirty="0"/>
          </a:p>
          <a:p>
            <a:pPr marL="0" indent="0">
              <a:buNone/>
            </a:pPr>
            <a:endParaRPr lang="en-US" dirty="0"/>
          </a:p>
        </p:txBody>
      </p:sp>
      <p:sp>
        <p:nvSpPr>
          <p:cNvPr id="4" name="TextovéPole 3"/>
          <p:cNvSpPr txBox="1"/>
          <p:nvPr/>
        </p:nvSpPr>
        <p:spPr>
          <a:xfrm>
            <a:off x="6011444" y="1939227"/>
            <a:ext cx="6288516" cy="461665"/>
          </a:xfrm>
          <a:prstGeom prst="rect">
            <a:avLst/>
          </a:prstGeom>
          <a:noFill/>
        </p:spPr>
        <p:txBody>
          <a:bodyPr wrap="none" rtlCol="0">
            <a:spAutoFit/>
          </a:bodyPr>
          <a:lstStyle/>
          <a:p>
            <a:r>
              <a:rPr lang="en-US" sz="2400" b="1" dirty="0">
                <a:solidFill>
                  <a:srgbClr val="FF0000"/>
                </a:solidFill>
              </a:rPr>
              <a:t>How often does Mary write emails in English?  </a:t>
            </a:r>
            <a:endParaRPr lang="cs-CZ" sz="2400" b="1" dirty="0">
              <a:solidFill>
                <a:srgbClr val="FF0000"/>
              </a:solidFill>
            </a:endParaRPr>
          </a:p>
        </p:txBody>
      </p:sp>
      <p:sp>
        <p:nvSpPr>
          <p:cNvPr id="5" name="TextovéPole 4"/>
          <p:cNvSpPr txBox="1"/>
          <p:nvPr/>
        </p:nvSpPr>
        <p:spPr>
          <a:xfrm>
            <a:off x="6759038" y="2432247"/>
            <a:ext cx="5432962" cy="830997"/>
          </a:xfrm>
          <a:prstGeom prst="rect">
            <a:avLst/>
          </a:prstGeom>
          <a:noFill/>
        </p:spPr>
        <p:txBody>
          <a:bodyPr wrap="none" rtlCol="0">
            <a:spAutoFit/>
          </a:bodyPr>
          <a:lstStyle/>
          <a:p>
            <a:r>
              <a:rPr lang="en-US" sz="2400" b="1" dirty="0">
                <a:solidFill>
                  <a:srgbClr val="FF0000"/>
                </a:solidFill>
              </a:rPr>
              <a:t>Who have you just written an email to? /</a:t>
            </a:r>
          </a:p>
          <a:p>
            <a:r>
              <a:rPr lang="en-US" sz="2400" b="1" dirty="0">
                <a:solidFill>
                  <a:srgbClr val="FF0000"/>
                </a:solidFill>
              </a:rPr>
              <a:t>To whom have you just written an email?</a:t>
            </a:r>
          </a:p>
        </p:txBody>
      </p:sp>
      <p:sp>
        <p:nvSpPr>
          <p:cNvPr id="6" name="TextovéPole 5"/>
          <p:cNvSpPr txBox="1"/>
          <p:nvPr/>
        </p:nvSpPr>
        <p:spPr>
          <a:xfrm>
            <a:off x="5109411" y="3156047"/>
            <a:ext cx="7210573" cy="461665"/>
          </a:xfrm>
          <a:prstGeom prst="rect">
            <a:avLst/>
          </a:prstGeom>
          <a:noFill/>
        </p:spPr>
        <p:txBody>
          <a:bodyPr wrap="square" rtlCol="0">
            <a:spAutoFit/>
          </a:bodyPr>
          <a:lstStyle/>
          <a:p>
            <a:r>
              <a:rPr lang="en-US" sz="2400" b="1" dirty="0">
                <a:solidFill>
                  <a:srgbClr val="FF0000"/>
                </a:solidFill>
              </a:rPr>
              <a:t>What kind of email/Which email did they receive … ? </a:t>
            </a:r>
            <a:endParaRPr lang="cs-CZ" sz="2400" b="1" dirty="0">
              <a:solidFill>
                <a:srgbClr val="FF0000"/>
              </a:solidFill>
            </a:endParaRPr>
          </a:p>
        </p:txBody>
      </p:sp>
      <p:sp>
        <p:nvSpPr>
          <p:cNvPr id="7" name="TextovéPole 6"/>
          <p:cNvSpPr txBox="1"/>
          <p:nvPr/>
        </p:nvSpPr>
        <p:spPr>
          <a:xfrm>
            <a:off x="6011444" y="3701953"/>
            <a:ext cx="3711016" cy="461665"/>
          </a:xfrm>
          <a:prstGeom prst="rect">
            <a:avLst/>
          </a:prstGeom>
          <a:noFill/>
        </p:spPr>
        <p:txBody>
          <a:bodyPr wrap="none" rtlCol="0">
            <a:spAutoFit/>
          </a:bodyPr>
          <a:lstStyle/>
          <a:p>
            <a:r>
              <a:rPr lang="en-US" sz="2400" b="1" dirty="0">
                <a:solidFill>
                  <a:srgbClr val="FF0000"/>
                </a:solidFill>
              </a:rPr>
              <a:t>What will John translate …?</a:t>
            </a:r>
            <a:endParaRPr lang="cs-CZ" sz="2400" b="1" dirty="0">
              <a:solidFill>
                <a:srgbClr val="FF0000"/>
              </a:solidFill>
            </a:endParaRPr>
          </a:p>
        </p:txBody>
      </p:sp>
      <p:sp>
        <p:nvSpPr>
          <p:cNvPr id="8" name="TextovéPole 7"/>
          <p:cNvSpPr txBox="1"/>
          <p:nvPr/>
        </p:nvSpPr>
        <p:spPr>
          <a:xfrm>
            <a:off x="6096000" y="4194973"/>
            <a:ext cx="5702968" cy="461665"/>
          </a:xfrm>
          <a:prstGeom prst="rect">
            <a:avLst/>
          </a:prstGeom>
          <a:noFill/>
        </p:spPr>
        <p:txBody>
          <a:bodyPr wrap="square" rtlCol="0">
            <a:spAutoFit/>
          </a:bodyPr>
          <a:lstStyle/>
          <a:p>
            <a:r>
              <a:rPr lang="en-US" sz="2400" b="1" dirty="0">
                <a:solidFill>
                  <a:srgbClr val="FF0000"/>
                </a:solidFill>
              </a:rPr>
              <a:t>Who still prefers snail mail to emails?</a:t>
            </a:r>
            <a:endParaRPr lang="cs-CZ" sz="2400" b="1" dirty="0">
              <a:solidFill>
                <a:srgbClr val="FF0000"/>
              </a:solidFill>
            </a:endParaRPr>
          </a:p>
        </p:txBody>
      </p:sp>
    </p:spTree>
    <p:extLst>
      <p:ext uri="{BB962C8B-B14F-4D97-AF65-F5344CB8AC3E}">
        <p14:creationId xmlns:p14="http://schemas.microsoft.com/office/powerpoint/2010/main" val="3168089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What is (not) appropriate? </a:t>
            </a:r>
            <a:endParaRPr lang="cs-CZ" dirty="0"/>
          </a:p>
        </p:txBody>
      </p:sp>
      <p:sp>
        <p:nvSpPr>
          <p:cNvPr id="3" name="Zástupný symbol pro obsah 2"/>
          <p:cNvSpPr>
            <a:spLocks noGrp="1"/>
          </p:cNvSpPr>
          <p:nvPr>
            <p:ph idx="1"/>
          </p:nvPr>
        </p:nvSpPr>
        <p:spPr/>
        <p:txBody>
          <a:bodyPr>
            <a:normAutofit lnSpcReduction="10000"/>
          </a:bodyPr>
          <a:lstStyle/>
          <a:p>
            <a:endParaRPr lang="en-US" dirty="0"/>
          </a:p>
          <a:p>
            <a:pPr marL="0" indent="0">
              <a:buNone/>
            </a:pPr>
            <a:r>
              <a:rPr lang="en-GB" dirty="0"/>
              <a:t>From: </a:t>
            </a:r>
            <a:r>
              <a:rPr lang="en-GB" u="sng" dirty="0">
                <a:hlinkClick r:id="rId2"/>
              </a:rPr>
              <a:t>01234567@mail.muni.cz</a:t>
            </a:r>
            <a:endParaRPr lang="cs-CZ" dirty="0"/>
          </a:p>
          <a:p>
            <a:pPr marL="0" indent="0">
              <a:buNone/>
            </a:pPr>
            <a:r>
              <a:rPr lang="en-GB" dirty="0"/>
              <a:t>Subject: tomorrow</a:t>
            </a:r>
            <a:endParaRPr lang="cs-CZ" dirty="0"/>
          </a:p>
          <a:p>
            <a:pPr marL="0" indent="0">
              <a:buNone/>
            </a:pPr>
            <a:r>
              <a:rPr lang="en-GB" dirty="0"/>
              <a:t> </a:t>
            </a:r>
            <a:endParaRPr lang="cs-CZ" dirty="0"/>
          </a:p>
          <a:p>
            <a:pPr marL="0" indent="0">
              <a:buNone/>
            </a:pPr>
            <a:r>
              <a:rPr lang="en-GB" dirty="0"/>
              <a:t>Hi teacher!</a:t>
            </a:r>
            <a:endParaRPr lang="cs-CZ" dirty="0"/>
          </a:p>
          <a:p>
            <a:pPr marL="0" indent="0">
              <a:buNone/>
            </a:pPr>
            <a:r>
              <a:rPr lang="en-GB" dirty="0"/>
              <a:t>I cannot come to school tomorrow, </a:t>
            </a:r>
            <a:r>
              <a:rPr lang="en-GB" dirty="0" err="1"/>
              <a:t>‘cause</a:t>
            </a:r>
            <a:r>
              <a:rPr lang="en-GB" dirty="0"/>
              <a:t> I’m real sick. I’ll do my presentation on the </a:t>
            </a:r>
            <a:r>
              <a:rPr lang="cs-CZ" dirty="0" err="1"/>
              <a:t>Brownian</a:t>
            </a:r>
            <a:r>
              <a:rPr lang="cs-CZ" dirty="0"/>
              <a:t> </a:t>
            </a:r>
            <a:r>
              <a:rPr lang="cs-CZ" dirty="0" err="1"/>
              <a:t>motion</a:t>
            </a:r>
            <a:r>
              <a:rPr lang="en-GB" dirty="0"/>
              <a:t> next week.</a:t>
            </a:r>
            <a:endParaRPr lang="cs-CZ" dirty="0"/>
          </a:p>
          <a:p>
            <a:pPr marL="0" indent="0">
              <a:buNone/>
            </a:pPr>
            <a:r>
              <a:rPr lang="en-GB" dirty="0"/>
              <a:t>See </a:t>
            </a:r>
            <a:r>
              <a:rPr lang="en-GB" dirty="0" err="1"/>
              <a:t>ya</a:t>
            </a:r>
            <a:r>
              <a:rPr lang="en-GB" dirty="0"/>
              <a:t>,</a:t>
            </a:r>
            <a:endParaRPr lang="cs-CZ" dirty="0"/>
          </a:p>
          <a:p>
            <a:pPr marL="0" indent="0">
              <a:buNone/>
            </a:pPr>
            <a:r>
              <a:rPr lang="en-GB" dirty="0"/>
              <a:t>Tom Smiley	</a:t>
            </a:r>
            <a:endParaRPr lang="cs-CZ" dirty="0"/>
          </a:p>
        </p:txBody>
      </p:sp>
      <p:sp>
        <p:nvSpPr>
          <p:cNvPr id="5" name="Kříž 4"/>
          <p:cNvSpPr/>
          <p:nvPr/>
        </p:nvSpPr>
        <p:spPr>
          <a:xfrm rot="2608750">
            <a:off x="1505005" y="3669169"/>
            <a:ext cx="593804" cy="586739"/>
          </a:xfrm>
          <a:prstGeom prst="plus">
            <a:avLst>
              <a:gd name="adj" fmla="val 453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Kříž 5"/>
          <p:cNvSpPr/>
          <p:nvPr/>
        </p:nvSpPr>
        <p:spPr>
          <a:xfrm rot="2608750">
            <a:off x="6194124" y="4074141"/>
            <a:ext cx="520929" cy="492924"/>
          </a:xfrm>
          <a:prstGeom prst="plus">
            <a:avLst>
              <a:gd name="adj" fmla="val 453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Kříž 6"/>
          <p:cNvSpPr/>
          <p:nvPr/>
        </p:nvSpPr>
        <p:spPr>
          <a:xfrm rot="2608750">
            <a:off x="1113721" y="4912520"/>
            <a:ext cx="541763" cy="537389"/>
          </a:xfrm>
          <a:prstGeom prst="plus">
            <a:avLst>
              <a:gd name="adj" fmla="val 453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válný bublinový popisek 7"/>
          <p:cNvSpPr/>
          <p:nvPr/>
        </p:nvSpPr>
        <p:spPr>
          <a:xfrm>
            <a:off x="-314654" y="3349890"/>
            <a:ext cx="1317812" cy="612648"/>
          </a:xfrm>
          <a:prstGeom prst="wedgeEllipseCallout">
            <a:avLst>
              <a:gd name="adj1" fmla="val 44853"/>
              <a:gd name="adj2" fmla="val 727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apology</a:t>
            </a:r>
            <a:endParaRPr lang="cs-CZ" dirty="0"/>
          </a:p>
        </p:txBody>
      </p:sp>
      <p:sp>
        <p:nvSpPr>
          <p:cNvPr id="9" name="Oválný bublinový popisek 8"/>
          <p:cNvSpPr/>
          <p:nvPr/>
        </p:nvSpPr>
        <p:spPr>
          <a:xfrm>
            <a:off x="4194592" y="4874890"/>
            <a:ext cx="1901407" cy="612648"/>
          </a:xfrm>
          <a:prstGeom prst="wedgeEllipseCallout">
            <a:avLst>
              <a:gd name="adj1" fmla="val -63364"/>
              <a:gd name="adj2" fmla="val -267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conclusion</a:t>
            </a:r>
            <a:endParaRPr lang="cs-CZ" dirty="0"/>
          </a:p>
        </p:txBody>
      </p:sp>
    </p:spTree>
    <p:extLst>
      <p:ext uri="{BB962C8B-B14F-4D97-AF65-F5344CB8AC3E}">
        <p14:creationId xmlns:p14="http://schemas.microsoft.com/office/powerpoint/2010/main" val="201176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What is (not) appropriate? </a:t>
            </a:r>
            <a:endParaRPr lang="cs-CZ" dirty="0"/>
          </a:p>
        </p:txBody>
      </p:sp>
      <p:sp>
        <p:nvSpPr>
          <p:cNvPr id="4" name="Rectangle 1"/>
          <p:cNvSpPr>
            <a:spLocks noGrp="1" noChangeArrowheads="1"/>
          </p:cNvSpPr>
          <p:nvPr>
            <p:ph idx="1"/>
          </p:nvPr>
        </p:nvSpPr>
        <p:spPr bwMode="auto">
          <a:xfrm>
            <a:off x="907869" y="1477516"/>
            <a:ext cx="9155135"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From: </a:t>
            </a: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rPr>
              <a:t>offthewall@email.com</a:t>
            </a:r>
            <a:endParaRPr kumimoji="0" lang="cs-CZ" altLang="cs-CZ"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Subject: Steven Bold, 3</a:t>
            </a:r>
            <a:r>
              <a:rPr kumimoji="0" lang="en-GB" altLang="cs-CZ" sz="2000" b="0" i="0" u="none" strike="noStrike" cap="none" normalizeH="0" baseline="3000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rd</a:t>
            </a: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year student of Media and Communication,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Monday seminar group, 9 a.m.</a:t>
            </a:r>
            <a:endParaRPr kumimoji="0" lang="cs-CZ" altLang="cs-CZ"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Dear Mrs Crow,</a:t>
            </a:r>
            <a:endParaRPr kumimoji="0" lang="cs-CZ" altLang="cs-CZ"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 am very unhappy about the fact that I received F for my English exam. As a matter of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fact, you are the only one who gave me such a bad mark, and now my distinction is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 danger. When can I write the re-take? There are no more terms available, but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 have to have it this semester, as I am very busy in summer.</a:t>
            </a:r>
            <a:endParaRPr kumimoji="0" lang="cs-CZ" altLang="cs-CZ"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Best regards,</a:t>
            </a:r>
            <a:endParaRPr kumimoji="0" lang="cs-CZ" altLang="cs-CZ"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Steven				</a:t>
            </a:r>
            <a:endParaRPr kumimoji="0" lang="cs-CZ" altLang="cs-CZ"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Steven Bold</a:t>
            </a:r>
            <a:endParaRPr kumimoji="0" lang="cs-CZ" altLang="cs-CZ"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 Assistant</a:t>
            </a:r>
            <a:endParaRPr kumimoji="0" lang="cs-CZ" altLang="cs-CZ"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cs-CZ" sz="20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Offthewall</a:t>
            </a:r>
            <a:r>
              <a:rPr kumimoji="0" lang="en-GB" altLang="cs-CZ"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International</a:t>
            </a:r>
            <a:endParaRPr kumimoji="0" lang="en-GB" altLang="cs-CZ" sz="2000" b="0" i="0" u="none" strike="noStrike" cap="none" normalizeH="0" baseline="0" dirty="0">
              <a:ln>
                <a:noFill/>
              </a:ln>
              <a:solidFill>
                <a:schemeClr val="tx1"/>
              </a:solidFill>
              <a:effectLst/>
              <a:latin typeface="Arial" panose="020B0604020202020204" pitchFamily="34" charset="0"/>
            </a:endParaRPr>
          </a:p>
        </p:txBody>
      </p:sp>
      <p:sp>
        <p:nvSpPr>
          <p:cNvPr id="5" name="Oválný bublinový popisek 4"/>
          <p:cNvSpPr/>
          <p:nvPr/>
        </p:nvSpPr>
        <p:spPr>
          <a:xfrm>
            <a:off x="8472293" y="1838650"/>
            <a:ext cx="1786403" cy="612648"/>
          </a:xfrm>
          <a:prstGeom prst="wedgeEllipseCallout">
            <a:avLst>
              <a:gd name="adj1" fmla="val -74758"/>
              <a:gd name="adj2" fmla="val 593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too long</a:t>
            </a:r>
            <a:endParaRPr lang="cs-CZ" dirty="0"/>
          </a:p>
        </p:txBody>
      </p:sp>
      <p:sp>
        <p:nvSpPr>
          <p:cNvPr id="6" name="Oválný bublinový popisek 5"/>
          <p:cNvSpPr/>
          <p:nvPr/>
        </p:nvSpPr>
        <p:spPr>
          <a:xfrm>
            <a:off x="7541622" y="4554005"/>
            <a:ext cx="2717074" cy="1091202"/>
          </a:xfrm>
          <a:prstGeom prst="wedgeEllipseCallout">
            <a:avLst>
              <a:gd name="adj1" fmla="val -48856"/>
              <a:gd name="adj2" fmla="val -826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t>Leave</a:t>
            </a:r>
            <a:r>
              <a:rPr lang="cs-CZ" dirty="0"/>
              <a:t> </a:t>
            </a:r>
            <a:r>
              <a:rPr lang="cs-CZ" dirty="0" err="1"/>
              <a:t>out</a:t>
            </a:r>
            <a:r>
              <a:rPr lang="cs-CZ" dirty="0"/>
              <a:t> </a:t>
            </a:r>
          </a:p>
          <a:p>
            <a:pPr algn="ctr"/>
            <a:r>
              <a:rPr lang="cs-CZ" dirty="0" err="1"/>
              <a:t>unnecessary</a:t>
            </a:r>
            <a:r>
              <a:rPr lang="cs-CZ" dirty="0"/>
              <a:t> </a:t>
            </a:r>
            <a:r>
              <a:rPr lang="cs-CZ" dirty="0" err="1"/>
              <a:t>details</a:t>
            </a:r>
            <a:endParaRPr lang="cs-CZ" dirty="0"/>
          </a:p>
        </p:txBody>
      </p:sp>
      <p:pic>
        <p:nvPicPr>
          <p:cNvPr id="8" name="Obrázek 7"/>
          <p:cNvPicPr>
            <a:picLocks noChangeAspect="1"/>
          </p:cNvPicPr>
          <p:nvPr/>
        </p:nvPicPr>
        <p:blipFill>
          <a:blip r:embed="rId3"/>
          <a:stretch>
            <a:fillRect/>
          </a:stretch>
        </p:blipFill>
        <p:spPr>
          <a:xfrm>
            <a:off x="2678974" y="2613736"/>
            <a:ext cx="386443" cy="488850"/>
          </a:xfrm>
          <a:prstGeom prst="rect">
            <a:avLst/>
          </a:prstGeom>
        </p:spPr>
      </p:pic>
      <p:pic>
        <p:nvPicPr>
          <p:cNvPr id="9" name="Obrázek 8"/>
          <p:cNvPicPr>
            <a:picLocks noChangeAspect="1"/>
          </p:cNvPicPr>
          <p:nvPr/>
        </p:nvPicPr>
        <p:blipFill>
          <a:blip r:embed="rId3"/>
          <a:stretch>
            <a:fillRect/>
          </a:stretch>
        </p:blipFill>
        <p:spPr>
          <a:xfrm>
            <a:off x="2361112" y="4309580"/>
            <a:ext cx="386443" cy="488850"/>
          </a:xfrm>
          <a:prstGeom prst="rect">
            <a:avLst/>
          </a:prstGeom>
        </p:spPr>
      </p:pic>
    </p:spTree>
    <p:extLst>
      <p:ext uri="{BB962C8B-B14F-4D97-AF65-F5344CB8AC3E}">
        <p14:creationId xmlns:p14="http://schemas.microsoft.com/office/powerpoint/2010/main" val="335104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What is (not) appropriate? </a:t>
            </a:r>
            <a:endParaRPr lang="cs-CZ" dirty="0"/>
          </a:p>
        </p:txBody>
      </p:sp>
      <p:sp>
        <p:nvSpPr>
          <p:cNvPr id="3" name="Zástupný symbol pro obsah 2"/>
          <p:cNvSpPr>
            <a:spLocks noGrp="1"/>
          </p:cNvSpPr>
          <p:nvPr>
            <p:ph idx="1"/>
          </p:nvPr>
        </p:nvSpPr>
        <p:spPr/>
        <p:txBody>
          <a:bodyPr/>
          <a:lstStyle/>
          <a:p>
            <a:pPr marL="0" indent="0">
              <a:buNone/>
            </a:pPr>
            <a:r>
              <a:rPr lang="en-GB" dirty="0"/>
              <a:t>From: </a:t>
            </a:r>
            <a:r>
              <a:rPr lang="en-GB" u="sng" dirty="0">
                <a:hlinkClick r:id="rId2"/>
              </a:rPr>
              <a:t>6543210@mail.muni.cz</a:t>
            </a:r>
            <a:r>
              <a:rPr lang="en-GB" dirty="0"/>
              <a:t> </a:t>
            </a:r>
            <a:endParaRPr lang="cs-CZ" dirty="0"/>
          </a:p>
          <a:p>
            <a:pPr marL="0" indent="0">
              <a:buNone/>
            </a:pPr>
            <a:r>
              <a:rPr lang="en-GB" dirty="0"/>
              <a:t>Subject: Hello</a:t>
            </a:r>
            <a:endParaRPr lang="cs-CZ" dirty="0"/>
          </a:p>
          <a:p>
            <a:pPr marL="0" indent="0">
              <a:buNone/>
            </a:pPr>
            <a:r>
              <a:rPr lang="en-GB" dirty="0"/>
              <a:t> </a:t>
            </a:r>
            <a:endParaRPr lang="cs-CZ" dirty="0"/>
          </a:p>
          <a:p>
            <a:pPr marL="0" indent="0">
              <a:buNone/>
            </a:pPr>
            <a:r>
              <a:rPr lang="en-GB" dirty="0"/>
              <a:t>Dear Mrs teacher,</a:t>
            </a:r>
            <a:endParaRPr lang="cs-CZ" dirty="0"/>
          </a:p>
          <a:p>
            <a:pPr marL="0" indent="0">
              <a:buNone/>
            </a:pPr>
            <a:r>
              <a:rPr lang="en-GB" dirty="0"/>
              <a:t> </a:t>
            </a:r>
            <a:endParaRPr lang="cs-CZ" dirty="0"/>
          </a:p>
          <a:p>
            <a:pPr marL="0" indent="0">
              <a:buNone/>
            </a:pPr>
            <a:r>
              <a:rPr lang="en-GB" dirty="0"/>
              <a:t>I was not at school last Wednesday. Can you tell me what you did? And do I have to do any homework?</a:t>
            </a:r>
            <a:endParaRPr lang="cs-CZ" dirty="0"/>
          </a:p>
          <a:p>
            <a:pPr marL="0" indent="0">
              <a:buNone/>
            </a:pPr>
            <a:r>
              <a:rPr lang="en-GB" dirty="0"/>
              <a:t>Robert Dark</a:t>
            </a:r>
            <a:endParaRPr lang="cs-CZ" dirty="0"/>
          </a:p>
        </p:txBody>
      </p:sp>
      <p:sp>
        <p:nvSpPr>
          <p:cNvPr id="4" name="Oválný bublinový popisek 3"/>
          <p:cNvSpPr/>
          <p:nvPr/>
        </p:nvSpPr>
        <p:spPr>
          <a:xfrm>
            <a:off x="0" y="3694970"/>
            <a:ext cx="1317812" cy="612648"/>
          </a:xfrm>
          <a:prstGeom prst="wedgeEllipseCallout">
            <a:avLst>
              <a:gd name="adj1" fmla="val 44853"/>
              <a:gd name="adj2" fmla="val 727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apology</a:t>
            </a:r>
            <a:endParaRPr lang="cs-CZ" dirty="0"/>
          </a:p>
        </p:txBody>
      </p:sp>
      <p:sp>
        <p:nvSpPr>
          <p:cNvPr id="5" name="Oválný bublinový popisek 4"/>
          <p:cNvSpPr/>
          <p:nvPr/>
        </p:nvSpPr>
        <p:spPr>
          <a:xfrm>
            <a:off x="6199358" y="4877941"/>
            <a:ext cx="2213122" cy="612648"/>
          </a:xfrm>
          <a:prstGeom prst="wedgeEllipseCallout">
            <a:avLst>
              <a:gd name="adj1" fmla="val -71003"/>
              <a:gd name="adj2" fmla="val -210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more polite</a:t>
            </a:r>
            <a:endParaRPr lang="cs-CZ" dirty="0"/>
          </a:p>
        </p:txBody>
      </p:sp>
      <p:sp>
        <p:nvSpPr>
          <p:cNvPr id="6" name="Kříž 5"/>
          <p:cNvSpPr/>
          <p:nvPr/>
        </p:nvSpPr>
        <p:spPr>
          <a:xfrm rot="2608750">
            <a:off x="2258997" y="2315392"/>
            <a:ext cx="593804" cy="586739"/>
          </a:xfrm>
          <a:prstGeom prst="plus">
            <a:avLst>
              <a:gd name="adj" fmla="val 453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Kříž 6"/>
          <p:cNvSpPr/>
          <p:nvPr/>
        </p:nvSpPr>
        <p:spPr>
          <a:xfrm rot="2608750">
            <a:off x="2410698" y="3290753"/>
            <a:ext cx="593804" cy="586739"/>
          </a:xfrm>
          <a:prstGeom prst="plus">
            <a:avLst>
              <a:gd name="adj" fmla="val 453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24543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i="1" dirty="0"/>
              <a:t>Dos and Don’ts of academic email writing</a:t>
            </a:r>
            <a:endParaRPr lang="cs-CZ" dirty="0"/>
          </a:p>
        </p:txBody>
      </p:sp>
      <p:sp>
        <p:nvSpPr>
          <p:cNvPr id="3" name="Zástupný symbol pro obsah 2"/>
          <p:cNvSpPr>
            <a:spLocks noGrp="1"/>
          </p:cNvSpPr>
          <p:nvPr>
            <p:ph idx="1"/>
          </p:nvPr>
        </p:nvSpPr>
        <p:spPr/>
        <p:txBody>
          <a:bodyPr>
            <a:normAutofit fontScale="92500"/>
          </a:bodyPr>
          <a:lstStyle/>
          <a:p>
            <a:pPr lvl="0"/>
            <a:r>
              <a:rPr lang="en-GB" dirty="0"/>
              <a:t>Write a clear subject line</a:t>
            </a:r>
            <a:endParaRPr lang="cs-CZ" dirty="0"/>
          </a:p>
          <a:p>
            <a:pPr lvl="0"/>
            <a:r>
              <a:rPr lang="en-GB" dirty="0"/>
              <a:t>Have no reference to the attachment ( the recipient will see it anyway)</a:t>
            </a:r>
            <a:endParaRPr lang="cs-CZ" dirty="0"/>
          </a:p>
          <a:p>
            <a:pPr lvl="0"/>
            <a:r>
              <a:rPr lang="en-GB" dirty="0"/>
              <a:t>Leave out personal details</a:t>
            </a:r>
            <a:endParaRPr lang="cs-CZ" dirty="0"/>
          </a:p>
          <a:p>
            <a:pPr lvl="0"/>
            <a:r>
              <a:rPr lang="en-GB" dirty="0"/>
              <a:t>Start emails with “I want…” or “I need…”</a:t>
            </a:r>
            <a:endParaRPr lang="cs-CZ" dirty="0"/>
          </a:p>
          <a:p>
            <a:pPr lvl="0"/>
            <a:r>
              <a:rPr lang="en-GB" dirty="0"/>
              <a:t>Write a greeting appropriate to the addressee</a:t>
            </a:r>
            <a:endParaRPr lang="cs-CZ" dirty="0"/>
          </a:p>
          <a:p>
            <a:pPr lvl="0"/>
            <a:r>
              <a:rPr lang="en-GB" dirty="0"/>
              <a:t>Have exclamation marks for something that is considered very important</a:t>
            </a:r>
            <a:endParaRPr lang="cs-CZ" dirty="0"/>
          </a:p>
          <a:p>
            <a:pPr lvl="0"/>
            <a:r>
              <a:rPr lang="en-GB" dirty="0"/>
              <a:t>Write a detailed description of events preceding the situation discussed</a:t>
            </a:r>
            <a:endParaRPr lang="cs-CZ" dirty="0"/>
          </a:p>
          <a:p>
            <a:pPr lvl="0"/>
            <a:r>
              <a:rPr lang="en-GB" dirty="0"/>
              <a:t>Emphasize the conversational aspect</a:t>
            </a:r>
            <a:endParaRPr lang="cs-CZ" dirty="0"/>
          </a:p>
          <a:p>
            <a:pPr lvl="0"/>
            <a:r>
              <a:rPr lang="en-GB" dirty="0"/>
              <a:t>Keep messages as concise as possible</a:t>
            </a:r>
            <a:endParaRPr lang="cs-CZ" dirty="0"/>
          </a:p>
          <a:p>
            <a:pPr marL="0" indent="0">
              <a:buNone/>
            </a:pPr>
            <a:endParaRPr lang="cs-CZ" dirty="0"/>
          </a:p>
        </p:txBody>
      </p:sp>
      <p:pic>
        <p:nvPicPr>
          <p:cNvPr id="4" name="Obrázek 3"/>
          <p:cNvPicPr>
            <a:picLocks noChangeAspect="1"/>
          </p:cNvPicPr>
          <p:nvPr/>
        </p:nvPicPr>
        <p:blipFill>
          <a:blip r:embed="rId2"/>
          <a:stretch>
            <a:fillRect/>
          </a:stretch>
        </p:blipFill>
        <p:spPr>
          <a:xfrm>
            <a:off x="4708071" y="1690688"/>
            <a:ext cx="386443" cy="488850"/>
          </a:xfrm>
          <a:prstGeom prst="rect">
            <a:avLst/>
          </a:prstGeom>
        </p:spPr>
      </p:pic>
      <p:pic>
        <p:nvPicPr>
          <p:cNvPr id="5" name="Obrázek 4"/>
          <p:cNvPicPr>
            <a:picLocks noChangeAspect="1"/>
          </p:cNvPicPr>
          <p:nvPr/>
        </p:nvPicPr>
        <p:blipFill>
          <a:blip r:embed="rId2"/>
          <a:stretch>
            <a:fillRect/>
          </a:stretch>
        </p:blipFill>
        <p:spPr>
          <a:xfrm>
            <a:off x="4901292" y="2771826"/>
            <a:ext cx="386443" cy="488850"/>
          </a:xfrm>
          <a:prstGeom prst="rect">
            <a:avLst/>
          </a:prstGeom>
        </p:spPr>
      </p:pic>
      <p:pic>
        <p:nvPicPr>
          <p:cNvPr id="6" name="Obrázek 5"/>
          <p:cNvPicPr>
            <a:picLocks noChangeAspect="1"/>
          </p:cNvPicPr>
          <p:nvPr/>
        </p:nvPicPr>
        <p:blipFill>
          <a:blip r:embed="rId2"/>
          <a:stretch>
            <a:fillRect/>
          </a:stretch>
        </p:blipFill>
        <p:spPr>
          <a:xfrm>
            <a:off x="7503523" y="3632639"/>
            <a:ext cx="386443" cy="488850"/>
          </a:xfrm>
          <a:prstGeom prst="rect">
            <a:avLst/>
          </a:prstGeom>
        </p:spPr>
      </p:pic>
      <p:pic>
        <p:nvPicPr>
          <p:cNvPr id="7" name="Obrázek 6"/>
          <p:cNvPicPr>
            <a:picLocks noChangeAspect="1"/>
          </p:cNvPicPr>
          <p:nvPr/>
        </p:nvPicPr>
        <p:blipFill>
          <a:blip r:embed="rId2"/>
          <a:stretch>
            <a:fillRect/>
          </a:stretch>
        </p:blipFill>
        <p:spPr>
          <a:xfrm>
            <a:off x="6214654" y="5823050"/>
            <a:ext cx="386443" cy="488850"/>
          </a:xfrm>
          <a:prstGeom prst="rect">
            <a:avLst/>
          </a:prstGeom>
        </p:spPr>
      </p:pic>
      <p:sp>
        <p:nvSpPr>
          <p:cNvPr id="8" name="Kříž 7"/>
          <p:cNvSpPr/>
          <p:nvPr/>
        </p:nvSpPr>
        <p:spPr>
          <a:xfrm rot="2608750">
            <a:off x="10639593" y="2237014"/>
            <a:ext cx="593804" cy="586739"/>
          </a:xfrm>
          <a:prstGeom prst="plus">
            <a:avLst>
              <a:gd name="adj" fmla="val 453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Kříž 8"/>
          <p:cNvSpPr/>
          <p:nvPr/>
        </p:nvSpPr>
        <p:spPr>
          <a:xfrm rot="2608750">
            <a:off x="6613283" y="3197546"/>
            <a:ext cx="593804" cy="586739"/>
          </a:xfrm>
          <a:prstGeom prst="plus">
            <a:avLst>
              <a:gd name="adj" fmla="val 453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Kříž 9"/>
          <p:cNvSpPr/>
          <p:nvPr/>
        </p:nvSpPr>
        <p:spPr>
          <a:xfrm rot="2608750">
            <a:off x="10932733" y="4125096"/>
            <a:ext cx="593804" cy="586739"/>
          </a:xfrm>
          <a:prstGeom prst="plus">
            <a:avLst>
              <a:gd name="adj" fmla="val 453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Kříž 10"/>
          <p:cNvSpPr/>
          <p:nvPr/>
        </p:nvSpPr>
        <p:spPr>
          <a:xfrm rot="2608750">
            <a:off x="10786163" y="4795759"/>
            <a:ext cx="593804" cy="586739"/>
          </a:xfrm>
          <a:prstGeom prst="plus">
            <a:avLst>
              <a:gd name="adj" fmla="val 453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Kříž 11"/>
          <p:cNvSpPr/>
          <p:nvPr/>
        </p:nvSpPr>
        <p:spPr>
          <a:xfrm rot="2608750">
            <a:off x="6110974" y="5112508"/>
            <a:ext cx="593804" cy="586739"/>
          </a:xfrm>
          <a:prstGeom prst="plus">
            <a:avLst>
              <a:gd name="adj" fmla="val 453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93934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Standard email structure</a:t>
            </a:r>
            <a:endParaRPr lang="cs-CZ" dirty="0"/>
          </a:p>
        </p:txBody>
      </p:sp>
      <p:sp>
        <p:nvSpPr>
          <p:cNvPr id="3" name="Zástupný symbol pro obsah 2"/>
          <p:cNvSpPr>
            <a:spLocks noGrp="1"/>
          </p:cNvSpPr>
          <p:nvPr>
            <p:ph idx="1"/>
          </p:nvPr>
        </p:nvSpPr>
        <p:spPr/>
        <p:txBody>
          <a:bodyPr/>
          <a:lstStyle/>
          <a:p>
            <a:pPr lvl="1"/>
            <a:endParaRPr lang="en-GB" dirty="0"/>
          </a:p>
          <a:p>
            <a:pPr lvl="1"/>
            <a:r>
              <a:rPr lang="cs-CZ" dirty="0" err="1"/>
              <a:t>Subject</a:t>
            </a:r>
            <a:r>
              <a:rPr lang="en-GB" dirty="0"/>
              <a:t> of the email </a:t>
            </a:r>
            <a:endParaRPr lang="cs-CZ" dirty="0"/>
          </a:p>
          <a:p>
            <a:pPr lvl="1"/>
            <a:r>
              <a:rPr lang="en-GB" dirty="0"/>
              <a:t>Salutation  </a:t>
            </a:r>
            <a:endParaRPr lang="cs-CZ" dirty="0"/>
          </a:p>
          <a:p>
            <a:pPr lvl="1"/>
            <a:r>
              <a:rPr lang="en-GB" dirty="0"/>
              <a:t>The beginning </a:t>
            </a:r>
            <a:endParaRPr lang="cs-CZ" dirty="0"/>
          </a:p>
          <a:p>
            <a:pPr lvl="1"/>
            <a:r>
              <a:rPr lang="en-GB" dirty="0"/>
              <a:t>The main body </a:t>
            </a:r>
            <a:endParaRPr lang="cs-CZ" dirty="0"/>
          </a:p>
          <a:p>
            <a:pPr lvl="1"/>
            <a:r>
              <a:rPr lang="en-GB" dirty="0"/>
              <a:t>The ending </a:t>
            </a:r>
            <a:endParaRPr lang="cs-CZ" dirty="0"/>
          </a:p>
          <a:p>
            <a:pPr lvl="1"/>
            <a:r>
              <a:rPr lang="en-GB" dirty="0"/>
              <a:t>Closing the email and signing </a:t>
            </a:r>
            <a:endParaRPr lang="cs-CZ" dirty="0"/>
          </a:p>
          <a:p>
            <a:pPr marL="0" indent="0">
              <a:buNone/>
            </a:pPr>
            <a:endParaRPr lang="cs-CZ" dirty="0"/>
          </a:p>
        </p:txBody>
      </p:sp>
      <p:sp>
        <p:nvSpPr>
          <p:cNvPr id="4" name="Oválný bublinový popisek 3"/>
          <p:cNvSpPr/>
          <p:nvPr/>
        </p:nvSpPr>
        <p:spPr>
          <a:xfrm>
            <a:off x="4022215" y="1622547"/>
            <a:ext cx="3850333" cy="612648"/>
          </a:xfrm>
          <a:prstGeom prst="wedgeEllipseCallout">
            <a:avLst>
              <a:gd name="adj1" fmla="val -74448"/>
              <a:gd name="adj2" fmla="val 1381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t>Dear</a:t>
            </a:r>
            <a:r>
              <a:rPr lang="cs-CZ" dirty="0"/>
              <a:t> </a:t>
            </a:r>
            <a:r>
              <a:rPr lang="cs-CZ" dirty="0" err="1"/>
              <a:t>Mr</a:t>
            </a:r>
            <a:r>
              <a:rPr lang="cs-CZ" dirty="0"/>
              <a:t>/</a:t>
            </a:r>
            <a:r>
              <a:rPr lang="cs-CZ" dirty="0" err="1"/>
              <a:t>Ms</a:t>
            </a:r>
            <a:r>
              <a:rPr lang="cs-CZ" dirty="0"/>
              <a:t>/</a:t>
            </a:r>
            <a:r>
              <a:rPr lang="cs-CZ" dirty="0" err="1"/>
              <a:t>Prof</a:t>
            </a:r>
            <a:r>
              <a:rPr lang="cs-CZ" dirty="0"/>
              <a:t>/… Black</a:t>
            </a:r>
          </a:p>
        </p:txBody>
      </p:sp>
      <p:sp>
        <p:nvSpPr>
          <p:cNvPr id="5" name="Oválný bublinový popisek 4"/>
          <p:cNvSpPr/>
          <p:nvPr/>
        </p:nvSpPr>
        <p:spPr>
          <a:xfrm>
            <a:off x="4527311" y="2471654"/>
            <a:ext cx="4991157" cy="612648"/>
          </a:xfrm>
          <a:prstGeom prst="wedgeEllipseCallout">
            <a:avLst>
              <a:gd name="adj1" fmla="val -71248"/>
              <a:gd name="adj2" fmla="val 684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t>Introducing</a:t>
            </a:r>
            <a:r>
              <a:rPr lang="cs-CZ" dirty="0"/>
              <a:t> </a:t>
            </a:r>
            <a:r>
              <a:rPr lang="cs-CZ" dirty="0" err="1"/>
              <a:t>the</a:t>
            </a:r>
            <a:r>
              <a:rPr lang="cs-CZ" dirty="0"/>
              <a:t> </a:t>
            </a:r>
            <a:r>
              <a:rPr lang="cs-CZ" dirty="0" err="1"/>
              <a:t>writer</a:t>
            </a:r>
            <a:r>
              <a:rPr lang="cs-CZ" dirty="0"/>
              <a:t>, </a:t>
            </a:r>
            <a:r>
              <a:rPr lang="cs-CZ" dirty="0" err="1"/>
              <a:t>the</a:t>
            </a:r>
            <a:r>
              <a:rPr lang="cs-CZ" dirty="0"/>
              <a:t> </a:t>
            </a:r>
            <a:r>
              <a:rPr lang="cs-CZ" dirty="0" err="1"/>
              <a:t>reason</a:t>
            </a:r>
            <a:r>
              <a:rPr lang="cs-CZ" dirty="0"/>
              <a:t> </a:t>
            </a:r>
            <a:r>
              <a:rPr lang="cs-CZ" dirty="0" err="1"/>
              <a:t>for</a:t>
            </a:r>
            <a:r>
              <a:rPr lang="cs-CZ" dirty="0"/>
              <a:t> </a:t>
            </a:r>
            <a:r>
              <a:rPr lang="cs-CZ" dirty="0" err="1"/>
              <a:t>writing</a:t>
            </a:r>
            <a:endParaRPr lang="cs-CZ" dirty="0"/>
          </a:p>
        </p:txBody>
      </p:sp>
      <p:sp>
        <p:nvSpPr>
          <p:cNvPr id="6" name="Oválný bublinový popisek 5"/>
          <p:cNvSpPr/>
          <p:nvPr/>
        </p:nvSpPr>
        <p:spPr>
          <a:xfrm>
            <a:off x="4972595" y="3219239"/>
            <a:ext cx="6313714" cy="612648"/>
          </a:xfrm>
          <a:prstGeom prst="wedgeEllipseCallout">
            <a:avLst>
              <a:gd name="adj1" fmla="val -71417"/>
              <a:gd name="adj2" fmla="val 130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t>Relevant</a:t>
            </a:r>
            <a:r>
              <a:rPr lang="cs-CZ" dirty="0"/>
              <a:t> </a:t>
            </a:r>
            <a:r>
              <a:rPr lang="cs-CZ" dirty="0" err="1"/>
              <a:t>details</a:t>
            </a:r>
            <a:r>
              <a:rPr lang="cs-CZ" dirty="0"/>
              <a:t>: </a:t>
            </a:r>
            <a:r>
              <a:rPr lang="cs-CZ" dirty="0" err="1"/>
              <a:t>one</a:t>
            </a:r>
            <a:r>
              <a:rPr lang="cs-CZ" dirty="0"/>
              <a:t> </a:t>
            </a:r>
            <a:r>
              <a:rPr lang="cs-CZ" dirty="0" err="1"/>
              <a:t>paragraph</a:t>
            </a:r>
            <a:r>
              <a:rPr lang="cs-CZ" dirty="0"/>
              <a:t> </a:t>
            </a:r>
            <a:r>
              <a:rPr lang="cs-CZ" dirty="0" err="1"/>
              <a:t>for</a:t>
            </a:r>
            <a:r>
              <a:rPr lang="cs-CZ" dirty="0"/>
              <a:t> </a:t>
            </a:r>
            <a:r>
              <a:rPr lang="cs-CZ" dirty="0" err="1"/>
              <a:t>one</a:t>
            </a:r>
            <a:r>
              <a:rPr lang="cs-CZ" dirty="0"/>
              <a:t> idea</a:t>
            </a:r>
          </a:p>
        </p:txBody>
      </p:sp>
      <p:sp>
        <p:nvSpPr>
          <p:cNvPr id="7" name="Oválný bublinový popisek 6"/>
          <p:cNvSpPr/>
          <p:nvPr/>
        </p:nvSpPr>
        <p:spPr>
          <a:xfrm>
            <a:off x="6060593" y="4073854"/>
            <a:ext cx="4137717" cy="1113556"/>
          </a:xfrm>
          <a:prstGeom prst="wedgeEllipseCallout">
            <a:avLst>
              <a:gd name="adj1" fmla="val -100048"/>
              <a:gd name="adj2" fmla="val -554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t>Conclusion</a:t>
            </a:r>
            <a:r>
              <a:rPr lang="cs-CZ" dirty="0"/>
              <a:t>: </a:t>
            </a:r>
            <a:r>
              <a:rPr lang="cs-CZ" dirty="0" err="1"/>
              <a:t>further</a:t>
            </a:r>
            <a:r>
              <a:rPr lang="cs-CZ" dirty="0"/>
              <a:t> </a:t>
            </a:r>
            <a:r>
              <a:rPr lang="cs-CZ" dirty="0" err="1"/>
              <a:t>steps</a:t>
            </a:r>
            <a:r>
              <a:rPr lang="cs-CZ" dirty="0"/>
              <a:t>/</a:t>
            </a:r>
            <a:r>
              <a:rPr lang="cs-CZ" dirty="0" err="1"/>
              <a:t>Thank</a:t>
            </a:r>
            <a:r>
              <a:rPr lang="cs-CZ" dirty="0"/>
              <a:t> </a:t>
            </a:r>
            <a:r>
              <a:rPr lang="cs-CZ" dirty="0" err="1"/>
              <a:t>you</a:t>
            </a:r>
            <a:r>
              <a:rPr lang="cs-CZ" dirty="0"/>
              <a:t> </a:t>
            </a:r>
            <a:r>
              <a:rPr lang="cs-CZ" dirty="0" err="1"/>
              <a:t>for</a:t>
            </a:r>
            <a:r>
              <a:rPr lang="cs-CZ" dirty="0"/>
              <a:t> …/ I </a:t>
            </a:r>
            <a:r>
              <a:rPr lang="cs-CZ" dirty="0" err="1"/>
              <a:t>am</a:t>
            </a:r>
            <a:r>
              <a:rPr lang="cs-CZ" dirty="0"/>
              <a:t> </a:t>
            </a:r>
            <a:r>
              <a:rPr lang="cs-CZ" dirty="0" err="1"/>
              <a:t>looking</a:t>
            </a:r>
            <a:r>
              <a:rPr lang="cs-CZ" dirty="0"/>
              <a:t> forward to …</a:t>
            </a:r>
          </a:p>
        </p:txBody>
      </p:sp>
      <p:sp>
        <p:nvSpPr>
          <p:cNvPr id="8" name="Oválný bublinový popisek 7"/>
          <p:cNvSpPr/>
          <p:nvPr/>
        </p:nvSpPr>
        <p:spPr>
          <a:xfrm>
            <a:off x="3116524" y="5052112"/>
            <a:ext cx="2213122" cy="982927"/>
          </a:xfrm>
          <a:prstGeom prst="wedgeEllipseCallout">
            <a:avLst>
              <a:gd name="adj1" fmla="val -80053"/>
              <a:gd name="adj2" fmla="val -946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t>Kind</a:t>
            </a:r>
            <a:r>
              <a:rPr lang="cs-CZ" dirty="0"/>
              <a:t> </a:t>
            </a:r>
            <a:r>
              <a:rPr lang="cs-CZ" dirty="0" err="1"/>
              <a:t>regards</a:t>
            </a:r>
            <a:r>
              <a:rPr lang="cs-CZ" dirty="0"/>
              <a:t>/ Best </a:t>
            </a:r>
            <a:r>
              <a:rPr lang="cs-CZ" dirty="0" err="1"/>
              <a:t>regards</a:t>
            </a:r>
            <a:r>
              <a:rPr lang="cs-CZ" dirty="0"/>
              <a:t>/ </a:t>
            </a:r>
            <a:r>
              <a:rPr lang="cs-CZ" dirty="0" err="1"/>
              <a:t>Sincerely</a:t>
            </a:r>
            <a:endParaRPr lang="cs-CZ" dirty="0"/>
          </a:p>
        </p:txBody>
      </p:sp>
    </p:spTree>
    <p:extLst>
      <p:ext uri="{BB962C8B-B14F-4D97-AF65-F5344CB8AC3E}">
        <p14:creationId xmlns:p14="http://schemas.microsoft.com/office/powerpoint/2010/main" val="119501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8FE5651468A3D4B90D1EC95A79DCF21" ma:contentTypeVersion="13" ma:contentTypeDescription="Vytvoří nový dokument" ma:contentTypeScope="" ma:versionID="209133fd2f257dca6698dcd264ceda4b">
  <xsd:schema xmlns:xsd="http://www.w3.org/2001/XMLSchema" xmlns:xs="http://www.w3.org/2001/XMLSchema" xmlns:p="http://schemas.microsoft.com/office/2006/metadata/properties" xmlns:ns3="567f2e8e-f82b-4e20-adde-3167ac8dcb2e" xmlns:ns4="1be74145-1369-4350-a552-f90e39977260" targetNamespace="http://schemas.microsoft.com/office/2006/metadata/properties" ma:root="true" ma:fieldsID="aa6956165ccffa595b22e02c96f345c3" ns3:_="" ns4:_="">
    <xsd:import namespace="567f2e8e-f82b-4e20-adde-3167ac8dcb2e"/>
    <xsd:import namespace="1be74145-1369-4350-a552-f90e3997726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7f2e8e-f82b-4e20-adde-3167ac8dcb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be74145-1369-4350-a552-f90e39977260" elementFormDefault="qualified">
    <xsd:import namespace="http://schemas.microsoft.com/office/2006/documentManagement/types"/>
    <xsd:import namespace="http://schemas.microsoft.com/office/infopath/2007/PartnerControls"/>
    <xsd:element name="SharedWithUsers" ma:index="16"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dílené s podrobnostmi" ma:internalName="SharedWithDetails" ma:readOnly="true">
      <xsd:simpleType>
        <xsd:restriction base="dms:Note">
          <xsd:maxLength value="255"/>
        </xsd:restriction>
      </xsd:simpleType>
    </xsd:element>
    <xsd:element name="SharingHintHash" ma:index="18"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A417660-8FFF-4CA3-A768-425C80C70B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7f2e8e-f82b-4e20-adde-3167ac8dcb2e"/>
    <ds:schemaRef ds:uri="1be74145-1369-4350-a552-f90e399772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6BD6DB-99FB-4443-B11E-C92C7A751BD0}">
  <ds:schemaRefs>
    <ds:schemaRef ds:uri="http://schemas.microsoft.com/sharepoint/v3/contenttype/forms"/>
  </ds:schemaRefs>
</ds:datastoreItem>
</file>

<file path=customXml/itemProps3.xml><?xml version="1.0" encoding="utf-8"?>
<ds:datastoreItem xmlns:ds="http://schemas.openxmlformats.org/officeDocument/2006/customXml" ds:itemID="{697D7B59-8606-45D4-9AA3-5E6EA345C32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18472</TotalTime>
  <Words>2125</Words>
  <Application>Microsoft Office PowerPoint</Application>
  <PresentationFormat>Širokoúhlá obrazovka</PresentationFormat>
  <Paragraphs>237</Paragraphs>
  <Slides>25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Calibri Light</vt:lpstr>
      <vt:lpstr>Times New Roman</vt:lpstr>
      <vt:lpstr>Motiv Office</vt:lpstr>
      <vt:lpstr>English for Physicists II Week 4 – Writing Academic Emails </vt:lpstr>
      <vt:lpstr>Unit 4 - Writing Academic Emails </vt:lpstr>
      <vt:lpstr>Warm-up – Find someone who… </vt:lpstr>
      <vt:lpstr>Writing academic emails</vt:lpstr>
      <vt:lpstr>What is (not) appropriate? </vt:lpstr>
      <vt:lpstr>What is (not) appropriate? </vt:lpstr>
      <vt:lpstr>What is (not) appropriate? </vt:lpstr>
      <vt:lpstr>Dos and Don’ts of academic email writing</vt:lpstr>
      <vt:lpstr>Standard email structure</vt:lpstr>
      <vt:lpstr>Prezentace aplikace PowerPoint</vt:lpstr>
      <vt:lpstr>Order the email</vt:lpstr>
      <vt:lpstr>Prezentace aplikace PowerPoint</vt:lpstr>
      <vt:lpstr>Formal vs informal vocabulary</vt:lpstr>
      <vt:lpstr>Complete the phases</vt:lpstr>
      <vt:lpstr>Complete the phrases</vt:lpstr>
      <vt:lpstr>Term assignment</vt:lpstr>
      <vt:lpstr>Prezentace aplikace PowerPoint</vt:lpstr>
      <vt:lpstr>Discuss</vt:lpstr>
      <vt:lpstr>Listening</vt:lpstr>
      <vt:lpstr>Listening</vt:lpstr>
      <vt:lpstr>Listening </vt:lpstr>
      <vt:lpstr>Listening </vt:lpstr>
      <vt:lpstr>Word formation</vt:lpstr>
      <vt:lpstr>Word formation</vt:lpstr>
      <vt:lpstr>Week 5</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for Mathematicians I</dc:title>
  <dc:creator>Štěpánka Bilová</dc:creator>
  <cp:lastModifiedBy>Eva Čoupková</cp:lastModifiedBy>
  <cp:revision>122</cp:revision>
  <dcterms:created xsi:type="dcterms:W3CDTF">2017-09-02T16:40:02Z</dcterms:created>
  <dcterms:modified xsi:type="dcterms:W3CDTF">2024-03-11T08:05:40Z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0x01010008FE5651468A3D4B90D1EC95A79DCF21</vt:lpwstr>
  </property>
</Properties>
</file>