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419" r:id="rId3"/>
    <p:sldId id="257" r:id="rId4"/>
    <p:sldId id="414" r:id="rId5"/>
    <p:sldId id="415" r:id="rId6"/>
    <p:sldId id="416" r:id="rId7"/>
    <p:sldId id="417" r:id="rId8"/>
    <p:sldId id="399" r:id="rId9"/>
    <p:sldId id="259" r:id="rId10"/>
    <p:sldId id="260" r:id="rId11"/>
    <p:sldId id="261" r:id="rId12"/>
    <p:sldId id="262" r:id="rId13"/>
    <p:sldId id="400" r:id="rId14"/>
    <p:sldId id="405" r:id="rId15"/>
    <p:sldId id="407" r:id="rId16"/>
    <p:sldId id="408" r:id="rId17"/>
    <p:sldId id="264" r:id="rId18"/>
    <p:sldId id="403" r:id="rId19"/>
    <p:sldId id="402" r:id="rId20"/>
    <p:sldId id="404" r:id="rId21"/>
    <p:sldId id="420" r:id="rId22"/>
    <p:sldId id="421" r:id="rId23"/>
    <p:sldId id="409" r:id="rId24"/>
    <p:sldId id="410" r:id="rId25"/>
    <p:sldId id="406" r:id="rId26"/>
    <p:sldId id="412" r:id="rId27"/>
    <p:sldId id="413" r:id="rId28"/>
    <p:sldId id="397" r:id="rId29"/>
  </p:sldIdLst>
  <p:sldSz cx="12192000" cy="6858000"/>
  <p:notesSz cx="12192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9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Čoupková" userId="92c71395-7f27-4083-bf01-1e357d38d630" providerId="ADAL" clId="{0654FA2E-560C-4AB4-B3B9-63928E17412B}"/>
    <pc:docChg chg="modSld">
      <pc:chgData name="Eva Čoupková" userId="92c71395-7f27-4083-bf01-1e357d38d630" providerId="ADAL" clId="{0654FA2E-560C-4AB4-B3B9-63928E17412B}" dt="2024-03-14T08:38:06.553" v="60" actId="20577"/>
      <pc:docMkLst>
        <pc:docMk/>
      </pc:docMkLst>
      <pc:sldChg chg="modSp mod">
        <pc:chgData name="Eva Čoupková" userId="92c71395-7f27-4083-bf01-1e357d38d630" providerId="ADAL" clId="{0654FA2E-560C-4AB4-B3B9-63928E17412B}" dt="2024-03-14T08:37:32.008" v="23" actId="20577"/>
        <pc:sldMkLst>
          <pc:docMk/>
          <pc:sldMk cId="0" sldId="256"/>
        </pc:sldMkLst>
        <pc:spChg chg="mod">
          <ac:chgData name="Eva Čoupková" userId="92c71395-7f27-4083-bf01-1e357d38d630" providerId="ADAL" clId="{0654FA2E-560C-4AB4-B3B9-63928E17412B}" dt="2024-03-14T08:37:32.008" v="23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Eva Čoupková" userId="92c71395-7f27-4083-bf01-1e357d38d630" providerId="ADAL" clId="{0654FA2E-560C-4AB4-B3B9-63928E17412B}" dt="2024-03-14T08:38:06.553" v="60" actId="20577"/>
        <pc:sldMkLst>
          <pc:docMk/>
          <pc:sldMk cId="1883047171" sldId="419"/>
        </pc:sldMkLst>
        <pc:spChg chg="mod">
          <ac:chgData name="Eva Čoupková" userId="92c71395-7f27-4083-bf01-1e357d38d630" providerId="ADAL" clId="{0654FA2E-560C-4AB4-B3B9-63928E17412B}" dt="2024-03-14T08:38:06.553" v="60" actId="20577"/>
          <ac:spMkLst>
            <pc:docMk/>
            <pc:sldMk cId="1883047171" sldId="419"/>
            <ac:spMk id="4" creationId="{9A005DB2-B037-9221-678C-8B4675CC321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80338" y="2489657"/>
            <a:ext cx="9831323" cy="940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8739" y="1388186"/>
            <a:ext cx="4964430" cy="4782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52464" y="1728597"/>
            <a:ext cx="3274059" cy="4286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863693" y="1172548"/>
            <a:ext cx="8748170" cy="50226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7244" y="311353"/>
            <a:ext cx="10357510" cy="1299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5950" y="2011552"/>
            <a:ext cx="11144250" cy="4401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10" Type="http://schemas.openxmlformats.org/officeDocument/2006/relationships/image" Target="../media/image10.png"/><Relationship Id="rId4" Type="http://schemas.openxmlformats.org/officeDocument/2006/relationships/image" Target="../media/image4.jpg"/><Relationship Id="rId9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7235">
              <a:lnSpc>
                <a:spcPct val="100000"/>
              </a:lnSpc>
              <a:spcBef>
                <a:spcPts val="100"/>
              </a:spcBef>
            </a:pPr>
            <a:r>
              <a:rPr spc="-254" dirty="0"/>
              <a:t>English </a:t>
            </a:r>
            <a:r>
              <a:rPr spc="-310" dirty="0"/>
              <a:t>for </a:t>
            </a:r>
            <a:r>
              <a:rPr lang="cs-CZ" spc="-310" dirty="0" err="1"/>
              <a:t>Mathematicians</a:t>
            </a:r>
            <a:r>
              <a:rPr lang="cs-CZ" spc="-310" dirty="0"/>
              <a:t> IV</a:t>
            </a:r>
            <a:endParaRPr spc="-210" dirty="0"/>
          </a:p>
        </p:txBody>
      </p:sp>
      <p:sp>
        <p:nvSpPr>
          <p:cNvPr id="3" name="object 3"/>
          <p:cNvSpPr txBox="1"/>
          <p:nvPr/>
        </p:nvSpPr>
        <p:spPr>
          <a:xfrm>
            <a:off x="5029200" y="4036009"/>
            <a:ext cx="1544193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latin typeface="Carlito"/>
                <a:cs typeface="Carlito"/>
              </a:rPr>
              <a:t>Week</a:t>
            </a:r>
            <a:r>
              <a:rPr sz="2400" spc="-75" dirty="0">
                <a:latin typeface="Carlito"/>
                <a:cs typeface="Carlito"/>
              </a:rPr>
              <a:t> </a:t>
            </a:r>
            <a:r>
              <a:rPr lang="cs-CZ" sz="2400" spc="-75" dirty="0">
                <a:latin typeface="Carlito"/>
                <a:cs typeface="Carlito"/>
              </a:rPr>
              <a:t>5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613105"/>
            <a:ext cx="519366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35" dirty="0"/>
              <a:t>Presentations:</a:t>
            </a:r>
            <a:r>
              <a:rPr spc="-295" dirty="0"/>
              <a:t> </a:t>
            </a:r>
            <a:r>
              <a:rPr spc="-185" dirty="0"/>
              <a:t>VISUALS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71497" y="1503680"/>
            <a:ext cx="133413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1" u="heavy" spc="-4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WHAT?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39583" y="5132832"/>
            <a:ext cx="2087879" cy="15727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93976" y="4986340"/>
            <a:ext cx="1834896" cy="15211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12607" y="3730752"/>
            <a:ext cx="1292352" cy="10088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160264" y="1728216"/>
            <a:ext cx="1530095" cy="13258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11367" y="3447288"/>
            <a:ext cx="1898904" cy="14020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357654" y="2929127"/>
            <a:ext cx="1078403" cy="174345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90102" y="4928995"/>
            <a:ext cx="1592004" cy="165616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50007" y="2862072"/>
            <a:ext cx="2438399" cy="187756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39583" y="1283208"/>
            <a:ext cx="2993135" cy="153314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613105"/>
            <a:ext cx="519366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35" dirty="0"/>
              <a:t>Presentations:</a:t>
            </a:r>
            <a:r>
              <a:rPr spc="-295" dirty="0"/>
              <a:t> </a:t>
            </a:r>
            <a:r>
              <a:rPr spc="-185" dirty="0"/>
              <a:t>VISUALS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758760"/>
            <a:ext cx="6461125" cy="245618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1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WHY?</a:t>
            </a:r>
            <a:r>
              <a:rPr sz="2800" b="1" dirty="0">
                <a:latin typeface="Carlito"/>
                <a:cs typeface="Carlito"/>
              </a:rPr>
              <a:t> – visuals</a:t>
            </a:r>
            <a:r>
              <a:rPr sz="2800" b="1" spc="-75" dirty="0">
                <a:latin typeface="Carlito"/>
                <a:cs typeface="Carlito"/>
              </a:rPr>
              <a:t> </a:t>
            </a:r>
            <a:r>
              <a:rPr sz="2800" b="1" spc="-5" dirty="0">
                <a:latin typeface="Carlito"/>
                <a:cs typeface="Carlito"/>
              </a:rPr>
              <a:t>can:</a:t>
            </a:r>
            <a:endParaRPr sz="2800">
              <a:latin typeface="Carlito"/>
              <a:cs typeface="Carlito"/>
            </a:endParaRPr>
          </a:p>
          <a:p>
            <a:pPr marL="697865" lvl="1" indent="-229235">
              <a:lnSpc>
                <a:spcPct val="100000"/>
              </a:lnSpc>
              <a:spcBef>
                <a:spcPts val="229"/>
              </a:spcBef>
              <a:buFont typeface="Arial"/>
              <a:buChar char="•"/>
              <a:tabLst>
                <a:tab pos="698500" algn="l"/>
              </a:tabLst>
            </a:pPr>
            <a:r>
              <a:rPr sz="2400" spc="-10" dirty="0">
                <a:latin typeface="Carlito"/>
                <a:cs typeface="Carlito"/>
              </a:rPr>
              <a:t>focus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attention </a:t>
            </a:r>
            <a:r>
              <a:rPr sz="2400" spc="-15" dirty="0">
                <a:latin typeface="Carlito"/>
                <a:cs typeface="Carlito"/>
              </a:rPr>
              <a:t>(reinforce </a:t>
            </a:r>
            <a:r>
              <a:rPr sz="2400" spc="-10" dirty="0">
                <a:latin typeface="Carlito"/>
                <a:cs typeface="Carlito"/>
              </a:rPr>
              <a:t>your </a:t>
            </a:r>
            <a:r>
              <a:rPr sz="2400" dirty="0">
                <a:latin typeface="Carlito"/>
                <a:cs typeface="Carlito"/>
              </a:rPr>
              <a:t>main</a:t>
            </a:r>
            <a:r>
              <a:rPr sz="2400" spc="-13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ideas)</a:t>
            </a:r>
            <a:endParaRPr sz="2400">
              <a:latin typeface="Carlito"/>
              <a:cs typeface="Carlito"/>
            </a:endParaRPr>
          </a:p>
          <a:p>
            <a:pPr marL="697865" lvl="1" indent="-229235">
              <a:lnSpc>
                <a:spcPct val="100000"/>
              </a:lnSpc>
              <a:spcBef>
                <a:spcPts val="220"/>
              </a:spcBef>
              <a:buFont typeface="Arial"/>
              <a:buChar char="•"/>
              <a:tabLst>
                <a:tab pos="698500" algn="l"/>
              </a:tabLst>
            </a:pPr>
            <a:r>
              <a:rPr sz="2400" dirty="0">
                <a:latin typeface="Carlito"/>
                <a:cs typeface="Carlito"/>
              </a:rPr>
              <a:t>help </a:t>
            </a:r>
            <a:r>
              <a:rPr sz="2400" spc="-10" dirty="0">
                <a:latin typeface="Carlito"/>
                <a:cs typeface="Carlito"/>
              </a:rPr>
              <a:t>to explain </a:t>
            </a:r>
            <a:r>
              <a:rPr sz="2400" spc="-15" dirty="0">
                <a:latin typeface="Carlito"/>
                <a:cs typeface="Carlito"/>
              </a:rPr>
              <a:t>(illustrate</a:t>
            </a:r>
            <a:r>
              <a:rPr sz="2400" spc="-8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points)</a:t>
            </a:r>
            <a:endParaRPr sz="2400">
              <a:latin typeface="Carlito"/>
              <a:cs typeface="Carlito"/>
            </a:endParaRPr>
          </a:p>
          <a:p>
            <a:pPr marL="697865" lvl="1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8500" algn="l"/>
              </a:tabLst>
            </a:pPr>
            <a:r>
              <a:rPr sz="2400" dirty="0">
                <a:latin typeface="Carlito"/>
                <a:cs typeface="Carlito"/>
              </a:rPr>
              <a:t>help the </a:t>
            </a:r>
            <a:r>
              <a:rPr sz="2400" spc="-10" dirty="0">
                <a:latin typeface="Carlito"/>
                <a:cs typeface="Carlito"/>
              </a:rPr>
              <a:t>presenter’s</a:t>
            </a:r>
            <a:r>
              <a:rPr sz="2400" spc="-8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memory</a:t>
            </a:r>
            <a:endParaRPr sz="2400">
              <a:latin typeface="Carlito"/>
              <a:cs typeface="Carlito"/>
            </a:endParaRPr>
          </a:p>
          <a:p>
            <a:pPr marL="697865" lvl="1" indent="-229235">
              <a:lnSpc>
                <a:spcPct val="100000"/>
              </a:lnSpc>
              <a:spcBef>
                <a:spcPts val="219"/>
              </a:spcBef>
              <a:buFont typeface="Arial"/>
              <a:buChar char="•"/>
              <a:tabLst>
                <a:tab pos="698500" algn="l"/>
              </a:tabLst>
            </a:pPr>
            <a:r>
              <a:rPr sz="2400" spc="-10" dirty="0">
                <a:latin typeface="Carlito"/>
                <a:cs typeface="Carlito"/>
              </a:rPr>
              <a:t>motivate </a:t>
            </a:r>
            <a:r>
              <a:rPr sz="2400" dirty="0">
                <a:latin typeface="Carlito"/>
                <a:cs typeface="Carlito"/>
              </a:rPr>
              <a:t>the</a:t>
            </a:r>
            <a:r>
              <a:rPr sz="2400" spc="-9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audience</a:t>
            </a:r>
            <a:endParaRPr sz="2400">
              <a:latin typeface="Carlito"/>
              <a:cs typeface="Carlito"/>
            </a:endParaRPr>
          </a:p>
          <a:p>
            <a:pPr marL="697865" lvl="1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8500" algn="l"/>
              </a:tabLst>
            </a:pPr>
            <a:r>
              <a:rPr sz="2400" spc="-15" dirty="0">
                <a:latin typeface="Carlito"/>
                <a:cs typeface="Carlito"/>
              </a:rPr>
              <a:t>involve </a:t>
            </a:r>
            <a:r>
              <a:rPr sz="2400" dirty="0">
                <a:latin typeface="Carlito"/>
                <a:cs typeface="Carlito"/>
              </a:rPr>
              <a:t>the audience,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…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613105"/>
            <a:ext cx="519366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35" dirty="0"/>
              <a:t>Presentations:</a:t>
            </a:r>
            <a:r>
              <a:rPr spc="-295" dirty="0"/>
              <a:t> </a:t>
            </a:r>
            <a:r>
              <a:rPr spc="-185" dirty="0"/>
              <a:t>VISUALS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792605"/>
            <a:ext cx="2575560" cy="34436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HOW?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8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latin typeface="Carlito"/>
                <a:cs typeface="Carlito"/>
              </a:rPr>
              <a:t>visuals </a:t>
            </a:r>
            <a:r>
              <a:rPr sz="2800" spc="-5" dirty="0">
                <a:latin typeface="Carlito"/>
                <a:cs typeface="Carlito"/>
              </a:rPr>
              <a:t>should</a:t>
            </a:r>
            <a:r>
              <a:rPr sz="2800" spc="-7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be:</a:t>
            </a:r>
            <a:endParaRPr sz="2800">
              <a:latin typeface="Carlito"/>
              <a:cs typeface="Carlito"/>
            </a:endParaRPr>
          </a:p>
          <a:p>
            <a:pPr marL="697865" indent="-229235">
              <a:lnSpc>
                <a:spcPct val="100000"/>
              </a:lnSpc>
              <a:spcBef>
                <a:spcPts val="234"/>
              </a:spcBef>
              <a:buFont typeface="Arial"/>
              <a:buChar char="•"/>
              <a:tabLst>
                <a:tab pos="698500" algn="l"/>
              </a:tabLst>
            </a:pPr>
            <a:r>
              <a:rPr sz="2400" dirty="0">
                <a:latin typeface="Carlito"/>
                <a:cs typeface="Carlito"/>
              </a:rPr>
              <a:t>visible</a:t>
            </a:r>
            <a:endParaRPr sz="2400">
              <a:latin typeface="Carlito"/>
              <a:cs typeface="Carlito"/>
            </a:endParaRPr>
          </a:p>
          <a:p>
            <a:pPr marL="697865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8500" algn="l"/>
              </a:tabLst>
            </a:pPr>
            <a:r>
              <a:rPr sz="2400" spc="-5" dirty="0">
                <a:latin typeface="Carlito"/>
                <a:cs typeface="Carlito"/>
              </a:rPr>
              <a:t>simple</a:t>
            </a:r>
            <a:endParaRPr sz="2400">
              <a:latin typeface="Carlito"/>
              <a:cs typeface="Carlito"/>
            </a:endParaRPr>
          </a:p>
          <a:p>
            <a:pPr marL="697865" indent="-229235">
              <a:lnSpc>
                <a:spcPct val="100000"/>
              </a:lnSpc>
              <a:spcBef>
                <a:spcPts val="195"/>
              </a:spcBef>
              <a:buFont typeface="Arial"/>
              <a:buChar char="•"/>
              <a:tabLst>
                <a:tab pos="698500" algn="l"/>
              </a:tabLst>
            </a:pPr>
            <a:r>
              <a:rPr sz="2400" spc="-5" dirty="0">
                <a:latin typeface="Carlito"/>
                <a:cs typeface="Carlito"/>
              </a:rPr>
              <a:t>interesting</a:t>
            </a:r>
            <a:endParaRPr sz="2400">
              <a:latin typeface="Carlito"/>
              <a:cs typeface="Carlito"/>
            </a:endParaRPr>
          </a:p>
          <a:p>
            <a:pPr marL="697865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8500" algn="l"/>
              </a:tabLst>
            </a:pPr>
            <a:r>
              <a:rPr sz="2400" spc="-10" dirty="0">
                <a:latin typeface="Carlito"/>
                <a:cs typeface="Carlito"/>
              </a:rPr>
              <a:t>practical</a:t>
            </a:r>
            <a:endParaRPr sz="2400">
              <a:latin typeface="Carlito"/>
              <a:cs typeface="Carlito"/>
            </a:endParaRPr>
          </a:p>
          <a:p>
            <a:pPr marL="697865" indent="-229235">
              <a:lnSpc>
                <a:spcPct val="100000"/>
              </a:lnSpc>
              <a:spcBef>
                <a:spcPts val="219"/>
              </a:spcBef>
              <a:buFont typeface="Arial"/>
              <a:buChar char="•"/>
              <a:tabLst>
                <a:tab pos="698500" algn="l"/>
              </a:tabLst>
            </a:pPr>
            <a:r>
              <a:rPr sz="2400" spc="-10" dirty="0">
                <a:latin typeface="Carlito"/>
                <a:cs typeface="Carlito"/>
              </a:rPr>
              <a:t>to </a:t>
            </a:r>
            <a:r>
              <a:rPr sz="2400" dirty="0">
                <a:latin typeface="Carlito"/>
                <a:cs typeface="Carlito"/>
              </a:rPr>
              <a:t>the</a:t>
            </a:r>
            <a:r>
              <a:rPr sz="2400" spc="-5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point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793342" y="4260117"/>
            <a:ext cx="2443037" cy="17322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232055" y="2161310"/>
            <a:ext cx="2519008" cy="18742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23943" y="4221479"/>
            <a:ext cx="2214344" cy="23835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97368" y="2060448"/>
            <a:ext cx="2429255" cy="17536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AA94DC-23D3-4261-AF15-110333001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44" y="311353"/>
            <a:ext cx="10357510" cy="677108"/>
          </a:xfrm>
        </p:spPr>
        <p:txBody>
          <a:bodyPr/>
          <a:lstStyle/>
          <a:p>
            <a:r>
              <a:rPr lang="cs-CZ" dirty="0" err="1"/>
              <a:t>Rules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visuals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41690F-FD81-4AE7-AB01-72E73D592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5950" y="2011552"/>
            <a:ext cx="11144250" cy="55399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28F79A1B-3070-44B0-B3C4-753B4AC1E0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344768"/>
              </p:ext>
            </p:extLst>
          </p:nvPr>
        </p:nvGraphicFramePr>
        <p:xfrm>
          <a:off x="431800" y="1371600"/>
          <a:ext cx="10357510" cy="4820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78755">
                  <a:extLst>
                    <a:ext uri="{9D8B030D-6E8A-4147-A177-3AD203B41FA5}">
                      <a16:colId xmlns:a16="http://schemas.microsoft.com/office/drawing/2014/main" val="4097260105"/>
                    </a:ext>
                  </a:extLst>
                </a:gridCol>
                <a:gridCol w="5178755">
                  <a:extLst>
                    <a:ext uri="{9D8B030D-6E8A-4147-A177-3AD203B41FA5}">
                      <a16:colId xmlns:a16="http://schemas.microsoft.com/office/drawing/2014/main" val="134196523"/>
                    </a:ext>
                  </a:extLst>
                </a:gridCol>
              </a:tblGrid>
              <a:tr h="622612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Tables, graphs, etc. are necessary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be consistent with them.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464948"/>
                  </a:ext>
                </a:extLst>
              </a:tr>
              <a:tr h="622612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Visual summaries allow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 reduced in size in a paper.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878864"/>
                  </a:ext>
                </a:extLst>
              </a:tr>
              <a:tr h="738071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Deciding how to present data visually makes you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 show trends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cs-CZ" sz="18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tables</a:t>
                      </a:r>
                      <a:r>
                        <a:rPr lang="cs-CZ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show </a:t>
                      </a:r>
                      <a:r>
                        <a:rPr lang="cs-CZ" sz="18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exact</a:t>
                      </a:r>
                      <a:r>
                        <a:rPr lang="cs-CZ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numbers</a:t>
                      </a:r>
                      <a:r>
                        <a:rPr lang="cs-CZ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240453"/>
                  </a:ext>
                </a:extLst>
              </a:tr>
              <a:tr h="738071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Visuals need to be clear even when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 the reader to check the data for themselves.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524941"/>
                  </a:ext>
                </a:extLst>
              </a:tr>
              <a:tr h="738071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Graphs should be used to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think carefully about what your results mean.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181309"/>
                  </a:ext>
                </a:extLst>
              </a:tr>
              <a:tr h="738071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Too much information in a visual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 to avoid filling up the text with lists of numbers.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452904"/>
                  </a:ext>
                </a:extLst>
              </a:tr>
              <a:tr h="622612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Use standard symbols and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 will confuse the reader.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292676"/>
                  </a:ext>
                </a:extLst>
              </a:tr>
            </a:tbl>
          </a:graphicData>
        </a:graphic>
      </p:graphicFrame>
      <p:cxnSp>
        <p:nvCxnSpPr>
          <p:cNvPr id="34" name="Přímá spojnice se šipkou 33">
            <a:extLst>
              <a:ext uri="{FF2B5EF4-FFF2-40B4-BE49-F238E27FC236}">
                <a16:creationId xmlns:a16="http://schemas.microsoft.com/office/drawing/2014/main" id="{4BCA23A3-89FD-4131-81F8-F811325CE709}"/>
              </a:ext>
            </a:extLst>
          </p:cNvPr>
          <p:cNvCxnSpPr>
            <a:cxnSpLocks/>
          </p:cNvCxnSpPr>
          <p:nvPr/>
        </p:nvCxnSpPr>
        <p:spPr>
          <a:xfrm>
            <a:off x="5029200" y="2209800"/>
            <a:ext cx="762000" cy="3124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>
            <a:extLst>
              <a:ext uri="{FF2B5EF4-FFF2-40B4-BE49-F238E27FC236}">
                <a16:creationId xmlns:a16="http://schemas.microsoft.com/office/drawing/2014/main" id="{4C9A4A72-1A9F-41C9-9CE4-794186634042}"/>
              </a:ext>
            </a:extLst>
          </p:cNvPr>
          <p:cNvCxnSpPr>
            <a:cxnSpLocks/>
          </p:cNvCxnSpPr>
          <p:nvPr/>
        </p:nvCxnSpPr>
        <p:spPr>
          <a:xfrm>
            <a:off x="4114800" y="2763798"/>
            <a:ext cx="1676400" cy="1274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>
            <a:extLst>
              <a:ext uri="{FF2B5EF4-FFF2-40B4-BE49-F238E27FC236}">
                <a16:creationId xmlns:a16="http://schemas.microsoft.com/office/drawing/2014/main" id="{30280A18-4992-462D-98FC-5800C19D924D}"/>
              </a:ext>
            </a:extLst>
          </p:cNvPr>
          <p:cNvCxnSpPr/>
          <p:nvPr/>
        </p:nvCxnSpPr>
        <p:spPr>
          <a:xfrm>
            <a:off x="3962400" y="3484602"/>
            <a:ext cx="1828800" cy="1239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>
            <a:extLst>
              <a:ext uri="{FF2B5EF4-FFF2-40B4-BE49-F238E27FC236}">
                <a16:creationId xmlns:a16="http://schemas.microsoft.com/office/drawing/2014/main" id="{8C782EED-8D5B-4354-8CBB-BAAA9DFF62A5}"/>
              </a:ext>
            </a:extLst>
          </p:cNvPr>
          <p:cNvCxnSpPr>
            <a:cxnSpLocks/>
          </p:cNvCxnSpPr>
          <p:nvPr/>
        </p:nvCxnSpPr>
        <p:spPr>
          <a:xfrm flipV="1">
            <a:off x="4343400" y="3429000"/>
            <a:ext cx="1447800" cy="1219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>
            <a:extLst>
              <a:ext uri="{FF2B5EF4-FFF2-40B4-BE49-F238E27FC236}">
                <a16:creationId xmlns:a16="http://schemas.microsoft.com/office/drawing/2014/main" id="{FEE73E89-9241-4C4A-B39F-81E00D2F231B}"/>
              </a:ext>
            </a:extLst>
          </p:cNvPr>
          <p:cNvCxnSpPr>
            <a:cxnSpLocks/>
          </p:cNvCxnSpPr>
          <p:nvPr/>
        </p:nvCxnSpPr>
        <p:spPr>
          <a:xfrm>
            <a:off x="5029200" y="5257800"/>
            <a:ext cx="76200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>
            <a:extLst>
              <a:ext uri="{FF2B5EF4-FFF2-40B4-BE49-F238E27FC236}">
                <a16:creationId xmlns:a16="http://schemas.microsoft.com/office/drawing/2014/main" id="{9CF2FA83-2EEB-4090-906C-46BC8346F597}"/>
              </a:ext>
            </a:extLst>
          </p:cNvPr>
          <p:cNvCxnSpPr>
            <a:cxnSpLocks/>
          </p:cNvCxnSpPr>
          <p:nvPr/>
        </p:nvCxnSpPr>
        <p:spPr>
          <a:xfrm flipV="1">
            <a:off x="5181600" y="2966540"/>
            <a:ext cx="609600" cy="919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>
            <a:extLst>
              <a:ext uri="{FF2B5EF4-FFF2-40B4-BE49-F238E27FC236}">
                <a16:creationId xmlns:a16="http://schemas.microsoft.com/office/drawing/2014/main" id="{12F9ACEC-244D-41A1-B793-5E7C59879F6B}"/>
              </a:ext>
            </a:extLst>
          </p:cNvPr>
          <p:cNvCxnSpPr/>
          <p:nvPr/>
        </p:nvCxnSpPr>
        <p:spPr>
          <a:xfrm flipV="1">
            <a:off x="4572000" y="2356940"/>
            <a:ext cx="1371600" cy="3510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683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AA94DC-23D3-4261-AF15-110333001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44" y="311353"/>
            <a:ext cx="10357510" cy="677108"/>
          </a:xfrm>
        </p:spPr>
        <p:txBody>
          <a:bodyPr/>
          <a:lstStyle/>
          <a:p>
            <a:r>
              <a:rPr lang="cs-CZ" dirty="0" err="1"/>
              <a:t>Rules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visuals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41690F-FD81-4AE7-AB01-72E73D592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5950" y="2011552"/>
            <a:ext cx="11144250" cy="55399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28F79A1B-3070-44B0-B3C4-753B4AC1E0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474029"/>
              </p:ext>
            </p:extLst>
          </p:nvPr>
        </p:nvGraphicFramePr>
        <p:xfrm>
          <a:off x="431800" y="988461"/>
          <a:ext cx="10693400" cy="57933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46700">
                  <a:extLst>
                    <a:ext uri="{9D8B030D-6E8A-4147-A177-3AD203B41FA5}">
                      <a16:colId xmlns:a16="http://schemas.microsoft.com/office/drawing/2014/main" val="4097260105"/>
                    </a:ext>
                  </a:extLst>
                </a:gridCol>
                <a:gridCol w="5346700">
                  <a:extLst>
                    <a:ext uri="{9D8B030D-6E8A-4147-A177-3AD203B41FA5}">
                      <a16:colId xmlns:a16="http://schemas.microsoft.com/office/drawing/2014/main" val="134196523"/>
                    </a:ext>
                  </a:extLst>
                </a:gridCol>
              </a:tblGrid>
              <a:tr h="748322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Tables, graphs, etc. are necessary</a:t>
                      </a:r>
                      <a:r>
                        <a:rPr lang="cs-CZ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be consistent with them.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464948"/>
                  </a:ext>
                </a:extLst>
              </a:tr>
              <a:tr h="748322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Visual summaries allow</a:t>
                      </a:r>
                      <a:r>
                        <a:rPr lang="cs-CZ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 reduced in size in a paper.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878864"/>
                  </a:ext>
                </a:extLst>
              </a:tr>
              <a:tr h="887093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Deciding how to present data visually makes you</a:t>
                      </a:r>
                      <a:r>
                        <a:rPr lang="cs-CZ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 show trends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cs-CZ" sz="18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tables</a:t>
                      </a:r>
                      <a:r>
                        <a:rPr lang="cs-CZ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show </a:t>
                      </a:r>
                      <a:r>
                        <a:rPr lang="cs-CZ" sz="18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exact</a:t>
                      </a:r>
                      <a:r>
                        <a:rPr lang="cs-CZ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numbers</a:t>
                      </a:r>
                      <a:r>
                        <a:rPr lang="cs-CZ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240453"/>
                  </a:ext>
                </a:extLst>
              </a:tr>
              <a:tr h="887093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Visuals need to be clear even when</a:t>
                      </a:r>
                      <a:r>
                        <a:rPr lang="cs-CZ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 the reader to check the data for themselves.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524941"/>
                  </a:ext>
                </a:extLst>
              </a:tr>
              <a:tr h="887093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Graphs should be used to</a:t>
                      </a:r>
                      <a:r>
                        <a:rPr lang="cs-CZ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think carefully about what your results mean.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181309"/>
                  </a:ext>
                </a:extLst>
              </a:tr>
              <a:tr h="887093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Too much information in a visual</a:t>
                      </a:r>
                      <a:r>
                        <a:rPr lang="cs-CZ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 to avoid filling up the text with lists of numbers.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452904"/>
                  </a:ext>
                </a:extLst>
              </a:tr>
              <a:tr h="748322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Use standard symbols and</a:t>
                      </a:r>
                      <a:r>
                        <a:rPr lang="cs-CZ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 will confuse the reader.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292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2569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4DE9CE-4F2E-6652-DA45-487BA6E4C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44" y="311353"/>
            <a:ext cx="10357510" cy="677108"/>
          </a:xfrm>
        </p:spPr>
        <p:txBody>
          <a:bodyPr/>
          <a:lstStyle/>
          <a:p>
            <a:r>
              <a:rPr lang="cs-CZ" dirty="0" err="1"/>
              <a:t>Introducing</a:t>
            </a:r>
            <a:r>
              <a:rPr lang="cs-CZ" dirty="0"/>
              <a:t> </a:t>
            </a:r>
            <a:r>
              <a:rPr lang="cs-CZ" dirty="0" err="1"/>
              <a:t>visuals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030BB8-61FE-FEB6-DC85-4DEB742C7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5950" y="1066801"/>
            <a:ext cx="11144250" cy="5791199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/>
              <a:t>  </a:t>
            </a:r>
            <a:r>
              <a:rPr lang="en-GB" sz="1800" i="1" kern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attention      aspects     Illustrate   glance        see     take         appreciate      refers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OK. Let’s 1)…………. a look at …..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800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first / second / next / final slide is …..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800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shows / illustrates / demonstrates / 2)……… to …..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800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 you can 3)………… from these figures...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800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Let's have a look at this model...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800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4)………….. my point let’s look at some diagrams...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800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you look at this bar chart you'll notice...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800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you look at this histogram you'll 5)………………...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800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you look at this flow chart you'll understand ...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800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I’d like to draw your 6)……………… to …..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800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One of the most important 7)………………. of this is …..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800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 first 8)………….. it seems ….. but …..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2364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4DE9CE-4F2E-6652-DA45-487BA6E4C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44" y="311353"/>
            <a:ext cx="10357510" cy="677108"/>
          </a:xfrm>
        </p:spPr>
        <p:txBody>
          <a:bodyPr/>
          <a:lstStyle/>
          <a:p>
            <a:r>
              <a:rPr lang="cs-CZ" dirty="0" err="1"/>
              <a:t>Introducing</a:t>
            </a:r>
            <a:r>
              <a:rPr lang="cs-CZ" dirty="0"/>
              <a:t> </a:t>
            </a:r>
            <a:r>
              <a:rPr lang="cs-CZ" dirty="0" err="1"/>
              <a:t>visuals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030BB8-61FE-FEB6-DC85-4DEB742C7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5950" y="1066801"/>
            <a:ext cx="11144250" cy="6085256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/>
              <a:t>  </a:t>
            </a:r>
            <a:r>
              <a:rPr lang="en-GB" sz="1800" i="1" kern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attention      aspects     Illustrate   glance        see     take         appreciate      refers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OK. Let’s 1)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take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 look at …..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800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first / second / next / final slide is …..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800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shows / illustrates / demonstrates / 2)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refers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…..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800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 you can 3)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see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from these figures...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800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Let's have a look at this model...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800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4)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illustrate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my point let’s look at some diagrams...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800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you look at this bar chart you'll notice...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800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you look at this histogram you'll 5)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appreciate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800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you look at this flow chart you'll understand ...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800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I’d like to draw your 6)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attention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to …..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800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One of the most important 7)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aspects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of this is …..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800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 first 8)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glance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it seems ….. but …..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1419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613105"/>
            <a:ext cx="9293556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cs-CZ" spc="-215" dirty="0" err="1"/>
              <a:t>Effective</a:t>
            </a:r>
            <a:r>
              <a:rPr lang="cs-CZ" spc="-215" dirty="0"/>
              <a:t> use </a:t>
            </a:r>
            <a:r>
              <a:rPr lang="cs-CZ" spc="-215" dirty="0" err="1"/>
              <a:t>of</a:t>
            </a:r>
            <a:r>
              <a:rPr lang="cs-CZ" spc="-215" dirty="0"/>
              <a:t> </a:t>
            </a:r>
            <a:r>
              <a:rPr lang="cs-CZ" spc="-215" dirty="0" err="1"/>
              <a:t>captions</a:t>
            </a:r>
            <a:endParaRPr spc="-215" dirty="0"/>
          </a:p>
        </p:txBody>
      </p:sp>
      <p:sp>
        <p:nvSpPr>
          <p:cNvPr id="3" name="object 3"/>
          <p:cNvSpPr txBox="1"/>
          <p:nvPr/>
        </p:nvSpPr>
        <p:spPr>
          <a:xfrm>
            <a:off x="917244" y="2403805"/>
            <a:ext cx="10092055" cy="294003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kern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cs-CZ" sz="1800" kern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kern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Should the caption appear above or below the visual it describes? </a:t>
            </a:r>
            <a:r>
              <a:rPr lang="cs-CZ" sz="2800" kern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kern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GB" sz="2800" kern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Why?</a:t>
            </a:r>
            <a:endParaRPr lang="cs-CZ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kern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 What kind of information should the caption include?</a:t>
            </a:r>
            <a:endParaRPr lang="cs-CZ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Rectangle 70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2053" name="Freeform: Shape 72">
            <a:extLst>
              <a:ext uri="{FF2B5EF4-FFF2-40B4-BE49-F238E27FC236}">
                <a16:creationId xmlns:a16="http://schemas.microsoft.com/office/drawing/2014/main" id="{0ACBD85E-A404-45CB-B532-1039E479D4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167675" y="-3167677"/>
            <a:ext cx="5856341" cy="12191695"/>
          </a:xfrm>
          <a:custGeom>
            <a:avLst/>
            <a:gdLst>
              <a:gd name="connsiteX0" fmla="*/ 0 w 5856341"/>
              <a:gd name="connsiteY0" fmla="*/ 12191695 h 12191695"/>
              <a:gd name="connsiteX1" fmla="*/ 0 w 5856341"/>
              <a:gd name="connsiteY1" fmla="*/ 0 h 12191695"/>
              <a:gd name="connsiteX2" fmla="*/ 243849 w 5856341"/>
              <a:gd name="connsiteY2" fmla="*/ 0 h 12191695"/>
              <a:gd name="connsiteX3" fmla="*/ 505121 w 5856341"/>
              <a:gd name="connsiteY3" fmla="*/ 0 h 12191695"/>
              <a:gd name="connsiteX4" fmla="*/ 723207 w 5856341"/>
              <a:gd name="connsiteY4" fmla="*/ 0 h 12191695"/>
              <a:gd name="connsiteX5" fmla="*/ 755828 w 5856341"/>
              <a:gd name="connsiteY5" fmla="*/ 0 h 12191695"/>
              <a:gd name="connsiteX6" fmla="*/ 1411868 w 5856341"/>
              <a:gd name="connsiteY6" fmla="*/ 0 h 12191695"/>
              <a:gd name="connsiteX7" fmla="*/ 1421034 w 5856341"/>
              <a:gd name="connsiteY7" fmla="*/ 0 h 12191695"/>
              <a:gd name="connsiteX8" fmla="*/ 1515206 w 5856341"/>
              <a:gd name="connsiteY8" fmla="*/ 0 h 12191695"/>
              <a:gd name="connsiteX9" fmla="*/ 2636151 w 5856341"/>
              <a:gd name="connsiteY9" fmla="*/ 0 h 12191695"/>
              <a:gd name="connsiteX10" fmla="*/ 4637890 w 5856341"/>
              <a:gd name="connsiteY10" fmla="*/ 0 h 12191695"/>
              <a:gd name="connsiteX11" fmla="*/ 4654499 w 5856341"/>
              <a:gd name="connsiteY11" fmla="*/ 26661 h 12191695"/>
              <a:gd name="connsiteX12" fmla="*/ 5856341 w 5856341"/>
              <a:gd name="connsiteY12" fmla="*/ 6438338 h 12191695"/>
              <a:gd name="connsiteX13" fmla="*/ 4449211 w 5856341"/>
              <a:gd name="connsiteY13" fmla="*/ 11332719 h 12191695"/>
              <a:gd name="connsiteX14" fmla="*/ 4061349 w 5856341"/>
              <a:gd name="connsiteY14" fmla="*/ 12054097 h 12191695"/>
              <a:gd name="connsiteX15" fmla="*/ 3977450 w 5856341"/>
              <a:gd name="connsiteY15" fmla="*/ 12191695 h 12191695"/>
              <a:gd name="connsiteX16" fmla="*/ 2636151 w 5856341"/>
              <a:gd name="connsiteY16" fmla="*/ 12191695 h 12191695"/>
              <a:gd name="connsiteX17" fmla="*/ 1421034 w 5856341"/>
              <a:gd name="connsiteY17" fmla="*/ 12191695 h 12191695"/>
              <a:gd name="connsiteX18" fmla="*/ 1411868 w 5856341"/>
              <a:gd name="connsiteY18" fmla="*/ 12191695 h 12191695"/>
              <a:gd name="connsiteX19" fmla="*/ 1283685 w 5856341"/>
              <a:gd name="connsiteY19" fmla="*/ 12191695 h 12191695"/>
              <a:gd name="connsiteX20" fmla="*/ 755828 w 5856341"/>
              <a:gd name="connsiteY20" fmla="*/ 12191695 h 12191695"/>
              <a:gd name="connsiteX21" fmla="*/ 723207 w 5856341"/>
              <a:gd name="connsiteY21" fmla="*/ 12191695 h 12191695"/>
              <a:gd name="connsiteX22" fmla="*/ 505121 w 5856341"/>
              <a:gd name="connsiteY22" fmla="*/ 12191695 h 12191695"/>
              <a:gd name="connsiteX23" fmla="*/ 243849 w 5856341"/>
              <a:gd name="connsiteY23" fmla="*/ 12191695 h 12191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856341" h="12191695">
                <a:moveTo>
                  <a:pt x="0" y="12191695"/>
                </a:moveTo>
                <a:lnTo>
                  <a:pt x="0" y="0"/>
                </a:lnTo>
                <a:lnTo>
                  <a:pt x="243849" y="0"/>
                </a:lnTo>
                <a:lnTo>
                  <a:pt x="505121" y="0"/>
                </a:lnTo>
                <a:lnTo>
                  <a:pt x="723207" y="0"/>
                </a:lnTo>
                <a:lnTo>
                  <a:pt x="755828" y="0"/>
                </a:lnTo>
                <a:lnTo>
                  <a:pt x="1411868" y="0"/>
                </a:lnTo>
                <a:lnTo>
                  <a:pt x="1421034" y="0"/>
                </a:lnTo>
                <a:lnTo>
                  <a:pt x="1515206" y="0"/>
                </a:lnTo>
                <a:lnTo>
                  <a:pt x="2636151" y="0"/>
                </a:lnTo>
                <a:lnTo>
                  <a:pt x="4637890" y="0"/>
                </a:lnTo>
                <a:lnTo>
                  <a:pt x="4654499" y="26661"/>
                </a:lnTo>
                <a:cubicBezTo>
                  <a:pt x="5425621" y="1341551"/>
                  <a:pt x="5856341" y="3721137"/>
                  <a:pt x="5856341" y="6438338"/>
                </a:cubicBezTo>
                <a:cubicBezTo>
                  <a:pt x="5856341" y="8833790"/>
                  <a:pt x="5159120" y="9960353"/>
                  <a:pt x="4449211" y="11332719"/>
                </a:cubicBezTo>
                <a:cubicBezTo>
                  <a:pt x="4319934" y="11582638"/>
                  <a:pt x="4191839" y="11827452"/>
                  <a:pt x="4061349" y="12054097"/>
                </a:cubicBezTo>
                <a:lnTo>
                  <a:pt x="3977450" y="12191695"/>
                </a:lnTo>
                <a:lnTo>
                  <a:pt x="2636151" y="12191695"/>
                </a:lnTo>
                <a:lnTo>
                  <a:pt x="1421034" y="12191695"/>
                </a:lnTo>
                <a:lnTo>
                  <a:pt x="1411868" y="12191695"/>
                </a:lnTo>
                <a:lnTo>
                  <a:pt x="1283685" y="12191695"/>
                </a:lnTo>
                <a:lnTo>
                  <a:pt x="755828" y="12191695"/>
                </a:lnTo>
                <a:lnTo>
                  <a:pt x="723207" y="12191695"/>
                </a:lnTo>
                <a:lnTo>
                  <a:pt x="505121" y="12191695"/>
                </a:lnTo>
                <a:lnTo>
                  <a:pt x="243849" y="12191695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54" name="Freeform: Shape 74">
            <a:extLst>
              <a:ext uri="{FF2B5EF4-FFF2-40B4-BE49-F238E27FC236}">
                <a16:creationId xmlns:a16="http://schemas.microsoft.com/office/drawing/2014/main" id="{DB1626B1-BAC7-4893-A5AC-620597685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146277" y="-874927"/>
            <a:ext cx="1899138" cy="12191695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D64E9910-51FE-45BF-973D-9D2401FD3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143758" y="-1037574"/>
            <a:ext cx="1904176" cy="12191695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2050" name="Picture 2" descr="Figures - Biology">
            <a:extLst>
              <a:ext uri="{FF2B5EF4-FFF2-40B4-BE49-F238E27FC236}">
                <a16:creationId xmlns:a16="http://schemas.microsoft.com/office/drawing/2014/main" id="{9D03B303-466B-43E0-9D08-E8A80CCCA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7000" y="970162"/>
            <a:ext cx="6742464" cy="360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8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C0F50B-39B2-45DB-B45D-E0250F61E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44" y="311353"/>
            <a:ext cx="10357510" cy="677108"/>
          </a:xfrm>
        </p:spPr>
        <p:txBody>
          <a:bodyPr/>
          <a:lstStyle/>
          <a:p>
            <a:r>
              <a:rPr lang="cs-CZ" dirty="0" err="1"/>
              <a:t>Rewriting</a:t>
            </a:r>
            <a:r>
              <a:rPr lang="cs-CZ" dirty="0"/>
              <a:t> </a:t>
            </a:r>
            <a:r>
              <a:rPr lang="cs-CZ" dirty="0" err="1"/>
              <a:t>captions</a:t>
            </a:r>
            <a:r>
              <a:rPr lang="cs-CZ" dirty="0"/>
              <a:t> – </a:t>
            </a:r>
            <a:r>
              <a:rPr lang="cs-CZ" dirty="0" err="1"/>
              <a:t>noun</a:t>
            </a:r>
            <a:r>
              <a:rPr lang="cs-CZ" dirty="0"/>
              <a:t> </a:t>
            </a:r>
            <a:r>
              <a:rPr lang="cs-CZ" dirty="0" err="1"/>
              <a:t>phrases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474672-538C-4D2F-B487-AE431D5AE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5950" y="988461"/>
            <a:ext cx="11144250" cy="5770811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kern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GB" sz="2400" kern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 table compares the physical and chemical characteristics of the hydrothermal fluids.</a:t>
            </a:r>
            <a:endParaRPr lang="cs-CZ" sz="2400" kern="18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kern="1800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cs-CZ" sz="2400" kern="18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kern="18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kern="18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kern="18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comparison</a:t>
            </a:r>
            <a:r>
              <a:rPr lang="cs-CZ" sz="2400" kern="18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kern="18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kern="18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kern="18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kern="18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kern="18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cs-CZ" sz="2400" kern="18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kern="18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chemical</a:t>
            </a:r>
            <a:r>
              <a:rPr lang="cs-CZ" sz="2400" kern="18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endParaRPr lang="cs-CZ" sz="2400" kern="18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kern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b) The chart depicts how many students in class speak both English and Spanish.</a:t>
            </a:r>
            <a:endParaRPr lang="cs-CZ" sz="2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kern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cs-CZ" sz="2400" kern="18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kern="18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kern="18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sz="2400" kern="18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kern="18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kern="18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kern="18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cs-CZ" sz="2400" kern="18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cs-CZ" sz="2400" kern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kern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c) This table lists the names of people who have seen the Loch Ness monster.</a:t>
            </a:r>
            <a:endParaRPr lang="cs-CZ" sz="2400" kern="18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kern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cs-CZ" sz="2400" kern="1800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Loch Ness monster </a:t>
            </a:r>
            <a:r>
              <a:rPr lang="cs-CZ" sz="2400" kern="1800" dirty="0" err="1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witnesses</a:t>
            </a:r>
            <a:endParaRPr lang="cs-CZ" sz="2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kern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d) The picture illustrates the way in which </a:t>
            </a:r>
            <a:r>
              <a:rPr lang="cs-CZ" sz="2400" kern="18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  <a:r>
              <a:rPr lang="en-GB" sz="2400" kern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can be categorized.</a:t>
            </a:r>
            <a:endParaRPr lang="cs-CZ" sz="2400" kern="18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kern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cs-CZ" sz="2400" kern="1800" dirty="0" err="1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kern="1800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kern="1800" dirty="0" err="1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categorization</a:t>
            </a:r>
            <a:r>
              <a:rPr lang="cs-CZ" sz="2400" kern="1800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kern="1800" dirty="0" err="1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kern="1800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kern="1800" dirty="0" err="1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  <a:endParaRPr lang="cs-CZ" sz="2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kern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e)  The pie chart shows how the percentage of the expenditure incurred is distributed. </a:t>
            </a:r>
            <a:endParaRPr lang="cs-CZ" sz="2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+mj-lt"/>
              </a:rPr>
              <a:t>        </a:t>
            </a:r>
            <a:r>
              <a:rPr lang="cs-CZ" sz="2400" dirty="0" err="1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distribution</a:t>
            </a:r>
            <a:r>
              <a:rPr lang="cs-CZ" sz="24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incurred</a:t>
            </a:r>
            <a:r>
              <a:rPr lang="cs-CZ" sz="24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expenditure</a:t>
            </a:r>
            <a:r>
              <a:rPr lang="cs-CZ" sz="24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percentage</a:t>
            </a:r>
            <a:endParaRPr lang="cs-CZ" sz="24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52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9A005DB2-B037-9221-678C-8B4675CC321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533400" y="920359"/>
            <a:ext cx="11542870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HW 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for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 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week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 5: 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Think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 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about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 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the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 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mathematical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 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concept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 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of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 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your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 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choice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. </a:t>
            </a:r>
            <a:b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</a:b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The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 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purpose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 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is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 to 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convey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 a 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difficult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 idea to 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your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 audience </a:t>
            </a:r>
            <a:b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</a:b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in a 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comprehensible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 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way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. 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How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 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would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 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you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 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explain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 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it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 to</a:t>
            </a:r>
            <a:b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</a:br>
            <a:endParaRPr kumimoji="0" lang="cs-CZ" altLang="cs-CZ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a)      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your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 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fellow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 student 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of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 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mathematics</a:t>
            </a:r>
            <a:endParaRPr kumimoji="0" lang="cs-CZ" altLang="cs-CZ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b)      a </a:t>
            </a: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rgbClr val="3A3A3A"/>
                </a:solidFill>
                <a:effectLst/>
                <a:latin typeface="+mj-lt"/>
              </a:rPr>
              <a:t>layperson</a:t>
            </a:r>
            <a:endParaRPr kumimoji="0" lang="cs-CZ" altLang="cs-CZ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30471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21DFC3-2C10-4BDE-B924-2B985216E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44" y="311353"/>
            <a:ext cx="10357510" cy="677108"/>
          </a:xfrm>
        </p:spPr>
        <p:txBody>
          <a:bodyPr/>
          <a:lstStyle/>
          <a:p>
            <a:r>
              <a:rPr lang="cs-CZ" dirty="0"/>
              <a:t>TED talk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3346747-AEF6-479C-AC79-7DEAF585B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5950" y="2011552"/>
            <a:ext cx="11144250" cy="1415772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 </a:t>
            </a:r>
            <a:r>
              <a:rPr lang="en-GB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Watch the extract from a TED talk and comment on the way in which the presenter uses visuals.</a:t>
            </a:r>
            <a:endParaRPr lang="cs-CZ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849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449FD8-033D-91CC-4060-68CF434E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054436-FE63-AF77-7E59-672D85D1C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5950" y="311352"/>
            <a:ext cx="11144250" cy="629351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1800" u="none" strike="noStrike" dirty="0">
              <a:solidFill>
                <a:srgbClr val="0000FF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Listening</a:t>
            </a:r>
            <a:r>
              <a:rPr lang="cs-CZ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GB" sz="24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Fill in the missing words.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a) Differential equations arise whenever it is easier to describe ……………….. than ………………………….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b) In Newtonian mechanics, motion is described in terms of …………., and it determines ……………….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c) ODEs involve functions with a ……………………….. and PDEs deal with functions with …………………….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d) You think of PDEs as involving a …………………………… of values changing with time.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e) ODEs involve only a ……………………………………………………………….of values changing with time.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f) The …………………………………………………………………., however, does not have to be time.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33938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449FD8-033D-91CC-4060-68CF434E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054436-FE63-AF77-7E59-672D85D1C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5950" y="311352"/>
            <a:ext cx="11144250" cy="5997026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1800" u="none" strike="noStrike" dirty="0">
              <a:solidFill>
                <a:srgbClr val="0000FF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Listening</a:t>
            </a:r>
            <a:r>
              <a:rPr lang="cs-CZ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GB" sz="24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Fill in the missing words.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AutoNum type="alphaLcParenR"/>
            </a:pPr>
            <a:r>
              <a:rPr lang="en-GB" sz="24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Differential equations arise whenever it is easier to describe </a:t>
            </a:r>
            <a:r>
              <a:rPr lang="cs-CZ" sz="2400" u="none" strike="noStrike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change</a:t>
            </a:r>
            <a:r>
              <a:rPr lang="en-GB" sz="24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than</a:t>
            </a:r>
            <a:r>
              <a:rPr lang="cs-CZ" sz="24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u="none" strike="noStrike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absolute</a:t>
            </a:r>
            <a:r>
              <a:rPr lang="cs-CZ" sz="2400" u="none" strike="noStrike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400" u="none" strike="noStrike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amounts</a:t>
            </a:r>
            <a:r>
              <a:rPr lang="cs-CZ" sz="2400" u="none" strike="noStrike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GB" sz="24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b) In Newtonian mechanics, motion is described in terms of </a:t>
            </a:r>
            <a:r>
              <a:rPr lang="cs-CZ" sz="2400" u="none" strike="noStrike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force</a:t>
            </a:r>
            <a:r>
              <a:rPr lang="en-GB" sz="24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and it determines</a:t>
            </a:r>
            <a:r>
              <a:rPr lang="cs-CZ" sz="24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400" u="none" strike="noStrike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acceleration</a:t>
            </a:r>
            <a:r>
              <a:rPr lang="en-GB" sz="24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c) ODEs involve functions with a </a:t>
            </a:r>
            <a:r>
              <a:rPr lang="cs-CZ" sz="2400" u="none" strike="noStrike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single input</a:t>
            </a:r>
            <a:r>
              <a:rPr lang="en-GB" sz="24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and PDEs deal with functions with</a:t>
            </a:r>
            <a:r>
              <a:rPr lang="en-GB" sz="2400" u="none" strike="noStrike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400" u="none" strike="noStrike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multiple</a:t>
            </a:r>
            <a:r>
              <a:rPr lang="cs-CZ" sz="2400" u="none" strike="noStrike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400" u="none" strike="noStrike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inputs</a:t>
            </a:r>
            <a:r>
              <a:rPr lang="cs-CZ" sz="2400" u="none" strike="noStrike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cs-CZ" sz="2400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d) You think of PDEs as involving a </a:t>
            </a:r>
            <a:r>
              <a:rPr lang="cs-CZ" sz="2400" u="none" strike="noStrike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whole</a:t>
            </a:r>
            <a:r>
              <a:rPr lang="cs-CZ" sz="2400" u="none" strike="noStrike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400" u="none" strike="noStrike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continuum</a:t>
            </a:r>
            <a:r>
              <a:rPr lang="en-GB" sz="24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of values changing with time.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e) ODEs involve only a </a:t>
            </a:r>
            <a:r>
              <a:rPr lang="cs-CZ" sz="2400" u="none" strike="noStrike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finite</a:t>
            </a:r>
            <a:r>
              <a:rPr lang="cs-CZ" sz="2400" u="none" strike="noStrike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400" u="none" strike="noStrike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collection</a:t>
            </a:r>
            <a:r>
              <a:rPr lang="cs-CZ" sz="24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24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values changing with time.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f) The </a:t>
            </a:r>
            <a:r>
              <a:rPr lang="cs-CZ" sz="2400" u="none" strike="noStrike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one</a:t>
            </a:r>
            <a:r>
              <a:rPr lang="cs-CZ" sz="2400" u="none" strike="noStrike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independent </a:t>
            </a:r>
            <a:r>
              <a:rPr lang="cs-CZ" sz="2400" u="none" strike="noStrike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variable</a:t>
            </a:r>
            <a:r>
              <a:rPr lang="en-GB" sz="24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however, does not have to be time.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33671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BD817D-F3E4-F92A-1DF8-F047F79F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44" y="311353"/>
            <a:ext cx="10357510" cy="677108"/>
          </a:xfrm>
        </p:spPr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spread </a:t>
            </a:r>
            <a:r>
              <a:rPr lang="cs-CZ" dirty="0" err="1"/>
              <a:t>of</a:t>
            </a:r>
            <a:r>
              <a:rPr lang="cs-CZ" dirty="0"/>
              <a:t> a rumor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DE529E2-7309-2EF0-85BE-C560EA9EA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5950" y="1219200"/>
            <a:ext cx="11144250" cy="4585871"/>
          </a:xfrm>
        </p:spPr>
        <p:txBody>
          <a:bodyPr/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Suppose two students at your school start a rumor. How could we describe the spread of the rumor throughout the school population? Could we determine a function 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such that 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S(t)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approximates the number of people that know the rumor at a time arbitrary time 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t,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where 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is measured in, say, hours? </a:t>
            </a: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We'll begin by trying to decide what the graph of 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might look like. Assume that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 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the population of your school, and that 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is sufficiently large that it makes sense to model discrete numbers of students with a continuous function. Thus, if 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S(3) = 127.8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we'll predict that the number of students who know the rumor after 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hours is approximately 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128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316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B5AA6A-F233-49FF-906C-4FBF59D90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723406"/>
            <a:ext cx="3234018" cy="382672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rtl="0">
              <a:lnSpc>
                <a:spcPct val="90000"/>
              </a:lnSpc>
              <a:spcBef>
                <a:spcPct val="0"/>
              </a:spcBef>
            </a:pPr>
            <a:r>
              <a:rPr lang="en-US" sz="6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spread of a rumor</a:t>
            </a:r>
          </a:p>
        </p:txBody>
      </p:sp>
      <p:pic>
        <p:nvPicPr>
          <p:cNvPr id="1026" name="Picture 2" descr="Possible Graphs of S">
            <a:extLst>
              <a:ext uri="{FF2B5EF4-FFF2-40B4-BE49-F238E27FC236}">
                <a16:creationId xmlns:a16="http://schemas.microsoft.com/office/drawing/2014/main" id="{7DB0B510-E05E-4302-B557-DA356111D0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16251" y="999263"/>
            <a:ext cx="6631341" cy="485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F6EBE4E-6A6A-4846-BBB4-1A4E3F10F2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2213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8153F0-C5E7-48B0-B90E-4D00C2800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B89FA5D-8A9E-4DBE-B583-5588C849A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5950" y="2011552"/>
            <a:ext cx="11144250" cy="4708981"/>
          </a:xfrm>
        </p:spPr>
        <p:txBody>
          <a:bodyPr/>
          <a:lstStyle/>
          <a:p>
            <a:r>
              <a:rPr lang="cs-CZ" sz="3600" dirty="0" err="1"/>
              <a:t>Which</a:t>
            </a:r>
            <a:r>
              <a:rPr lang="cs-CZ" sz="3600" dirty="0"/>
              <a:t> </a:t>
            </a:r>
            <a:r>
              <a:rPr lang="cs-CZ" sz="3600" dirty="0" err="1"/>
              <a:t>conditions</a:t>
            </a:r>
            <a:r>
              <a:rPr lang="cs-CZ" sz="3600" dirty="0"/>
              <a:t> </a:t>
            </a:r>
            <a:r>
              <a:rPr lang="cs-CZ" sz="3600" dirty="0" err="1"/>
              <a:t>determine</a:t>
            </a:r>
            <a:r>
              <a:rPr lang="cs-CZ" sz="3600" dirty="0"/>
              <a:t> </a:t>
            </a:r>
            <a:r>
              <a:rPr lang="cs-CZ" sz="3600" dirty="0" err="1"/>
              <a:t>the</a:t>
            </a:r>
            <a:r>
              <a:rPr lang="cs-CZ" sz="3600" dirty="0"/>
              <a:t> </a:t>
            </a:r>
            <a:r>
              <a:rPr lang="cs-CZ" sz="3600" dirty="0" err="1"/>
              <a:t>rate</a:t>
            </a:r>
            <a:r>
              <a:rPr lang="cs-CZ" sz="3600" dirty="0"/>
              <a:t> </a:t>
            </a:r>
            <a:r>
              <a:rPr lang="cs-CZ" sz="3600" dirty="0" err="1"/>
              <a:t>of</a:t>
            </a:r>
            <a:r>
              <a:rPr lang="cs-CZ" sz="3600" dirty="0"/>
              <a:t> spread </a:t>
            </a:r>
            <a:r>
              <a:rPr lang="cs-CZ" sz="3600" dirty="0" err="1"/>
              <a:t>of</a:t>
            </a:r>
            <a:r>
              <a:rPr lang="cs-CZ" sz="3600" dirty="0"/>
              <a:t> </a:t>
            </a:r>
            <a:r>
              <a:rPr lang="cs-CZ" sz="3600" dirty="0" err="1"/>
              <a:t>the</a:t>
            </a:r>
            <a:r>
              <a:rPr lang="cs-CZ" sz="3600" dirty="0"/>
              <a:t> rumor?</a:t>
            </a:r>
          </a:p>
          <a:p>
            <a:endParaRPr lang="cs-CZ" sz="3600" dirty="0"/>
          </a:p>
          <a:p>
            <a:r>
              <a:rPr lang="cs-CZ" sz="3600" dirty="0"/>
              <a:t>1.</a:t>
            </a:r>
          </a:p>
          <a:p>
            <a:endParaRPr lang="cs-CZ" sz="3600" dirty="0"/>
          </a:p>
          <a:p>
            <a:r>
              <a:rPr lang="cs-CZ" sz="3600" dirty="0"/>
              <a:t>2.</a:t>
            </a:r>
          </a:p>
          <a:p>
            <a:endParaRPr lang="cs-CZ" sz="3600" dirty="0"/>
          </a:p>
          <a:p>
            <a:r>
              <a:rPr lang="cs-CZ" sz="3600" dirty="0"/>
              <a:t>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6792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8FE82F-3507-4E97-B776-F2A712510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44" y="311353"/>
            <a:ext cx="10357510" cy="677108"/>
          </a:xfrm>
        </p:spPr>
        <p:txBody>
          <a:bodyPr/>
          <a:lstStyle/>
          <a:p>
            <a:r>
              <a:rPr lang="cs-CZ" dirty="0" err="1"/>
              <a:t>Matching</a:t>
            </a:r>
            <a:r>
              <a:rPr lang="cs-CZ" dirty="0"/>
              <a:t> </a:t>
            </a:r>
            <a:r>
              <a:rPr lang="cs-CZ" dirty="0" err="1"/>
              <a:t>task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488D09-08F4-49DE-A962-0C5B8A564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5950" y="2011552"/>
            <a:ext cx="11144250" cy="3785652"/>
          </a:xfrm>
        </p:spPr>
        <p:txBody>
          <a:bodyPr/>
          <a:lstStyle/>
          <a:p>
            <a:endParaRPr lang="cs-CZ" dirty="0"/>
          </a:p>
          <a:p>
            <a:r>
              <a:rPr lang="cs-CZ" sz="2400" dirty="0"/>
              <a:t>1 – </a:t>
            </a:r>
            <a:r>
              <a:rPr lang="cs-CZ" sz="2400" dirty="0" err="1"/>
              <a:t>Oscillation</a:t>
            </a:r>
            <a:r>
              <a:rPr lang="cs-CZ" sz="2400" dirty="0"/>
              <a:t> – </a:t>
            </a:r>
            <a:r>
              <a:rPr lang="cs-CZ" sz="2400" dirty="0" err="1"/>
              <a:t>amplitude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a </a:t>
            </a:r>
            <a:r>
              <a:rPr lang="cs-CZ" sz="2400" dirty="0" err="1"/>
              <a:t>pendulum</a:t>
            </a:r>
            <a:endParaRPr lang="cs-CZ" sz="2400" dirty="0"/>
          </a:p>
          <a:p>
            <a:r>
              <a:rPr lang="cs-CZ" sz="2400" dirty="0"/>
              <a:t>2 – S-</a:t>
            </a:r>
            <a:r>
              <a:rPr lang="cs-CZ" sz="2400" dirty="0" err="1"/>
              <a:t>curve</a:t>
            </a:r>
            <a:r>
              <a:rPr lang="cs-CZ" sz="2400" dirty="0"/>
              <a:t> (</a:t>
            </a:r>
            <a:r>
              <a:rPr lang="cs-CZ" sz="2400" dirty="0" err="1"/>
              <a:t>logistic</a:t>
            </a:r>
            <a:r>
              <a:rPr lang="cs-CZ" sz="2400" dirty="0"/>
              <a:t> </a:t>
            </a:r>
            <a:r>
              <a:rPr lang="cs-CZ" sz="2400" dirty="0" err="1"/>
              <a:t>function</a:t>
            </a:r>
            <a:r>
              <a:rPr lang="cs-CZ" sz="2400" dirty="0"/>
              <a:t>) – </a:t>
            </a:r>
            <a:r>
              <a:rPr lang="cs-CZ" sz="2400" dirty="0" err="1"/>
              <a:t>spreading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infectious</a:t>
            </a:r>
            <a:r>
              <a:rPr lang="cs-CZ" sz="2400" dirty="0"/>
              <a:t> </a:t>
            </a:r>
            <a:r>
              <a:rPr lang="cs-CZ" sz="2400" dirty="0" err="1"/>
              <a:t>disease</a:t>
            </a:r>
            <a:endParaRPr lang="cs-CZ" sz="2400" dirty="0"/>
          </a:p>
          <a:p>
            <a:r>
              <a:rPr lang="cs-CZ" sz="2400" dirty="0"/>
              <a:t>3 – </a:t>
            </a:r>
            <a:r>
              <a:rPr lang="cs-CZ" sz="2400" dirty="0" err="1"/>
              <a:t>Damped</a:t>
            </a:r>
            <a:r>
              <a:rPr lang="cs-CZ" sz="2400" dirty="0"/>
              <a:t> </a:t>
            </a:r>
            <a:r>
              <a:rPr lang="cs-CZ" sz="2400" dirty="0" err="1"/>
              <a:t>oscillation</a:t>
            </a:r>
            <a:r>
              <a:rPr lang="cs-CZ" sz="2400" dirty="0"/>
              <a:t> – </a:t>
            </a:r>
            <a:r>
              <a:rPr lang="cs-CZ" sz="2400" dirty="0" err="1"/>
              <a:t>amplitude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a </a:t>
            </a:r>
            <a:r>
              <a:rPr lang="cs-CZ" sz="2400" dirty="0" err="1"/>
              <a:t>mass</a:t>
            </a:r>
            <a:r>
              <a:rPr lang="cs-CZ" sz="2400" dirty="0"/>
              <a:t> on a </a:t>
            </a:r>
            <a:r>
              <a:rPr lang="cs-CZ" sz="2400" dirty="0" err="1"/>
              <a:t>spring</a:t>
            </a:r>
            <a:endParaRPr lang="cs-CZ" sz="2400" dirty="0"/>
          </a:p>
          <a:p>
            <a:r>
              <a:rPr lang="cs-CZ" sz="2400" dirty="0"/>
              <a:t>4 – </a:t>
            </a:r>
            <a:r>
              <a:rPr lang="cs-CZ" sz="2400" dirty="0" err="1"/>
              <a:t>Exponential</a:t>
            </a:r>
            <a:r>
              <a:rPr lang="cs-CZ" sz="2400" dirty="0"/>
              <a:t> </a:t>
            </a:r>
            <a:r>
              <a:rPr lang="cs-CZ" sz="2400" dirty="0" err="1"/>
              <a:t>growth</a:t>
            </a:r>
            <a:r>
              <a:rPr lang="cs-CZ" sz="2400" dirty="0"/>
              <a:t> – </a:t>
            </a:r>
            <a:r>
              <a:rPr lang="cs-CZ" sz="2400" dirty="0" err="1"/>
              <a:t>money</a:t>
            </a:r>
            <a:r>
              <a:rPr lang="cs-CZ" sz="2400" dirty="0"/>
              <a:t> on </a:t>
            </a:r>
            <a:r>
              <a:rPr lang="cs-CZ" sz="2400" dirty="0" err="1"/>
              <a:t>account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fixed</a:t>
            </a:r>
            <a:r>
              <a:rPr lang="cs-CZ" sz="2400" dirty="0"/>
              <a:t> </a:t>
            </a:r>
            <a:r>
              <a:rPr lang="cs-CZ" sz="2400" dirty="0" err="1"/>
              <a:t>interest</a:t>
            </a:r>
            <a:r>
              <a:rPr lang="cs-CZ" sz="2400" dirty="0"/>
              <a:t> </a:t>
            </a:r>
            <a:r>
              <a:rPr lang="cs-CZ" sz="2400" dirty="0" err="1"/>
              <a:t>rate</a:t>
            </a:r>
            <a:r>
              <a:rPr lang="cs-CZ" sz="2400" dirty="0"/>
              <a:t>, </a:t>
            </a:r>
            <a:r>
              <a:rPr lang="cs-CZ" sz="2400" dirty="0" err="1"/>
              <a:t>population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   </a:t>
            </a:r>
          </a:p>
          <a:p>
            <a:r>
              <a:rPr lang="cs-CZ" sz="2400" dirty="0"/>
              <a:t>       </a:t>
            </a:r>
            <a:r>
              <a:rPr lang="cs-CZ" sz="2400" dirty="0" err="1"/>
              <a:t>unlimited</a:t>
            </a:r>
            <a:r>
              <a:rPr lang="cs-CZ" sz="2400" dirty="0"/>
              <a:t> </a:t>
            </a:r>
            <a:r>
              <a:rPr lang="cs-CZ" sz="2400" dirty="0" err="1"/>
              <a:t>resources</a:t>
            </a:r>
            <a:endParaRPr lang="cs-CZ" sz="2400" dirty="0"/>
          </a:p>
          <a:p>
            <a:r>
              <a:rPr lang="cs-CZ" sz="2400" dirty="0"/>
              <a:t>5 – </a:t>
            </a:r>
            <a:r>
              <a:rPr lang="cs-CZ" sz="2400" dirty="0" err="1"/>
              <a:t>Exponential</a:t>
            </a:r>
            <a:r>
              <a:rPr lang="cs-CZ" sz="2400" dirty="0"/>
              <a:t> </a:t>
            </a:r>
            <a:r>
              <a:rPr lang="cs-CZ" sz="2400" dirty="0" err="1"/>
              <a:t>decay</a:t>
            </a:r>
            <a:r>
              <a:rPr lang="cs-CZ" sz="2400" dirty="0"/>
              <a:t> – </a:t>
            </a:r>
            <a:r>
              <a:rPr lang="cs-CZ" sz="2400" dirty="0" err="1"/>
              <a:t>radioactive</a:t>
            </a:r>
            <a:r>
              <a:rPr lang="cs-CZ" sz="2400" dirty="0"/>
              <a:t> </a:t>
            </a:r>
            <a:r>
              <a:rPr lang="cs-CZ" sz="2400" dirty="0" err="1"/>
              <a:t>decay</a:t>
            </a:r>
            <a:r>
              <a:rPr lang="cs-CZ" sz="2400" dirty="0"/>
              <a:t>, </a:t>
            </a:r>
            <a:r>
              <a:rPr lang="cs-CZ" sz="2400" dirty="0" err="1"/>
              <a:t>heat</a:t>
            </a:r>
            <a:r>
              <a:rPr lang="cs-CZ" sz="2400" dirty="0"/>
              <a:t> transfer</a:t>
            </a:r>
          </a:p>
          <a:p>
            <a:r>
              <a:rPr lang="cs-CZ" sz="2400" dirty="0"/>
              <a:t>6 – </a:t>
            </a:r>
            <a:r>
              <a:rPr lang="cs-CZ" sz="2400" dirty="0" err="1"/>
              <a:t>Exponential</a:t>
            </a:r>
            <a:r>
              <a:rPr lang="cs-CZ" sz="2400" dirty="0"/>
              <a:t> </a:t>
            </a:r>
            <a:r>
              <a:rPr lang="cs-CZ" sz="2400" dirty="0" err="1"/>
              <a:t>collapse</a:t>
            </a:r>
            <a:r>
              <a:rPr lang="cs-CZ" sz="2400" dirty="0"/>
              <a:t> – </a:t>
            </a:r>
            <a:r>
              <a:rPr lang="cs-CZ" sz="2400" dirty="0" err="1"/>
              <a:t>collapse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ice</a:t>
            </a:r>
            <a:r>
              <a:rPr lang="cs-CZ" sz="2400" dirty="0"/>
              <a:t> </a:t>
            </a:r>
            <a:r>
              <a:rPr lang="cs-CZ" sz="2400" dirty="0" err="1"/>
              <a:t>cover</a:t>
            </a:r>
            <a:endParaRPr lang="cs-CZ" sz="2400" dirty="0"/>
          </a:p>
          <a:p>
            <a:r>
              <a:rPr lang="cs-CZ" sz="2400" dirty="0"/>
              <a:t>7 – </a:t>
            </a:r>
            <a:r>
              <a:rPr lang="cs-CZ" sz="2400" dirty="0" err="1"/>
              <a:t>Growth</a:t>
            </a:r>
            <a:r>
              <a:rPr lang="cs-CZ" sz="2400" dirty="0"/>
              <a:t> and </a:t>
            </a:r>
            <a:r>
              <a:rPr lang="cs-CZ" sz="2400" dirty="0" err="1"/>
              <a:t>collapse</a:t>
            </a:r>
            <a:r>
              <a:rPr lang="cs-CZ" sz="2400" dirty="0"/>
              <a:t> – </a:t>
            </a:r>
            <a:r>
              <a:rPr lang="cs-CZ" sz="2400" dirty="0" err="1"/>
              <a:t>population</a:t>
            </a:r>
            <a:r>
              <a:rPr lang="cs-CZ" sz="2400" dirty="0"/>
              <a:t> </a:t>
            </a:r>
            <a:r>
              <a:rPr lang="cs-CZ" sz="2400" dirty="0" err="1"/>
              <a:t>growth</a:t>
            </a:r>
            <a:r>
              <a:rPr lang="cs-CZ" sz="2400" dirty="0"/>
              <a:t> in limited environment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63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7244" y="311353"/>
            <a:ext cx="10357510" cy="677108"/>
          </a:xfrm>
        </p:spPr>
        <p:txBody>
          <a:bodyPr/>
          <a:lstStyle/>
          <a:p>
            <a:r>
              <a:rPr lang="cs-CZ" dirty="0"/>
              <a:t>HW Sentence </a:t>
            </a:r>
            <a:r>
              <a:rPr lang="cs-CZ" dirty="0" err="1"/>
              <a:t>transformations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950" y="1066800"/>
            <a:ext cx="11144250" cy="579120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sz="2400" dirty="0"/>
              <a:t>a) </a:t>
            </a:r>
            <a:r>
              <a:rPr lang="en-GB" sz="2400" dirty="0"/>
              <a:t>A surface chart is useful when you want to find optimum </a:t>
            </a:r>
            <a:r>
              <a:rPr lang="cs-CZ" sz="2400" dirty="0"/>
              <a:t>_________</a:t>
            </a:r>
            <a:r>
              <a:rPr lang="en-GB" sz="2400" dirty="0"/>
              <a:t> </a:t>
            </a:r>
            <a:r>
              <a:rPr lang="cs-CZ" sz="2400" dirty="0"/>
              <a:t>(</a:t>
            </a:r>
            <a:r>
              <a:rPr lang="cs-CZ" sz="2400" dirty="0" err="1"/>
              <a:t>combine</a:t>
            </a:r>
            <a:r>
              <a:rPr lang="cs-CZ" sz="2400" dirty="0"/>
              <a:t>) </a:t>
            </a:r>
            <a:r>
              <a:rPr lang="en-GB" sz="2400" dirty="0"/>
              <a:t>between two sets of data. As in a topographic map, colours and patterns indicate areas that are in the same range of </a:t>
            </a:r>
            <a:r>
              <a:rPr lang="cs-CZ" sz="2400" dirty="0"/>
              <a:t>________(</a:t>
            </a:r>
            <a:r>
              <a:rPr lang="cs-CZ" sz="2400" dirty="0" err="1"/>
              <a:t>evaluate</a:t>
            </a:r>
            <a:r>
              <a:rPr lang="cs-CZ" sz="2400" dirty="0"/>
              <a:t>)</a:t>
            </a:r>
            <a:r>
              <a:rPr lang="en-GB" sz="2400" dirty="0"/>
              <a:t>.</a:t>
            </a:r>
            <a:endParaRPr lang="cs-CZ" sz="2400" dirty="0"/>
          </a:p>
          <a:p>
            <a:pPr marL="0" lvl="0" indent="0">
              <a:buNone/>
            </a:pPr>
            <a:r>
              <a:rPr lang="cs-CZ" sz="2400" dirty="0"/>
              <a:t>b) </a:t>
            </a:r>
            <a:r>
              <a:rPr lang="en-GB" sz="2400" dirty="0"/>
              <a:t>Pie charts show the size of items in one data series, proportional to the sum of the items. The data points in this type of chart are displayed as a </a:t>
            </a:r>
            <a:r>
              <a:rPr lang="cs-CZ" sz="2400" dirty="0"/>
              <a:t>______</a:t>
            </a:r>
            <a:r>
              <a:rPr lang="en-GB" sz="2400" dirty="0"/>
              <a:t> </a:t>
            </a:r>
            <a:r>
              <a:rPr lang="cs-CZ" sz="2400" dirty="0"/>
              <a:t>(per cent) </a:t>
            </a:r>
            <a:r>
              <a:rPr lang="en-GB" sz="2400" dirty="0"/>
              <a:t>of the whole chart.</a:t>
            </a:r>
            <a:endParaRPr lang="cs-CZ" sz="2400" dirty="0"/>
          </a:p>
          <a:p>
            <a:pPr marL="0" lvl="0" indent="0">
              <a:buNone/>
            </a:pPr>
            <a:r>
              <a:rPr lang="cs-CZ" sz="2400" dirty="0"/>
              <a:t>c) </a:t>
            </a:r>
            <a:r>
              <a:rPr lang="en-GB" sz="2400" dirty="0"/>
              <a:t>Area charts </a:t>
            </a:r>
            <a:r>
              <a:rPr lang="cs-CZ" sz="2400" dirty="0"/>
              <a:t>______</a:t>
            </a:r>
            <a:r>
              <a:rPr lang="en-GB" sz="2400" dirty="0"/>
              <a:t> </a:t>
            </a:r>
            <a:r>
              <a:rPr lang="cs-CZ" sz="2400" dirty="0"/>
              <a:t>(</a:t>
            </a:r>
            <a:r>
              <a:rPr lang="cs-CZ" sz="2400" dirty="0" err="1"/>
              <a:t>emphasis</a:t>
            </a:r>
            <a:r>
              <a:rPr lang="cs-CZ" sz="2400" dirty="0"/>
              <a:t>) </a:t>
            </a:r>
            <a:r>
              <a:rPr lang="en-GB" sz="2400" dirty="0"/>
              <a:t>the magnitude of change over time, and can be used to draw attention to the total value across a trend.</a:t>
            </a:r>
            <a:endParaRPr lang="cs-CZ" sz="2400" dirty="0"/>
          </a:p>
          <a:p>
            <a:pPr marL="0" lvl="0" indent="0">
              <a:buNone/>
            </a:pPr>
            <a:r>
              <a:rPr lang="cs-CZ" sz="2400" dirty="0"/>
              <a:t>d) </a:t>
            </a:r>
            <a:r>
              <a:rPr lang="en-GB" sz="2400" dirty="0"/>
              <a:t>Column charts are useful for showing data changes over a period of time or for illustrating  </a:t>
            </a:r>
            <a:r>
              <a:rPr lang="cs-CZ" sz="2400" dirty="0"/>
              <a:t>________</a:t>
            </a:r>
            <a:r>
              <a:rPr lang="en-GB" sz="2400" dirty="0"/>
              <a:t> </a:t>
            </a:r>
            <a:r>
              <a:rPr lang="cs-CZ" sz="2400" dirty="0"/>
              <a:t>(</a:t>
            </a:r>
            <a:r>
              <a:rPr lang="cs-CZ" sz="2400" dirty="0" err="1"/>
              <a:t>compare</a:t>
            </a:r>
            <a:r>
              <a:rPr lang="cs-CZ" sz="2400" dirty="0"/>
              <a:t>) </a:t>
            </a:r>
            <a:r>
              <a:rPr lang="en-GB" sz="2400" dirty="0"/>
              <a:t>among items.</a:t>
            </a:r>
            <a:endParaRPr lang="cs-CZ" sz="2400" dirty="0"/>
          </a:p>
          <a:p>
            <a:pPr marL="0" lvl="0" indent="0">
              <a:buNone/>
            </a:pPr>
            <a:r>
              <a:rPr lang="cs-CZ" sz="2400" dirty="0"/>
              <a:t>e) </a:t>
            </a:r>
            <a:r>
              <a:rPr lang="en-GB" sz="2400" dirty="0"/>
              <a:t>You could use a stock chart to indicate the </a:t>
            </a:r>
            <a:r>
              <a:rPr lang="cs-CZ" sz="2400" dirty="0"/>
              <a:t>________</a:t>
            </a:r>
            <a:r>
              <a:rPr lang="en-GB" sz="2400" dirty="0"/>
              <a:t> </a:t>
            </a:r>
            <a:r>
              <a:rPr lang="cs-CZ" sz="2400" dirty="0"/>
              <a:t>(</a:t>
            </a:r>
            <a:r>
              <a:rPr lang="cs-CZ" sz="2400" dirty="0" err="1"/>
              <a:t>fluctuate</a:t>
            </a:r>
            <a:r>
              <a:rPr lang="cs-CZ" sz="2400" dirty="0"/>
              <a:t>) </a:t>
            </a:r>
            <a:r>
              <a:rPr lang="en-GB" sz="2400" dirty="0"/>
              <a:t>of daily or annual temperatures.</a:t>
            </a:r>
            <a:endParaRPr lang="cs-CZ" sz="2400" dirty="0"/>
          </a:p>
          <a:p>
            <a:pPr marL="0" lvl="0" indent="0">
              <a:buNone/>
            </a:pPr>
            <a:r>
              <a:rPr lang="cs-CZ" sz="2400" dirty="0"/>
              <a:t>f) </a:t>
            </a:r>
            <a:r>
              <a:rPr lang="en-GB" sz="2400" dirty="0"/>
              <a:t>Like a pie chart, a doughnut chart shows the </a:t>
            </a:r>
            <a:r>
              <a:rPr lang="cs-CZ" sz="2400" dirty="0"/>
              <a:t>_______</a:t>
            </a:r>
            <a:r>
              <a:rPr lang="en-GB" sz="2400" dirty="0"/>
              <a:t> </a:t>
            </a:r>
            <a:r>
              <a:rPr lang="cs-CZ" sz="2400" dirty="0"/>
              <a:t>(</a:t>
            </a:r>
            <a:r>
              <a:rPr lang="cs-CZ" sz="2400" dirty="0" err="1"/>
              <a:t>relate</a:t>
            </a:r>
            <a:r>
              <a:rPr lang="cs-CZ" sz="2400" dirty="0"/>
              <a:t>) </a:t>
            </a:r>
            <a:r>
              <a:rPr lang="en-GB" sz="2400" dirty="0"/>
              <a:t>of parts to a whole, but it can contain more than one data series.</a:t>
            </a:r>
            <a:endParaRPr lang="cs-CZ" sz="2400" dirty="0"/>
          </a:p>
          <a:p>
            <a:pPr marL="0" lvl="0" indent="0">
              <a:buNone/>
            </a:pPr>
            <a:r>
              <a:rPr lang="cs-CZ" sz="2400" dirty="0"/>
              <a:t>g) </a:t>
            </a:r>
            <a:r>
              <a:rPr lang="en-GB" sz="2400" dirty="0"/>
              <a:t>A bar chart is a </a:t>
            </a:r>
            <a:r>
              <a:rPr lang="cs-CZ" sz="2400" dirty="0"/>
              <a:t>_______</a:t>
            </a:r>
            <a:r>
              <a:rPr lang="en-GB" sz="2400" dirty="0"/>
              <a:t> </a:t>
            </a:r>
            <a:r>
              <a:rPr lang="cs-CZ" sz="2400" dirty="0"/>
              <a:t>(</a:t>
            </a:r>
            <a:r>
              <a:rPr lang="cs-CZ" sz="2400" dirty="0" err="1"/>
              <a:t>graph</a:t>
            </a:r>
            <a:r>
              <a:rPr lang="cs-CZ" sz="2400" dirty="0"/>
              <a:t>) </a:t>
            </a:r>
            <a:r>
              <a:rPr lang="en-GB" sz="2400" dirty="0"/>
              <a:t>method of displaying several data series in the form of a two-dimensional chart of three or more quantitative  </a:t>
            </a:r>
            <a:r>
              <a:rPr lang="cs-CZ" sz="2400" dirty="0"/>
              <a:t>______</a:t>
            </a:r>
            <a:r>
              <a:rPr lang="en-GB" sz="2400" dirty="0"/>
              <a:t> </a:t>
            </a:r>
            <a:r>
              <a:rPr lang="cs-CZ" sz="2400" dirty="0"/>
              <a:t>(vary) </a:t>
            </a:r>
            <a:r>
              <a:rPr lang="en-GB" sz="2400" dirty="0"/>
              <a:t>represented on axes starting from the same point. 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471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7244" y="311353"/>
            <a:ext cx="10357510" cy="677108"/>
          </a:xfrm>
        </p:spPr>
        <p:txBody>
          <a:bodyPr/>
          <a:lstStyle/>
          <a:p>
            <a:r>
              <a:rPr lang="cs-CZ" dirty="0"/>
              <a:t>HW Sentence </a:t>
            </a:r>
            <a:r>
              <a:rPr lang="cs-CZ" dirty="0" err="1"/>
              <a:t>transformations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950" y="1066800"/>
            <a:ext cx="11144250" cy="579120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sz="2400" dirty="0"/>
              <a:t>a) </a:t>
            </a:r>
            <a:r>
              <a:rPr lang="en-GB" sz="2400" dirty="0"/>
              <a:t>A surface chart is useful when you want to find optimum </a:t>
            </a:r>
            <a:r>
              <a:rPr lang="en-GB" sz="2400" dirty="0">
                <a:solidFill>
                  <a:srgbClr val="C00000"/>
                </a:solidFill>
              </a:rPr>
              <a:t>combinations</a:t>
            </a:r>
            <a:r>
              <a:rPr lang="en-GB" sz="2400" dirty="0"/>
              <a:t> between two sets of data. As in a topographic map, colours and patterns indicate areas that are in the same range of </a:t>
            </a:r>
            <a:r>
              <a:rPr lang="en-GB" sz="2400" dirty="0">
                <a:solidFill>
                  <a:srgbClr val="C00000"/>
                </a:solidFill>
              </a:rPr>
              <a:t>values</a:t>
            </a:r>
            <a:r>
              <a:rPr lang="en-GB" sz="2400" dirty="0"/>
              <a:t>.</a:t>
            </a:r>
            <a:endParaRPr lang="cs-CZ" sz="2400" dirty="0"/>
          </a:p>
          <a:p>
            <a:pPr marL="0" lvl="0" indent="0">
              <a:buNone/>
            </a:pPr>
            <a:r>
              <a:rPr lang="cs-CZ" sz="2400" dirty="0"/>
              <a:t>b) </a:t>
            </a:r>
            <a:r>
              <a:rPr lang="en-GB" sz="2400" dirty="0"/>
              <a:t>Pie charts show the size of items in one data series, proportional to the sum of the items. The data points in this type of chart are displayed as a </a:t>
            </a:r>
            <a:r>
              <a:rPr lang="en-GB" sz="2400" dirty="0">
                <a:solidFill>
                  <a:srgbClr val="C00000"/>
                </a:solidFill>
              </a:rPr>
              <a:t>percentage</a:t>
            </a:r>
            <a:r>
              <a:rPr lang="en-GB" sz="2400" dirty="0"/>
              <a:t> of the whole chart.</a:t>
            </a:r>
            <a:endParaRPr lang="cs-CZ" sz="2400" dirty="0"/>
          </a:p>
          <a:p>
            <a:pPr marL="0" lvl="0" indent="0">
              <a:buNone/>
            </a:pPr>
            <a:r>
              <a:rPr lang="cs-CZ" sz="2400" dirty="0"/>
              <a:t>c) </a:t>
            </a:r>
            <a:r>
              <a:rPr lang="en-GB" sz="2400" dirty="0"/>
              <a:t>Area charts </a:t>
            </a:r>
            <a:r>
              <a:rPr lang="en-GB" sz="2400" dirty="0">
                <a:solidFill>
                  <a:srgbClr val="C00000"/>
                </a:solidFill>
              </a:rPr>
              <a:t>emphasize</a:t>
            </a:r>
            <a:r>
              <a:rPr lang="en-GB" sz="2400" dirty="0"/>
              <a:t> the magnitude of change over time, and can be used to draw attention to the total value across a trend.</a:t>
            </a:r>
            <a:endParaRPr lang="cs-CZ" sz="2400" dirty="0"/>
          </a:p>
          <a:p>
            <a:pPr marL="0" lvl="0" indent="0">
              <a:buNone/>
            </a:pPr>
            <a:r>
              <a:rPr lang="cs-CZ" sz="2400" dirty="0"/>
              <a:t>d) </a:t>
            </a:r>
            <a:r>
              <a:rPr lang="en-GB" sz="2400" dirty="0"/>
              <a:t>Column charts are useful for showing data changes over a period of time or for illustrating  </a:t>
            </a:r>
            <a:r>
              <a:rPr lang="en-GB" sz="2400" dirty="0">
                <a:solidFill>
                  <a:srgbClr val="C00000"/>
                </a:solidFill>
              </a:rPr>
              <a:t>comparisons</a:t>
            </a:r>
            <a:r>
              <a:rPr lang="en-GB" sz="2400" dirty="0"/>
              <a:t> among items.</a:t>
            </a:r>
            <a:endParaRPr lang="cs-CZ" sz="2400" dirty="0"/>
          </a:p>
          <a:p>
            <a:pPr marL="0" lvl="0" indent="0">
              <a:buNone/>
            </a:pPr>
            <a:r>
              <a:rPr lang="cs-CZ" sz="2400" dirty="0"/>
              <a:t>e) </a:t>
            </a:r>
            <a:r>
              <a:rPr lang="en-GB" sz="2400" dirty="0"/>
              <a:t>You could use a stock chart to indicate the </a:t>
            </a:r>
            <a:r>
              <a:rPr lang="en-GB" sz="2400" dirty="0">
                <a:solidFill>
                  <a:srgbClr val="C00000"/>
                </a:solidFill>
              </a:rPr>
              <a:t>fluctuation</a:t>
            </a:r>
            <a:r>
              <a:rPr lang="en-GB" sz="2400" dirty="0"/>
              <a:t> of daily or annual temperatures.</a:t>
            </a:r>
            <a:endParaRPr lang="cs-CZ" sz="2400" dirty="0"/>
          </a:p>
          <a:p>
            <a:pPr marL="0" lvl="0" indent="0">
              <a:buNone/>
            </a:pPr>
            <a:r>
              <a:rPr lang="cs-CZ" sz="2400" dirty="0"/>
              <a:t>f) </a:t>
            </a:r>
            <a:r>
              <a:rPr lang="en-GB" sz="2400" dirty="0"/>
              <a:t>Like a pie chart, a doughnut chart shows the </a:t>
            </a:r>
            <a:r>
              <a:rPr lang="en-GB" sz="2400" dirty="0">
                <a:solidFill>
                  <a:srgbClr val="C00000"/>
                </a:solidFill>
              </a:rPr>
              <a:t>relationship</a:t>
            </a:r>
            <a:r>
              <a:rPr lang="en-GB" sz="2400" dirty="0"/>
              <a:t> of parts to a whole, but it can contain more than one data series.</a:t>
            </a:r>
            <a:endParaRPr lang="cs-CZ" sz="2400" dirty="0"/>
          </a:p>
          <a:p>
            <a:pPr marL="0" lvl="0" indent="0">
              <a:buNone/>
            </a:pPr>
            <a:r>
              <a:rPr lang="cs-CZ" sz="2400" dirty="0"/>
              <a:t>g) </a:t>
            </a:r>
            <a:r>
              <a:rPr lang="en-GB" sz="2400" dirty="0"/>
              <a:t>A bar chart is a </a:t>
            </a:r>
            <a:r>
              <a:rPr lang="en-GB" sz="2400" dirty="0">
                <a:solidFill>
                  <a:srgbClr val="C00000"/>
                </a:solidFill>
              </a:rPr>
              <a:t>graphical</a:t>
            </a:r>
            <a:r>
              <a:rPr lang="en-GB" sz="2400" dirty="0"/>
              <a:t> method of displaying several data series in the form of a two-dimensional chart of three or more quantitative  </a:t>
            </a:r>
            <a:r>
              <a:rPr lang="en-GB" sz="2400" dirty="0">
                <a:solidFill>
                  <a:srgbClr val="C00000"/>
                </a:solidFill>
              </a:rPr>
              <a:t>variables</a:t>
            </a:r>
            <a:r>
              <a:rPr lang="en-GB" sz="2400" dirty="0"/>
              <a:t> represented on axes starting from the same point. 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7731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613105"/>
            <a:ext cx="167132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45" dirty="0"/>
              <a:t>Out</a:t>
            </a:r>
            <a:r>
              <a:rPr spc="-150" dirty="0"/>
              <a:t>l</a:t>
            </a:r>
            <a:r>
              <a:rPr spc="-140" dirty="0"/>
              <a:t>i</a:t>
            </a:r>
            <a:r>
              <a:rPr spc="-290" dirty="0"/>
              <a:t>n</a:t>
            </a:r>
            <a:r>
              <a:rPr spc="-229"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708099"/>
            <a:ext cx="8302956" cy="2091598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lang="cs-CZ" sz="2800" dirty="0" err="1">
                <a:latin typeface="Carlito"/>
                <a:cs typeface="Carlito"/>
              </a:rPr>
              <a:t>Delivering</a:t>
            </a:r>
            <a:r>
              <a:rPr lang="cs-CZ" sz="2800" dirty="0">
                <a:latin typeface="Carlito"/>
                <a:cs typeface="Carlito"/>
              </a:rPr>
              <a:t> a </a:t>
            </a:r>
            <a:r>
              <a:rPr lang="cs-CZ" sz="2800" dirty="0" err="1">
                <a:latin typeface="Carlito"/>
                <a:cs typeface="Carlito"/>
              </a:rPr>
              <a:t>presentation</a:t>
            </a:r>
            <a:endParaRPr lang="cs-CZ" sz="28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endParaRPr sz="28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  <a:tabLst>
                <a:tab pos="241300" algn="l"/>
              </a:tabLst>
            </a:pPr>
            <a:r>
              <a:rPr sz="2800" dirty="0">
                <a:latin typeface="Carlito"/>
                <a:cs typeface="Carlito"/>
              </a:rPr>
              <a:t>Visuals </a:t>
            </a:r>
            <a:r>
              <a:rPr lang="cs-CZ" sz="2800" dirty="0">
                <a:latin typeface="Carlito"/>
                <a:cs typeface="Carlito"/>
              </a:rPr>
              <a:t>– </a:t>
            </a:r>
            <a:r>
              <a:rPr lang="cs-CZ" sz="2800" dirty="0" err="1">
                <a:latin typeface="Carlito"/>
                <a:cs typeface="Carlito"/>
              </a:rPr>
              <a:t>how</a:t>
            </a:r>
            <a:r>
              <a:rPr lang="cs-CZ" sz="2800" dirty="0">
                <a:latin typeface="Carlito"/>
                <a:cs typeface="Carlito"/>
              </a:rPr>
              <a:t>, </a:t>
            </a:r>
            <a:r>
              <a:rPr lang="cs-CZ" sz="2800" dirty="0" err="1">
                <a:latin typeface="Carlito"/>
                <a:cs typeface="Carlito"/>
              </a:rPr>
              <a:t>why</a:t>
            </a:r>
            <a:r>
              <a:rPr lang="cs-CZ" sz="2800" dirty="0">
                <a:latin typeface="Carlito"/>
                <a:cs typeface="Carlito"/>
              </a:rPr>
              <a:t>, </a:t>
            </a:r>
            <a:r>
              <a:rPr lang="cs-CZ" sz="2800" dirty="0" err="1">
                <a:latin typeface="Carlito"/>
                <a:cs typeface="Carlito"/>
              </a:rPr>
              <a:t>what</a:t>
            </a:r>
            <a:endParaRPr sz="28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  <a:tabLst>
                <a:tab pos="241300" algn="l"/>
              </a:tabLst>
            </a:pPr>
            <a:endParaRPr sz="28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487E5D-F903-1030-5AD8-5EB89AF14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44" y="311353"/>
            <a:ext cx="10357510" cy="1661993"/>
          </a:xfrm>
        </p:spPr>
        <p:txBody>
          <a:bodyPr/>
          <a:lstStyle/>
          <a:p>
            <a:r>
              <a:rPr lang="en-GB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Why are these items important for a successful presentation?</a:t>
            </a:r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b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D93B48A-FD26-0B53-0E89-6B3D0244E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5950" y="1600200"/>
            <a:ext cx="11144250" cy="3326039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28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eye-contact             postures and gestures              right pace (not fast or slow)</a:t>
            </a:r>
            <a:endParaRPr lang="cs-CZ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correct pronunciation of key terms                       </a:t>
            </a:r>
            <a:endParaRPr lang="cs-CZ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knowing your slides                                 intonation and pauses  </a:t>
            </a:r>
            <a:endParaRPr lang="cs-CZ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5187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F43F8-8D4F-8127-771F-EE327BB40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44" y="311353"/>
            <a:ext cx="10357510" cy="492443"/>
          </a:xfrm>
        </p:spPr>
        <p:txBody>
          <a:bodyPr/>
          <a:lstStyle/>
          <a:p>
            <a:r>
              <a:rPr lang="en-GB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Read the article bellow and find out what it says about</a:t>
            </a:r>
            <a:endParaRPr lang="cs-CZ" sz="3200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C7AD636-C415-0837-F4AB-28B7C45F8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5950" y="1143000"/>
            <a:ext cx="11144250" cy="5403647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Memorizing		</a:t>
            </a:r>
            <a:r>
              <a:rPr lang="cs-CZ" sz="32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Fil</a:t>
            </a:r>
            <a:r>
              <a:rPr lang="en-GB" sz="32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ler</a:t>
            </a:r>
            <a:r>
              <a:rPr lang="en-GB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words		Body posture</a:t>
            </a:r>
            <a:endParaRPr lang="cs-CZ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Eyes			Non-native audience			Reciting</a:t>
            </a:r>
            <a:endParaRPr lang="cs-CZ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Tone &amp; volume of voice			Gestures			Knowing your slides</a:t>
            </a:r>
            <a:endParaRPr lang="cs-CZ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Mispronouncing key terms</a:t>
            </a:r>
            <a:endParaRPr lang="cs-CZ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715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4445312-C957-E36F-CD34-C2D693B13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1800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Watch two versions of the video. As you watch, make notes on Dr Linden’s presentation. Use this checklist to help you. </a:t>
            </a:r>
            <a:br>
              <a:rPr lang="cs-CZ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8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33BCD06-886E-A8C9-B497-2346F7758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endParaRPr lang="cs-CZ" sz="2200"/>
          </a:p>
          <a:p>
            <a:pPr>
              <a:spcAft>
                <a:spcPts val="600"/>
              </a:spcAft>
            </a:pPr>
            <a:endParaRPr lang="cs-CZ" sz="220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0D04E892-D22E-2ED4-52E3-74D23ACC60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419405"/>
              </p:ext>
            </p:extLst>
          </p:nvPr>
        </p:nvGraphicFramePr>
        <p:xfrm>
          <a:off x="4654296" y="551688"/>
          <a:ext cx="6903721" cy="6251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6104">
                  <a:extLst>
                    <a:ext uri="{9D8B030D-6E8A-4147-A177-3AD203B41FA5}">
                      <a16:colId xmlns:a16="http://schemas.microsoft.com/office/drawing/2014/main" val="1074691381"/>
                    </a:ext>
                  </a:extLst>
                </a:gridCol>
                <a:gridCol w="1967527">
                  <a:extLst>
                    <a:ext uri="{9D8B030D-6E8A-4147-A177-3AD203B41FA5}">
                      <a16:colId xmlns:a16="http://schemas.microsoft.com/office/drawing/2014/main" val="1254515502"/>
                    </a:ext>
                  </a:extLst>
                </a:gridCol>
                <a:gridCol w="2580090">
                  <a:extLst>
                    <a:ext uri="{9D8B030D-6E8A-4147-A177-3AD203B41FA5}">
                      <a16:colId xmlns:a16="http://schemas.microsoft.com/office/drawing/2014/main" val="1364234003"/>
                    </a:ext>
                  </a:extLst>
                </a:gridCol>
              </a:tblGrid>
              <a:tr h="39999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83" marR="88983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GB" sz="2400" dirty="0">
                          <a:effectLst/>
                        </a:rPr>
                        <a:t>Version 1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83" marR="88983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Version 2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83" marR="88983" marT="0" marB="0"/>
                </a:tc>
                <a:extLst>
                  <a:ext uri="{0D108BD9-81ED-4DB2-BD59-A6C34878D82A}">
                    <a16:rowId xmlns:a16="http://schemas.microsoft.com/office/drawing/2014/main" val="2130303771"/>
                  </a:ext>
                </a:extLst>
              </a:tr>
              <a:tr h="167486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GB" sz="2400" dirty="0">
                          <a:effectLst/>
                        </a:rPr>
                        <a:t>eye- contact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83" marR="88983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</a:pPr>
                      <a:endParaRPr lang="cs-CZ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83" marR="88983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83" marR="88983" marT="0" marB="0"/>
                </a:tc>
                <a:extLst>
                  <a:ext uri="{0D108BD9-81ED-4DB2-BD59-A6C34878D82A}">
                    <a16:rowId xmlns:a16="http://schemas.microsoft.com/office/drawing/2014/main" val="1145927277"/>
                  </a:ext>
                </a:extLst>
              </a:tr>
              <a:tr h="124990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GB" sz="2400" dirty="0">
                          <a:effectLst/>
                        </a:rPr>
                        <a:t>gestures and postures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83" marR="88983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83" marR="88983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83" marR="88983" marT="0" marB="0"/>
                </a:tc>
                <a:extLst>
                  <a:ext uri="{0D108BD9-81ED-4DB2-BD59-A6C34878D82A}">
                    <a16:rowId xmlns:a16="http://schemas.microsoft.com/office/drawing/2014/main" val="3173095772"/>
                  </a:ext>
                </a:extLst>
              </a:tr>
              <a:tr h="124990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GB" sz="2400" dirty="0">
                          <a:effectLst/>
                        </a:rPr>
                        <a:t>intonation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83" marR="88983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GB" sz="2400">
                          <a:effectLst/>
                        </a:rPr>
                        <a:t> </a:t>
                      </a:r>
                      <a:endParaRPr lang="cs-CZ" sz="240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GB" sz="2400">
                          <a:effectLst/>
                        </a:rPr>
                        <a:t> </a:t>
                      </a:r>
                      <a:endParaRPr lang="cs-CZ" sz="240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GB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83" marR="88983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83" marR="88983" marT="0" marB="0"/>
                </a:tc>
                <a:extLst>
                  <a:ext uri="{0D108BD9-81ED-4DB2-BD59-A6C34878D82A}">
                    <a16:rowId xmlns:a16="http://schemas.microsoft.com/office/drawing/2014/main" val="3263386526"/>
                  </a:ext>
                </a:extLst>
              </a:tr>
              <a:tr h="124990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GB" sz="2400" dirty="0">
                          <a:effectLst/>
                        </a:rPr>
                        <a:t>use of pauses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83" marR="88983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83" marR="88983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83" marR="88983" marT="0" marB="0"/>
                </a:tc>
                <a:extLst>
                  <a:ext uri="{0D108BD9-81ED-4DB2-BD59-A6C34878D82A}">
                    <a16:rowId xmlns:a16="http://schemas.microsoft.com/office/drawing/2014/main" val="4108872696"/>
                  </a:ext>
                </a:extLst>
              </a:tr>
              <a:tr h="426863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GB" sz="2400">
                          <a:effectLst/>
                        </a:rPr>
                        <a:t>pace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83" marR="88983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83" marR="88983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83" marR="88983" marT="0" marB="0"/>
                </a:tc>
                <a:extLst>
                  <a:ext uri="{0D108BD9-81ED-4DB2-BD59-A6C34878D82A}">
                    <a16:rowId xmlns:a16="http://schemas.microsoft.com/office/drawing/2014/main" val="2963721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895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3B496A-E0F5-1E90-CCF4-87E176471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44" y="311353"/>
            <a:ext cx="10357510" cy="1292662"/>
          </a:xfrm>
        </p:spPr>
        <p:txBody>
          <a:bodyPr/>
          <a:lstStyle/>
          <a:p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are the differences between written and spoken language? Divide the statements into two groups.</a:t>
            </a:r>
            <a:b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800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ED68C-4C0D-8BAB-27FA-938B3036A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5950" y="1295400"/>
            <a:ext cx="11144250" cy="3292183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pPr marL="457200">
              <a:lnSpc>
                <a:spcPct val="115000"/>
              </a:lnSpc>
            </a:pPr>
            <a:r>
              <a:rPr lang="en-GB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long sentences            simpler arguments                  personal style</a:t>
            </a:r>
            <a:endParaRPr lang="cs-CZ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GB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complex vocabulary             shorter sentences</a:t>
            </a:r>
            <a:endParaRPr lang="cs-CZ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impersonal style            complex arguments                </a:t>
            </a:r>
            <a:endParaRPr lang="cs-CZ" sz="3200" i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cs-CZ" sz="3200" i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cs-CZ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               </a:t>
            </a:r>
            <a:r>
              <a:rPr lang="en-GB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simpler vocabulary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36303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B088F5-558A-4B66-A4A7-2095F600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44" y="311353"/>
            <a:ext cx="10357510" cy="677108"/>
          </a:xfrm>
        </p:spPr>
        <p:txBody>
          <a:bodyPr/>
          <a:lstStyle/>
          <a:p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visuals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5C17FD8-4F28-4CB2-A91A-31C77FB31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5950" y="2011552"/>
            <a:ext cx="11144250" cy="2914644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GB" sz="32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Why are visuals used in scientific papers and presentations?</a:t>
            </a:r>
            <a:endParaRPr lang="cs-CZ" sz="32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32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b) What visuals do people in your field commonly use to show </a:t>
            </a:r>
            <a:r>
              <a:rPr lang="cs-CZ" sz="32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3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GB" sz="32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data? Why?</a:t>
            </a:r>
            <a:endParaRPr lang="cs-CZ" sz="32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415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613105"/>
            <a:ext cx="155321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4" dirty="0"/>
              <a:t>Visuals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26528" y="1950466"/>
          <a:ext cx="10586084" cy="39135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7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3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13517">
                <a:tc>
                  <a:txBody>
                    <a:bodyPr/>
                    <a:lstStyle/>
                    <a:p>
                      <a:pPr marL="68580">
                        <a:lnSpc>
                          <a:spcPts val="2790"/>
                        </a:lnSpc>
                      </a:pPr>
                      <a:r>
                        <a:rPr sz="2400" b="1" spc="-5" dirty="0">
                          <a:latin typeface="Carlito"/>
                          <a:cs typeface="Carlito"/>
                        </a:rPr>
                        <a:t>What </a:t>
                      </a:r>
                      <a:r>
                        <a:rPr sz="2400" b="1" spc="-10" dirty="0">
                          <a:latin typeface="Carlito"/>
                          <a:cs typeface="Carlito"/>
                        </a:rPr>
                        <a:t>can </a:t>
                      </a:r>
                      <a:r>
                        <a:rPr sz="2400" b="1" dirty="0">
                          <a:latin typeface="Carlito"/>
                          <a:cs typeface="Carlito"/>
                        </a:rPr>
                        <a:t>be used </a:t>
                      </a:r>
                      <a:r>
                        <a:rPr sz="2400" b="1" spc="-5" dirty="0">
                          <a:latin typeface="Carlito"/>
                          <a:cs typeface="Carlito"/>
                        </a:rPr>
                        <a:t>as</a:t>
                      </a:r>
                      <a:r>
                        <a:rPr sz="2400" b="1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400" b="1" dirty="0">
                          <a:latin typeface="Carlito"/>
                          <a:cs typeface="Carlito"/>
                        </a:rPr>
                        <a:t>a</a:t>
                      </a:r>
                      <a:endParaRPr sz="2400">
                        <a:latin typeface="Carlito"/>
                        <a:cs typeface="Carlito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visual?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790"/>
                        </a:lnSpc>
                      </a:pPr>
                      <a:r>
                        <a:rPr sz="2400" b="1" spc="-15" dirty="0">
                          <a:latin typeface="Carlito"/>
                          <a:cs typeface="Carlito"/>
                        </a:rPr>
                        <a:t>Why </a:t>
                      </a:r>
                      <a:r>
                        <a:rPr sz="2400" b="1" spc="-10" dirty="0">
                          <a:latin typeface="Carlito"/>
                          <a:cs typeface="Carlito"/>
                        </a:rPr>
                        <a:t>to </a:t>
                      </a:r>
                      <a:r>
                        <a:rPr sz="2400" b="1" dirty="0">
                          <a:latin typeface="Carlito"/>
                          <a:cs typeface="Carlito"/>
                        </a:rPr>
                        <a:t>use</a:t>
                      </a:r>
                      <a:r>
                        <a:rPr sz="2400" b="1" spc="-3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400" b="1" dirty="0">
                          <a:latin typeface="Carlito"/>
                          <a:cs typeface="Carlito"/>
                        </a:rPr>
                        <a:t>visuals?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How </a:t>
                      </a:r>
                      <a:r>
                        <a:rPr sz="2400" b="1" spc="-10" dirty="0">
                          <a:latin typeface="Carlito"/>
                          <a:cs typeface="Carlito"/>
                        </a:rPr>
                        <a:t>to </a:t>
                      </a:r>
                      <a:r>
                        <a:rPr sz="2400" b="1" dirty="0">
                          <a:latin typeface="Carlito"/>
                          <a:cs typeface="Carlito"/>
                        </a:rPr>
                        <a:t>use</a:t>
                      </a:r>
                      <a:r>
                        <a:rPr sz="2400" b="1" spc="-5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400" b="1" dirty="0">
                          <a:latin typeface="Carlito"/>
                          <a:cs typeface="Carlito"/>
                        </a:rPr>
                        <a:t>visuals</a:t>
                      </a:r>
                      <a:endParaRPr sz="2400">
                        <a:latin typeface="Carlito"/>
                        <a:cs typeface="Carlito"/>
                      </a:endParaRPr>
                    </a:p>
                    <a:p>
                      <a:pPr marL="7048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00" b="1" spc="-15" dirty="0">
                          <a:latin typeface="Carlito"/>
                          <a:cs typeface="Carlito"/>
                        </a:rPr>
                        <a:t>effectively?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</TotalTime>
  <Words>1951</Words>
  <Application>Microsoft Office PowerPoint</Application>
  <PresentationFormat>Širokoúhlá obrazovka</PresentationFormat>
  <Paragraphs>215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5" baseType="lpstr">
      <vt:lpstr>Meiryo</vt:lpstr>
      <vt:lpstr>Arial</vt:lpstr>
      <vt:lpstr>Calibri</vt:lpstr>
      <vt:lpstr>Carlito</vt:lpstr>
      <vt:lpstr>Times New Roman</vt:lpstr>
      <vt:lpstr>Trebuchet MS</vt:lpstr>
      <vt:lpstr>Office Theme</vt:lpstr>
      <vt:lpstr>English for Mathematicians IV</vt:lpstr>
      <vt:lpstr>HW for week 5: Think about the mathematical concept of your choice.  The purpose is to convey a difficult idea to your audience  in a comprehensible way. How would you explain it to  a)      your fellow student of mathematics b)      a layperson </vt:lpstr>
      <vt:lpstr>Outline</vt:lpstr>
      <vt:lpstr>Why are these items important for a successful presentation?  </vt:lpstr>
      <vt:lpstr>Read the article bellow and find out what it says about</vt:lpstr>
      <vt:lpstr>Watch two versions of the video. As you watch, make notes on Dr Linden’s presentation. Use this checklist to help you.  </vt:lpstr>
      <vt:lpstr>What are the differences between written and spoken language? Divide the statements into two groups. </vt:lpstr>
      <vt:lpstr>Using visuals</vt:lpstr>
      <vt:lpstr>Visuals</vt:lpstr>
      <vt:lpstr>Presentations: VISUALS</vt:lpstr>
      <vt:lpstr>Presentations: VISUALS</vt:lpstr>
      <vt:lpstr>Presentations: VISUALS</vt:lpstr>
      <vt:lpstr>Rules for using visuals</vt:lpstr>
      <vt:lpstr>Rules for using visuals</vt:lpstr>
      <vt:lpstr>Introducing visuals</vt:lpstr>
      <vt:lpstr>Introducing visuals</vt:lpstr>
      <vt:lpstr>Effective use of captions</vt:lpstr>
      <vt:lpstr>Prezentace aplikace PowerPoint</vt:lpstr>
      <vt:lpstr>Rewriting captions – noun phrases</vt:lpstr>
      <vt:lpstr>TED talk</vt:lpstr>
      <vt:lpstr>Prezentace aplikace PowerPoint</vt:lpstr>
      <vt:lpstr>Prezentace aplikace PowerPoint</vt:lpstr>
      <vt:lpstr>The spread of a rumor</vt:lpstr>
      <vt:lpstr>The spread of a rumor</vt:lpstr>
      <vt:lpstr>Prezentace aplikace PowerPoint</vt:lpstr>
      <vt:lpstr>Matching task</vt:lpstr>
      <vt:lpstr>HW Sentence transformations</vt:lpstr>
      <vt:lpstr>HW Sentence transformations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Mathematicians IV</dc:title>
  <dc:creator>Štěpánka Bilová</dc:creator>
  <cp:lastModifiedBy>Eva Čoupková</cp:lastModifiedBy>
  <cp:revision>18</cp:revision>
  <dcterms:created xsi:type="dcterms:W3CDTF">2020-03-25T12:00:29Z</dcterms:created>
  <dcterms:modified xsi:type="dcterms:W3CDTF">2024-03-14T08:38:17Z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2020-03-25T00:00:00Z</vt:filetime>
  </property>
</Properties>
</file>