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87" r:id="rId7"/>
    <p:sldId id="259" r:id="rId8"/>
    <p:sldId id="260" r:id="rId9"/>
    <p:sldId id="288" r:id="rId10"/>
    <p:sldId id="289" r:id="rId11"/>
    <p:sldId id="261" r:id="rId12"/>
    <p:sldId id="262" r:id="rId13"/>
    <p:sldId id="290" r:id="rId14"/>
    <p:sldId id="293" r:id="rId15"/>
    <p:sldId id="268" r:id="rId16"/>
    <p:sldId id="269" r:id="rId17"/>
    <p:sldId id="270" r:id="rId18"/>
    <p:sldId id="272" r:id="rId19"/>
    <p:sldId id="273" r:id="rId20"/>
    <p:sldId id="274" r:id="rId21"/>
    <p:sldId id="275" r:id="rId22"/>
    <p:sldId id="286" r:id="rId23"/>
    <p:sldId id="277" r:id="rId24"/>
    <p:sldId id="292" r:id="rId25"/>
  </p:sldIdLst>
  <p:sldSz cx="12192000" cy="6858000"/>
  <p:notesSz cx="12192000" cy="6858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540" y="96"/>
      </p:cViewPr>
      <p:guideLst>
        <p:guide orient="horz" pos="2880"/>
        <p:guide pos="21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79829" y="2488768"/>
            <a:ext cx="9832340" cy="940435"/>
          </a:xfrm>
          <a:prstGeom prst="rect">
            <a:avLst/>
          </a:prstGeom>
        </p:spPr>
        <p:txBody>
          <a:bodyPr wrap="square" lIns="0" tIns="0" rIns="0" bIns="0">
            <a:spAutoFit/>
          </a:bodyPr>
          <a:lstStyle>
            <a:lvl1pPr>
              <a:defRPr sz="6000" b="0" i="0">
                <a:solidFill>
                  <a:schemeClr val="tx1"/>
                </a:solidFill>
                <a:latin typeface="Calibri Light"/>
                <a:cs typeface="Calibri Ligh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16939" y="99441"/>
            <a:ext cx="10358120" cy="1732280"/>
          </a:xfrm>
          <a:prstGeom prst="rect">
            <a:avLst/>
          </a:prstGeom>
        </p:spPr>
        <p:txBody>
          <a:bodyPr wrap="square" lIns="0" tIns="0" rIns="0" bIns="0">
            <a:spAutoFit/>
          </a:bodyPr>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828039" y="2242540"/>
            <a:ext cx="10502265" cy="4284980"/>
          </a:xfrm>
          <a:prstGeom prst="rect">
            <a:avLst/>
          </a:prstGeom>
        </p:spPr>
        <p:txBody>
          <a:bodyPr wrap="square" lIns="0" tIns="0" rIns="0" bIns="0">
            <a:spAutoFit/>
          </a:bodyPr>
          <a:lstStyle>
            <a:lvl1pPr>
              <a:defRPr sz="2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2/29/2024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JMEnRBss6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739140">
              <a:lnSpc>
                <a:spcPct val="100000"/>
              </a:lnSpc>
              <a:spcBef>
                <a:spcPts val="100"/>
              </a:spcBef>
            </a:pPr>
            <a:r>
              <a:rPr spc="-5" dirty="0"/>
              <a:t>English </a:t>
            </a:r>
            <a:r>
              <a:rPr spc="-55" dirty="0"/>
              <a:t>for </a:t>
            </a:r>
            <a:r>
              <a:rPr lang="cs-CZ" spc="-55" dirty="0" err="1"/>
              <a:t>Physicists</a:t>
            </a:r>
            <a:r>
              <a:rPr lang="cs-CZ" spc="-55" dirty="0"/>
              <a:t> IV</a:t>
            </a:r>
            <a:endParaRPr spc="-5" dirty="0"/>
          </a:p>
        </p:txBody>
      </p:sp>
      <p:sp>
        <p:nvSpPr>
          <p:cNvPr id="3" name="object 3"/>
          <p:cNvSpPr txBox="1"/>
          <p:nvPr/>
        </p:nvSpPr>
        <p:spPr>
          <a:xfrm>
            <a:off x="5621273" y="4036821"/>
            <a:ext cx="951865" cy="391160"/>
          </a:xfrm>
          <a:prstGeom prst="rect">
            <a:avLst/>
          </a:prstGeom>
        </p:spPr>
        <p:txBody>
          <a:bodyPr vert="horz" wrap="square" lIns="0" tIns="12700" rIns="0" bIns="0" rtlCol="0">
            <a:spAutoFit/>
          </a:bodyPr>
          <a:lstStyle/>
          <a:p>
            <a:pPr marL="12700">
              <a:lnSpc>
                <a:spcPct val="100000"/>
              </a:lnSpc>
              <a:spcBef>
                <a:spcPts val="100"/>
              </a:spcBef>
            </a:pPr>
            <a:r>
              <a:rPr sz="2400" spc="-20" dirty="0">
                <a:latin typeface="Calibri"/>
                <a:cs typeface="Calibri"/>
              </a:rPr>
              <a:t>Week</a:t>
            </a:r>
            <a:r>
              <a:rPr sz="2400" spc="-95" dirty="0">
                <a:latin typeface="Calibri"/>
                <a:cs typeface="Calibri"/>
              </a:rPr>
              <a:t> </a:t>
            </a:r>
            <a:r>
              <a:rPr lang="cs-CZ" sz="2400" spc="-95" dirty="0">
                <a:latin typeface="Calibri"/>
                <a:cs typeface="Calibri"/>
              </a:rPr>
              <a:t>3</a:t>
            </a:r>
            <a:endParaRPr sz="240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5D1C84-F641-D993-14EB-98FDAFA7904E}"/>
              </a:ext>
            </a:extLst>
          </p:cNvPr>
          <p:cNvSpPr>
            <a:spLocks noGrp="1"/>
          </p:cNvSpPr>
          <p:nvPr>
            <p:ph type="title"/>
          </p:nvPr>
        </p:nvSpPr>
        <p:spPr>
          <a:xfrm>
            <a:off x="916939" y="99441"/>
            <a:ext cx="10358120" cy="1354217"/>
          </a:xfrm>
        </p:spPr>
        <p:txBody>
          <a:bodyPr/>
          <a:lstStyle/>
          <a:p>
            <a:r>
              <a:rPr lang="en-GB" sz="2400" i="1" dirty="0">
                <a:effectLst/>
                <a:latin typeface="Calibri" panose="020F0502020204030204" pitchFamily="34" charset="0"/>
                <a:ea typeface="Times New Roman" panose="02020603050405020304" pitchFamily="18" charset="0"/>
              </a:rPr>
              <a:t>Nathan C. </a:t>
            </a:r>
            <a:r>
              <a:rPr lang="en-GB" sz="2400" i="1" dirty="0" err="1">
                <a:effectLst/>
                <a:latin typeface="Calibri" panose="020F0502020204030204" pitchFamily="34" charset="0"/>
                <a:ea typeface="Times New Roman" panose="02020603050405020304" pitchFamily="18" charset="0"/>
              </a:rPr>
              <a:t>Keim</a:t>
            </a:r>
            <a:r>
              <a:rPr lang="en-GB" sz="2400" i="1" dirty="0">
                <a:effectLst/>
                <a:latin typeface="Calibri" panose="020F0502020204030204" pitchFamily="34" charset="0"/>
                <a:ea typeface="Times New Roman" panose="02020603050405020304" pitchFamily="18" charset="0"/>
              </a:rPr>
              <a:t> et al.:  Memory formation in matter </a:t>
            </a:r>
            <a:r>
              <a:rPr lang="en-GB" sz="2400" dirty="0">
                <a:effectLst/>
                <a:latin typeface="Calibri" panose="020F0502020204030204" pitchFamily="34" charset="0"/>
                <a:ea typeface="Times New Roman" panose="02020603050405020304" pitchFamily="18" charset="0"/>
              </a:rPr>
              <a:t>(Rev. Mod. Phys. 91 (2019)</a:t>
            </a:r>
            <a:br>
              <a:rPr lang="cs-CZ" sz="2400" dirty="0">
                <a:effectLst/>
                <a:latin typeface="Times New Roman" panose="02020603050405020304" pitchFamily="18" charset="0"/>
                <a:ea typeface="Times New Roman" panose="02020603050405020304" pitchFamily="18" charset="0"/>
              </a:rPr>
            </a:br>
            <a:br>
              <a:rPr lang="cs-CZ" sz="3200" dirty="0">
                <a:effectLst/>
                <a:latin typeface="Times New Roman" panose="02020603050405020304" pitchFamily="18" charset="0"/>
                <a:ea typeface="Times New Roman" panose="02020603050405020304" pitchFamily="18" charset="0"/>
              </a:rPr>
            </a:br>
            <a:endParaRPr lang="cs-CZ" sz="3200" dirty="0"/>
          </a:p>
        </p:txBody>
      </p:sp>
      <p:sp>
        <p:nvSpPr>
          <p:cNvPr id="3" name="Zástupný text 2">
            <a:extLst>
              <a:ext uri="{FF2B5EF4-FFF2-40B4-BE49-F238E27FC236}">
                <a16:creationId xmlns:a16="http://schemas.microsoft.com/office/drawing/2014/main" id="{F127CC5D-8985-295D-39C9-1711256A1CDE}"/>
              </a:ext>
            </a:extLst>
          </p:cNvPr>
          <p:cNvSpPr>
            <a:spLocks noGrp="1"/>
          </p:cNvSpPr>
          <p:nvPr>
            <p:ph type="body" idx="1"/>
          </p:nvPr>
        </p:nvSpPr>
        <p:spPr>
          <a:xfrm>
            <a:off x="828039" y="914400"/>
            <a:ext cx="10502265" cy="5878532"/>
          </a:xfrm>
        </p:spPr>
        <p:txBody>
          <a:bodyPr/>
          <a:lstStyle/>
          <a:p>
            <a:endParaRPr lang="cs-CZ" sz="2400" dirty="0">
              <a:effectLst/>
              <a:latin typeface="Calibri Light" panose="020F0302020204030204" pitchFamily="34" charset="0"/>
              <a:ea typeface="Times New Roman" panose="02020603050405020304" pitchFamily="18" charset="0"/>
            </a:endParaRPr>
          </a:p>
          <a:p>
            <a:r>
              <a:rPr lang="en-GB" sz="2800" dirty="0">
                <a:solidFill>
                  <a:srgbClr val="000000"/>
                </a:solidFill>
                <a:effectLst/>
                <a:latin typeface="Calibri" panose="020F0502020204030204" pitchFamily="34" charset="0"/>
                <a:ea typeface="Times New Roman" panose="02020603050405020304" pitchFamily="18" charset="0"/>
              </a:rPr>
              <a:t>Many forms of memory can be stored in the materials around us. Examples are hysteresis in magnets, aging and rejuvenation in glasses, shape memory in alloys, and echoes in spin systems and capillary waves. Once the material is fully equilibrated, memory of the system’s initial conditions or previous history is completely lost. Memory is thus intimately connected to out-of-equilibrium </a:t>
            </a:r>
            <a:r>
              <a:rPr lang="en-GB" sz="2800" dirty="0" err="1">
                <a:solidFill>
                  <a:srgbClr val="000000"/>
                </a:solidFill>
                <a:effectLst/>
                <a:latin typeface="Calibri" panose="020F0502020204030204" pitchFamily="34" charset="0"/>
                <a:ea typeface="Times New Roman" panose="02020603050405020304" pitchFamily="18" charset="0"/>
              </a:rPr>
              <a:t>behavior</a:t>
            </a:r>
            <a:r>
              <a:rPr lang="en-GB" sz="2800" dirty="0">
                <a:solidFill>
                  <a:srgbClr val="000000"/>
                </a:solidFill>
                <a:effectLst/>
                <a:latin typeface="Calibri" panose="020F0502020204030204" pitchFamily="34" charset="0"/>
                <a:ea typeface="Times New Roman" panose="02020603050405020304" pitchFamily="18" charset="0"/>
              </a:rPr>
              <a:t>. This presentation reviews examples where specific inputs can be stored in condensed-matter systems and then retrieved by appropriate protocols. It describes some common principles and questions that emerge from looking for the underlying shared elements in these apparently disparate systems.</a:t>
            </a:r>
            <a:r>
              <a:rPr lang="cs-CZ" sz="2800" dirty="0">
                <a:solidFill>
                  <a:srgbClr val="000000"/>
                </a:solidFill>
                <a:effectLst/>
                <a:latin typeface="Calibri" panose="020F0502020204030204" pitchFamily="34" charset="0"/>
                <a:ea typeface="Times New Roman" panose="02020603050405020304" pitchFamily="18" charset="0"/>
              </a:rPr>
              <a:t> </a:t>
            </a:r>
            <a:r>
              <a:rPr lang="en-GB" sz="2800" dirty="0">
                <a:effectLst/>
                <a:latin typeface="Calibri" panose="020F0502020204030204" pitchFamily="34" charset="0"/>
                <a:ea typeface="Times New Roman" panose="02020603050405020304" pitchFamily="18" charset="0"/>
              </a:rPr>
              <a:t>If you would like to learn more about this fascinating topic, do not hesitate to attend my talk.</a:t>
            </a:r>
            <a:endParaRPr lang="cs-CZ" sz="2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107015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BD0BB1-4B43-ECE0-807A-A2F7A363F886}"/>
              </a:ext>
            </a:extLst>
          </p:cNvPr>
          <p:cNvSpPr>
            <a:spLocks noGrp="1"/>
          </p:cNvSpPr>
          <p:nvPr>
            <p:ph type="title"/>
          </p:nvPr>
        </p:nvSpPr>
        <p:spPr/>
        <p:txBody>
          <a:bodyPr/>
          <a:lstStyle/>
          <a:p>
            <a:endParaRPr lang="cs-CZ"/>
          </a:p>
        </p:txBody>
      </p:sp>
      <p:sp>
        <p:nvSpPr>
          <p:cNvPr id="3" name="Zástupný text 2">
            <a:extLst>
              <a:ext uri="{FF2B5EF4-FFF2-40B4-BE49-F238E27FC236}">
                <a16:creationId xmlns:a16="http://schemas.microsoft.com/office/drawing/2014/main" id="{86F35DFE-CEAB-8800-A24A-8224C9BF522F}"/>
              </a:ext>
            </a:extLst>
          </p:cNvPr>
          <p:cNvSpPr>
            <a:spLocks noGrp="1"/>
          </p:cNvSpPr>
          <p:nvPr>
            <p:ph type="body" idx="1"/>
          </p:nvPr>
        </p:nvSpPr>
        <p:spPr>
          <a:xfrm>
            <a:off x="828039" y="99440"/>
            <a:ext cx="10502265" cy="7017306"/>
          </a:xfrm>
        </p:spPr>
        <p:txBody>
          <a:bodyPr/>
          <a:lstStyle/>
          <a:p>
            <a:pPr marR="62230"/>
            <a:r>
              <a:rPr lang="en-GB" sz="2400" i="1" dirty="0">
                <a:effectLst/>
                <a:latin typeface="Calibri Light" panose="020F0302020204030204" pitchFamily="34" charset="0"/>
                <a:ea typeface="Arial Unicode MS"/>
                <a:cs typeface="Arial Unicode MS"/>
              </a:rPr>
              <a:t>Using generic algorithm for analysing asteroid light curves</a:t>
            </a:r>
            <a:r>
              <a:rPr lang="en-GB" sz="2400" dirty="0">
                <a:effectLst/>
                <a:latin typeface="Calibri Light" panose="020F0302020204030204" pitchFamily="34" charset="0"/>
                <a:ea typeface="Arial Unicode MS"/>
                <a:cs typeface="Arial Unicode MS"/>
              </a:rPr>
              <a:t> </a:t>
            </a:r>
            <a:r>
              <a:rPr lang="it-IT" sz="2400" i="1" dirty="0">
                <a:effectLst/>
                <a:latin typeface="Calibri" panose="020F0502020204030204" pitchFamily="34" charset="0"/>
                <a:ea typeface="Arial Unicode MS"/>
                <a:cs typeface="Arial Unicode MS"/>
              </a:rPr>
              <a:t>(a presentation abstract written by a student)</a:t>
            </a:r>
            <a:endParaRPr lang="cs-CZ" sz="2400" dirty="0">
              <a:effectLst/>
              <a:latin typeface="Arial Unicode MS"/>
              <a:ea typeface="Arial Unicode MS"/>
              <a:cs typeface="Arial Unicode MS"/>
            </a:endParaRPr>
          </a:p>
          <a:p>
            <a:r>
              <a:rPr lang="en-GB" sz="2400" dirty="0">
                <a:effectLst/>
                <a:latin typeface="Calibri Light" panose="020F0302020204030204" pitchFamily="34" charset="0"/>
                <a:ea typeface="Times New Roman" panose="02020603050405020304" pitchFamily="18" charset="0"/>
                <a:cs typeface="Arial Unicode MS"/>
              </a:rPr>
              <a:t> </a:t>
            </a:r>
            <a:r>
              <a:rPr lang="it-IT" sz="2400" i="1" dirty="0">
                <a:effectLst/>
                <a:latin typeface="Calibri Light" panose="020F0302020204030204" pitchFamily="34" charset="0"/>
                <a:ea typeface="Times New Roman" panose="02020603050405020304" pitchFamily="18" charset="0"/>
                <a:cs typeface="Arial Unicode MS"/>
              </a:rPr>
              <a:t> </a:t>
            </a:r>
            <a:endParaRPr lang="cs-CZ" sz="2400" dirty="0">
              <a:effectLst/>
              <a:latin typeface="Times New Roman" panose="02020603050405020304" pitchFamily="18" charset="0"/>
              <a:ea typeface="Times New Roman" panose="02020603050405020304" pitchFamily="18" charset="0"/>
              <a:cs typeface="Arial Unicode MS"/>
            </a:endParaRPr>
          </a:p>
          <a:p>
            <a:r>
              <a:rPr lang="en-GB" sz="2400" dirty="0">
                <a:effectLst/>
                <a:latin typeface="Calibri" panose="020F0502020204030204" pitchFamily="34" charset="0"/>
                <a:ea typeface="Times New Roman" panose="02020603050405020304" pitchFamily="18" charset="0"/>
                <a:cs typeface="Arial Unicode MS"/>
              </a:rPr>
              <a:t>Small Solar System Bodies and their study is a crucial topic of modern astronomical research. Thanks to modern photometry, we can precisely measure light flux as a function of time and produce asteroid light curves. By analysing asteroid light curves we can study the rotation and shape of asteroids. Most asteroids rotate around the shortest axis with the lowest rotation energy. Asteroids with higher rotation energy are called tumblers. Tumblers have two-periodic light curves. One period represents rotation and the second represents precession.</a:t>
            </a:r>
            <a:endParaRPr lang="cs-CZ" sz="2400" dirty="0">
              <a:effectLst/>
              <a:latin typeface="Times New Roman" panose="02020603050405020304" pitchFamily="18" charset="0"/>
              <a:ea typeface="Times New Roman" panose="02020603050405020304" pitchFamily="18" charset="0"/>
              <a:cs typeface="Arial Unicode MS"/>
            </a:endParaRPr>
          </a:p>
          <a:p>
            <a:r>
              <a:rPr lang="en-GB" sz="2400" dirty="0">
                <a:effectLst/>
                <a:latin typeface="Calibri" panose="020F0502020204030204" pitchFamily="34" charset="0"/>
                <a:ea typeface="Times New Roman" panose="02020603050405020304" pitchFamily="18" charset="0"/>
                <a:cs typeface="Arial Unicode MS"/>
              </a:rPr>
              <a:t> </a:t>
            </a:r>
            <a:endParaRPr lang="cs-CZ" sz="2400" dirty="0">
              <a:effectLst/>
              <a:latin typeface="Times New Roman" panose="02020603050405020304" pitchFamily="18" charset="0"/>
              <a:ea typeface="Times New Roman" panose="02020603050405020304" pitchFamily="18" charset="0"/>
              <a:cs typeface="Arial Unicode MS"/>
            </a:endParaRPr>
          </a:p>
          <a:p>
            <a:r>
              <a:rPr lang="en-GB" sz="2400" dirty="0">
                <a:effectLst/>
                <a:latin typeface="Calibri" panose="020F0502020204030204" pitchFamily="34" charset="0"/>
                <a:ea typeface="Times New Roman" panose="02020603050405020304" pitchFamily="18" charset="0"/>
                <a:cs typeface="Arial Unicode MS"/>
              </a:rPr>
              <a:t>In this presentation I will talk about genetic algorithms. Genetic algorithms are search and optimization techniques inspired by natural evolution. They use concepts such as mutation, crossover, and selection to improve solutions to complex problems iteratively. We have tested this algorithm on synthetic data, and we found that the genetic algorithm was a useful method. Using this method, we found good fits to the data. An unambiguous determination of the precession and rotation periods would require additional data and more detailed analysis.</a:t>
            </a:r>
            <a:endParaRPr lang="cs-CZ" sz="2400" dirty="0">
              <a:effectLst/>
              <a:latin typeface="Times New Roman" panose="02020603050405020304" pitchFamily="18" charset="0"/>
              <a:ea typeface="Times New Roman" panose="02020603050405020304" pitchFamily="18" charset="0"/>
              <a:cs typeface="Arial Unicode MS"/>
            </a:endParaRPr>
          </a:p>
          <a:p>
            <a:endParaRPr lang="cs-CZ" sz="2400" dirty="0"/>
          </a:p>
        </p:txBody>
      </p:sp>
    </p:spTree>
    <p:extLst>
      <p:ext uri="{BB962C8B-B14F-4D97-AF65-F5344CB8AC3E}">
        <p14:creationId xmlns:p14="http://schemas.microsoft.com/office/powerpoint/2010/main" val="3703905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3481704" cy="697230"/>
          </a:xfrm>
          <a:prstGeom prst="rect">
            <a:avLst/>
          </a:prstGeom>
        </p:spPr>
        <p:txBody>
          <a:bodyPr vert="horz" wrap="square" lIns="0" tIns="13335" rIns="0" bIns="0" rtlCol="0">
            <a:spAutoFit/>
          </a:bodyPr>
          <a:lstStyle/>
          <a:p>
            <a:pPr marL="12700">
              <a:lnSpc>
                <a:spcPct val="100000"/>
              </a:lnSpc>
              <a:spcBef>
                <a:spcPts val="105"/>
              </a:spcBef>
            </a:pPr>
            <a:r>
              <a:rPr spc="-5" dirty="0"/>
              <a:t>Language</a:t>
            </a:r>
            <a:r>
              <a:rPr spc="-65" dirty="0"/>
              <a:t> </a:t>
            </a:r>
            <a:r>
              <a:rPr spc="-25" dirty="0"/>
              <a:t>focus</a:t>
            </a:r>
          </a:p>
        </p:txBody>
      </p:sp>
      <p:sp>
        <p:nvSpPr>
          <p:cNvPr id="3" name="object 3"/>
          <p:cNvSpPr txBox="1"/>
          <p:nvPr/>
        </p:nvSpPr>
        <p:spPr>
          <a:xfrm>
            <a:off x="916939" y="1793493"/>
            <a:ext cx="5148580" cy="452120"/>
          </a:xfrm>
          <a:prstGeom prst="rect">
            <a:avLst/>
          </a:prstGeom>
        </p:spPr>
        <p:txBody>
          <a:bodyPr vert="horz" wrap="square" lIns="0" tIns="12065" rIns="0" bIns="0" rtlCol="0">
            <a:spAutoFit/>
          </a:bodyPr>
          <a:lstStyle/>
          <a:p>
            <a:pPr marL="12700">
              <a:lnSpc>
                <a:spcPct val="100000"/>
              </a:lnSpc>
              <a:spcBef>
                <a:spcPts val="95"/>
              </a:spcBef>
            </a:pPr>
            <a:r>
              <a:rPr sz="2800" b="1" spc="-5" dirty="0">
                <a:latin typeface="Calibri"/>
                <a:cs typeface="Calibri"/>
              </a:rPr>
              <a:t> </a:t>
            </a:r>
            <a:r>
              <a:rPr sz="2800" b="1" spc="-10" dirty="0">
                <a:latin typeface="Calibri"/>
                <a:cs typeface="Calibri"/>
              </a:rPr>
              <a:t>Answer </a:t>
            </a:r>
            <a:r>
              <a:rPr sz="2800" b="1" spc="-5" dirty="0">
                <a:latin typeface="Calibri"/>
                <a:cs typeface="Calibri"/>
              </a:rPr>
              <a:t>the </a:t>
            </a:r>
            <a:r>
              <a:rPr sz="2800" b="1" spc="-10" dirty="0">
                <a:latin typeface="Calibri"/>
                <a:cs typeface="Calibri"/>
              </a:rPr>
              <a:t>following</a:t>
            </a:r>
            <a:r>
              <a:rPr sz="2800" b="1" spc="30" dirty="0">
                <a:latin typeface="Calibri"/>
                <a:cs typeface="Calibri"/>
              </a:rPr>
              <a:t> </a:t>
            </a:r>
            <a:r>
              <a:rPr sz="2800" b="1" spc="-10" dirty="0">
                <a:latin typeface="Calibri"/>
                <a:cs typeface="Calibri"/>
              </a:rPr>
              <a:t>questions.</a:t>
            </a:r>
            <a:endParaRPr sz="2800" dirty="0">
              <a:latin typeface="Calibri"/>
              <a:cs typeface="Calibri"/>
            </a:endParaRPr>
          </a:p>
        </p:txBody>
      </p:sp>
      <p:sp>
        <p:nvSpPr>
          <p:cNvPr id="4" name="object 4"/>
          <p:cNvSpPr txBox="1"/>
          <p:nvPr/>
        </p:nvSpPr>
        <p:spPr>
          <a:xfrm>
            <a:off x="736093" y="2205124"/>
            <a:ext cx="10179685" cy="2599430"/>
          </a:xfrm>
          <a:prstGeom prst="rect">
            <a:avLst/>
          </a:prstGeom>
        </p:spPr>
        <p:txBody>
          <a:bodyPr vert="horz" wrap="square" lIns="0" tIns="97790" rIns="0" bIns="0" rtlCol="0">
            <a:spAutoFit/>
          </a:bodyPr>
          <a:lstStyle/>
          <a:p>
            <a:pPr marL="12700">
              <a:lnSpc>
                <a:spcPct val="100000"/>
              </a:lnSpc>
              <a:spcBef>
                <a:spcPts val="770"/>
              </a:spcBef>
              <a:tabLst>
                <a:tab pos="527685" algn="l"/>
                <a:tab pos="7597140" algn="l"/>
              </a:tabLst>
            </a:pPr>
            <a:r>
              <a:rPr sz="2800" spc="-5" dirty="0">
                <a:latin typeface="Calibri"/>
                <a:cs typeface="Calibri"/>
              </a:rPr>
              <a:t>a)	A</a:t>
            </a:r>
            <a:r>
              <a:rPr sz="2800" spc="-45" dirty="0">
                <a:latin typeface="Calibri"/>
                <a:cs typeface="Calibri"/>
              </a:rPr>
              <a:t>r</a:t>
            </a:r>
            <a:r>
              <a:rPr sz="2800" spc="-5" dirty="0">
                <a:latin typeface="Calibri"/>
                <a:cs typeface="Calibri"/>
              </a:rPr>
              <a:t>e</a:t>
            </a:r>
            <a:r>
              <a:rPr sz="2800" dirty="0">
                <a:latin typeface="Calibri"/>
                <a:cs typeface="Calibri"/>
              </a:rPr>
              <a:t> </a:t>
            </a:r>
            <a:r>
              <a:rPr sz="2800" spc="-5" dirty="0">
                <a:latin typeface="Calibri"/>
                <a:cs typeface="Calibri"/>
              </a:rPr>
              <a:t>i</a:t>
            </a:r>
            <a:r>
              <a:rPr sz="2800" spc="-35" dirty="0">
                <a:latin typeface="Calibri"/>
                <a:cs typeface="Calibri"/>
              </a:rPr>
              <a:t>n</a:t>
            </a:r>
            <a:r>
              <a:rPr sz="2800" spc="-5" dirty="0">
                <a:latin typeface="Calibri"/>
                <a:cs typeface="Calibri"/>
              </a:rPr>
              <a:t>t</a:t>
            </a:r>
            <a:r>
              <a:rPr sz="2800" spc="-60" dirty="0">
                <a:latin typeface="Calibri"/>
                <a:cs typeface="Calibri"/>
              </a:rPr>
              <a:t>r</a:t>
            </a:r>
            <a:r>
              <a:rPr sz="2800" spc="-10" dirty="0">
                <a:latin typeface="Calibri"/>
                <a:cs typeface="Calibri"/>
              </a:rPr>
              <a:t>oduc</a:t>
            </a:r>
            <a:r>
              <a:rPr sz="2800" spc="-35" dirty="0">
                <a:latin typeface="Calibri"/>
                <a:cs typeface="Calibri"/>
              </a:rPr>
              <a:t>t</a:t>
            </a:r>
            <a:r>
              <a:rPr sz="2800" spc="-10" dirty="0">
                <a:latin typeface="Calibri"/>
                <a:cs typeface="Calibri"/>
              </a:rPr>
              <a:t>o</a:t>
            </a:r>
            <a:r>
              <a:rPr sz="2800" dirty="0">
                <a:latin typeface="Calibri"/>
                <a:cs typeface="Calibri"/>
              </a:rPr>
              <a:t>r</a:t>
            </a:r>
            <a:r>
              <a:rPr sz="2800" spc="-5" dirty="0">
                <a:latin typeface="Calibri"/>
                <a:cs typeface="Calibri"/>
              </a:rPr>
              <a:t>y</a:t>
            </a:r>
            <a:r>
              <a:rPr sz="2800" spc="40" dirty="0">
                <a:latin typeface="Calibri"/>
                <a:cs typeface="Calibri"/>
              </a:rPr>
              <a:t> </a:t>
            </a:r>
            <a:r>
              <a:rPr sz="2800" spc="-45" dirty="0">
                <a:latin typeface="Calibri"/>
                <a:cs typeface="Calibri"/>
              </a:rPr>
              <a:t>st</a:t>
            </a:r>
            <a:r>
              <a:rPr sz="2800" spc="-25" dirty="0">
                <a:latin typeface="Calibri"/>
                <a:cs typeface="Calibri"/>
              </a:rPr>
              <a:t>a</a:t>
            </a:r>
            <a:r>
              <a:rPr sz="2800" spc="-35" dirty="0">
                <a:latin typeface="Calibri"/>
                <a:cs typeface="Calibri"/>
              </a:rPr>
              <a:t>t</a:t>
            </a:r>
            <a:r>
              <a:rPr sz="2800" spc="-5" dirty="0">
                <a:latin typeface="Calibri"/>
                <a:cs typeface="Calibri"/>
              </a:rPr>
              <a:t>eme</a:t>
            </a:r>
            <a:r>
              <a:rPr sz="2800" spc="-35" dirty="0">
                <a:latin typeface="Calibri"/>
                <a:cs typeface="Calibri"/>
              </a:rPr>
              <a:t>n</a:t>
            </a:r>
            <a:r>
              <a:rPr sz="2800" spc="-5" dirty="0">
                <a:latin typeface="Calibri"/>
                <a:cs typeface="Calibri"/>
              </a:rPr>
              <a:t>ts</a:t>
            </a:r>
            <a:r>
              <a:rPr sz="2800" spc="20" dirty="0">
                <a:latin typeface="Calibri"/>
                <a:cs typeface="Calibri"/>
              </a:rPr>
              <a:t> </a:t>
            </a:r>
            <a:r>
              <a:rPr sz="2800" spc="-25" dirty="0">
                <a:latin typeface="Calibri"/>
                <a:cs typeface="Calibri"/>
              </a:rPr>
              <a:t>g</a:t>
            </a:r>
            <a:r>
              <a:rPr sz="2800" spc="-5" dirty="0">
                <a:latin typeface="Calibri"/>
                <a:cs typeface="Calibri"/>
              </a:rPr>
              <a:t>ene</a:t>
            </a:r>
            <a:r>
              <a:rPr sz="2800" spc="-75" dirty="0">
                <a:latin typeface="Calibri"/>
                <a:cs typeface="Calibri"/>
              </a:rPr>
              <a:t>r</a:t>
            </a:r>
            <a:r>
              <a:rPr sz="2800" spc="-5" dirty="0">
                <a:latin typeface="Calibri"/>
                <a:cs typeface="Calibri"/>
              </a:rPr>
              <a:t>al</a:t>
            </a:r>
            <a:r>
              <a:rPr sz="2800" spc="-15" dirty="0">
                <a:latin typeface="Calibri"/>
                <a:cs typeface="Calibri"/>
              </a:rPr>
              <a:t> </a:t>
            </a:r>
            <a:r>
              <a:rPr sz="2800" spc="-10" dirty="0">
                <a:latin typeface="Calibri"/>
                <a:cs typeface="Calibri"/>
              </a:rPr>
              <a:t>o</a:t>
            </a:r>
            <a:r>
              <a:rPr sz="2800" spc="-5" dirty="0">
                <a:latin typeface="Calibri"/>
                <a:cs typeface="Calibri"/>
              </a:rPr>
              <a:t>r</a:t>
            </a:r>
            <a:r>
              <a:rPr sz="2800" spc="5" dirty="0">
                <a:latin typeface="Calibri"/>
                <a:cs typeface="Calibri"/>
              </a:rPr>
              <a:t> </a:t>
            </a:r>
            <a:r>
              <a:rPr sz="2800" spc="-10" dirty="0">
                <a:latin typeface="Calibri"/>
                <a:cs typeface="Calibri"/>
              </a:rPr>
              <a:t>specif</a:t>
            </a:r>
            <a:r>
              <a:rPr sz="2800" spc="-20" dirty="0">
                <a:latin typeface="Calibri"/>
                <a:cs typeface="Calibri"/>
              </a:rPr>
              <a:t>i</a:t>
            </a:r>
            <a:r>
              <a:rPr sz="2800" spc="-5" dirty="0">
                <a:latin typeface="Calibri"/>
                <a:cs typeface="Calibri"/>
              </a:rPr>
              <a:t>c?</a:t>
            </a:r>
            <a:r>
              <a:rPr sz="2800" dirty="0">
                <a:latin typeface="Calibri"/>
                <a:cs typeface="Calibri"/>
              </a:rPr>
              <a:t>	</a:t>
            </a:r>
            <a:endParaRPr sz="4800" baseline="2604" dirty="0">
              <a:latin typeface="Calibri"/>
              <a:cs typeface="Calibri"/>
            </a:endParaRPr>
          </a:p>
          <a:p>
            <a:pPr marL="12700">
              <a:lnSpc>
                <a:spcPct val="100000"/>
              </a:lnSpc>
              <a:spcBef>
                <a:spcPts val="580"/>
              </a:spcBef>
            </a:pPr>
            <a:r>
              <a:rPr sz="2800" spc="-10" dirty="0">
                <a:latin typeface="Calibri"/>
                <a:cs typeface="Calibri"/>
              </a:rPr>
              <a:t>b)</a:t>
            </a:r>
            <a:endParaRPr sz="2800" dirty="0">
              <a:latin typeface="Calibri"/>
              <a:cs typeface="Calibri"/>
            </a:endParaRPr>
          </a:p>
          <a:p>
            <a:pPr marL="12700">
              <a:lnSpc>
                <a:spcPct val="100000"/>
              </a:lnSpc>
              <a:spcBef>
                <a:spcPts val="660"/>
              </a:spcBef>
            </a:pPr>
            <a:r>
              <a:rPr sz="2800" spc="-5" dirty="0">
                <a:latin typeface="Calibri"/>
                <a:cs typeface="Calibri"/>
              </a:rPr>
              <a:t>c)</a:t>
            </a:r>
            <a:endParaRPr sz="2800" dirty="0">
              <a:latin typeface="Calibri"/>
              <a:cs typeface="Calibri"/>
            </a:endParaRPr>
          </a:p>
          <a:p>
            <a:pPr marL="12700">
              <a:spcBef>
                <a:spcPts val="675"/>
              </a:spcBef>
            </a:pPr>
            <a:r>
              <a:rPr sz="2800" spc="-10" dirty="0">
                <a:latin typeface="Calibri"/>
                <a:cs typeface="Calibri"/>
              </a:rPr>
              <a:t>d)</a:t>
            </a:r>
            <a:r>
              <a:rPr lang="cs-CZ" sz="2800" spc="-10" dirty="0">
                <a:latin typeface="Calibri"/>
                <a:cs typeface="Calibri"/>
              </a:rPr>
              <a:t>   </a:t>
            </a:r>
            <a:r>
              <a:rPr lang="en-US" sz="2800" spc="-10" dirty="0">
                <a:cs typeface="Calibri"/>
              </a:rPr>
              <a:t>Which </a:t>
            </a:r>
            <a:r>
              <a:rPr lang="en-US" sz="2800" spc="-15" dirty="0">
                <a:cs typeface="Calibri"/>
              </a:rPr>
              <a:t>verbs/phrases </a:t>
            </a:r>
            <a:r>
              <a:rPr lang="en-US" sz="2800" spc="-20" dirty="0">
                <a:cs typeface="Calibri"/>
              </a:rPr>
              <a:t>are </a:t>
            </a:r>
            <a:r>
              <a:rPr lang="en-US" sz="2800" spc="-10" dirty="0">
                <a:cs typeface="Calibri"/>
              </a:rPr>
              <a:t>typically used </a:t>
            </a:r>
            <a:r>
              <a:rPr lang="en-US" sz="2800" spc="-5" dirty="0">
                <a:cs typeface="Calibri"/>
              </a:rPr>
              <a:t>in </a:t>
            </a:r>
            <a:r>
              <a:rPr lang="en-US" sz="2800" spc="-10" dirty="0">
                <a:cs typeface="Calibri"/>
              </a:rPr>
              <a:t>individual</a:t>
            </a:r>
            <a:r>
              <a:rPr lang="en-US" sz="2800" spc="235" dirty="0">
                <a:cs typeface="Calibri"/>
              </a:rPr>
              <a:t> </a:t>
            </a:r>
            <a:r>
              <a:rPr lang="en-US" sz="2800" spc="-10" dirty="0">
                <a:cs typeface="Calibri"/>
              </a:rPr>
              <a:t>sections?</a:t>
            </a:r>
            <a:endParaRPr lang="en-US" sz="2800" dirty="0">
              <a:cs typeface="Calibri"/>
            </a:endParaRPr>
          </a:p>
          <a:p>
            <a:pPr marL="12700">
              <a:lnSpc>
                <a:spcPct val="100000"/>
              </a:lnSpc>
              <a:spcBef>
                <a:spcPts val="675"/>
              </a:spcBef>
            </a:pPr>
            <a:endParaRPr sz="2800" dirty="0">
              <a:latin typeface="Calibri"/>
              <a:cs typeface="Calibri"/>
            </a:endParaRPr>
          </a:p>
        </p:txBody>
      </p:sp>
      <p:sp>
        <p:nvSpPr>
          <p:cNvPr id="5" name="object 5"/>
          <p:cNvSpPr txBox="1"/>
          <p:nvPr/>
        </p:nvSpPr>
        <p:spPr>
          <a:xfrm>
            <a:off x="8108695" y="2796032"/>
            <a:ext cx="3867150" cy="513715"/>
          </a:xfrm>
          <a:prstGeom prst="rect">
            <a:avLst/>
          </a:prstGeom>
        </p:spPr>
        <p:txBody>
          <a:bodyPr vert="horz" wrap="square" lIns="0" tIns="13335" rIns="0" bIns="0" rtlCol="0">
            <a:spAutoFit/>
          </a:bodyPr>
          <a:lstStyle/>
          <a:p>
            <a:pPr marL="12700">
              <a:lnSpc>
                <a:spcPct val="100000"/>
              </a:lnSpc>
              <a:spcBef>
                <a:spcPts val="105"/>
              </a:spcBef>
            </a:pPr>
            <a:r>
              <a:rPr lang="cs-CZ" sz="3200" b="1" dirty="0" err="1">
                <a:solidFill>
                  <a:srgbClr val="FF0000"/>
                </a:solidFill>
                <a:latin typeface="Calibri"/>
                <a:cs typeface="Calibri"/>
              </a:rPr>
              <a:t>both</a:t>
            </a:r>
            <a:endParaRPr sz="3200" dirty="0">
              <a:latin typeface="Calibri"/>
              <a:cs typeface="Calibri"/>
            </a:endParaRPr>
          </a:p>
        </p:txBody>
      </p:sp>
      <p:sp>
        <p:nvSpPr>
          <p:cNvPr id="6" name="object 6"/>
          <p:cNvSpPr txBox="1"/>
          <p:nvPr/>
        </p:nvSpPr>
        <p:spPr>
          <a:xfrm>
            <a:off x="1276222" y="2592399"/>
            <a:ext cx="6473190" cy="686085"/>
          </a:xfrm>
          <a:prstGeom prst="rect">
            <a:avLst/>
          </a:prstGeom>
        </p:spPr>
        <p:txBody>
          <a:bodyPr vert="horz" wrap="square" lIns="0" tIns="5715" rIns="0" bIns="0" rtlCol="0">
            <a:spAutoFit/>
          </a:bodyPr>
          <a:lstStyle/>
          <a:p>
            <a:pPr marL="12700" marR="5080">
              <a:lnSpc>
                <a:spcPct val="110600"/>
              </a:lnSpc>
              <a:spcBef>
                <a:spcPts val="45"/>
              </a:spcBef>
              <a:tabLst>
                <a:tab pos="3085465" algn="l"/>
              </a:tabLst>
            </a:pPr>
            <a:r>
              <a:rPr lang="cs-CZ" sz="2800" spc="-5" dirty="0">
                <a:latin typeface="Calibri"/>
                <a:cs typeface="Calibri"/>
              </a:rPr>
              <a:t>Do </a:t>
            </a:r>
            <a:r>
              <a:rPr lang="cs-CZ" sz="2800" spc="-5" dirty="0" err="1">
                <a:latin typeface="Calibri"/>
                <a:cs typeface="Calibri"/>
              </a:rPr>
              <a:t>the</a:t>
            </a:r>
            <a:r>
              <a:rPr lang="cs-CZ" sz="2800" spc="-5" dirty="0">
                <a:latin typeface="Calibri"/>
                <a:cs typeface="Calibri"/>
              </a:rPr>
              <a:t> </a:t>
            </a:r>
            <a:r>
              <a:rPr lang="cs-CZ" sz="2800" spc="-5" dirty="0" err="1">
                <a:latin typeface="Calibri"/>
                <a:cs typeface="Calibri"/>
              </a:rPr>
              <a:t>authors</a:t>
            </a:r>
            <a:r>
              <a:rPr lang="cs-CZ" sz="2800" spc="-5" dirty="0">
                <a:latin typeface="Calibri"/>
                <a:cs typeface="Calibri"/>
              </a:rPr>
              <a:t> use 1st</a:t>
            </a:r>
            <a:r>
              <a:rPr sz="2800" spc="-25" dirty="0">
                <a:latin typeface="Calibri"/>
                <a:cs typeface="Calibri"/>
              </a:rPr>
              <a:t> </a:t>
            </a:r>
            <a:r>
              <a:rPr lang="cs-CZ" sz="2800" spc="-25" dirty="0" err="1">
                <a:latin typeface="Calibri"/>
                <a:cs typeface="Calibri"/>
              </a:rPr>
              <a:t>or</a:t>
            </a:r>
            <a:r>
              <a:rPr lang="cs-CZ" sz="2800" spc="-25" dirty="0">
                <a:latin typeface="Calibri"/>
                <a:cs typeface="Calibri"/>
              </a:rPr>
              <a:t> 3rd </a:t>
            </a:r>
            <a:r>
              <a:rPr sz="2800" spc="-20" dirty="0">
                <a:latin typeface="Calibri"/>
                <a:cs typeface="Calibri"/>
              </a:rPr>
              <a:t>person </a:t>
            </a:r>
            <a:r>
              <a:rPr sz="2800" spc="-15" dirty="0">
                <a:latin typeface="Calibri"/>
                <a:cs typeface="Calibri"/>
              </a:rPr>
              <a:t>style?</a:t>
            </a:r>
            <a:r>
              <a:rPr sz="4200" spc="-7" baseline="1984" dirty="0">
                <a:latin typeface="Calibri"/>
                <a:cs typeface="Calibri"/>
              </a:rPr>
              <a:t>	</a:t>
            </a:r>
            <a:endParaRPr sz="3200" dirty="0">
              <a:latin typeface="Calibri"/>
              <a:cs typeface="Calibri"/>
            </a:endParaRPr>
          </a:p>
        </p:txBody>
      </p:sp>
      <p:sp>
        <p:nvSpPr>
          <p:cNvPr id="7" name="object 7"/>
          <p:cNvSpPr txBox="1"/>
          <p:nvPr/>
        </p:nvSpPr>
        <p:spPr>
          <a:xfrm>
            <a:off x="1432305" y="4291418"/>
            <a:ext cx="10179685" cy="2543004"/>
          </a:xfrm>
          <a:prstGeom prst="rect">
            <a:avLst/>
          </a:prstGeom>
        </p:spPr>
        <p:txBody>
          <a:bodyPr vert="horz" wrap="square" lIns="0" tIns="80010" rIns="0" bIns="0" rtlCol="0">
            <a:spAutoFit/>
          </a:bodyPr>
          <a:lstStyle/>
          <a:p>
            <a:pPr marL="12700">
              <a:lnSpc>
                <a:spcPct val="100000"/>
              </a:lnSpc>
              <a:spcBef>
                <a:spcPts val="615"/>
              </a:spcBef>
            </a:pPr>
            <a:r>
              <a:rPr sz="3200" b="1" dirty="0">
                <a:solidFill>
                  <a:srgbClr val="FF0000"/>
                </a:solidFill>
                <a:latin typeface="Calibri"/>
                <a:cs typeface="Calibri"/>
              </a:rPr>
              <a:t>Section 1: become, is </a:t>
            </a:r>
            <a:r>
              <a:rPr sz="3200" b="1" spc="-5" dirty="0">
                <a:solidFill>
                  <a:srgbClr val="FF0000"/>
                </a:solidFill>
                <a:latin typeface="Calibri"/>
                <a:cs typeface="Calibri"/>
              </a:rPr>
              <a:t>important, </a:t>
            </a:r>
            <a:r>
              <a:rPr sz="3200" b="1" dirty="0">
                <a:solidFill>
                  <a:srgbClr val="FF0000"/>
                </a:solidFill>
                <a:latin typeface="Calibri"/>
                <a:cs typeface="Calibri"/>
              </a:rPr>
              <a:t>is a</a:t>
            </a:r>
            <a:r>
              <a:rPr sz="3200" b="1" spc="-90" dirty="0">
                <a:solidFill>
                  <a:srgbClr val="FF0000"/>
                </a:solidFill>
                <a:latin typeface="Calibri"/>
                <a:cs typeface="Calibri"/>
              </a:rPr>
              <a:t> </a:t>
            </a:r>
            <a:r>
              <a:rPr sz="3200" b="1" dirty="0">
                <a:solidFill>
                  <a:srgbClr val="FF0000"/>
                </a:solidFill>
                <a:latin typeface="Calibri"/>
                <a:cs typeface="Calibri"/>
              </a:rPr>
              <a:t>class…</a:t>
            </a:r>
            <a:endParaRPr sz="3200" dirty="0">
              <a:latin typeface="Calibri"/>
              <a:cs typeface="Calibri"/>
            </a:endParaRPr>
          </a:p>
          <a:p>
            <a:pPr marL="12700" marR="1518285">
              <a:lnSpc>
                <a:spcPct val="100000"/>
              </a:lnSpc>
              <a:spcBef>
                <a:spcPts val="5"/>
              </a:spcBef>
            </a:pPr>
            <a:r>
              <a:rPr sz="3200" b="1" dirty="0">
                <a:solidFill>
                  <a:srgbClr val="FF0000"/>
                </a:solidFill>
                <a:latin typeface="Calibri"/>
                <a:cs typeface="Calibri"/>
              </a:rPr>
              <a:t>Section 2: </a:t>
            </a:r>
            <a:r>
              <a:rPr sz="3200" b="1" spc="-10" dirty="0">
                <a:solidFill>
                  <a:srgbClr val="FF0000"/>
                </a:solidFill>
                <a:latin typeface="Calibri"/>
                <a:cs typeface="Calibri"/>
              </a:rPr>
              <a:t>presents, </a:t>
            </a:r>
            <a:r>
              <a:rPr sz="3200" b="1" spc="-15" dirty="0">
                <a:solidFill>
                  <a:srgbClr val="FF0000"/>
                </a:solidFill>
                <a:latin typeface="Calibri"/>
                <a:cs typeface="Calibri"/>
              </a:rPr>
              <a:t>demonstrates, </a:t>
            </a:r>
            <a:r>
              <a:rPr sz="3200" b="1" dirty="0">
                <a:solidFill>
                  <a:srgbClr val="FF0000"/>
                </a:solidFill>
                <a:latin typeface="Calibri"/>
                <a:cs typeface="Calibri"/>
              </a:rPr>
              <a:t>is </a:t>
            </a:r>
            <a:r>
              <a:rPr sz="3200" b="1" spc="-10" dirty="0">
                <a:solidFill>
                  <a:srgbClr val="FF0000"/>
                </a:solidFill>
                <a:latin typeface="Calibri"/>
                <a:cs typeface="Calibri"/>
              </a:rPr>
              <a:t>formulated,</a:t>
            </a:r>
            <a:r>
              <a:rPr sz="3200" b="1" spc="-105" dirty="0">
                <a:solidFill>
                  <a:srgbClr val="FF0000"/>
                </a:solidFill>
                <a:latin typeface="Calibri"/>
                <a:cs typeface="Calibri"/>
              </a:rPr>
              <a:t> </a:t>
            </a:r>
            <a:r>
              <a:rPr sz="3200" b="1" dirty="0">
                <a:solidFill>
                  <a:srgbClr val="FF0000"/>
                </a:solidFill>
                <a:latin typeface="Calibri"/>
                <a:cs typeface="Calibri"/>
              </a:rPr>
              <a:t>…  Section 3: is </a:t>
            </a:r>
            <a:r>
              <a:rPr sz="3200" b="1" spc="-5" dirty="0">
                <a:solidFill>
                  <a:srgbClr val="FF0000"/>
                </a:solidFill>
                <a:latin typeface="Calibri"/>
                <a:cs typeface="Calibri"/>
              </a:rPr>
              <a:t>performed, </a:t>
            </a:r>
            <a:r>
              <a:rPr sz="3200" b="1" spc="-15" dirty="0">
                <a:solidFill>
                  <a:srgbClr val="FF0000"/>
                </a:solidFill>
                <a:latin typeface="Calibri"/>
                <a:cs typeface="Calibri"/>
              </a:rPr>
              <a:t>are presented,</a:t>
            </a:r>
            <a:r>
              <a:rPr sz="3200" b="1" spc="-55" dirty="0">
                <a:solidFill>
                  <a:srgbClr val="FF0000"/>
                </a:solidFill>
                <a:latin typeface="Calibri"/>
                <a:cs typeface="Calibri"/>
              </a:rPr>
              <a:t> </a:t>
            </a:r>
            <a:r>
              <a:rPr sz="3200" b="1" spc="-10" dirty="0">
                <a:solidFill>
                  <a:srgbClr val="FF0000"/>
                </a:solidFill>
                <a:latin typeface="Calibri"/>
                <a:cs typeface="Calibri"/>
              </a:rPr>
              <a:t>developed,</a:t>
            </a:r>
            <a:endParaRPr sz="3200" dirty="0">
              <a:latin typeface="Calibri"/>
              <a:cs typeface="Calibri"/>
            </a:endParaRPr>
          </a:p>
          <a:p>
            <a:pPr marL="12700">
              <a:lnSpc>
                <a:spcPct val="100000"/>
              </a:lnSpc>
            </a:pPr>
            <a:r>
              <a:rPr sz="3200" b="1" dirty="0">
                <a:solidFill>
                  <a:srgbClr val="FF0000"/>
                </a:solidFill>
                <a:latin typeface="Calibri"/>
                <a:cs typeface="Calibri"/>
              </a:rPr>
              <a:t>is </a:t>
            </a:r>
            <a:r>
              <a:rPr sz="3200" b="1" spc="-15" dirty="0">
                <a:solidFill>
                  <a:srgbClr val="FF0000"/>
                </a:solidFill>
                <a:latin typeface="Calibri"/>
                <a:cs typeface="Calibri"/>
              </a:rPr>
              <a:t>validated, </a:t>
            </a:r>
            <a:r>
              <a:rPr sz="3200" b="1" dirty="0">
                <a:solidFill>
                  <a:srgbClr val="FF0000"/>
                </a:solidFill>
                <a:latin typeface="Calibri"/>
                <a:cs typeface="Calibri"/>
              </a:rPr>
              <a:t>is </a:t>
            </a:r>
            <a:r>
              <a:rPr sz="3200" b="1" spc="-10" dirty="0">
                <a:solidFill>
                  <a:srgbClr val="FF0000"/>
                </a:solidFill>
                <a:latin typeface="Calibri"/>
                <a:cs typeface="Calibri"/>
              </a:rPr>
              <a:t>compared, </a:t>
            </a:r>
            <a:r>
              <a:rPr sz="3200" b="1" dirty="0">
                <a:solidFill>
                  <a:srgbClr val="FF0000"/>
                </a:solidFill>
                <a:latin typeface="Calibri"/>
                <a:cs typeface="Calibri"/>
              </a:rPr>
              <a:t>is </a:t>
            </a:r>
            <a:r>
              <a:rPr sz="3200" b="1" spc="-5" dirty="0">
                <a:solidFill>
                  <a:srgbClr val="FF0000"/>
                </a:solidFill>
                <a:latin typeface="Calibri"/>
                <a:cs typeface="Calibri"/>
              </a:rPr>
              <a:t>proposed, </a:t>
            </a:r>
            <a:r>
              <a:rPr sz="3200" b="1" spc="-10" dirty="0">
                <a:solidFill>
                  <a:srgbClr val="FF0000"/>
                </a:solidFill>
                <a:latin typeface="Calibri"/>
                <a:cs typeface="Calibri"/>
              </a:rPr>
              <a:t>are implemented,</a:t>
            </a:r>
            <a:r>
              <a:rPr sz="3200" b="1" spc="-65" dirty="0">
                <a:solidFill>
                  <a:srgbClr val="FF0000"/>
                </a:solidFill>
                <a:latin typeface="Calibri"/>
                <a:cs typeface="Calibri"/>
              </a:rPr>
              <a:t> </a:t>
            </a:r>
            <a:r>
              <a:rPr sz="3200" b="1" spc="-5" dirty="0">
                <a:solidFill>
                  <a:srgbClr val="FF0000"/>
                </a:solidFill>
                <a:latin typeface="Calibri"/>
                <a:cs typeface="Calibri"/>
              </a:rPr>
              <a:t>..</a:t>
            </a:r>
            <a:endParaRPr sz="3200" dirty="0">
              <a:latin typeface="Calibri"/>
              <a:cs typeface="Calibri"/>
            </a:endParaRPr>
          </a:p>
          <a:p>
            <a:pPr marL="12700">
              <a:lnSpc>
                <a:spcPct val="100000"/>
              </a:lnSpc>
            </a:pPr>
            <a:r>
              <a:rPr sz="3200" b="1" dirty="0">
                <a:solidFill>
                  <a:srgbClr val="FF0000"/>
                </a:solidFill>
                <a:latin typeface="Calibri"/>
                <a:cs typeface="Calibri"/>
              </a:rPr>
              <a:t>Section 4: </a:t>
            </a:r>
            <a:r>
              <a:rPr sz="3200" b="1" spc="5" dirty="0">
                <a:solidFill>
                  <a:srgbClr val="FF0000"/>
                </a:solidFill>
                <a:latin typeface="Calibri"/>
                <a:cs typeface="Calibri"/>
              </a:rPr>
              <a:t>the </a:t>
            </a:r>
            <a:r>
              <a:rPr sz="3200" b="1" spc="-10" dirty="0">
                <a:solidFill>
                  <a:srgbClr val="FF0000"/>
                </a:solidFill>
                <a:latin typeface="Calibri"/>
                <a:cs typeface="Calibri"/>
              </a:rPr>
              <a:t>results </a:t>
            </a:r>
            <a:r>
              <a:rPr sz="3200" b="1" spc="-50" dirty="0">
                <a:solidFill>
                  <a:srgbClr val="FF0000"/>
                </a:solidFill>
                <a:latin typeface="Calibri"/>
                <a:cs typeface="Calibri"/>
              </a:rPr>
              <a:t>show, </a:t>
            </a:r>
            <a:r>
              <a:rPr sz="3200" b="1" dirty="0">
                <a:solidFill>
                  <a:srgbClr val="FF0000"/>
                </a:solidFill>
                <a:latin typeface="Calibri"/>
                <a:cs typeface="Calibri"/>
              </a:rPr>
              <a:t>has </a:t>
            </a:r>
            <a:r>
              <a:rPr sz="3200" b="1" spc="-5" dirty="0">
                <a:solidFill>
                  <a:srgbClr val="FF0000"/>
                </a:solidFill>
                <a:latin typeface="Calibri"/>
                <a:cs typeface="Calibri"/>
              </a:rPr>
              <a:t>significant </a:t>
            </a:r>
            <a:r>
              <a:rPr sz="3200" b="1" spc="-20" dirty="0">
                <a:solidFill>
                  <a:srgbClr val="FF0000"/>
                </a:solidFill>
                <a:latin typeface="Calibri"/>
                <a:cs typeface="Calibri"/>
              </a:rPr>
              <a:t>advantage </a:t>
            </a:r>
            <a:r>
              <a:rPr sz="3200" b="1" spc="-10" dirty="0">
                <a:solidFill>
                  <a:srgbClr val="FF0000"/>
                </a:solidFill>
                <a:latin typeface="Calibri"/>
                <a:cs typeface="Calibri"/>
              </a:rPr>
              <a:t>over</a:t>
            </a:r>
            <a:r>
              <a:rPr sz="3200" b="1" spc="-60" dirty="0">
                <a:solidFill>
                  <a:srgbClr val="FF0000"/>
                </a:solidFill>
                <a:latin typeface="Calibri"/>
                <a:cs typeface="Calibri"/>
              </a:rPr>
              <a:t> </a:t>
            </a:r>
            <a:r>
              <a:rPr sz="3200" b="1" dirty="0">
                <a:solidFill>
                  <a:srgbClr val="FF0000"/>
                </a:solidFill>
                <a:latin typeface="Calibri"/>
                <a:cs typeface="Calibri"/>
              </a:rPr>
              <a:t>…</a:t>
            </a:r>
            <a:endParaRPr sz="3200" dirty="0">
              <a:latin typeface="Calibri"/>
              <a:cs typeface="Calibri"/>
            </a:endParaRPr>
          </a:p>
        </p:txBody>
      </p:sp>
      <p:sp>
        <p:nvSpPr>
          <p:cNvPr id="10" name="object 5">
            <a:extLst>
              <a:ext uri="{FF2B5EF4-FFF2-40B4-BE49-F238E27FC236}">
                <a16:creationId xmlns:a16="http://schemas.microsoft.com/office/drawing/2014/main" id="{367BC903-7C2E-4BD3-A04E-E6E73E20346F}"/>
              </a:ext>
            </a:extLst>
          </p:cNvPr>
          <p:cNvSpPr txBox="1"/>
          <p:nvPr/>
        </p:nvSpPr>
        <p:spPr>
          <a:xfrm>
            <a:off x="8523794" y="2169248"/>
            <a:ext cx="1447800" cy="513715"/>
          </a:xfrm>
          <a:prstGeom prst="rect">
            <a:avLst/>
          </a:prstGeom>
        </p:spPr>
        <p:txBody>
          <a:bodyPr vert="horz" wrap="square" lIns="0" tIns="13335" rIns="0" bIns="0" rtlCol="0">
            <a:spAutoFit/>
          </a:bodyPr>
          <a:lstStyle/>
          <a:p>
            <a:pPr marL="12700">
              <a:lnSpc>
                <a:spcPct val="100000"/>
              </a:lnSpc>
              <a:spcBef>
                <a:spcPts val="105"/>
              </a:spcBef>
            </a:pPr>
            <a:r>
              <a:rPr lang="cs-CZ" sz="3200" b="1" dirty="0" err="1">
                <a:solidFill>
                  <a:srgbClr val="FF0000"/>
                </a:solidFill>
                <a:latin typeface="Calibri"/>
                <a:cs typeface="Calibri"/>
              </a:rPr>
              <a:t>general</a:t>
            </a:r>
            <a:endParaRPr sz="3200" dirty="0">
              <a:latin typeface="Calibri"/>
              <a:cs typeface="Calibri"/>
            </a:endParaRPr>
          </a:p>
        </p:txBody>
      </p:sp>
      <p:sp>
        <p:nvSpPr>
          <p:cNvPr id="12" name="object 5">
            <a:extLst>
              <a:ext uri="{FF2B5EF4-FFF2-40B4-BE49-F238E27FC236}">
                <a16:creationId xmlns:a16="http://schemas.microsoft.com/office/drawing/2014/main" id="{450F6B92-BBC8-4A4A-A30B-3021402094C2}"/>
              </a:ext>
            </a:extLst>
          </p:cNvPr>
          <p:cNvSpPr txBox="1"/>
          <p:nvPr/>
        </p:nvSpPr>
        <p:spPr>
          <a:xfrm>
            <a:off x="4498941" y="3341974"/>
            <a:ext cx="3502851" cy="505908"/>
          </a:xfrm>
          <a:prstGeom prst="rect">
            <a:avLst/>
          </a:prstGeom>
        </p:spPr>
        <p:txBody>
          <a:bodyPr vert="horz" wrap="square" lIns="0" tIns="13335" rIns="0" bIns="0" rtlCol="0">
            <a:spAutoFit/>
          </a:bodyPr>
          <a:lstStyle/>
          <a:p>
            <a:pPr marL="12700">
              <a:lnSpc>
                <a:spcPct val="100000"/>
              </a:lnSpc>
              <a:spcBef>
                <a:spcPts val="105"/>
              </a:spcBef>
            </a:pPr>
            <a:r>
              <a:rPr lang="cs-CZ" sz="3200" b="1" spc="-15" dirty="0" err="1">
                <a:solidFill>
                  <a:srgbClr val="FF0000"/>
                </a:solidFill>
                <a:cs typeface="Calibri"/>
              </a:rPr>
              <a:t>present</a:t>
            </a:r>
            <a:r>
              <a:rPr lang="cs-CZ" sz="3200" b="1" spc="-25" dirty="0">
                <a:solidFill>
                  <a:srgbClr val="FF0000"/>
                </a:solidFill>
                <a:cs typeface="Calibri"/>
              </a:rPr>
              <a:t> </a:t>
            </a:r>
            <a:r>
              <a:rPr lang="cs-CZ" sz="3200" b="1" dirty="0" err="1">
                <a:solidFill>
                  <a:srgbClr val="FF0000"/>
                </a:solidFill>
                <a:cs typeface="Calibri"/>
              </a:rPr>
              <a:t>simple</a:t>
            </a:r>
            <a:endParaRPr sz="3200" dirty="0">
              <a:latin typeface="Calibri"/>
              <a:cs typeface="Calibri"/>
            </a:endParaRPr>
          </a:p>
        </p:txBody>
      </p:sp>
      <p:sp>
        <p:nvSpPr>
          <p:cNvPr id="13" name="object 6">
            <a:extLst>
              <a:ext uri="{FF2B5EF4-FFF2-40B4-BE49-F238E27FC236}">
                <a16:creationId xmlns:a16="http://schemas.microsoft.com/office/drawing/2014/main" id="{037E22D4-8E02-4368-8E3C-3D0F4355BFC3}"/>
              </a:ext>
            </a:extLst>
          </p:cNvPr>
          <p:cNvSpPr txBox="1"/>
          <p:nvPr/>
        </p:nvSpPr>
        <p:spPr>
          <a:xfrm>
            <a:off x="1288097" y="3161797"/>
            <a:ext cx="6473190" cy="686085"/>
          </a:xfrm>
          <a:prstGeom prst="rect">
            <a:avLst/>
          </a:prstGeom>
        </p:spPr>
        <p:txBody>
          <a:bodyPr vert="horz" wrap="square" lIns="0" tIns="5715" rIns="0" bIns="0" rtlCol="0">
            <a:spAutoFit/>
          </a:bodyPr>
          <a:lstStyle/>
          <a:p>
            <a:pPr marL="12700" marR="5080">
              <a:lnSpc>
                <a:spcPct val="110600"/>
              </a:lnSpc>
              <a:spcBef>
                <a:spcPts val="45"/>
              </a:spcBef>
              <a:tabLst>
                <a:tab pos="3085465" algn="l"/>
              </a:tabLst>
            </a:pPr>
            <a:r>
              <a:rPr sz="4200" spc="-15" baseline="1984" dirty="0">
                <a:latin typeface="Calibri"/>
                <a:cs typeface="Calibri"/>
              </a:rPr>
              <a:t>What tense</a:t>
            </a:r>
            <a:r>
              <a:rPr sz="4200" spc="37" baseline="1984" dirty="0">
                <a:latin typeface="Calibri"/>
                <a:cs typeface="Calibri"/>
              </a:rPr>
              <a:t> </a:t>
            </a:r>
            <a:r>
              <a:rPr sz="4200" spc="-7" baseline="1984" dirty="0">
                <a:latin typeface="Calibri"/>
                <a:cs typeface="Calibri"/>
              </a:rPr>
              <a:t>is</a:t>
            </a:r>
            <a:r>
              <a:rPr sz="4200" spc="7" baseline="1984" dirty="0">
                <a:latin typeface="Calibri"/>
                <a:cs typeface="Calibri"/>
              </a:rPr>
              <a:t> </a:t>
            </a:r>
            <a:r>
              <a:rPr sz="4200" spc="-7" baseline="1984" dirty="0">
                <a:latin typeface="Calibri"/>
                <a:cs typeface="Calibri"/>
              </a:rPr>
              <a:t>used?	</a:t>
            </a:r>
            <a:endParaRPr sz="3200" dirty="0">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99441"/>
            <a:ext cx="10358120" cy="916147"/>
          </a:xfrm>
          <a:prstGeom prst="rect">
            <a:avLst/>
          </a:prstGeom>
        </p:spPr>
        <p:txBody>
          <a:bodyPr vert="horz" wrap="square" lIns="0" tIns="297687" rIns="0" bIns="0" rtlCol="0">
            <a:spAutoFit/>
          </a:bodyPr>
          <a:lstStyle/>
          <a:p>
            <a:pPr marL="12700" marR="5080">
              <a:lnSpc>
                <a:spcPts val="4750"/>
              </a:lnSpc>
              <a:spcBef>
                <a:spcPts val="700"/>
              </a:spcBef>
            </a:pPr>
            <a:r>
              <a:rPr spc="-40" dirty="0"/>
              <a:t>Language </a:t>
            </a:r>
            <a:r>
              <a:rPr spc="-55" dirty="0"/>
              <a:t>for </a:t>
            </a:r>
            <a:r>
              <a:rPr spc="-45" dirty="0"/>
              <a:t>presenting</a:t>
            </a:r>
            <a:r>
              <a:rPr spc="-235" dirty="0"/>
              <a:t> </a:t>
            </a:r>
            <a:r>
              <a:rPr spc="-20" dirty="0"/>
              <a:t>the  </a:t>
            </a:r>
            <a:r>
              <a:rPr spc="-45" dirty="0"/>
              <a:t>research/purpose</a:t>
            </a:r>
          </a:p>
        </p:txBody>
      </p:sp>
      <p:sp>
        <p:nvSpPr>
          <p:cNvPr id="3" name="object 3"/>
          <p:cNvSpPr/>
          <p:nvPr/>
        </p:nvSpPr>
        <p:spPr>
          <a:xfrm>
            <a:off x="1557040" y="2204990"/>
            <a:ext cx="8083589" cy="3575717"/>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99441"/>
            <a:ext cx="10358120" cy="1531700"/>
          </a:xfrm>
          <a:prstGeom prst="rect">
            <a:avLst/>
          </a:prstGeom>
        </p:spPr>
        <p:txBody>
          <a:bodyPr vert="horz" wrap="square" lIns="0" tIns="297687" rIns="0" bIns="0" rtlCol="0">
            <a:spAutoFit/>
          </a:bodyPr>
          <a:lstStyle/>
          <a:p>
            <a:pPr marL="12700" marR="5080">
              <a:lnSpc>
                <a:spcPts val="4750"/>
              </a:lnSpc>
              <a:spcBef>
                <a:spcPts val="700"/>
              </a:spcBef>
            </a:pPr>
            <a:r>
              <a:rPr spc="-20" dirty="0"/>
              <a:t> </a:t>
            </a:r>
            <a:r>
              <a:rPr lang="cs-CZ" spc="-20" dirty="0"/>
              <a:t>F</a:t>
            </a:r>
            <a:r>
              <a:rPr spc="-15" dirty="0"/>
              <a:t>ill </a:t>
            </a:r>
            <a:r>
              <a:rPr spc="-10" dirty="0"/>
              <a:t>in </a:t>
            </a:r>
            <a:r>
              <a:rPr spc="-20" dirty="0"/>
              <a:t>the </a:t>
            </a:r>
            <a:r>
              <a:rPr spc="-50" dirty="0"/>
              <a:t>gaps </a:t>
            </a:r>
            <a:r>
              <a:rPr spc="-20" dirty="0"/>
              <a:t>with one </a:t>
            </a:r>
            <a:r>
              <a:rPr spc="-15" dirty="0"/>
              <a:t>of </a:t>
            </a:r>
            <a:r>
              <a:rPr spc="-20" dirty="0"/>
              <a:t>the</a:t>
            </a:r>
            <a:r>
              <a:rPr spc="-575" dirty="0"/>
              <a:t> </a:t>
            </a:r>
            <a:r>
              <a:rPr spc="-50" dirty="0"/>
              <a:t>following  </a:t>
            </a:r>
            <a:r>
              <a:rPr spc="-40" dirty="0"/>
              <a:t>verbs </a:t>
            </a:r>
            <a:r>
              <a:rPr spc="-10" dirty="0"/>
              <a:t>in </a:t>
            </a:r>
            <a:r>
              <a:rPr spc="-20" dirty="0"/>
              <a:t>the </a:t>
            </a:r>
            <a:r>
              <a:rPr spc="-45" dirty="0"/>
              <a:t>correct</a:t>
            </a:r>
            <a:r>
              <a:rPr spc="-254" dirty="0"/>
              <a:t> </a:t>
            </a:r>
            <a:r>
              <a:rPr spc="-50" dirty="0"/>
              <a:t>form</a:t>
            </a:r>
          </a:p>
        </p:txBody>
      </p:sp>
      <p:sp>
        <p:nvSpPr>
          <p:cNvPr id="3" name="object 3"/>
          <p:cNvSpPr txBox="1"/>
          <p:nvPr/>
        </p:nvSpPr>
        <p:spPr>
          <a:xfrm>
            <a:off x="3343402" y="1756917"/>
            <a:ext cx="5438140" cy="360680"/>
          </a:xfrm>
          <a:prstGeom prst="rect">
            <a:avLst/>
          </a:prstGeom>
        </p:spPr>
        <p:txBody>
          <a:bodyPr vert="horz" wrap="square" lIns="0" tIns="12065" rIns="0" bIns="0" rtlCol="0">
            <a:spAutoFit/>
          </a:bodyPr>
          <a:lstStyle/>
          <a:p>
            <a:pPr marL="12700">
              <a:lnSpc>
                <a:spcPct val="100000"/>
              </a:lnSpc>
              <a:spcBef>
                <a:spcPts val="95"/>
              </a:spcBef>
            </a:pPr>
            <a:r>
              <a:rPr sz="2200" b="1" spc="-10" dirty="0">
                <a:latin typeface="Calibri"/>
                <a:cs typeface="Calibri"/>
              </a:rPr>
              <a:t>develop </a:t>
            </a:r>
            <a:r>
              <a:rPr sz="2200" b="1" spc="-5" dirty="0">
                <a:latin typeface="Calibri"/>
                <a:cs typeface="Calibri"/>
              </a:rPr>
              <a:t>- </a:t>
            </a:r>
            <a:r>
              <a:rPr sz="2200" b="1" spc="-10" dirty="0">
                <a:latin typeface="Calibri"/>
                <a:cs typeface="Calibri"/>
              </a:rPr>
              <a:t>call </a:t>
            </a:r>
            <a:r>
              <a:rPr sz="2200" b="1" spc="-5" dirty="0">
                <a:latin typeface="Calibri"/>
                <a:cs typeface="Calibri"/>
              </a:rPr>
              <a:t>- </a:t>
            </a:r>
            <a:r>
              <a:rPr sz="2200" b="1" spc="-10" dirty="0">
                <a:latin typeface="Calibri"/>
                <a:cs typeface="Calibri"/>
              </a:rPr>
              <a:t>argue </a:t>
            </a:r>
            <a:r>
              <a:rPr sz="2200" b="1" spc="-5" dirty="0">
                <a:latin typeface="Calibri"/>
                <a:cs typeface="Calibri"/>
              </a:rPr>
              <a:t>- </a:t>
            </a:r>
            <a:r>
              <a:rPr sz="2200" b="1" spc="-15" dirty="0">
                <a:latin typeface="Calibri"/>
                <a:cs typeface="Calibri"/>
              </a:rPr>
              <a:t>provide </a:t>
            </a:r>
            <a:r>
              <a:rPr sz="2200" b="1" spc="-5" dirty="0">
                <a:latin typeface="Calibri"/>
                <a:cs typeface="Calibri"/>
              </a:rPr>
              <a:t>- </a:t>
            </a:r>
            <a:r>
              <a:rPr sz="2200" b="1" spc="-10" dirty="0">
                <a:latin typeface="Calibri"/>
                <a:cs typeface="Calibri"/>
              </a:rPr>
              <a:t>look </a:t>
            </a:r>
            <a:r>
              <a:rPr sz="2200" b="1" spc="-5" dirty="0">
                <a:latin typeface="Calibri"/>
                <a:cs typeface="Calibri"/>
              </a:rPr>
              <a:t>-</a:t>
            </a:r>
            <a:r>
              <a:rPr sz="2200" b="1" spc="175" dirty="0">
                <a:latin typeface="Calibri"/>
                <a:cs typeface="Calibri"/>
              </a:rPr>
              <a:t> </a:t>
            </a:r>
            <a:r>
              <a:rPr sz="2200" b="1" spc="-10" dirty="0">
                <a:latin typeface="Calibri"/>
                <a:cs typeface="Calibri"/>
              </a:rPr>
              <a:t>consider</a:t>
            </a:r>
            <a:endParaRPr sz="2200">
              <a:latin typeface="Calibri"/>
              <a:cs typeface="Calibri"/>
            </a:endParaRPr>
          </a:p>
        </p:txBody>
      </p:sp>
      <p:sp>
        <p:nvSpPr>
          <p:cNvPr id="4" name="object 4"/>
          <p:cNvSpPr txBox="1"/>
          <p:nvPr/>
        </p:nvSpPr>
        <p:spPr>
          <a:xfrm>
            <a:off x="1432305" y="2714370"/>
            <a:ext cx="2651125" cy="360680"/>
          </a:xfrm>
          <a:prstGeom prst="rect">
            <a:avLst/>
          </a:prstGeom>
        </p:spPr>
        <p:txBody>
          <a:bodyPr vert="horz" wrap="square" lIns="0" tIns="12065" rIns="0" bIns="0" rtlCol="0">
            <a:spAutoFit/>
          </a:bodyPr>
          <a:lstStyle/>
          <a:p>
            <a:pPr marL="12700">
              <a:lnSpc>
                <a:spcPct val="100000"/>
              </a:lnSpc>
              <a:spcBef>
                <a:spcPts val="95"/>
              </a:spcBef>
            </a:pPr>
            <a:r>
              <a:rPr sz="2200" spc="-20" dirty="0">
                <a:latin typeface="Calibri"/>
                <a:cs typeface="Calibri"/>
              </a:rPr>
              <a:t>preferences </a:t>
            </a:r>
            <a:r>
              <a:rPr sz="2200" spc="-5" dirty="0">
                <a:latin typeface="Calibri"/>
                <a:cs typeface="Calibri"/>
              </a:rPr>
              <a:t>in which</a:t>
            </a:r>
            <a:r>
              <a:rPr sz="2200" spc="10" dirty="0">
                <a:latin typeface="Calibri"/>
                <a:cs typeface="Calibri"/>
              </a:rPr>
              <a:t> </a:t>
            </a:r>
            <a:r>
              <a:rPr sz="2200" spc="-10" dirty="0">
                <a:latin typeface="Calibri"/>
                <a:cs typeface="Calibri"/>
              </a:rPr>
              <a:t>...</a:t>
            </a:r>
            <a:endParaRPr sz="2200">
              <a:latin typeface="Calibri"/>
              <a:cs typeface="Calibri"/>
            </a:endParaRPr>
          </a:p>
        </p:txBody>
      </p:sp>
      <p:sp>
        <p:nvSpPr>
          <p:cNvPr id="5" name="object 5"/>
          <p:cNvSpPr txBox="1">
            <a:spLocks noGrp="1"/>
          </p:cNvSpPr>
          <p:nvPr>
            <p:ph type="body" idx="1"/>
          </p:nvPr>
        </p:nvSpPr>
        <p:spPr>
          <a:xfrm>
            <a:off x="828039" y="2242540"/>
            <a:ext cx="10502265" cy="4372607"/>
          </a:xfrm>
          <a:prstGeom prst="rect">
            <a:avLst/>
          </a:prstGeom>
        </p:spPr>
        <p:txBody>
          <a:bodyPr vert="horz" wrap="square" lIns="0" tIns="121920" rIns="0" bIns="0" rtlCol="0">
            <a:spAutoFit/>
          </a:bodyPr>
          <a:lstStyle/>
          <a:p>
            <a:pPr marL="616585" indent="-515620">
              <a:lnSpc>
                <a:spcPct val="100000"/>
              </a:lnSpc>
              <a:spcBef>
                <a:spcPts val="960"/>
              </a:spcBef>
              <a:buAutoNum type="alphaLcParenR"/>
              <a:tabLst>
                <a:tab pos="616585" algn="l"/>
                <a:tab pos="617220" algn="l"/>
                <a:tab pos="2171700" algn="l"/>
                <a:tab pos="3946525" algn="l"/>
              </a:tabLst>
            </a:pPr>
            <a:r>
              <a:rPr spc="-10" dirty="0"/>
              <a:t>This</a:t>
            </a:r>
            <a:r>
              <a:rPr spc="30" dirty="0"/>
              <a:t> </a:t>
            </a:r>
            <a:r>
              <a:rPr spc="-10" dirty="0"/>
              <a:t>paper</a:t>
            </a:r>
            <a:r>
              <a:rPr sz="3300" u="heavy" spc="-15" baseline="12626" dirty="0">
                <a:solidFill>
                  <a:srgbClr val="FF0000"/>
                </a:solidFill>
                <a:uFill>
                  <a:solidFill>
                    <a:srgbClr val="000000"/>
                  </a:solidFill>
                </a:uFill>
              </a:rPr>
              <a:t> 	</a:t>
            </a:r>
            <a:r>
              <a:rPr sz="4800" b="1" u="heavy" spc="-15" baseline="8680" dirty="0">
                <a:solidFill>
                  <a:srgbClr val="FF0000"/>
                </a:solidFill>
                <a:uFill>
                  <a:solidFill>
                    <a:srgbClr val="000000"/>
                  </a:solidFill>
                </a:uFill>
                <a:latin typeface="Calibri"/>
                <a:cs typeface="Calibri"/>
              </a:rPr>
              <a:t>	</a:t>
            </a:r>
            <a:r>
              <a:rPr sz="2200" spc="-5" dirty="0"/>
              <a:t>an </a:t>
            </a:r>
            <a:r>
              <a:rPr sz="2200" spc="-10" dirty="0"/>
              <a:t>axiomatic </a:t>
            </a:r>
            <a:r>
              <a:rPr sz="2200" spc="-5" dirty="0"/>
              <a:t>basis </a:t>
            </a:r>
            <a:r>
              <a:rPr sz="2200" spc="-20" dirty="0"/>
              <a:t>for </a:t>
            </a:r>
            <a:r>
              <a:rPr sz="2200" spc="-5" dirty="0"/>
              <a:t>a </a:t>
            </a:r>
            <a:r>
              <a:rPr sz="2200" spc="-15" dirty="0"/>
              <a:t>representation </a:t>
            </a:r>
            <a:r>
              <a:rPr sz="2200" spc="-5" dirty="0"/>
              <a:t>of</a:t>
            </a:r>
            <a:r>
              <a:rPr sz="2200" spc="55" dirty="0"/>
              <a:t> </a:t>
            </a:r>
            <a:r>
              <a:rPr sz="2200" spc="-10" dirty="0"/>
              <a:t>personal</a:t>
            </a:r>
            <a:endParaRPr sz="2200" dirty="0">
              <a:latin typeface="Calibri"/>
              <a:cs typeface="Calibri"/>
            </a:endParaRPr>
          </a:p>
          <a:p>
            <a:pPr marL="616585" marR="908685" indent="-515620">
              <a:lnSpc>
                <a:spcPct val="65100"/>
              </a:lnSpc>
              <a:spcBef>
                <a:spcPts val="2205"/>
              </a:spcBef>
              <a:buAutoNum type="alphaLcParenR"/>
              <a:tabLst>
                <a:tab pos="616585" algn="l"/>
                <a:tab pos="617220" algn="l"/>
                <a:tab pos="4120515" algn="l"/>
              </a:tabLst>
            </a:pPr>
            <a:r>
              <a:rPr spc="-10" dirty="0"/>
              <a:t>The</a:t>
            </a:r>
            <a:r>
              <a:rPr spc="25" dirty="0"/>
              <a:t> </a:t>
            </a:r>
            <a:r>
              <a:rPr spc="-10" dirty="0"/>
              <a:t>authors </a:t>
            </a:r>
            <a:r>
              <a:rPr sz="3300" u="heavy" spc="-15" baseline="15151" dirty="0">
                <a:solidFill>
                  <a:srgbClr val="FF0000"/>
                </a:solidFill>
                <a:uFill>
                  <a:solidFill>
                    <a:srgbClr val="000000"/>
                  </a:solidFill>
                </a:uFill>
              </a:rPr>
              <a:t> </a:t>
            </a:r>
            <a:r>
              <a:rPr sz="3300" u="heavy" spc="195" baseline="15151" dirty="0">
                <a:solidFill>
                  <a:srgbClr val="FF0000"/>
                </a:solidFill>
                <a:uFill>
                  <a:solidFill>
                    <a:srgbClr val="000000"/>
                  </a:solidFill>
                </a:uFill>
              </a:rPr>
              <a:t> </a:t>
            </a:r>
            <a:r>
              <a:rPr sz="4800" b="1" u="heavy" spc="-7" baseline="10416" dirty="0">
                <a:solidFill>
                  <a:srgbClr val="FF0000"/>
                </a:solidFill>
                <a:uFill>
                  <a:solidFill>
                    <a:srgbClr val="000000"/>
                  </a:solidFill>
                </a:uFill>
                <a:latin typeface="Calibri"/>
                <a:cs typeface="Calibri"/>
              </a:rPr>
              <a:t>	</a:t>
            </a:r>
            <a:r>
              <a:rPr sz="2200" spc="-5" dirty="0"/>
              <a:t>a </a:t>
            </a:r>
            <a:r>
              <a:rPr sz="2200" spc="-15" dirty="0"/>
              <a:t>broad </a:t>
            </a:r>
            <a:r>
              <a:rPr sz="2200" spc="-5" dirty="0"/>
              <a:t>class of </a:t>
            </a:r>
            <a:r>
              <a:rPr sz="2200" spc="-10" dirty="0"/>
              <a:t>situations where </a:t>
            </a:r>
            <a:r>
              <a:rPr sz="2200" spc="-5" dirty="0"/>
              <a:t>a society </a:t>
            </a:r>
            <a:r>
              <a:rPr sz="2200" spc="-10" dirty="0"/>
              <a:t>must  </a:t>
            </a:r>
            <a:r>
              <a:rPr sz="2200" spc="-5" dirty="0"/>
              <a:t>choose </a:t>
            </a:r>
            <a:r>
              <a:rPr sz="2200" spc="-15" dirty="0"/>
              <a:t>from </a:t>
            </a:r>
            <a:r>
              <a:rPr sz="2200" spc="-5" dirty="0"/>
              <a:t>a </a:t>
            </a:r>
            <a:r>
              <a:rPr sz="2200" spc="-15" dirty="0"/>
              <a:t>finite </a:t>
            </a:r>
            <a:r>
              <a:rPr sz="2200" spc="-10" dirty="0"/>
              <a:t>set </a:t>
            </a:r>
            <a:r>
              <a:rPr sz="2200" dirty="0"/>
              <a:t>of</a:t>
            </a:r>
            <a:r>
              <a:rPr sz="2200" spc="70" dirty="0"/>
              <a:t> </a:t>
            </a:r>
            <a:r>
              <a:rPr sz="2200" spc="-10" dirty="0"/>
              <a:t>alternatives.</a:t>
            </a:r>
            <a:endParaRPr sz="2200" dirty="0">
              <a:latin typeface="Calibri"/>
              <a:cs typeface="Calibri"/>
            </a:endParaRPr>
          </a:p>
          <a:p>
            <a:pPr marL="616585" marR="282575" indent="-515620">
              <a:lnSpc>
                <a:spcPct val="65100"/>
              </a:lnSpc>
              <a:spcBef>
                <a:spcPts val="545"/>
              </a:spcBef>
              <a:buAutoNum type="alphaLcParenR"/>
              <a:tabLst>
                <a:tab pos="616585" algn="l"/>
                <a:tab pos="617220" algn="l"/>
                <a:tab pos="3806825" algn="l"/>
              </a:tabLst>
            </a:pPr>
            <a:r>
              <a:rPr spc="-10" dirty="0"/>
              <a:t>This</a:t>
            </a:r>
            <a:r>
              <a:rPr spc="15" dirty="0"/>
              <a:t> </a:t>
            </a:r>
            <a:r>
              <a:rPr spc="-10" dirty="0"/>
              <a:t>paper </a:t>
            </a:r>
            <a:r>
              <a:rPr sz="3300" u="heavy" spc="-15" baseline="8838" dirty="0">
                <a:solidFill>
                  <a:srgbClr val="FF0000"/>
                </a:solidFill>
                <a:uFill>
                  <a:solidFill>
                    <a:srgbClr val="000000"/>
                  </a:solidFill>
                </a:uFill>
              </a:rPr>
              <a:t>  </a:t>
            </a:r>
            <a:r>
              <a:rPr sz="3300" u="heavy" spc="120" baseline="8838" dirty="0">
                <a:solidFill>
                  <a:srgbClr val="FF0000"/>
                </a:solidFill>
                <a:uFill>
                  <a:solidFill>
                    <a:srgbClr val="000000"/>
                  </a:solidFill>
                </a:uFill>
              </a:rPr>
              <a:t> </a:t>
            </a:r>
            <a:r>
              <a:rPr sz="4800" b="1" u="heavy" spc="-15" baseline="6076" dirty="0">
                <a:solidFill>
                  <a:srgbClr val="FF0000"/>
                </a:solidFill>
                <a:uFill>
                  <a:solidFill>
                    <a:srgbClr val="000000"/>
                  </a:solidFill>
                </a:uFill>
                <a:latin typeface="Calibri"/>
                <a:cs typeface="Calibri"/>
              </a:rPr>
              <a:t>	</a:t>
            </a:r>
            <a:r>
              <a:rPr sz="2200" spc="-10" dirty="0"/>
              <a:t>that </a:t>
            </a:r>
            <a:r>
              <a:rPr sz="2200" spc="-5" dirty="0"/>
              <a:t>the </a:t>
            </a:r>
            <a:r>
              <a:rPr sz="2200" spc="-10" dirty="0"/>
              <a:t>analysis </a:t>
            </a:r>
            <a:r>
              <a:rPr sz="2200" spc="-5" dirty="0"/>
              <a:t>of these </a:t>
            </a:r>
            <a:r>
              <a:rPr sz="2200" spc="-15" dirty="0"/>
              <a:t>games involves </a:t>
            </a:r>
            <a:r>
              <a:rPr sz="2200" spc="-5" dirty="0"/>
              <a:t>a </a:t>
            </a:r>
            <a:r>
              <a:rPr sz="2200" spc="-35" dirty="0"/>
              <a:t>key </a:t>
            </a:r>
            <a:r>
              <a:rPr sz="2200" spc="-15" dirty="0"/>
              <a:t>technical  </a:t>
            </a:r>
            <a:r>
              <a:rPr sz="2200" spc="-5" dirty="0"/>
              <a:t>issue.</a:t>
            </a:r>
            <a:endParaRPr sz="2200" dirty="0">
              <a:latin typeface="Calibri"/>
              <a:cs typeface="Calibri"/>
            </a:endParaRPr>
          </a:p>
          <a:p>
            <a:pPr marL="616585" marR="106680" indent="-515620">
              <a:lnSpc>
                <a:spcPct val="67400"/>
              </a:lnSpc>
              <a:spcBef>
                <a:spcPts val="459"/>
              </a:spcBef>
              <a:buAutoNum type="alphaLcParenR"/>
              <a:tabLst>
                <a:tab pos="616585" algn="l"/>
                <a:tab pos="617220" algn="l"/>
                <a:tab pos="2171700" algn="l"/>
                <a:tab pos="3528060" algn="l"/>
              </a:tabLst>
            </a:pPr>
            <a:r>
              <a:rPr spc="-10" dirty="0"/>
              <a:t>This</a:t>
            </a:r>
            <a:r>
              <a:rPr spc="30" dirty="0"/>
              <a:t> </a:t>
            </a:r>
            <a:r>
              <a:rPr spc="-10" dirty="0"/>
              <a:t>paper</a:t>
            </a:r>
            <a:r>
              <a:rPr sz="3300" u="heavy" spc="-15" baseline="2525" dirty="0">
                <a:solidFill>
                  <a:srgbClr val="FF0000"/>
                </a:solidFill>
                <a:uFill>
                  <a:solidFill>
                    <a:srgbClr val="000000"/>
                  </a:solidFill>
                </a:uFill>
              </a:rPr>
              <a:t> 	</a:t>
            </a:r>
            <a:r>
              <a:rPr sz="4800" b="1" u="heavy" spc="-7" baseline="1736" dirty="0">
                <a:solidFill>
                  <a:srgbClr val="FF0000"/>
                </a:solidFill>
                <a:uFill>
                  <a:solidFill>
                    <a:srgbClr val="000000"/>
                  </a:solidFill>
                </a:uFill>
                <a:latin typeface="Calibri"/>
                <a:cs typeface="Calibri"/>
              </a:rPr>
              <a:t>	</a:t>
            </a:r>
            <a:r>
              <a:rPr sz="2200" spc="-15" dirty="0"/>
              <a:t>at </a:t>
            </a:r>
            <a:r>
              <a:rPr sz="2200" spc="-5" dirty="0"/>
              <a:t>the </a:t>
            </a:r>
            <a:r>
              <a:rPr sz="2200" spc="-15" dirty="0"/>
              <a:t>effectiveness </a:t>
            </a:r>
            <a:r>
              <a:rPr sz="2200" spc="-5" dirty="0"/>
              <a:t>of the </a:t>
            </a:r>
            <a:r>
              <a:rPr sz="2200" spc="-15" dirty="0"/>
              <a:t>Environmental </a:t>
            </a:r>
            <a:r>
              <a:rPr sz="2200" spc="-10" dirty="0"/>
              <a:t>Protection Agency  </a:t>
            </a:r>
            <a:r>
              <a:rPr sz="2200" spc="-40" dirty="0"/>
              <a:t>(EPA) </a:t>
            </a:r>
            <a:r>
              <a:rPr sz="2200" spc="-5" dirty="0"/>
              <a:t>in </a:t>
            </a:r>
            <a:r>
              <a:rPr sz="2200" spc="-10" dirty="0"/>
              <a:t>reducing </a:t>
            </a:r>
            <a:r>
              <a:rPr sz="2200" spc="-5" dirty="0"/>
              <a:t>the time </a:t>
            </a:r>
            <a:r>
              <a:rPr sz="2200" spc="-10" dirty="0"/>
              <a:t>that manufacturing plants spend </a:t>
            </a:r>
            <a:r>
              <a:rPr sz="2200" spc="-5" dirty="0"/>
              <a:t>in a </a:t>
            </a:r>
            <a:r>
              <a:rPr sz="2200" spc="-25" dirty="0"/>
              <a:t>state </a:t>
            </a:r>
            <a:r>
              <a:rPr sz="2200" dirty="0"/>
              <a:t>of </a:t>
            </a:r>
            <a:r>
              <a:rPr sz="2200" spc="-5" dirty="0"/>
              <a:t>non-  </a:t>
            </a:r>
            <a:r>
              <a:rPr sz="2200" spc="-10" dirty="0"/>
              <a:t>compliance.</a:t>
            </a:r>
            <a:endParaRPr sz="2200" dirty="0">
              <a:latin typeface="Calibri"/>
              <a:cs typeface="Calibri"/>
            </a:endParaRPr>
          </a:p>
          <a:p>
            <a:pPr marL="616585" marR="112395" indent="-515620">
              <a:lnSpc>
                <a:spcPct val="65100"/>
              </a:lnSpc>
              <a:spcBef>
                <a:spcPts val="555"/>
              </a:spcBef>
              <a:buAutoNum type="alphaLcParenR"/>
              <a:tabLst>
                <a:tab pos="616585" algn="l"/>
                <a:tab pos="617220" algn="l"/>
                <a:tab pos="3346450" algn="l"/>
              </a:tabLst>
            </a:pPr>
            <a:r>
              <a:rPr spc="-10" dirty="0"/>
              <a:t>This</a:t>
            </a:r>
            <a:r>
              <a:rPr spc="15" dirty="0"/>
              <a:t> </a:t>
            </a:r>
            <a:r>
              <a:rPr spc="-10" dirty="0"/>
              <a:t>study </a:t>
            </a:r>
            <a:r>
              <a:rPr sz="3300" u="heavy" spc="-15" baseline="11363" dirty="0">
                <a:solidFill>
                  <a:srgbClr val="FF0000"/>
                </a:solidFill>
                <a:uFill>
                  <a:solidFill>
                    <a:srgbClr val="000000"/>
                  </a:solidFill>
                </a:uFill>
              </a:rPr>
              <a:t> </a:t>
            </a:r>
            <a:r>
              <a:rPr sz="3300" u="heavy" spc="37" baseline="11363" dirty="0">
                <a:solidFill>
                  <a:srgbClr val="FF0000"/>
                </a:solidFill>
                <a:uFill>
                  <a:solidFill>
                    <a:srgbClr val="000000"/>
                  </a:solidFill>
                </a:uFill>
              </a:rPr>
              <a:t> </a:t>
            </a:r>
            <a:r>
              <a:rPr sz="4800" b="1" u="heavy" spc="-7" baseline="7812" dirty="0">
                <a:solidFill>
                  <a:srgbClr val="FF0000"/>
                </a:solidFill>
                <a:uFill>
                  <a:solidFill>
                    <a:srgbClr val="000000"/>
                  </a:solidFill>
                </a:uFill>
                <a:latin typeface="Calibri"/>
                <a:cs typeface="Calibri"/>
              </a:rPr>
              <a:t>	</a:t>
            </a:r>
            <a:r>
              <a:rPr sz="2200" spc="-20" dirty="0"/>
              <a:t>into </a:t>
            </a:r>
            <a:r>
              <a:rPr sz="2200" spc="-10" dirty="0"/>
              <a:t>question the established view that </a:t>
            </a:r>
            <a:r>
              <a:rPr sz="2200" spc="-5" dirty="0"/>
              <a:t>lack of </a:t>
            </a:r>
            <a:r>
              <a:rPr sz="2200" spc="-10" dirty="0"/>
              <a:t>information on  </a:t>
            </a:r>
            <a:r>
              <a:rPr sz="2200" spc="-5" dirty="0"/>
              <a:t>clean-up </a:t>
            </a:r>
            <a:r>
              <a:rPr sz="2200" spc="-20" dirty="0"/>
              <a:t>cost </a:t>
            </a:r>
            <a:r>
              <a:rPr sz="2200" spc="-5" dirty="0"/>
              <a:t>functions </a:t>
            </a:r>
            <a:r>
              <a:rPr sz="2200" spc="-10" dirty="0"/>
              <a:t>represents </a:t>
            </a:r>
            <a:r>
              <a:rPr sz="2200" spc="-5" dirty="0"/>
              <a:t>a serious </a:t>
            </a:r>
            <a:r>
              <a:rPr sz="2200" spc="-15" dirty="0"/>
              <a:t>problem</a:t>
            </a:r>
            <a:r>
              <a:rPr sz="2200" spc="45" dirty="0"/>
              <a:t> </a:t>
            </a:r>
            <a:r>
              <a:rPr sz="2200" spc="-10" dirty="0"/>
              <a:t>...</a:t>
            </a:r>
            <a:endParaRPr sz="2200" dirty="0">
              <a:latin typeface="Calibri"/>
              <a:cs typeface="Calibri"/>
            </a:endParaRPr>
          </a:p>
          <a:p>
            <a:pPr marL="616585" marR="428625" indent="-515620">
              <a:lnSpc>
                <a:spcPct val="67400"/>
              </a:lnSpc>
              <a:spcBef>
                <a:spcPts val="459"/>
              </a:spcBef>
              <a:buAutoNum type="alphaLcParenR"/>
              <a:tabLst>
                <a:tab pos="616585" algn="l"/>
                <a:tab pos="617220" algn="l"/>
                <a:tab pos="2171700" algn="l"/>
              </a:tabLst>
            </a:pPr>
            <a:r>
              <a:rPr spc="-10" dirty="0"/>
              <a:t>This</a:t>
            </a:r>
            <a:r>
              <a:rPr spc="30" dirty="0"/>
              <a:t> </a:t>
            </a:r>
            <a:r>
              <a:rPr spc="-10" dirty="0"/>
              <a:t>paper</a:t>
            </a:r>
            <a:r>
              <a:rPr sz="3300" u="heavy" spc="-15" baseline="6313" dirty="0">
                <a:solidFill>
                  <a:srgbClr val="FF0000"/>
                </a:solidFill>
                <a:uFill>
                  <a:solidFill>
                    <a:srgbClr val="000000"/>
                  </a:solidFill>
                </a:uFill>
              </a:rPr>
              <a:t> 	</a:t>
            </a:r>
            <a:r>
              <a:rPr lang="cs-CZ" sz="3300" u="heavy" spc="-15" baseline="6313" dirty="0">
                <a:solidFill>
                  <a:srgbClr val="FF0000"/>
                </a:solidFill>
                <a:uFill>
                  <a:solidFill>
                    <a:srgbClr val="000000"/>
                  </a:solidFill>
                </a:uFill>
              </a:rPr>
              <a:t>                    </a:t>
            </a:r>
            <a:r>
              <a:rPr sz="4800" b="1" spc="-15" baseline="4340" dirty="0">
                <a:solidFill>
                  <a:srgbClr val="FF0000"/>
                </a:solidFill>
                <a:latin typeface="Calibri"/>
                <a:cs typeface="Calibri"/>
              </a:rPr>
              <a:t> </a:t>
            </a:r>
            <a:r>
              <a:rPr sz="2200" spc="-5" dirty="0"/>
              <a:t>a model of </a:t>
            </a:r>
            <a:r>
              <a:rPr sz="2200" spc="-20" dirty="0"/>
              <a:t>corporate hierarchy </a:t>
            </a:r>
            <a:r>
              <a:rPr sz="2200" spc="-5" dirty="0"/>
              <a:t>in </a:t>
            </a:r>
            <a:r>
              <a:rPr sz="2200" spc="-10" dirty="0"/>
              <a:t>which </a:t>
            </a:r>
            <a:r>
              <a:rPr sz="2200" spc="-25" dirty="0"/>
              <a:t>workers  </a:t>
            </a:r>
            <a:r>
              <a:rPr sz="2200" spc="-10" dirty="0"/>
              <a:t>accumulate </a:t>
            </a:r>
            <a:r>
              <a:rPr sz="2200" spc="-15" dirty="0"/>
              <a:t>heterogeneous </a:t>
            </a:r>
            <a:r>
              <a:rPr sz="2200" spc="-10" dirty="0"/>
              <a:t>human capital suitable </a:t>
            </a:r>
            <a:r>
              <a:rPr sz="2200" spc="-20" dirty="0"/>
              <a:t>for different </a:t>
            </a:r>
            <a:r>
              <a:rPr sz="2200" spc="-5" dirty="0"/>
              <a:t>positions within the  </a:t>
            </a:r>
            <a:r>
              <a:rPr sz="2200" spc="-35" dirty="0"/>
              <a:t>hierarchy.</a:t>
            </a:r>
            <a:endParaRPr sz="2200" dirty="0">
              <a:latin typeface="Calibri"/>
              <a:cs typeface="Calibri"/>
            </a:endParaRPr>
          </a:p>
        </p:txBody>
      </p:sp>
      <p:sp>
        <p:nvSpPr>
          <p:cNvPr id="6" name="object 5">
            <a:extLst>
              <a:ext uri="{FF2B5EF4-FFF2-40B4-BE49-F238E27FC236}">
                <a16:creationId xmlns:a16="http://schemas.microsoft.com/office/drawing/2014/main" id="{0BF54DE6-982A-4837-A314-DF46E22A4471}"/>
              </a:ext>
            </a:extLst>
          </p:cNvPr>
          <p:cNvSpPr txBox="1">
            <a:spLocks/>
          </p:cNvSpPr>
          <p:nvPr/>
        </p:nvSpPr>
        <p:spPr>
          <a:xfrm>
            <a:off x="2914647" y="2070429"/>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provides</a:t>
            </a:r>
            <a:endParaRPr lang="en-US" sz="4400" kern="0" dirty="0"/>
          </a:p>
        </p:txBody>
      </p:sp>
      <p:sp>
        <p:nvSpPr>
          <p:cNvPr id="7" name="object 5">
            <a:extLst>
              <a:ext uri="{FF2B5EF4-FFF2-40B4-BE49-F238E27FC236}">
                <a16:creationId xmlns:a16="http://schemas.microsoft.com/office/drawing/2014/main" id="{2702049C-69D2-43DB-8D89-49314BB2DF85}"/>
              </a:ext>
            </a:extLst>
          </p:cNvPr>
          <p:cNvSpPr txBox="1">
            <a:spLocks/>
          </p:cNvSpPr>
          <p:nvPr/>
        </p:nvSpPr>
        <p:spPr>
          <a:xfrm>
            <a:off x="3077335" y="2721946"/>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consider</a:t>
            </a:r>
            <a:endParaRPr lang="en-US" sz="4400" kern="0" dirty="0"/>
          </a:p>
        </p:txBody>
      </p:sp>
      <p:sp>
        <p:nvSpPr>
          <p:cNvPr id="8" name="object 5">
            <a:extLst>
              <a:ext uri="{FF2B5EF4-FFF2-40B4-BE49-F238E27FC236}">
                <a16:creationId xmlns:a16="http://schemas.microsoft.com/office/drawing/2014/main" id="{47DA31B4-5E9D-47B1-9864-CFA86418D380}"/>
              </a:ext>
            </a:extLst>
          </p:cNvPr>
          <p:cNvSpPr txBox="1">
            <a:spLocks/>
          </p:cNvSpPr>
          <p:nvPr/>
        </p:nvSpPr>
        <p:spPr>
          <a:xfrm>
            <a:off x="3071397" y="3342478"/>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argues</a:t>
            </a:r>
            <a:endParaRPr lang="en-US" sz="4400" kern="0" dirty="0"/>
          </a:p>
        </p:txBody>
      </p:sp>
      <p:sp>
        <p:nvSpPr>
          <p:cNvPr id="9" name="object 5">
            <a:extLst>
              <a:ext uri="{FF2B5EF4-FFF2-40B4-BE49-F238E27FC236}">
                <a16:creationId xmlns:a16="http://schemas.microsoft.com/office/drawing/2014/main" id="{328D0732-0C72-4743-9CE0-A0AF3F909A22}"/>
              </a:ext>
            </a:extLst>
          </p:cNvPr>
          <p:cNvSpPr txBox="1">
            <a:spLocks/>
          </p:cNvSpPr>
          <p:nvPr/>
        </p:nvSpPr>
        <p:spPr>
          <a:xfrm>
            <a:off x="2914646" y="3932984"/>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looks</a:t>
            </a:r>
            <a:endParaRPr lang="en-US" sz="4400" kern="0" dirty="0"/>
          </a:p>
        </p:txBody>
      </p:sp>
      <p:sp>
        <p:nvSpPr>
          <p:cNvPr id="10" name="object 5">
            <a:extLst>
              <a:ext uri="{FF2B5EF4-FFF2-40B4-BE49-F238E27FC236}">
                <a16:creationId xmlns:a16="http://schemas.microsoft.com/office/drawing/2014/main" id="{FE26A103-37A4-45ED-8D77-E4F68667DC87}"/>
              </a:ext>
            </a:extLst>
          </p:cNvPr>
          <p:cNvSpPr txBox="1">
            <a:spLocks/>
          </p:cNvSpPr>
          <p:nvPr/>
        </p:nvSpPr>
        <p:spPr>
          <a:xfrm>
            <a:off x="2914646" y="4763229"/>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calls</a:t>
            </a:r>
            <a:endParaRPr lang="en-US" sz="4400" kern="0" dirty="0"/>
          </a:p>
        </p:txBody>
      </p:sp>
      <p:sp>
        <p:nvSpPr>
          <p:cNvPr id="11" name="object 5">
            <a:extLst>
              <a:ext uri="{FF2B5EF4-FFF2-40B4-BE49-F238E27FC236}">
                <a16:creationId xmlns:a16="http://schemas.microsoft.com/office/drawing/2014/main" id="{E08E5B39-EFB8-476B-9F4A-ED706A09CA5C}"/>
              </a:ext>
            </a:extLst>
          </p:cNvPr>
          <p:cNvSpPr txBox="1">
            <a:spLocks/>
          </p:cNvSpPr>
          <p:nvPr/>
        </p:nvSpPr>
        <p:spPr>
          <a:xfrm>
            <a:off x="2667000" y="5386010"/>
            <a:ext cx="1610361" cy="800219"/>
          </a:xfrm>
          <a:prstGeom prst="rect">
            <a:avLst/>
          </a:prstGeom>
        </p:spPr>
        <p:txBody>
          <a:bodyPr vert="horz" wrap="square" lIns="0" tIns="121920" rIns="0" bIns="0" rtlCol="0">
            <a:spAutoFit/>
          </a:bodyPr>
          <a:lstStyle>
            <a:lvl1pPr marL="0">
              <a:defRPr sz="2200" b="0" i="0">
                <a:solidFill>
                  <a:schemeClr val="tx1"/>
                </a:solidFill>
                <a:latin typeface="Calibri"/>
                <a:ea typeface="+mn-ea"/>
                <a:cs typeface="Calibr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00965">
              <a:spcBef>
                <a:spcPts val="960"/>
              </a:spcBef>
              <a:tabLst>
                <a:tab pos="616585" algn="l"/>
                <a:tab pos="617220" algn="l"/>
                <a:tab pos="2171700" algn="l"/>
                <a:tab pos="3946525" algn="l"/>
              </a:tabLst>
            </a:pPr>
            <a:r>
              <a:rPr lang="cs-CZ" sz="4400" b="1" kern="0" spc="-15" baseline="8680" dirty="0" err="1">
                <a:solidFill>
                  <a:srgbClr val="FF0000"/>
                </a:solidFill>
                <a:uFill>
                  <a:solidFill>
                    <a:srgbClr val="000000"/>
                  </a:solidFill>
                </a:uFill>
              </a:rPr>
              <a:t>develops</a:t>
            </a:r>
            <a:endParaRPr lang="en-US" sz="4400"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99441"/>
            <a:ext cx="10358120" cy="1531700"/>
          </a:xfrm>
          <a:prstGeom prst="rect">
            <a:avLst/>
          </a:prstGeom>
        </p:spPr>
        <p:txBody>
          <a:bodyPr vert="horz" wrap="square" lIns="0" tIns="297687" rIns="0" bIns="0" rtlCol="0">
            <a:spAutoFit/>
          </a:bodyPr>
          <a:lstStyle/>
          <a:p>
            <a:pPr marL="12700" marR="5080">
              <a:lnSpc>
                <a:spcPts val="4750"/>
              </a:lnSpc>
              <a:spcBef>
                <a:spcPts val="700"/>
              </a:spcBef>
            </a:pPr>
            <a:r>
              <a:rPr spc="-20" dirty="0"/>
              <a:t> </a:t>
            </a:r>
            <a:r>
              <a:rPr spc="-50" dirty="0"/>
              <a:t>Rewrite </a:t>
            </a:r>
            <a:r>
              <a:rPr spc="-20" dirty="0"/>
              <a:t>the </a:t>
            </a:r>
            <a:r>
              <a:rPr spc="-45" dirty="0"/>
              <a:t>following sentences </a:t>
            </a:r>
            <a:r>
              <a:rPr spc="-25" dirty="0"/>
              <a:t>using</a:t>
            </a:r>
            <a:r>
              <a:rPr spc="-365" dirty="0"/>
              <a:t> </a:t>
            </a:r>
            <a:r>
              <a:rPr spc="-20" dirty="0"/>
              <a:t>the  </a:t>
            </a:r>
            <a:r>
              <a:rPr spc="-35" dirty="0"/>
              <a:t>passive</a:t>
            </a:r>
            <a:r>
              <a:rPr spc="-95" dirty="0"/>
              <a:t> </a:t>
            </a:r>
            <a:r>
              <a:rPr spc="-35" dirty="0"/>
              <a:t>voice.</a:t>
            </a:r>
          </a:p>
        </p:txBody>
      </p:sp>
      <p:sp>
        <p:nvSpPr>
          <p:cNvPr id="3" name="object 3"/>
          <p:cNvSpPr txBox="1"/>
          <p:nvPr/>
        </p:nvSpPr>
        <p:spPr>
          <a:xfrm>
            <a:off x="916939" y="1793493"/>
            <a:ext cx="10205720" cy="3076996"/>
          </a:xfrm>
          <a:prstGeom prst="rect">
            <a:avLst/>
          </a:prstGeom>
        </p:spPr>
        <p:txBody>
          <a:bodyPr vert="horz" wrap="square" lIns="0" tIns="59690" rIns="0" bIns="0" rtlCol="0">
            <a:spAutoFit/>
          </a:bodyPr>
          <a:lstStyle/>
          <a:p>
            <a:pPr marL="527685" marR="71120" indent="-515620">
              <a:lnSpc>
                <a:spcPts val="3030"/>
              </a:lnSpc>
              <a:spcBef>
                <a:spcPts val="470"/>
              </a:spcBef>
              <a:buAutoNum type="alphaLcPeriod"/>
              <a:tabLst>
                <a:tab pos="527685" algn="l"/>
                <a:tab pos="528320" algn="l"/>
                <a:tab pos="9581515" algn="l"/>
              </a:tabLst>
            </a:pPr>
            <a:r>
              <a:rPr sz="2800" spc="-120" dirty="0">
                <a:latin typeface="Calibri"/>
                <a:cs typeface="Calibri"/>
              </a:rPr>
              <a:t>W</a:t>
            </a:r>
            <a:r>
              <a:rPr sz="2800" spc="-5" dirty="0">
                <a:latin typeface="Calibri"/>
                <a:cs typeface="Calibri"/>
              </a:rPr>
              <a:t>e</a:t>
            </a:r>
            <a:r>
              <a:rPr sz="2800" dirty="0">
                <a:latin typeface="Calibri"/>
                <a:cs typeface="Calibri"/>
              </a:rPr>
              <a:t> </a:t>
            </a:r>
            <a:r>
              <a:rPr sz="2800" spc="-20" dirty="0">
                <a:latin typeface="Calibri"/>
                <a:cs typeface="Calibri"/>
              </a:rPr>
              <a:t>c</a:t>
            </a:r>
            <a:r>
              <a:rPr sz="2800" spc="-10" dirty="0">
                <a:latin typeface="Calibri"/>
                <a:cs typeface="Calibri"/>
              </a:rPr>
              <a:t>ompa</a:t>
            </a:r>
            <a:r>
              <a:rPr sz="2800" spc="-50" dirty="0">
                <a:latin typeface="Calibri"/>
                <a:cs typeface="Calibri"/>
              </a:rPr>
              <a:t>r</a:t>
            </a:r>
            <a:r>
              <a:rPr sz="2800" spc="-5" dirty="0">
                <a:latin typeface="Calibri"/>
                <a:cs typeface="Calibri"/>
              </a:rPr>
              <a:t>ed</a:t>
            </a:r>
            <a:r>
              <a:rPr sz="2800" spc="20" dirty="0">
                <a:latin typeface="Calibri"/>
                <a:cs typeface="Calibri"/>
              </a:rPr>
              <a:t> </a:t>
            </a:r>
            <a:r>
              <a:rPr sz="2800" spc="-5" dirty="0">
                <a:latin typeface="Calibri"/>
                <a:cs typeface="Calibri"/>
              </a:rPr>
              <a:t>the</a:t>
            </a:r>
            <a:r>
              <a:rPr sz="2800" spc="5" dirty="0">
                <a:latin typeface="Calibri"/>
                <a:cs typeface="Calibri"/>
              </a:rPr>
              <a:t> </a:t>
            </a:r>
            <a:r>
              <a:rPr sz="2800" spc="-5" dirty="0">
                <a:latin typeface="Calibri"/>
                <a:cs typeface="Calibri"/>
              </a:rPr>
              <a:t>al</a:t>
            </a:r>
            <a:r>
              <a:rPr sz="2800" spc="-35" dirty="0">
                <a:latin typeface="Calibri"/>
                <a:cs typeface="Calibri"/>
              </a:rPr>
              <a:t>t</a:t>
            </a:r>
            <a:r>
              <a:rPr sz="2800" spc="-5" dirty="0">
                <a:latin typeface="Calibri"/>
                <a:cs typeface="Calibri"/>
              </a:rPr>
              <a:t>ern</a:t>
            </a:r>
            <a:r>
              <a:rPr sz="2800" spc="-35" dirty="0">
                <a:latin typeface="Calibri"/>
                <a:cs typeface="Calibri"/>
              </a:rPr>
              <a:t>a</a:t>
            </a:r>
            <a:r>
              <a:rPr sz="2800" spc="-5" dirty="0">
                <a:latin typeface="Calibri"/>
                <a:cs typeface="Calibri"/>
              </a:rPr>
              <a:t>ti</a:t>
            </a:r>
            <a:r>
              <a:rPr sz="2800" spc="-45" dirty="0">
                <a:latin typeface="Calibri"/>
                <a:cs typeface="Calibri"/>
              </a:rPr>
              <a:t>v</a:t>
            </a:r>
            <a:r>
              <a:rPr sz="2800" spc="-5" dirty="0">
                <a:latin typeface="Calibri"/>
                <a:cs typeface="Calibri"/>
              </a:rPr>
              <a:t>e</a:t>
            </a:r>
            <a:r>
              <a:rPr sz="2800" dirty="0">
                <a:latin typeface="Calibri"/>
                <a:cs typeface="Calibri"/>
              </a:rPr>
              <a:t> </a:t>
            </a:r>
            <a:r>
              <a:rPr sz="2800" spc="-20" dirty="0">
                <a:latin typeface="Calibri"/>
                <a:cs typeface="Calibri"/>
              </a:rPr>
              <a:t>m</a:t>
            </a:r>
            <a:r>
              <a:rPr sz="2800" spc="-15" dirty="0">
                <a:latin typeface="Calibri"/>
                <a:cs typeface="Calibri"/>
              </a:rPr>
              <a:t>e</a:t>
            </a:r>
            <a:r>
              <a:rPr sz="2800" spc="-5" dirty="0">
                <a:latin typeface="Calibri"/>
                <a:cs typeface="Calibri"/>
              </a:rPr>
              <a:t>thods</a:t>
            </a:r>
            <a:r>
              <a:rPr sz="2800" spc="25" dirty="0">
                <a:latin typeface="Calibri"/>
                <a:cs typeface="Calibri"/>
              </a:rPr>
              <a:t> </a:t>
            </a:r>
            <a:r>
              <a:rPr sz="2800" spc="-10" dirty="0">
                <a:latin typeface="Calibri"/>
                <a:cs typeface="Calibri"/>
              </a:rPr>
              <a:t>o</a:t>
            </a:r>
            <a:r>
              <a:rPr sz="2800" spc="-5" dirty="0">
                <a:latin typeface="Calibri"/>
                <a:cs typeface="Calibri"/>
              </a:rPr>
              <a:t>f </a:t>
            </a:r>
            <a:r>
              <a:rPr lang="cs-CZ" sz="2800" spc="-5" dirty="0" err="1">
                <a:latin typeface="Calibri"/>
                <a:cs typeface="Calibri"/>
              </a:rPr>
              <a:t>storing</a:t>
            </a:r>
            <a:r>
              <a:rPr lang="cs-CZ" sz="2800" spc="-5" dirty="0">
                <a:latin typeface="Calibri"/>
                <a:cs typeface="Calibri"/>
              </a:rPr>
              <a:t> in c. m. </a:t>
            </a:r>
            <a:r>
              <a:rPr lang="cs-CZ" sz="2800" spc="-5" dirty="0" err="1">
                <a:latin typeface="Calibri"/>
                <a:cs typeface="Calibri"/>
              </a:rPr>
              <a:t>systems</a:t>
            </a:r>
            <a:r>
              <a:rPr sz="2800" spc="-5" dirty="0">
                <a:latin typeface="Calibri"/>
                <a:cs typeface="Calibri"/>
              </a:rPr>
              <a:t>.</a:t>
            </a:r>
            <a:r>
              <a:rPr sz="2800" dirty="0">
                <a:latin typeface="Calibri"/>
                <a:cs typeface="Calibri"/>
              </a:rPr>
              <a:t>	</a:t>
            </a:r>
            <a:endParaRPr lang="cs-CZ" sz="2800" dirty="0">
              <a:latin typeface="Calibri"/>
              <a:cs typeface="Calibri"/>
            </a:endParaRPr>
          </a:p>
          <a:p>
            <a:pPr marL="527685" marR="71120" indent="-515620">
              <a:lnSpc>
                <a:spcPts val="3030"/>
              </a:lnSpc>
              <a:spcBef>
                <a:spcPts val="470"/>
              </a:spcBef>
              <a:buAutoNum type="alphaLcPeriod"/>
              <a:tabLst>
                <a:tab pos="527685" algn="l"/>
                <a:tab pos="528320" algn="l"/>
                <a:tab pos="9581515" algn="l"/>
              </a:tabLst>
            </a:pPr>
            <a:endParaRPr lang="cs-CZ" sz="2800" spc="-65" dirty="0">
              <a:latin typeface="Calibri"/>
              <a:cs typeface="Calibri"/>
            </a:endParaRPr>
          </a:p>
          <a:p>
            <a:pPr marL="527685" marR="71120" indent="-515620">
              <a:lnSpc>
                <a:spcPts val="3030"/>
              </a:lnSpc>
              <a:spcBef>
                <a:spcPts val="470"/>
              </a:spcBef>
              <a:buAutoNum type="alphaLcPeriod"/>
              <a:tabLst>
                <a:tab pos="527685" algn="l"/>
                <a:tab pos="528320" algn="l"/>
                <a:tab pos="9581515" algn="l"/>
              </a:tabLst>
            </a:pPr>
            <a:endParaRPr lang="cs-CZ" sz="2800" spc="-65" dirty="0">
              <a:latin typeface="Calibri"/>
              <a:cs typeface="Calibri"/>
            </a:endParaRPr>
          </a:p>
          <a:p>
            <a:pPr marL="527685" marR="71120" indent="-515620">
              <a:lnSpc>
                <a:spcPts val="3030"/>
              </a:lnSpc>
              <a:spcBef>
                <a:spcPts val="470"/>
              </a:spcBef>
              <a:buAutoNum type="alphaLcPeriod"/>
              <a:tabLst>
                <a:tab pos="527685" algn="l"/>
                <a:tab pos="528320" algn="l"/>
                <a:tab pos="9581515" algn="l"/>
              </a:tabLst>
            </a:pPr>
            <a:r>
              <a:rPr sz="2800" spc="-65" dirty="0">
                <a:latin typeface="Calibri"/>
                <a:cs typeface="Calibri"/>
              </a:rPr>
              <a:t>We </a:t>
            </a:r>
            <a:r>
              <a:rPr sz="2800" spc="-10" dirty="0">
                <a:latin typeface="Calibri"/>
                <a:cs typeface="Calibri"/>
              </a:rPr>
              <a:t>discuss </a:t>
            </a:r>
            <a:r>
              <a:rPr sz="2800" spc="-5" dirty="0">
                <a:latin typeface="Calibri"/>
                <a:cs typeface="Calibri"/>
              </a:rPr>
              <a:t>and </a:t>
            </a:r>
            <a:r>
              <a:rPr sz="2800" spc="-15" dirty="0">
                <a:latin typeface="Calibri"/>
                <a:cs typeface="Calibri"/>
              </a:rPr>
              <a:t>derive </a:t>
            </a:r>
            <a:r>
              <a:rPr sz="2800" spc="-5" dirty="0">
                <a:latin typeface="Calibri"/>
                <a:cs typeface="Calibri"/>
              </a:rPr>
              <a:t>the </a:t>
            </a:r>
            <a:r>
              <a:rPr sz="2800" spc="-20" dirty="0">
                <a:latin typeface="Calibri"/>
                <a:cs typeface="Calibri"/>
              </a:rPr>
              <a:t>approximate </a:t>
            </a:r>
            <a:r>
              <a:rPr sz="2800" spc="-5" dirty="0">
                <a:latin typeface="Calibri"/>
                <a:cs typeface="Calibri"/>
              </a:rPr>
              <a:t>solution in the </a:t>
            </a:r>
            <a:r>
              <a:rPr sz="2800" spc="-25" dirty="0">
                <a:latin typeface="Calibri"/>
                <a:cs typeface="Calibri"/>
              </a:rPr>
              <a:t>form </a:t>
            </a:r>
            <a:r>
              <a:rPr sz="2800" spc="-10" dirty="0">
                <a:latin typeface="Calibri"/>
                <a:cs typeface="Calibri"/>
              </a:rPr>
              <a:t>of  series </a:t>
            </a:r>
            <a:r>
              <a:rPr sz="2800" spc="-5" dirty="0">
                <a:latin typeface="Calibri"/>
                <a:cs typeface="Calibri"/>
              </a:rPr>
              <a:t>with easily </a:t>
            </a:r>
            <a:r>
              <a:rPr sz="2800" spc="-15" dirty="0">
                <a:latin typeface="Calibri"/>
                <a:cs typeface="Calibri"/>
              </a:rPr>
              <a:t>computable </a:t>
            </a:r>
            <a:r>
              <a:rPr sz="2800" spc="-10" dirty="0">
                <a:latin typeface="Calibri"/>
                <a:cs typeface="Calibri"/>
              </a:rPr>
              <a:t>terms </a:t>
            </a:r>
            <a:r>
              <a:rPr sz="2800" spc="-5" dirty="0">
                <a:latin typeface="Calibri"/>
                <a:cs typeface="Calibri"/>
              </a:rPr>
              <a:t>in the </a:t>
            </a:r>
            <a:r>
              <a:rPr sz="2800" spc="-15" dirty="0">
                <a:latin typeface="Calibri"/>
                <a:cs typeface="Calibri"/>
              </a:rPr>
              <a:t>reproducing </a:t>
            </a:r>
            <a:r>
              <a:rPr sz="2800" spc="-20" dirty="0">
                <a:latin typeface="Calibri"/>
                <a:cs typeface="Calibri"/>
              </a:rPr>
              <a:t>kernel  </a:t>
            </a:r>
            <a:r>
              <a:rPr sz="2800" spc="-10" dirty="0">
                <a:latin typeface="Calibri"/>
                <a:cs typeface="Calibri"/>
              </a:rPr>
              <a:t>space. </a:t>
            </a:r>
            <a:endParaRPr lang="en-US" sz="2800" dirty="0">
              <a:latin typeface="Calibri"/>
              <a:cs typeface="Calibri"/>
            </a:endParaRPr>
          </a:p>
          <a:p>
            <a:pPr marL="526415" marR="5080" indent="-514350">
              <a:lnSpc>
                <a:spcPct val="90000"/>
              </a:lnSpc>
              <a:spcBef>
                <a:spcPts val="994"/>
              </a:spcBef>
              <a:buFont typeface="+mj-lt"/>
              <a:buAutoNum type="alphaLcPeriod"/>
              <a:tabLst>
                <a:tab pos="608330" algn="l"/>
                <a:tab pos="608965" algn="l"/>
              </a:tabLst>
            </a:pPr>
            <a:r>
              <a:rPr lang="en-US" sz="2800" spc="-65" dirty="0">
                <a:latin typeface="Calibri"/>
                <a:cs typeface="Calibri"/>
              </a:rPr>
              <a:t>We </a:t>
            </a:r>
            <a:r>
              <a:rPr lang="en-US" sz="2800" spc="-15" dirty="0">
                <a:latin typeface="Calibri"/>
                <a:cs typeface="Calibri"/>
              </a:rPr>
              <a:t>presented </a:t>
            </a:r>
            <a:r>
              <a:rPr lang="en-US" sz="2800" spc="-5" dirty="0">
                <a:latin typeface="Calibri"/>
                <a:cs typeface="Calibri"/>
              </a:rPr>
              <a:t>the </a:t>
            </a:r>
            <a:r>
              <a:rPr lang="cs-CZ" sz="2800" spc="-5" dirty="0" err="1">
                <a:latin typeface="Calibri"/>
                <a:cs typeface="Calibri"/>
              </a:rPr>
              <a:t>best</a:t>
            </a:r>
            <a:r>
              <a:rPr lang="en-US" sz="2800" spc="-10" dirty="0">
                <a:latin typeface="Calibri"/>
                <a:cs typeface="Calibri"/>
              </a:rPr>
              <a:t> </a:t>
            </a:r>
            <a:r>
              <a:rPr lang="en-US" sz="2800" spc="-5" dirty="0">
                <a:latin typeface="Calibri"/>
                <a:cs typeface="Calibri"/>
              </a:rPr>
              <a:t>solution </a:t>
            </a:r>
            <a:r>
              <a:rPr lang="en-US" sz="2800" spc="-20" dirty="0">
                <a:latin typeface="Calibri"/>
                <a:cs typeface="Calibri"/>
              </a:rPr>
              <a:t>to </a:t>
            </a:r>
            <a:r>
              <a:rPr lang="en-US" sz="2800" spc="-5" dirty="0">
                <a:latin typeface="Calibri"/>
                <a:cs typeface="Calibri"/>
              </a:rPr>
              <a:t>the </a:t>
            </a:r>
            <a:r>
              <a:rPr lang="en-US" sz="2800" spc="-15" dirty="0">
                <a:latin typeface="Calibri"/>
                <a:cs typeface="Calibri"/>
              </a:rPr>
              <a:t>deterministic  problem. </a:t>
            </a:r>
            <a:endParaRPr lang="en-US" sz="2800" dirty="0">
              <a:latin typeface="Calibri"/>
              <a:cs typeface="Calibri"/>
            </a:endParaRPr>
          </a:p>
        </p:txBody>
      </p:sp>
      <p:sp>
        <p:nvSpPr>
          <p:cNvPr id="4" name="object 3">
            <a:extLst>
              <a:ext uri="{FF2B5EF4-FFF2-40B4-BE49-F238E27FC236}">
                <a16:creationId xmlns:a16="http://schemas.microsoft.com/office/drawing/2014/main" id="{6AF63A40-2C22-4579-834C-2DC7C5B68CA2}"/>
              </a:ext>
            </a:extLst>
          </p:cNvPr>
          <p:cNvSpPr txBox="1"/>
          <p:nvPr/>
        </p:nvSpPr>
        <p:spPr>
          <a:xfrm>
            <a:off x="1371600" y="2209800"/>
            <a:ext cx="8610600" cy="829714"/>
          </a:xfrm>
          <a:prstGeom prst="rect">
            <a:avLst/>
          </a:prstGeom>
        </p:spPr>
        <p:txBody>
          <a:bodyPr vert="horz" wrap="square" lIns="0" tIns="59690" rIns="0" bIns="0" rtlCol="0">
            <a:spAutoFit/>
          </a:bodyPr>
          <a:lstStyle/>
          <a:p>
            <a:pPr marL="12065" marR="71120">
              <a:lnSpc>
                <a:spcPts val="3030"/>
              </a:lnSpc>
              <a:spcBef>
                <a:spcPts val="470"/>
              </a:spcBef>
              <a:tabLst>
                <a:tab pos="527685" algn="l"/>
                <a:tab pos="528320" algn="l"/>
                <a:tab pos="9581515" algn="l"/>
              </a:tabLst>
            </a:pPr>
            <a:r>
              <a:rPr sz="2800" b="1" spc="-10" dirty="0">
                <a:solidFill>
                  <a:srgbClr val="FF0000"/>
                </a:solidFill>
                <a:latin typeface="Calibri"/>
                <a:cs typeface="Calibri"/>
              </a:rPr>
              <a:t>The  </a:t>
            </a:r>
            <a:r>
              <a:rPr sz="2800" b="1" spc="-15" dirty="0">
                <a:solidFill>
                  <a:srgbClr val="FF0000"/>
                </a:solidFill>
                <a:latin typeface="Calibri"/>
                <a:cs typeface="Calibri"/>
              </a:rPr>
              <a:t>alternative </a:t>
            </a:r>
            <a:r>
              <a:rPr sz="2800" b="1" spc="-10" dirty="0">
                <a:solidFill>
                  <a:srgbClr val="FF0000"/>
                </a:solidFill>
                <a:latin typeface="Calibri"/>
                <a:cs typeface="Calibri"/>
              </a:rPr>
              <a:t>methods </a:t>
            </a:r>
            <a:r>
              <a:rPr sz="2800" b="1" spc="-5" dirty="0">
                <a:solidFill>
                  <a:srgbClr val="FF0000"/>
                </a:solidFill>
                <a:latin typeface="Calibri"/>
                <a:cs typeface="Calibri"/>
              </a:rPr>
              <a:t>of </a:t>
            </a:r>
            <a:r>
              <a:rPr lang="cs-CZ" sz="2800" b="1" spc="-5" dirty="0" err="1">
                <a:solidFill>
                  <a:srgbClr val="FF0000"/>
                </a:solidFill>
                <a:latin typeface="Calibri"/>
                <a:cs typeface="Calibri"/>
              </a:rPr>
              <a:t>storing</a:t>
            </a:r>
            <a:r>
              <a:rPr lang="cs-CZ" sz="2800" b="1" spc="-5" dirty="0">
                <a:solidFill>
                  <a:srgbClr val="FF0000"/>
                </a:solidFill>
                <a:latin typeface="Calibri"/>
                <a:cs typeface="Calibri"/>
              </a:rPr>
              <a:t> in </a:t>
            </a:r>
            <a:r>
              <a:rPr lang="cs-CZ" sz="2800" b="1" spc="-5" dirty="0" err="1">
                <a:solidFill>
                  <a:srgbClr val="FF0000"/>
                </a:solidFill>
                <a:latin typeface="Calibri"/>
                <a:cs typeface="Calibri"/>
              </a:rPr>
              <a:t>c.m</a:t>
            </a:r>
            <a:r>
              <a:rPr lang="cs-CZ" sz="2800" b="1" spc="-5" dirty="0">
                <a:solidFill>
                  <a:srgbClr val="FF0000"/>
                </a:solidFill>
                <a:latin typeface="Calibri"/>
                <a:cs typeface="Calibri"/>
              </a:rPr>
              <a:t>. </a:t>
            </a:r>
            <a:r>
              <a:rPr lang="cs-CZ" sz="2800" b="1" spc="-5" dirty="0" err="1">
                <a:solidFill>
                  <a:srgbClr val="FF0000"/>
                </a:solidFill>
                <a:latin typeface="Calibri"/>
                <a:cs typeface="Calibri"/>
              </a:rPr>
              <a:t>systems</a:t>
            </a:r>
            <a:r>
              <a:rPr sz="2800" b="1" spc="170" dirty="0">
                <a:solidFill>
                  <a:srgbClr val="FF0000"/>
                </a:solidFill>
                <a:latin typeface="Calibri"/>
                <a:cs typeface="Calibri"/>
              </a:rPr>
              <a:t> </a:t>
            </a:r>
            <a:r>
              <a:rPr sz="2800" b="1" spc="-20" dirty="0">
                <a:solidFill>
                  <a:srgbClr val="FF0000"/>
                </a:solidFill>
                <a:latin typeface="Calibri"/>
                <a:cs typeface="Calibri"/>
              </a:rPr>
              <a:t>were</a:t>
            </a:r>
            <a:r>
              <a:rPr lang="cs-CZ" sz="2800" dirty="0">
                <a:latin typeface="Calibri"/>
                <a:cs typeface="Calibri"/>
              </a:rPr>
              <a:t> </a:t>
            </a:r>
            <a:r>
              <a:rPr sz="2800" b="1" spc="-10" dirty="0">
                <a:solidFill>
                  <a:srgbClr val="FF0000"/>
                </a:solidFill>
                <a:latin typeface="Calibri"/>
                <a:cs typeface="Calibri"/>
              </a:rPr>
              <a:t>compared.</a:t>
            </a:r>
            <a:endParaRPr sz="2800" dirty="0">
              <a:latin typeface="Calibri"/>
              <a:cs typeface="Calibri"/>
            </a:endParaRPr>
          </a:p>
        </p:txBody>
      </p:sp>
      <p:sp>
        <p:nvSpPr>
          <p:cNvPr id="5" name="object 3">
            <a:extLst>
              <a:ext uri="{FF2B5EF4-FFF2-40B4-BE49-F238E27FC236}">
                <a16:creationId xmlns:a16="http://schemas.microsoft.com/office/drawing/2014/main" id="{A24A14B0-7342-47B0-BCF6-6085D83B2F5F}"/>
              </a:ext>
            </a:extLst>
          </p:cNvPr>
          <p:cNvSpPr txBox="1"/>
          <p:nvPr/>
        </p:nvSpPr>
        <p:spPr>
          <a:xfrm>
            <a:off x="2362200" y="3897806"/>
            <a:ext cx="7391400" cy="444994"/>
          </a:xfrm>
          <a:prstGeom prst="rect">
            <a:avLst/>
          </a:prstGeom>
        </p:spPr>
        <p:txBody>
          <a:bodyPr vert="horz" wrap="square" lIns="0" tIns="59690" rIns="0" bIns="0" rtlCol="0">
            <a:spAutoFit/>
          </a:bodyPr>
          <a:lstStyle/>
          <a:p>
            <a:pPr marL="12065" marR="71120">
              <a:lnSpc>
                <a:spcPts val="3030"/>
              </a:lnSpc>
              <a:spcBef>
                <a:spcPts val="470"/>
              </a:spcBef>
              <a:tabLst>
                <a:tab pos="527685" algn="l"/>
                <a:tab pos="528320" algn="l"/>
                <a:tab pos="9581515" algn="l"/>
              </a:tabLst>
            </a:pPr>
            <a:r>
              <a:rPr lang="cs-CZ" sz="2800" dirty="0">
                <a:latin typeface="Calibri"/>
                <a:cs typeface="Calibri"/>
              </a:rPr>
              <a:t> </a:t>
            </a:r>
            <a:r>
              <a:rPr lang="en-US" sz="2800" b="1" spc="-10" dirty="0">
                <a:solidFill>
                  <a:srgbClr val="FF0000"/>
                </a:solidFill>
                <a:cs typeface="Calibri"/>
              </a:rPr>
              <a:t>The </a:t>
            </a:r>
            <a:r>
              <a:rPr lang="en-US" sz="2800" b="1" spc="-20" dirty="0">
                <a:solidFill>
                  <a:srgbClr val="FF0000"/>
                </a:solidFill>
                <a:cs typeface="Calibri"/>
              </a:rPr>
              <a:t>approximate </a:t>
            </a:r>
            <a:r>
              <a:rPr lang="en-US" sz="2800" b="1" spc="-5" dirty="0">
                <a:solidFill>
                  <a:srgbClr val="FF0000"/>
                </a:solidFill>
                <a:cs typeface="Calibri"/>
              </a:rPr>
              <a:t>solution </a:t>
            </a:r>
            <a:r>
              <a:rPr lang="cs-CZ" sz="2800" b="1" spc="-5" dirty="0">
                <a:solidFill>
                  <a:srgbClr val="FF0000"/>
                </a:solidFill>
                <a:cs typeface="Calibri"/>
              </a:rPr>
              <a:t>………</a:t>
            </a:r>
            <a:r>
              <a:rPr lang="en-US" sz="2800" b="1" spc="-5" dirty="0">
                <a:solidFill>
                  <a:srgbClr val="FF0000"/>
                </a:solidFill>
                <a:cs typeface="Calibri"/>
              </a:rPr>
              <a:t>is</a:t>
            </a:r>
            <a:r>
              <a:rPr lang="en-US" sz="2800" b="1" spc="145" dirty="0">
                <a:solidFill>
                  <a:srgbClr val="FF0000"/>
                </a:solidFill>
                <a:cs typeface="Calibri"/>
              </a:rPr>
              <a:t> </a:t>
            </a:r>
            <a:r>
              <a:rPr lang="en-US" sz="2800" b="1" spc="-5" dirty="0">
                <a:solidFill>
                  <a:srgbClr val="FF0000"/>
                </a:solidFill>
                <a:cs typeface="Calibri"/>
              </a:rPr>
              <a:t>discussed</a:t>
            </a:r>
            <a:r>
              <a:rPr lang="cs-CZ" sz="2800" b="1" spc="-5" dirty="0">
                <a:solidFill>
                  <a:srgbClr val="FF0000"/>
                </a:solidFill>
                <a:cs typeface="Calibri"/>
              </a:rPr>
              <a:t>.</a:t>
            </a:r>
            <a:endParaRPr sz="2800" dirty="0">
              <a:latin typeface="Calibri"/>
              <a:cs typeface="Calibri"/>
            </a:endParaRPr>
          </a:p>
        </p:txBody>
      </p:sp>
      <p:sp>
        <p:nvSpPr>
          <p:cNvPr id="6" name="object 3">
            <a:extLst>
              <a:ext uri="{FF2B5EF4-FFF2-40B4-BE49-F238E27FC236}">
                <a16:creationId xmlns:a16="http://schemas.microsoft.com/office/drawing/2014/main" id="{97E2B452-1A2D-4A1C-87A8-8E765226BCA3}"/>
              </a:ext>
            </a:extLst>
          </p:cNvPr>
          <p:cNvSpPr txBox="1"/>
          <p:nvPr/>
        </p:nvSpPr>
        <p:spPr>
          <a:xfrm>
            <a:off x="1371600" y="5225832"/>
            <a:ext cx="8267700" cy="829714"/>
          </a:xfrm>
          <a:prstGeom prst="rect">
            <a:avLst/>
          </a:prstGeom>
        </p:spPr>
        <p:txBody>
          <a:bodyPr vert="horz" wrap="square" lIns="0" tIns="59690" rIns="0" bIns="0" rtlCol="0">
            <a:spAutoFit/>
          </a:bodyPr>
          <a:lstStyle/>
          <a:p>
            <a:pPr marL="12065" marR="71120">
              <a:lnSpc>
                <a:spcPts val="3030"/>
              </a:lnSpc>
              <a:spcBef>
                <a:spcPts val="470"/>
              </a:spcBef>
              <a:tabLst>
                <a:tab pos="527685" algn="l"/>
                <a:tab pos="528320" algn="l"/>
                <a:tab pos="9581515" algn="l"/>
              </a:tabLst>
            </a:pPr>
            <a:r>
              <a:rPr lang="en-US" sz="2800" b="1" spc="-5" dirty="0">
                <a:solidFill>
                  <a:srgbClr val="FF0000"/>
                </a:solidFill>
                <a:cs typeface="Calibri"/>
              </a:rPr>
              <a:t>The </a:t>
            </a:r>
            <a:r>
              <a:rPr lang="cs-CZ" sz="2800" b="1" spc="-5" dirty="0" err="1">
                <a:solidFill>
                  <a:srgbClr val="FF0000"/>
                </a:solidFill>
                <a:cs typeface="Calibri"/>
              </a:rPr>
              <a:t>best</a:t>
            </a:r>
            <a:r>
              <a:rPr lang="en-US" sz="2800" b="1" spc="-10" dirty="0">
                <a:solidFill>
                  <a:srgbClr val="FF0000"/>
                </a:solidFill>
                <a:cs typeface="Calibri"/>
              </a:rPr>
              <a:t> </a:t>
            </a:r>
            <a:r>
              <a:rPr lang="en-US" sz="2800" b="1" spc="-5" dirty="0">
                <a:solidFill>
                  <a:srgbClr val="FF0000"/>
                </a:solidFill>
                <a:cs typeface="Calibri"/>
              </a:rPr>
              <a:t>solution </a:t>
            </a:r>
            <a:r>
              <a:rPr lang="en-US" sz="2800" b="1" spc="-15" dirty="0">
                <a:solidFill>
                  <a:srgbClr val="FF0000"/>
                </a:solidFill>
                <a:cs typeface="Calibri"/>
              </a:rPr>
              <a:t>to </a:t>
            </a:r>
            <a:r>
              <a:rPr lang="en-US" sz="2800" b="1" spc="-5" dirty="0">
                <a:solidFill>
                  <a:srgbClr val="FF0000"/>
                </a:solidFill>
                <a:cs typeface="Calibri"/>
              </a:rPr>
              <a:t>the </a:t>
            </a:r>
            <a:r>
              <a:rPr lang="en-US" sz="2800" b="1" spc="-15" dirty="0">
                <a:solidFill>
                  <a:srgbClr val="FF0000"/>
                </a:solidFill>
                <a:cs typeface="Calibri"/>
              </a:rPr>
              <a:t>deterministic problem  </a:t>
            </a:r>
            <a:r>
              <a:rPr lang="en-US" sz="2800" b="1" spc="-10" dirty="0">
                <a:solidFill>
                  <a:srgbClr val="FF0000"/>
                </a:solidFill>
                <a:cs typeface="Calibri"/>
              </a:rPr>
              <a:t>was</a:t>
            </a:r>
            <a:r>
              <a:rPr lang="en-US" sz="2800" b="1" spc="-5" dirty="0">
                <a:solidFill>
                  <a:srgbClr val="FF0000"/>
                </a:solidFill>
                <a:cs typeface="Calibri"/>
              </a:rPr>
              <a:t> </a:t>
            </a:r>
            <a:r>
              <a:rPr lang="en-US" sz="2800" b="1" spc="-15" dirty="0">
                <a:solidFill>
                  <a:srgbClr val="FF0000"/>
                </a:solidFill>
                <a:cs typeface="Calibri"/>
              </a:rPr>
              <a:t>presented.</a:t>
            </a:r>
            <a:endParaRPr sz="2800" dirty="0">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8622030" cy="697230"/>
          </a:xfrm>
          <a:prstGeom prst="rect">
            <a:avLst/>
          </a:prstGeom>
        </p:spPr>
        <p:txBody>
          <a:bodyPr vert="horz" wrap="square" lIns="0" tIns="13335" rIns="0" bIns="0" rtlCol="0">
            <a:spAutoFit/>
          </a:bodyPr>
          <a:lstStyle/>
          <a:p>
            <a:pPr marL="12700">
              <a:lnSpc>
                <a:spcPct val="100000"/>
              </a:lnSpc>
              <a:spcBef>
                <a:spcPts val="105"/>
              </a:spcBef>
            </a:pPr>
            <a:r>
              <a:rPr spc="-40" dirty="0"/>
              <a:t>Language </a:t>
            </a:r>
            <a:r>
              <a:rPr spc="-55" dirty="0"/>
              <a:t>for </a:t>
            </a:r>
            <a:r>
              <a:rPr spc="-45" dirty="0"/>
              <a:t>presenting </a:t>
            </a:r>
            <a:r>
              <a:rPr spc="-20" dirty="0"/>
              <a:t>the</a:t>
            </a:r>
            <a:r>
              <a:rPr spc="-260" dirty="0"/>
              <a:t> </a:t>
            </a:r>
            <a:r>
              <a:rPr spc="-30" dirty="0"/>
              <a:t>findings</a:t>
            </a:r>
          </a:p>
        </p:txBody>
      </p:sp>
      <p:sp>
        <p:nvSpPr>
          <p:cNvPr id="3" name="object 3"/>
          <p:cNvSpPr/>
          <p:nvPr/>
        </p:nvSpPr>
        <p:spPr>
          <a:xfrm>
            <a:off x="1173693" y="2880040"/>
            <a:ext cx="7416167" cy="98261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99441"/>
            <a:ext cx="10358120" cy="916147"/>
          </a:xfrm>
          <a:prstGeom prst="rect">
            <a:avLst/>
          </a:prstGeom>
        </p:spPr>
        <p:txBody>
          <a:bodyPr vert="horz" wrap="square" lIns="0" tIns="297687" rIns="0" bIns="0" rtlCol="0">
            <a:spAutoFit/>
          </a:bodyPr>
          <a:lstStyle/>
          <a:p>
            <a:pPr marL="12700" marR="5080">
              <a:lnSpc>
                <a:spcPts val="4750"/>
              </a:lnSpc>
              <a:spcBef>
                <a:spcPts val="700"/>
              </a:spcBef>
            </a:pPr>
            <a:r>
              <a:rPr spc="-30" dirty="0"/>
              <a:t>Identify </a:t>
            </a:r>
            <a:r>
              <a:rPr spc="-15" dirty="0"/>
              <a:t>the </a:t>
            </a:r>
            <a:r>
              <a:rPr spc="-45" dirty="0"/>
              <a:t>problems </a:t>
            </a:r>
            <a:r>
              <a:rPr spc="-20" dirty="0"/>
              <a:t>and </a:t>
            </a:r>
            <a:r>
              <a:rPr spc="-10" dirty="0"/>
              <a:t>if </a:t>
            </a:r>
            <a:r>
              <a:rPr spc="-30" dirty="0"/>
              <a:t>possible,</a:t>
            </a:r>
            <a:r>
              <a:rPr spc="-440" dirty="0"/>
              <a:t> </a:t>
            </a:r>
            <a:r>
              <a:rPr spc="-10" dirty="0"/>
              <a:t>fix  </a:t>
            </a:r>
            <a:r>
              <a:rPr spc="-30" dirty="0"/>
              <a:t>them.</a:t>
            </a:r>
          </a:p>
        </p:txBody>
      </p:sp>
      <p:sp>
        <p:nvSpPr>
          <p:cNvPr id="3" name="object 3"/>
          <p:cNvSpPr txBox="1"/>
          <p:nvPr/>
        </p:nvSpPr>
        <p:spPr>
          <a:xfrm>
            <a:off x="916939" y="1766062"/>
            <a:ext cx="9970135" cy="3490827"/>
          </a:xfrm>
          <a:prstGeom prst="rect">
            <a:avLst/>
          </a:prstGeom>
        </p:spPr>
        <p:txBody>
          <a:bodyPr vert="horz" wrap="square" lIns="0" tIns="92075" rIns="0" bIns="0" rtlCol="0">
            <a:spAutoFit/>
          </a:bodyPr>
          <a:lstStyle/>
          <a:p>
            <a:pPr marL="12700" marR="728345">
              <a:lnSpc>
                <a:spcPct val="80000"/>
              </a:lnSpc>
              <a:spcBef>
                <a:spcPts val="725"/>
              </a:spcBef>
              <a:buAutoNum type="alphaLcPeriod"/>
              <a:tabLst>
                <a:tab pos="329565" algn="l"/>
              </a:tabLst>
            </a:pPr>
            <a:r>
              <a:rPr sz="2600" dirty="0">
                <a:latin typeface="Calibri"/>
                <a:cs typeface="Calibri"/>
              </a:rPr>
              <a:t>In this </a:t>
            </a:r>
            <a:r>
              <a:rPr sz="2600" spc="-10" dirty="0">
                <a:latin typeface="Calibri"/>
                <a:cs typeface="Calibri"/>
              </a:rPr>
              <a:t>contribution are </a:t>
            </a:r>
            <a:r>
              <a:rPr sz="2600" spc="-5" dirty="0">
                <a:latin typeface="Calibri"/>
                <a:cs typeface="Calibri"/>
              </a:rPr>
              <a:t>described </a:t>
            </a:r>
            <a:r>
              <a:rPr sz="2600" spc="-15" dirty="0">
                <a:latin typeface="Calibri"/>
                <a:cs typeface="Calibri"/>
              </a:rPr>
              <a:t>several </a:t>
            </a:r>
            <a:r>
              <a:rPr sz="2600" spc="-10" dirty="0">
                <a:latin typeface="Calibri"/>
                <a:cs typeface="Calibri"/>
              </a:rPr>
              <a:t>problems </a:t>
            </a:r>
            <a:r>
              <a:rPr sz="2600" dirty="0">
                <a:latin typeface="Calibri"/>
                <a:cs typeface="Calibri"/>
              </a:rPr>
              <a:t>with the </a:t>
            </a:r>
            <a:r>
              <a:rPr lang="cs-CZ" sz="2600" dirty="0">
                <a:latin typeface="Calibri"/>
                <a:cs typeface="Calibri"/>
              </a:rPr>
              <a:t>Big </a:t>
            </a:r>
            <a:r>
              <a:rPr lang="cs-CZ" sz="2600" dirty="0" err="1">
                <a:latin typeface="Calibri"/>
                <a:cs typeface="Calibri"/>
              </a:rPr>
              <a:t>Bang</a:t>
            </a:r>
            <a:r>
              <a:rPr lang="cs-CZ" sz="2600" dirty="0">
                <a:latin typeface="Calibri"/>
                <a:cs typeface="Calibri"/>
              </a:rPr>
              <a:t> </a:t>
            </a:r>
            <a:r>
              <a:rPr lang="cs-CZ" sz="2600" dirty="0" err="1">
                <a:latin typeface="Calibri"/>
                <a:cs typeface="Calibri"/>
              </a:rPr>
              <a:t>nucleosynthesis</a:t>
            </a:r>
            <a:r>
              <a:rPr sz="2600" spc="-5" dirty="0">
                <a:latin typeface="Calibri"/>
                <a:cs typeface="Calibri"/>
              </a:rPr>
              <a:t>.</a:t>
            </a:r>
            <a:endParaRPr sz="2600" dirty="0">
              <a:latin typeface="Calibri"/>
              <a:cs typeface="Calibri"/>
            </a:endParaRPr>
          </a:p>
          <a:p>
            <a:pPr marL="12700" marR="5080">
              <a:lnSpc>
                <a:spcPct val="80000"/>
              </a:lnSpc>
              <a:spcBef>
                <a:spcPts val="1000"/>
              </a:spcBef>
              <a:buAutoNum type="alphaLcPeriod"/>
              <a:tabLst>
                <a:tab pos="344170" algn="l"/>
              </a:tabLst>
            </a:pPr>
            <a:r>
              <a:rPr sz="2600" spc="-45" dirty="0">
                <a:latin typeface="Calibri"/>
                <a:cs typeface="Calibri"/>
              </a:rPr>
              <a:t>We </a:t>
            </a:r>
            <a:r>
              <a:rPr sz="2600" spc="-10" dirty="0">
                <a:latin typeface="Calibri"/>
                <a:cs typeface="Calibri"/>
              </a:rPr>
              <a:t>are </a:t>
            </a:r>
            <a:r>
              <a:rPr sz="2600" dirty="0">
                <a:latin typeface="Calibri"/>
                <a:cs typeface="Calibri"/>
              </a:rPr>
              <a:t>also </a:t>
            </a:r>
            <a:r>
              <a:rPr sz="2600" spc="-15" dirty="0">
                <a:latin typeface="Calibri"/>
                <a:cs typeface="Calibri"/>
              </a:rPr>
              <a:t>focused </a:t>
            </a:r>
            <a:r>
              <a:rPr sz="2600" spc="-5" dirty="0">
                <a:latin typeface="Calibri"/>
                <a:cs typeface="Calibri"/>
              </a:rPr>
              <a:t>on </a:t>
            </a:r>
            <a:r>
              <a:rPr sz="2600" dirty="0">
                <a:latin typeface="Calibri"/>
                <a:cs typeface="Calibri"/>
              </a:rPr>
              <a:t>the </a:t>
            </a:r>
            <a:r>
              <a:rPr sz="2600" spc="-5" dirty="0">
                <a:latin typeface="Calibri"/>
                <a:cs typeface="Calibri"/>
              </a:rPr>
              <a:t>implementation of </a:t>
            </a:r>
            <a:r>
              <a:rPr sz="2600" spc="-10" dirty="0">
                <a:latin typeface="Calibri"/>
                <a:cs typeface="Calibri"/>
              </a:rPr>
              <a:t>new </a:t>
            </a:r>
            <a:r>
              <a:rPr sz="2600" spc="-5" dirty="0">
                <a:latin typeface="Calibri"/>
                <a:cs typeface="Calibri"/>
              </a:rPr>
              <a:t>technologies </a:t>
            </a:r>
            <a:r>
              <a:rPr sz="2600" spc="-25" dirty="0">
                <a:latin typeface="Calibri"/>
                <a:cs typeface="Calibri"/>
              </a:rPr>
              <a:t>for </a:t>
            </a:r>
            <a:r>
              <a:rPr sz="2600" dirty="0">
                <a:latin typeface="Calibri"/>
                <a:cs typeface="Calibri"/>
              </a:rPr>
              <a:t>the  </a:t>
            </a:r>
            <a:r>
              <a:rPr lang="cs-CZ" sz="2600" dirty="0" err="1">
                <a:latin typeface="Calibri"/>
                <a:cs typeface="Calibri"/>
              </a:rPr>
              <a:t>memory</a:t>
            </a:r>
            <a:r>
              <a:rPr lang="cs-CZ" sz="2600" dirty="0">
                <a:latin typeface="Calibri"/>
                <a:cs typeface="Calibri"/>
              </a:rPr>
              <a:t> </a:t>
            </a:r>
            <a:r>
              <a:rPr lang="cs-CZ" sz="2600" dirty="0" err="1">
                <a:latin typeface="Calibri"/>
                <a:cs typeface="Calibri"/>
              </a:rPr>
              <a:t>storing</a:t>
            </a:r>
            <a:r>
              <a:rPr lang="cs-CZ" sz="2600" dirty="0">
                <a:latin typeface="Calibri"/>
                <a:cs typeface="Calibri"/>
              </a:rPr>
              <a:t> in </a:t>
            </a:r>
            <a:r>
              <a:rPr lang="cs-CZ" sz="2600" dirty="0" err="1">
                <a:latin typeface="Calibri"/>
                <a:cs typeface="Calibri"/>
              </a:rPr>
              <a:t>new</a:t>
            </a:r>
            <a:r>
              <a:rPr lang="cs-CZ" sz="2600" dirty="0">
                <a:latin typeface="Calibri"/>
                <a:cs typeface="Calibri"/>
              </a:rPr>
              <a:t> </a:t>
            </a:r>
            <a:r>
              <a:rPr lang="cs-CZ" sz="2600" dirty="0" err="1">
                <a:latin typeface="Calibri"/>
                <a:cs typeface="Calibri"/>
              </a:rPr>
              <a:t>materials</a:t>
            </a:r>
            <a:r>
              <a:rPr sz="2600" spc="-10" dirty="0">
                <a:latin typeface="Calibri"/>
                <a:cs typeface="Calibri"/>
              </a:rPr>
              <a:t>.</a:t>
            </a:r>
            <a:endParaRPr sz="2600" dirty="0">
              <a:latin typeface="Calibri"/>
              <a:cs typeface="Calibri"/>
            </a:endParaRPr>
          </a:p>
          <a:p>
            <a:pPr marL="12700" marR="336550">
              <a:lnSpc>
                <a:spcPts val="2500"/>
              </a:lnSpc>
              <a:spcBef>
                <a:spcPts val="985"/>
              </a:spcBef>
              <a:buAutoNum type="alphaLcPeriod"/>
              <a:tabLst>
                <a:tab pos="311150" algn="l"/>
              </a:tabLst>
            </a:pPr>
            <a:r>
              <a:rPr sz="2600" dirty="0">
                <a:latin typeface="Calibri"/>
                <a:cs typeface="Calibri"/>
              </a:rPr>
              <a:t>The aim </a:t>
            </a:r>
            <a:r>
              <a:rPr sz="2600" spc="-5" dirty="0">
                <a:latin typeface="Calibri"/>
                <a:cs typeface="Calibri"/>
              </a:rPr>
              <a:t>of </a:t>
            </a:r>
            <a:r>
              <a:rPr sz="2600" dirty="0">
                <a:latin typeface="Calibri"/>
                <a:cs typeface="Calibri"/>
              </a:rPr>
              <a:t>the </a:t>
            </a:r>
            <a:r>
              <a:rPr sz="2600" spc="-5" dirty="0">
                <a:latin typeface="Calibri"/>
                <a:cs typeface="Calibri"/>
              </a:rPr>
              <a:t>paper </a:t>
            </a:r>
            <a:r>
              <a:rPr sz="2600" dirty="0">
                <a:latin typeface="Calibri"/>
                <a:cs typeface="Calibri"/>
              </a:rPr>
              <a:t>is </a:t>
            </a:r>
            <a:r>
              <a:rPr sz="2600" spc="-10" dirty="0">
                <a:latin typeface="Calibri"/>
                <a:cs typeface="Calibri"/>
              </a:rPr>
              <a:t>to </a:t>
            </a:r>
            <a:r>
              <a:rPr sz="2600" spc="-5" dirty="0">
                <a:latin typeface="Calibri"/>
                <a:cs typeface="Calibri"/>
              </a:rPr>
              <a:t>deal </a:t>
            </a:r>
            <a:r>
              <a:rPr sz="2600" dirty="0">
                <a:latin typeface="Calibri"/>
                <a:cs typeface="Calibri"/>
              </a:rPr>
              <a:t>with the </a:t>
            </a:r>
            <a:r>
              <a:rPr sz="2600" spc="-10" dirty="0">
                <a:latin typeface="Calibri"/>
                <a:cs typeface="Calibri"/>
              </a:rPr>
              <a:t>problematic </a:t>
            </a:r>
            <a:r>
              <a:rPr sz="2600" spc="-5" dirty="0">
                <a:latin typeface="Calibri"/>
                <a:cs typeface="Calibri"/>
              </a:rPr>
              <a:t>of </a:t>
            </a:r>
            <a:r>
              <a:rPr lang="cs-CZ" sz="2600" spc="-5" dirty="0">
                <a:latin typeface="Calibri"/>
                <a:cs typeface="Calibri"/>
              </a:rPr>
              <a:t>stress </a:t>
            </a:r>
            <a:r>
              <a:rPr lang="cs-CZ" sz="2600" spc="-5" dirty="0" err="1">
                <a:latin typeface="Calibri"/>
                <a:cs typeface="Calibri"/>
              </a:rPr>
              <a:t>distribution</a:t>
            </a:r>
            <a:r>
              <a:rPr sz="2600" spc="-5" dirty="0">
                <a:latin typeface="Calibri"/>
                <a:cs typeface="Calibri"/>
              </a:rPr>
              <a:t>.</a:t>
            </a:r>
            <a:endParaRPr sz="2600" dirty="0">
              <a:latin typeface="Calibri"/>
              <a:cs typeface="Calibri"/>
            </a:endParaRPr>
          </a:p>
          <a:p>
            <a:pPr marL="12700" marR="53340">
              <a:lnSpc>
                <a:spcPct val="80000"/>
              </a:lnSpc>
              <a:spcBef>
                <a:spcPts val="1025"/>
              </a:spcBef>
              <a:buAutoNum type="alphaLcPeriod"/>
              <a:tabLst>
                <a:tab pos="249554" algn="l"/>
              </a:tabLst>
            </a:pPr>
            <a:r>
              <a:rPr sz="2600" spc="-15" dirty="0">
                <a:latin typeface="Calibri"/>
                <a:cs typeface="Calibri"/>
              </a:rPr>
              <a:t>Laboratory </a:t>
            </a:r>
            <a:r>
              <a:rPr sz="2600" dirty="0">
                <a:latin typeface="Calibri"/>
                <a:cs typeface="Calibri"/>
              </a:rPr>
              <a:t>animals </a:t>
            </a:r>
            <a:r>
              <a:rPr sz="2600" spc="-10" dirty="0">
                <a:latin typeface="Calibri"/>
                <a:cs typeface="Calibri"/>
              </a:rPr>
              <a:t>are </a:t>
            </a:r>
            <a:r>
              <a:rPr sz="2600" spc="-5" dirty="0">
                <a:latin typeface="Calibri"/>
                <a:cs typeface="Calibri"/>
              </a:rPr>
              <a:t>not susceptible </a:t>
            </a:r>
            <a:r>
              <a:rPr sz="2600" spc="-15" dirty="0">
                <a:latin typeface="Calibri"/>
                <a:cs typeface="Calibri"/>
              </a:rPr>
              <a:t>to </a:t>
            </a:r>
            <a:r>
              <a:rPr sz="2600" dirty="0">
                <a:latin typeface="Calibri"/>
                <a:cs typeface="Calibri"/>
              </a:rPr>
              <a:t>these </a:t>
            </a:r>
            <a:r>
              <a:rPr sz="2600" spc="-5" dirty="0">
                <a:latin typeface="Calibri"/>
                <a:cs typeface="Calibri"/>
              </a:rPr>
              <a:t>diseases, so </a:t>
            </a:r>
            <a:r>
              <a:rPr sz="2600" spc="-10" dirty="0">
                <a:latin typeface="Calibri"/>
                <a:cs typeface="Calibri"/>
              </a:rPr>
              <a:t>research </a:t>
            </a:r>
            <a:r>
              <a:rPr sz="2600" spc="-5" dirty="0">
                <a:latin typeface="Calibri"/>
                <a:cs typeface="Calibri"/>
              </a:rPr>
              <a:t>on  </a:t>
            </a:r>
            <a:r>
              <a:rPr sz="2600" dirty="0">
                <a:latin typeface="Calibri"/>
                <a:cs typeface="Calibri"/>
              </a:rPr>
              <a:t>them is</a:t>
            </a:r>
            <a:r>
              <a:rPr sz="2600" spc="-30" dirty="0">
                <a:latin typeface="Calibri"/>
                <a:cs typeface="Calibri"/>
              </a:rPr>
              <a:t> </a:t>
            </a:r>
            <a:r>
              <a:rPr sz="2600" spc="-10" dirty="0">
                <a:latin typeface="Calibri"/>
                <a:cs typeface="Calibri"/>
              </a:rPr>
              <a:t>hampered.</a:t>
            </a:r>
            <a:endParaRPr sz="2600" dirty="0">
              <a:latin typeface="Calibri"/>
              <a:cs typeface="Calibri"/>
            </a:endParaRPr>
          </a:p>
          <a:p>
            <a:pPr marL="326390" indent="-314325">
              <a:lnSpc>
                <a:spcPct val="100000"/>
              </a:lnSpc>
              <a:spcBef>
                <a:spcPts val="375"/>
              </a:spcBef>
              <a:buAutoNum type="alphaLcPeriod"/>
              <a:tabLst>
                <a:tab pos="327025" algn="l"/>
              </a:tabLst>
            </a:pPr>
            <a:r>
              <a:rPr sz="2600" spc="-5" dirty="0">
                <a:latin typeface="Calibri"/>
                <a:cs typeface="Calibri"/>
              </a:rPr>
              <a:t>Our results </a:t>
            </a:r>
            <a:r>
              <a:rPr sz="2600" spc="-10" dirty="0">
                <a:latin typeface="Calibri"/>
                <a:cs typeface="Calibri"/>
              </a:rPr>
              <a:t>are </a:t>
            </a:r>
            <a:r>
              <a:rPr sz="2600" spc="-5" dirty="0">
                <a:latin typeface="Calibri"/>
                <a:cs typeface="Calibri"/>
              </a:rPr>
              <a:t>similar </a:t>
            </a:r>
            <a:r>
              <a:rPr sz="2600" spc="-15" dirty="0">
                <a:latin typeface="Calibri"/>
                <a:cs typeface="Calibri"/>
              </a:rPr>
              <a:t>to </a:t>
            </a:r>
            <a:r>
              <a:rPr sz="2600" spc="-5" dirty="0">
                <a:latin typeface="Calibri"/>
                <a:cs typeface="Calibri"/>
              </a:rPr>
              <a:t>previous</a:t>
            </a:r>
            <a:r>
              <a:rPr sz="2600" spc="-35" dirty="0">
                <a:latin typeface="Calibri"/>
                <a:cs typeface="Calibri"/>
              </a:rPr>
              <a:t> </a:t>
            </a:r>
            <a:r>
              <a:rPr sz="2600" spc="-5" dirty="0">
                <a:latin typeface="Calibri"/>
                <a:cs typeface="Calibri"/>
              </a:rPr>
              <a:t>studies.</a:t>
            </a:r>
            <a:endParaRPr sz="2600" dirty="0">
              <a:latin typeface="Calibri"/>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99441"/>
            <a:ext cx="10358120" cy="916147"/>
          </a:xfrm>
          <a:prstGeom prst="rect">
            <a:avLst/>
          </a:prstGeom>
        </p:spPr>
        <p:txBody>
          <a:bodyPr vert="horz" wrap="square" lIns="0" tIns="297687" rIns="0" bIns="0" rtlCol="0">
            <a:spAutoFit/>
          </a:bodyPr>
          <a:lstStyle/>
          <a:p>
            <a:pPr marL="12700" marR="5080">
              <a:lnSpc>
                <a:spcPts val="4750"/>
              </a:lnSpc>
              <a:spcBef>
                <a:spcPts val="700"/>
              </a:spcBef>
            </a:pPr>
            <a:r>
              <a:rPr spc="-30" dirty="0"/>
              <a:t>Identify </a:t>
            </a:r>
            <a:r>
              <a:rPr spc="-15" dirty="0"/>
              <a:t>the </a:t>
            </a:r>
            <a:r>
              <a:rPr spc="-45" dirty="0"/>
              <a:t>problems </a:t>
            </a:r>
            <a:r>
              <a:rPr spc="-20" dirty="0"/>
              <a:t>and </a:t>
            </a:r>
            <a:r>
              <a:rPr spc="-10" dirty="0"/>
              <a:t>if </a:t>
            </a:r>
            <a:r>
              <a:rPr spc="-30" dirty="0"/>
              <a:t>possible,</a:t>
            </a:r>
            <a:r>
              <a:rPr spc="-440" dirty="0"/>
              <a:t> </a:t>
            </a:r>
            <a:r>
              <a:rPr spc="-10" dirty="0"/>
              <a:t>fix  </a:t>
            </a:r>
            <a:r>
              <a:rPr spc="-30" dirty="0"/>
              <a:t>them.</a:t>
            </a:r>
          </a:p>
        </p:txBody>
      </p:sp>
      <p:sp>
        <p:nvSpPr>
          <p:cNvPr id="3" name="object 3"/>
          <p:cNvSpPr txBox="1"/>
          <p:nvPr/>
        </p:nvSpPr>
        <p:spPr>
          <a:xfrm>
            <a:off x="916939" y="1766062"/>
            <a:ext cx="9972040" cy="3490827"/>
          </a:xfrm>
          <a:prstGeom prst="rect">
            <a:avLst/>
          </a:prstGeom>
        </p:spPr>
        <p:txBody>
          <a:bodyPr vert="horz" wrap="square" lIns="0" tIns="92075" rIns="0" bIns="0" rtlCol="0">
            <a:spAutoFit/>
          </a:bodyPr>
          <a:lstStyle/>
          <a:p>
            <a:pPr marL="12700" marR="722630">
              <a:lnSpc>
                <a:spcPct val="80000"/>
              </a:lnSpc>
              <a:spcBef>
                <a:spcPts val="725"/>
              </a:spcBef>
              <a:buAutoNum type="alphaLcPeriod"/>
              <a:tabLst>
                <a:tab pos="329565" algn="l"/>
              </a:tabLst>
            </a:pPr>
            <a:r>
              <a:rPr sz="2600" dirty="0">
                <a:latin typeface="Calibri"/>
                <a:cs typeface="Calibri"/>
              </a:rPr>
              <a:t>In this </a:t>
            </a:r>
            <a:r>
              <a:rPr sz="2600" spc="-5" dirty="0">
                <a:solidFill>
                  <a:srgbClr val="006FC0"/>
                </a:solidFill>
                <a:latin typeface="Calibri"/>
                <a:cs typeface="Calibri"/>
              </a:rPr>
              <a:t>contribution </a:t>
            </a:r>
            <a:r>
              <a:rPr sz="2600" spc="-10" dirty="0">
                <a:solidFill>
                  <a:srgbClr val="00AF50"/>
                </a:solidFill>
                <a:latin typeface="Calibri"/>
                <a:cs typeface="Calibri"/>
              </a:rPr>
              <a:t>are </a:t>
            </a:r>
            <a:r>
              <a:rPr sz="2600" spc="-5" dirty="0">
                <a:solidFill>
                  <a:srgbClr val="00AF50"/>
                </a:solidFill>
                <a:latin typeface="Calibri"/>
                <a:cs typeface="Calibri"/>
              </a:rPr>
              <a:t>described </a:t>
            </a:r>
            <a:r>
              <a:rPr sz="2600" spc="-15" dirty="0">
                <a:solidFill>
                  <a:srgbClr val="00AF50"/>
                </a:solidFill>
                <a:latin typeface="Calibri"/>
                <a:cs typeface="Calibri"/>
              </a:rPr>
              <a:t>several </a:t>
            </a:r>
            <a:r>
              <a:rPr sz="2600" spc="-10" dirty="0">
                <a:solidFill>
                  <a:srgbClr val="00AF50"/>
                </a:solidFill>
                <a:latin typeface="Calibri"/>
                <a:cs typeface="Calibri"/>
              </a:rPr>
              <a:t>problems </a:t>
            </a:r>
            <a:r>
              <a:rPr sz="2600" dirty="0">
                <a:latin typeface="Calibri"/>
                <a:cs typeface="Calibri"/>
              </a:rPr>
              <a:t>with the </a:t>
            </a:r>
            <a:r>
              <a:rPr lang="cs-CZ" sz="2600" dirty="0">
                <a:latin typeface="Calibri"/>
                <a:cs typeface="Calibri"/>
              </a:rPr>
              <a:t>Big </a:t>
            </a:r>
            <a:r>
              <a:rPr lang="cs-CZ" sz="2600" dirty="0" err="1">
                <a:latin typeface="Calibri"/>
                <a:cs typeface="Calibri"/>
              </a:rPr>
              <a:t>Bang</a:t>
            </a:r>
            <a:r>
              <a:rPr lang="cs-CZ" sz="2600" dirty="0">
                <a:latin typeface="Calibri"/>
                <a:cs typeface="Calibri"/>
              </a:rPr>
              <a:t> </a:t>
            </a:r>
            <a:r>
              <a:rPr lang="cs-CZ" sz="2600" dirty="0" err="1">
                <a:latin typeface="Calibri"/>
                <a:cs typeface="Calibri"/>
              </a:rPr>
              <a:t>nucleosynthesis</a:t>
            </a:r>
            <a:r>
              <a:rPr sz="2600" spc="-5" dirty="0">
                <a:latin typeface="Calibri"/>
                <a:cs typeface="Calibri"/>
              </a:rPr>
              <a:t>.</a:t>
            </a:r>
            <a:endParaRPr sz="2600" dirty="0">
              <a:latin typeface="Calibri"/>
              <a:cs typeface="Calibri"/>
            </a:endParaRPr>
          </a:p>
          <a:p>
            <a:pPr marL="12700" marR="5080">
              <a:lnSpc>
                <a:spcPct val="80000"/>
              </a:lnSpc>
              <a:spcBef>
                <a:spcPts val="1000"/>
              </a:spcBef>
              <a:buAutoNum type="alphaLcPeriod"/>
              <a:tabLst>
                <a:tab pos="344170" algn="l"/>
              </a:tabLst>
            </a:pPr>
            <a:r>
              <a:rPr sz="2600" spc="-45" dirty="0">
                <a:latin typeface="Calibri"/>
                <a:cs typeface="Calibri"/>
              </a:rPr>
              <a:t>We </a:t>
            </a:r>
            <a:r>
              <a:rPr sz="2600" spc="-10" dirty="0">
                <a:solidFill>
                  <a:srgbClr val="00AF50"/>
                </a:solidFill>
                <a:latin typeface="Calibri"/>
                <a:cs typeface="Calibri"/>
              </a:rPr>
              <a:t>are </a:t>
            </a:r>
            <a:r>
              <a:rPr sz="2600" dirty="0">
                <a:solidFill>
                  <a:srgbClr val="00AF50"/>
                </a:solidFill>
                <a:latin typeface="Calibri"/>
                <a:cs typeface="Calibri"/>
              </a:rPr>
              <a:t>also </a:t>
            </a:r>
            <a:r>
              <a:rPr sz="2600" spc="-15" dirty="0">
                <a:solidFill>
                  <a:srgbClr val="00AF50"/>
                </a:solidFill>
                <a:latin typeface="Calibri"/>
                <a:cs typeface="Calibri"/>
              </a:rPr>
              <a:t>focused </a:t>
            </a:r>
            <a:r>
              <a:rPr sz="2600" spc="-5" dirty="0">
                <a:latin typeface="Calibri"/>
                <a:cs typeface="Calibri"/>
              </a:rPr>
              <a:t>on </a:t>
            </a:r>
            <a:r>
              <a:rPr sz="2600" dirty="0">
                <a:latin typeface="Calibri"/>
                <a:cs typeface="Calibri"/>
              </a:rPr>
              <a:t>the </a:t>
            </a:r>
            <a:r>
              <a:rPr sz="2600" spc="-5" dirty="0">
                <a:latin typeface="Calibri"/>
                <a:cs typeface="Calibri"/>
              </a:rPr>
              <a:t>implementation of </a:t>
            </a:r>
            <a:r>
              <a:rPr sz="2600" spc="-10" dirty="0">
                <a:latin typeface="Calibri"/>
                <a:cs typeface="Calibri"/>
              </a:rPr>
              <a:t>new </a:t>
            </a:r>
            <a:r>
              <a:rPr sz="2600" spc="-5" dirty="0">
                <a:latin typeface="Calibri"/>
                <a:cs typeface="Calibri"/>
              </a:rPr>
              <a:t>technologies </a:t>
            </a:r>
            <a:r>
              <a:rPr sz="2600" spc="-25" dirty="0">
                <a:latin typeface="Calibri"/>
                <a:cs typeface="Calibri"/>
              </a:rPr>
              <a:t>for </a:t>
            </a:r>
            <a:r>
              <a:rPr sz="2600" dirty="0">
                <a:latin typeface="Calibri"/>
                <a:cs typeface="Calibri"/>
              </a:rPr>
              <a:t>the  </a:t>
            </a:r>
            <a:r>
              <a:rPr lang="cs-CZ" sz="2600" dirty="0" err="1">
                <a:latin typeface="Calibri"/>
                <a:cs typeface="Calibri"/>
              </a:rPr>
              <a:t>memory</a:t>
            </a:r>
            <a:r>
              <a:rPr lang="cs-CZ" sz="2600" dirty="0">
                <a:latin typeface="Calibri"/>
                <a:cs typeface="Calibri"/>
              </a:rPr>
              <a:t> </a:t>
            </a:r>
            <a:r>
              <a:rPr lang="cs-CZ" sz="2600" dirty="0" err="1">
                <a:latin typeface="Calibri"/>
                <a:cs typeface="Calibri"/>
              </a:rPr>
              <a:t>storing</a:t>
            </a:r>
            <a:r>
              <a:rPr lang="cs-CZ" sz="2600" dirty="0">
                <a:latin typeface="Calibri"/>
                <a:cs typeface="Calibri"/>
              </a:rPr>
              <a:t> in </a:t>
            </a:r>
            <a:r>
              <a:rPr lang="cs-CZ" sz="2600" dirty="0" err="1">
                <a:latin typeface="Calibri"/>
                <a:cs typeface="Calibri"/>
              </a:rPr>
              <a:t>new</a:t>
            </a:r>
            <a:r>
              <a:rPr lang="cs-CZ" sz="2600" dirty="0">
                <a:latin typeface="Calibri"/>
                <a:cs typeface="Calibri"/>
              </a:rPr>
              <a:t> </a:t>
            </a:r>
            <a:r>
              <a:rPr lang="cs-CZ" sz="2600" dirty="0" err="1">
                <a:latin typeface="Calibri"/>
                <a:cs typeface="Calibri"/>
              </a:rPr>
              <a:t>materials</a:t>
            </a:r>
            <a:r>
              <a:rPr sz="2600" spc="-10" dirty="0">
                <a:latin typeface="Calibri"/>
                <a:cs typeface="Calibri"/>
              </a:rPr>
              <a:t>.</a:t>
            </a:r>
            <a:endParaRPr sz="2600" dirty="0">
              <a:latin typeface="Calibri"/>
              <a:cs typeface="Calibri"/>
            </a:endParaRPr>
          </a:p>
          <a:p>
            <a:pPr marL="12700" marR="333375">
              <a:lnSpc>
                <a:spcPts val="2500"/>
              </a:lnSpc>
              <a:spcBef>
                <a:spcPts val="985"/>
              </a:spcBef>
              <a:buAutoNum type="alphaLcPeriod"/>
              <a:tabLst>
                <a:tab pos="311150" algn="l"/>
              </a:tabLst>
            </a:pPr>
            <a:r>
              <a:rPr sz="2600" dirty="0">
                <a:latin typeface="Calibri"/>
                <a:cs typeface="Calibri"/>
              </a:rPr>
              <a:t>The aim </a:t>
            </a:r>
            <a:r>
              <a:rPr sz="2600" spc="-5" dirty="0">
                <a:latin typeface="Calibri"/>
                <a:cs typeface="Calibri"/>
              </a:rPr>
              <a:t>of </a:t>
            </a:r>
            <a:r>
              <a:rPr sz="2600" dirty="0">
                <a:latin typeface="Calibri"/>
                <a:cs typeface="Calibri"/>
              </a:rPr>
              <a:t>the </a:t>
            </a:r>
            <a:r>
              <a:rPr sz="2600" spc="-5" dirty="0">
                <a:latin typeface="Calibri"/>
                <a:cs typeface="Calibri"/>
              </a:rPr>
              <a:t>paper </a:t>
            </a:r>
            <a:r>
              <a:rPr sz="2600" dirty="0">
                <a:latin typeface="Calibri"/>
                <a:cs typeface="Calibri"/>
              </a:rPr>
              <a:t>is </a:t>
            </a:r>
            <a:r>
              <a:rPr sz="2600" spc="-10" dirty="0">
                <a:latin typeface="Calibri"/>
                <a:cs typeface="Calibri"/>
              </a:rPr>
              <a:t>to </a:t>
            </a:r>
            <a:r>
              <a:rPr sz="2600" spc="-5" dirty="0">
                <a:latin typeface="Calibri"/>
                <a:cs typeface="Calibri"/>
              </a:rPr>
              <a:t>deal </a:t>
            </a:r>
            <a:r>
              <a:rPr sz="2600" dirty="0">
                <a:latin typeface="Calibri"/>
                <a:cs typeface="Calibri"/>
              </a:rPr>
              <a:t>with the </a:t>
            </a:r>
            <a:r>
              <a:rPr sz="2600" spc="-10" dirty="0">
                <a:solidFill>
                  <a:srgbClr val="006FC0"/>
                </a:solidFill>
                <a:latin typeface="Calibri"/>
                <a:cs typeface="Calibri"/>
              </a:rPr>
              <a:t>problematic </a:t>
            </a:r>
            <a:r>
              <a:rPr sz="2600" spc="-5" dirty="0">
                <a:latin typeface="Calibri"/>
                <a:cs typeface="Calibri"/>
              </a:rPr>
              <a:t>of </a:t>
            </a:r>
            <a:r>
              <a:rPr lang="cs-CZ" sz="2600" spc="-5" dirty="0">
                <a:latin typeface="Calibri"/>
                <a:cs typeface="Calibri"/>
              </a:rPr>
              <a:t>stress </a:t>
            </a:r>
            <a:r>
              <a:rPr lang="cs-CZ" sz="2600" spc="-5" dirty="0" err="1">
                <a:latin typeface="Calibri"/>
                <a:cs typeface="Calibri"/>
              </a:rPr>
              <a:t>distribution</a:t>
            </a:r>
            <a:r>
              <a:rPr sz="2600" spc="-5" dirty="0">
                <a:latin typeface="Calibri"/>
                <a:cs typeface="Calibri"/>
              </a:rPr>
              <a:t>.</a:t>
            </a:r>
            <a:endParaRPr sz="2600" dirty="0">
              <a:latin typeface="Calibri"/>
              <a:cs typeface="Calibri"/>
            </a:endParaRPr>
          </a:p>
          <a:p>
            <a:pPr marL="12700" marR="54610">
              <a:lnSpc>
                <a:spcPct val="80000"/>
              </a:lnSpc>
              <a:spcBef>
                <a:spcPts val="1025"/>
              </a:spcBef>
              <a:buAutoNum type="alphaLcPeriod"/>
              <a:tabLst>
                <a:tab pos="249554" algn="l"/>
              </a:tabLst>
            </a:pPr>
            <a:r>
              <a:rPr sz="2600" spc="-15" dirty="0">
                <a:latin typeface="Calibri"/>
                <a:cs typeface="Calibri"/>
              </a:rPr>
              <a:t>Laboratory </a:t>
            </a:r>
            <a:r>
              <a:rPr sz="2600" dirty="0">
                <a:latin typeface="Calibri"/>
                <a:cs typeface="Calibri"/>
              </a:rPr>
              <a:t>animals </a:t>
            </a:r>
            <a:r>
              <a:rPr sz="2600" spc="-10" dirty="0">
                <a:latin typeface="Calibri"/>
                <a:cs typeface="Calibri"/>
              </a:rPr>
              <a:t>are </a:t>
            </a:r>
            <a:r>
              <a:rPr sz="2600" spc="-5" dirty="0">
                <a:latin typeface="Calibri"/>
                <a:cs typeface="Calibri"/>
              </a:rPr>
              <a:t>not susceptible </a:t>
            </a:r>
            <a:r>
              <a:rPr sz="2600" spc="-15" dirty="0">
                <a:latin typeface="Calibri"/>
                <a:cs typeface="Calibri"/>
              </a:rPr>
              <a:t>to </a:t>
            </a:r>
            <a:r>
              <a:rPr sz="2600" dirty="0">
                <a:latin typeface="Calibri"/>
                <a:cs typeface="Calibri"/>
              </a:rPr>
              <a:t>these </a:t>
            </a:r>
            <a:r>
              <a:rPr sz="2600" spc="-5" dirty="0">
                <a:latin typeface="Calibri"/>
                <a:cs typeface="Calibri"/>
              </a:rPr>
              <a:t>diseases, so </a:t>
            </a:r>
            <a:r>
              <a:rPr sz="2600" spc="-10" dirty="0">
                <a:latin typeface="Calibri"/>
                <a:cs typeface="Calibri"/>
              </a:rPr>
              <a:t>research </a:t>
            </a:r>
            <a:r>
              <a:rPr sz="2600" spc="-5" dirty="0">
                <a:latin typeface="Calibri"/>
                <a:cs typeface="Calibri"/>
              </a:rPr>
              <a:t>on </a:t>
            </a:r>
            <a:r>
              <a:rPr sz="2600" spc="-5" dirty="0">
                <a:solidFill>
                  <a:srgbClr val="6F2F9F"/>
                </a:solidFill>
                <a:latin typeface="Calibri"/>
                <a:cs typeface="Calibri"/>
              </a:rPr>
              <a:t> </a:t>
            </a:r>
            <a:r>
              <a:rPr sz="2600" dirty="0">
                <a:solidFill>
                  <a:srgbClr val="6F2F9F"/>
                </a:solidFill>
                <a:latin typeface="Calibri"/>
                <a:cs typeface="Calibri"/>
              </a:rPr>
              <a:t>them </a:t>
            </a:r>
            <a:r>
              <a:rPr sz="2600" dirty="0">
                <a:latin typeface="Calibri"/>
                <a:cs typeface="Calibri"/>
              </a:rPr>
              <a:t>is</a:t>
            </a:r>
            <a:r>
              <a:rPr sz="2600" spc="-30" dirty="0">
                <a:latin typeface="Calibri"/>
                <a:cs typeface="Calibri"/>
              </a:rPr>
              <a:t> </a:t>
            </a:r>
            <a:r>
              <a:rPr sz="2600" spc="-10" dirty="0">
                <a:latin typeface="Calibri"/>
                <a:cs typeface="Calibri"/>
              </a:rPr>
              <a:t>hampered.</a:t>
            </a:r>
            <a:endParaRPr sz="2600" dirty="0">
              <a:latin typeface="Calibri"/>
              <a:cs typeface="Calibri"/>
            </a:endParaRPr>
          </a:p>
          <a:p>
            <a:pPr marL="326390" indent="-314325">
              <a:lnSpc>
                <a:spcPct val="100000"/>
              </a:lnSpc>
              <a:spcBef>
                <a:spcPts val="375"/>
              </a:spcBef>
              <a:buAutoNum type="alphaLcPeriod"/>
              <a:tabLst>
                <a:tab pos="327025" algn="l"/>
              </a:tabLst>
            </a:pPr>
            <a:r>
              <a:rPr sz="2600" spc="-5" dirty="0">
                <a:latin typeface="Calibri"/>
                <a:cs typeface="Calibri"/>
              </a:rPr>
              <a:t>Our results </a:t>
            </a:r>
            <a:r>
              <a:rPr sz="2600" spc="-10" dirty="0">
                <a:latin typeface="Calibri"/>
                <a:cs typeface="Calibri"/>
              </a:rPr>
              <a:t>are </a:t>
            </a:r>
            <a:r>
              <a:rPr sz="2600" spc="-5" dirty="0">
                <a:latin typeface="Calibri"/>
                <a:cs typeface="Calibri"/>
              </a:rPr>
              <a:t>similar </a:t>
            </a:r>
            <a:r>
              <a:rPr sz="2600" spc="-15" dirty="0">
                <a:latin typeface="Calibri"/>
                <a:cs typeface="Calibri"/>
              </a:rPr>
              <a:t>to </a:t>
            </a:r>
            <a:r>
              <a:rPr sz="2600" spc="-10" dirty="0">
                <a:solidFill>
                  <a:srgbClr val="6F2F9F"/>
                </a:solidFill>
                <a:latin typeface="Calibri"/>
                <a:cs typeface="Calibri"/>
              </a:rPr>
              <a:t>previous</a:t>
            </a:r>
            <a:r>
              <a:rPr sz="2600" spc="-5" dirty="0">
                <a:solidFill>
                  <a:srgbClr val="6F2F9F"/>
                </a:solidFill>
                <a:latin typeface="Calibri"/>
                <a:cs typeface="Calibri"/>
              </a:rPr>
              <a:t> studies</a:t>
            </a:r>
            <a:r>
              <a:rPr sz="2600" spc="-5" dirty="0">
                <a:latin typeface="Calibri"/>
                <a:cs typeface="Calibri"/>
              </a:rPr>
              <a:t>.</a:t>
            </a:r>
            <a:endParaRPr sz="2600" dirty="0">
              <a:latin typeface="Calibri"/>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C5F7A-8D0F-49F7-B30D-4A1FE74A3FFD}"/>
              </a:ext>
            </a:extLst>
          </p:cNvPr>
          <p:cNvSpPr>
            <a:spLocks noGrp="1"/>
          </p:cNvSpPr>
          <p:nvPr>
            <p:ph type="title"/>
          </p:nvPr>
        </p:nvSpPr>
        <p:spPr>
          <a:xfrm>
            <a:off x="2019300" y="538956"/>
            <a:ext cx="8985250" cy="1118394"/>
          </a:xfrm>
        </p:spPr>
        <p:txBody>
          <a:bodyPr vert="horz" lIns="91440" tIns="45720" rIns="91440" bIns="45720" rtlCol="0" anchor="t">
            <a:normAutofit/>
          </a:bodyPr>
          <a:lstStyle/>
          <a:p>
            <a:pPr rtl="0">
              <a:spcBef>
                <a:spcPct val="0"/>
              </a:spcBef>
            </a:pPr>
            <a:r>
              <a:rPr lang="en-US" sz="4000" kern="1200">
                <a:latin typeface="+mj-lt"/>
                <a:ea typeface="+mj-ea"/>
                <a:cs typeface="+mj-cs"/>
              </a:rPr>
              <a:t> 12) summary – How to write an abstract</a:t>
            </a:r>
          </a:p>
        </p:txBody>
      </p:sp>
      <p:pic>
        <p:nvPicPr>
          <p:cNvPr id="25" name="Graphic 24" descr="Uvozovky">
            <a:extLst>
              <a:ext uri="{FF2B5EF4-FFF2-40B4-BE49-F238E27FC236}">
                <a16:creationId xmlns:a16="http://schemas.microsoft.com/office/drawing/2014/main" id="{F24258C6-02F9-415C-9BFD-128FE2AB0A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900" y="538956"/>
            <a:ext cx="749300" cy="749300"/>
          </a:xfrm>
          <a:prstGeom prst="rect">
            <a:avLst/>
          </a:prstGeom>
        </p:spPr>
      </p:pic>
      <p:sp>
        <p:nvSpPr>
          <p:cNvPr id="3" name="Zástupný text 2">
            <a:extLst>
              <a:ext uri="{FF2B5EF4-FFF2-40B4-BE49-F238E27FC236}">
                <a16:creationId xmlns:a16="http://schemas.microsoft.com/office/drawing/2014/main" id="{770D378C-F3F4-4A97-A8FE-BF278D7171B2}"/>
              </a:ext>
            </a:extLst>
          </p:cNvPr>
          <p:cNvSpPr>
            <a:spLocks noGrp="1"/>
          </p:cNvSpPr>
          <p:nvPr>
            <p:ph type="body" idx="1"/>
          </p:nvPr>
        </p:nvSpPr>
        <p:spPr>
          <a:xfrm>
            <a:off x="1009650" y="1847849"/>
            <a:ext cx="9994900" cy="4254501"/>
          </a:xfrm>
        </p:spPr>
        <p:txBody>
          <a:bodyPr vert="horz" lIns="91440" tIns="45720" rIns="91440" bIns="45720" rtlCol="0">
            <a:normAutofit/>
          </a:bodyPr>
          <a:lstStyle/>
          <a:p>
            <a:pPr rtl="0">
              <a:spcBef>
                <a:spcPts val="1000"/>
              </a:spcBef>
            </a:pPr>
            <a:r>
              <a:rPr lang="en-US" sz="2000" kern="1200" dirty="0">
                <a:latin typeface="+mn-lt"/>
                <a:ea typeface="+mn-ea"/>
                <a:cs typeface="+mn-cs"/>
              </a:rPr>
              <a:t>     </a:t>
            </a:r>
            <a:r>
              <a:rPr lang="en-US" sz="4000" kern="1200" dirty="0">
                <a:latin typeface="+mn-lt"/>
                <a:ea typeface="+mn-ea"/>
                <a:cs typeface="+mn-cs"/>
              </a:rPr>
              <a:t>HW – complete the text with missing clauses</a:t>
            </a:r>
          </a:p>
        </p:txBody>
      </p:sp>
    </p:spTree>
    <p:extLst>
      <p:ext uri="{BB962C8B-B14F-4D97-AF65-F5344CB8AC3E}">
        <p14:creationId xmlns:p14="http://schemas.microsoft.com/office/powerpoint/2010/main" val="413253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1913468" y="365125"/>
            <a:ext cx="9440332" cy="1325563"/>
          </a:xfrm>
          <a:prstGeom prst="rect">
            <a:avLst/>
          </a:prstGeom>
        </p:spPr>
        <p:txBody>
          <a:bodyPr vert="horz" lIns="91440" tIns="45720" rIns="91440" bIns="45720" rtlCol="0" anchor="ctr">
            <a:normAutofit/>
          </a:bodyPr>
          <a:lstStyle/>
          <a:p>
            <a:pPr marL="12700" algn="l" rtl="0">
              <a:lnSpc>
                <a:spcPct val="90000"/>
              </a:lnSpc>
              <a:spcBef>
                <a:spcPct val="0"/>
              </a:spcBef>
            </a:pPr>
            <a:r>
              <a:rPr lang="en-US" sz="5400" kern="1200" spc="-5" dirty="0">
                <a:solidFill>
                  <a:schemeClr val="tx1"/>
                </a:solidFill>
                <a:latin typeface="+mj-lt"/>
                <a:ea typeface="+mj-ea"/>
                <a:cs typeface="+mj-cs"/>
              </a:rPr>
              <a:t>Outline</a:t>
            </a:r>
          </a:p>
        </p:txBody>
      </p:sp>
      <p:sp>
        <p:nvSpPr>
          <p:cNvPr id="10" name="Rectangle 9">
            <a:extLst>
              <a:ext uri="{FF2B5EF4-FFF2-40B4-BE49-F238E27FC236}">
                <a16:creationId xmlns:a16="http://schemas.microsoft.com/office/drawing/2014/main" id="{5DD103AA-7536-490B-973F-73CA63A7E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032938" y="-6032938"/>
            <a:ext cx="126124" cy="12192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Graphic 6" descr="Tužka">
            <a:extLst>
              <a:ext uri="{FF2B5EF4-FFF2-40B4-BE49-F238E27FC236}">
                <a16:creationId xmlns:a16="http://schemas.microsoft.com/office/drawing/2014/main" id="{4168F0DE-8A89-43A7-BB28-F14F03487D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object 3"/>
          <p:cNvSpPr txBox="1"/>
          <p:nvPr/>
        </p:nvSpPr>
        <p:spPr>
          <a:xfrm>
            <a:off x="838200" y="1825625"/>
            <a:ext cx="10515600" cy="4351338"/>
          </a:xfrm>
          <a:prstGeom prst="rect">
            <a:avLst/>
          </a:prstGeom>
        </p:spPr>
        <p:txBody>
          <a:bodyPr vert="horz" lIns="91440" tIns="45720" rIns="91440" bIns="45720" rtlCol="0">
            <a:normAutofit lnSpcReduction="10000"/>
          </a:bodyPr>
          <a:lstStyle/>
          <a:p>
            <a:pPr marL="12700" marR="5080" indent="-228600">
              <a:lnSpc>
                <a:spcPct val="90000"/>
              </a:lnSpc>
              <a:spcBef>
                <a:spcPts val="1060"/>
              </a:spcBef>
              <a:buFont typeface="Arial" panose="020B0604020202020204" pitchFamily="34" charset="0"/>
              <a:buChar char="•"/>
              <a:tabLst>
                <a:tab pos="241300" algn="l"/>
              </a:tabLst>
            </a:pPr>
            <a:endParaRPr lang="en-US" spc="-20" dirty="0"/>
          </a:p>
          <a:p>
            <a:pPr marL="12700" marR="5080" indent="-228600">
              <a:lnSpc>
                <a:spcPct val="90000"/>
              </a:lnSpc>
              <a:spcBef>
                <a:spcPts val="1060"/>
              </a:spcBef>
              <a:buFont typeface="Arial" panose="020B0604020202020204" pitchFamily="34" charset="0"/>
              <a:buChar char="•"/>
              <a:tabLst>
                <a:tab pos="241300" algn="l"/>
              </a:tabLst>
            </a:pPr>
            <a:r>
              <a:rPr lang="en-US" sz="3200" spc="-20" dirty="0"/>
              <a:t>Writing </a:t>
            </a:r>
            <a:r>
              <a:rPr lang="en-US" sz="3200" spc="-5" dirty="0"/>
              <a:t>an </a:t>
            </a:r>
            <a:r>
              <a:rPr lang="en-US" sz="3200" spc="-20" dirty="0"/>
              <a:t>abstract </a:t>
            </a:r>
          </a:p>
          <a:p>
            <a:pPr marL="12700" marR="5080" indent="-228600">
              <a:lnSpc>
                <a:spcPct val="90000"/>
              </a:lnSpc>
              <a:spcBef>
                <a:spcPts val="1060"/>
              </a:spcBef>
              <a:buFont typeface="Arial" panose="020B0604020202020204" pitchFamily="34" charset="0"/>
              <a:buChar char="•"/>
              <a:tabLst>
                <a:tab pos="241300" algn="l"/>
              </a:tabLst>
            </a:pPr>
            <a:endParaRPr lang="en-US" sz="3200" spc="-20" dirty="0"/>
          </a:p>
          <a:p>
            <a:pPr marL="12700" marR="5080" indent="-228600">
              <a:lnSpc>
                <a:spcPct val="90000"/>
              </a:lnSpc>
              <a:spcBef>
                <a:spcPts val="1060"/>
              </a:spcBef>
              <a:buFont typeface="Arial" panose="020B0604020202020204" pitchFamily="34" charset="0"/>
              <a:buChar char="•"/>
              <a:tabLst>
                <a:tab pos="241300" algn="l"/>
              </a:tabLst>
            </a:pPr>
            <a:r>
              <a:rPr lang="en-US" sz="3200" spc="-20" dirty="0"/>
              <a:t>abstract </a:t>
            </a:r>
            <a:r>
              <a:rPr lang="en-US" sz="3200" spc="-5" dirty="0"/>
              <a:t>types </a:t>
            </a:r>
          </a:p>
          <a:p>
            <a:pPr marL="12700" marR="5080" indent="-228600">
              <a:lnSpc>
                <a:spcPct val="90000"/>
              </a:lnSpc>
              <a:spcBef>
                <a:spcPts val="1060"/>
              </a:spcBef>
              <a:buFont typeface="Arial" panose="020B0604020202020204" pitchFamily="34" charset="0"/>
              <a:buChar char="•"/>
              <a:tabLst>
                <a:tab pos="241300" algn="l"/>
              </a:tabLst>
            </a:pPr>
            <a:endParaRPr lang="en-US" sz="3200" spc="-5" dirty="0"/>
          </a:p>
          <a:p>
            <a:pPr marL="12700" marR="5080" indent="-228600">
              <a:lnSpc>
                <a:spcPct val="90000"/>
              </a:lnSpc>
              <a:spcBef>
                <a:spcPts val="1060"/>
              </a:spcBef>
              <a:buFont typeface="Arial" panose="020B0604020202020204" pitchFamily="34" charset="0"/>
              <a:buChar char="•"/>
              <a:tabLst>
                <a:tab pos="241300" algn="l"/>
              </a:tabLst>
            </a:pPr>
            <a:r>
              <a:rPr lang="en-US" sz="3200" spc="-20" dirty="0"/>
              <a:t>abstract </a:t>
            </a:r>
            <a:r>
              <a:rPr lang="en-US" sz="3200" spc="-15" dirty="0"/>
              <a:t>structure </a:t>
            </a:r>
          </a:p>
          <a:p>
            <a:pPr marL="12700" marR="5080" indent="-228600">
              <a:lnSpc>
                <a:spcPct val="90000"/>
              </a:lnSpc>
              <a:spcBef>
                <a:spcPts val="1060"/>
              </a:spcBef>
              <a:buFont typeface="Arial" panose="020B0604020202020204" pitchFamily="34" charset="0"/>
              <a:buChar char="•"/>
              <a:tabLst>
                <a:tab pos="241300" algn="l"/>
              </a:tabLst>
            </a:pPr>
            <a:endParaRPr lang="en-US" sz="3200" spc="-15" dirty="0"/>
          </a:p>
          <a:p>
            <a:pPr marL="12700" marR="5080" indent="-228600">
              <a:lnSpc>
                <a:spcPct val="90000"/>
              </a:lnSpc>
              <a:spcBef>
                <a:spcPts val="1060"/>
              </a:spcBef>
              <a:buFont typeface="Arial" panose="020B0604020202020204" pitchFamily="34" charset="0"/>
              <a:buChar char="•"/>
              <a:tabLst>
                <a:tab pos="241300" algn="l"/>
              </a:tabLst>
            </a:pPr>
            <a:r>
              <a:rPr lang="en-US" sz="3200" spc="-15" dirty="0"/>
              <a:t>useful  </a:t>
            </a:r>
            <a:r>
              <a:rPr lang="en-US" sz="3200" spc="-5" dirty="0"/>
              <a:t>language</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3025" rIns="0" bIns="0" rtlCol="0">
            <a:spAutoFit/>
          </a:bodyPr>
          <a:lstStyle/>
          <a:p>
            <a:pPr marL="12700" marR="5080">
              <a:lnSpc>
                <a:spcPct val="90000"/>
              </a:lnSpc>
              <a:spcBef>
                <a:spcPts val="575"/>
              </a:spcBef>
            </a:pPr>
            <a:r>
              <a:rPr sz="4000" spc="-40" dirty="0"/>
              <a:t>What </a:t>
            </a:r>
            <a:r>
              <a:rPr sz="4000" spc="-5" dirty="0"/>
              <a:t>is </a:t>
            </a:r>
            <a:r>
              <a:rPr sz="4000" spc="-20" dirty="0"/>
              <a:t>the </a:t>
            </a:r>
            <a:r>
              <a:rPr sz="4000" spc="-30" dirty="0"/>
              <a:t>topic </a:t>
            </a:r>
            <a:r>
              <a:rPr sz="4000" spc="-45" dirty="0"/>
              <a:t>for </a:t>
            </a:r>
            <a:r>
              <a:rPr sz="4000" spc="-35" dirty="0"/>
              <a:t>your future </a:t>
            </a:r>
            <a:r>
              <a:rPr sz="4000" spc="-30" dirty="0"/>
              <a:t>seminar  </a:t>
            </a:r>
            <a:r>
              <a:rPr sz="4000" spc="-50" dirty="0"/>
              <a:t>presentation? </a:t>
            </a:r>
            <a:r>
              <a:rPr sz="4000" spc="-55" dirty="0"/>
              <a:t>Write </a:t>
            </a:r>
            <a:r>
              <a:rPr sz="4000" spc="-5" dirty="0"/>
              <a:t>a </a:t>
            </a:r>
            <a:r>
              <a:rPr sz="4000" spc="-15" dirty="0"/>
              <a:t>title </a:t>
            </a:r>
            <a:r>
              <a:rPr sz="4000" spc="-20" dirty="0"/>
              <a:t>and </a:t>
            </a:r>
            <a:r>
              <a:rPr sz="4000" spc="-60" dirty="0"/>
              <a:t>make </a:t>
            </a:r>
            <a:r>
              <a:rPr sz="4000" spc="-35" dirty="0"/>
              <a:t>useful</a:t>
            </a:r>
            <a:r>
              <a:rPr sz="4000" spc="-385" dirty="0"/>
              <a:t> </a:t>
            </a:r>
            <a:r>
              <a:rPr sz="4000" spc="-35" dirty="0"/>
              <a:t>notes  </a:t>
            </a:r>
            <a:r>
              <a:rPr sz="4000" spc="-45" dirty="0"/>
              <a:t>for </a:t>
            </a:r>
            <a:r>
              <a:rPr sz="4000" spc="-15" dirty="0"/>
              <a:t>an</a:t>
            </a:r>
            <a:r>
              <a:rPr sz="4000" spc="-105" dirty="0"/>
              <a:t> </a:t>
            </a:r>
            <a:r>
              <a:rPr sz="4000" spc="-45" dirty="0"/>
              <a:t>abstract:</a:t>
            </a:r>
            <a:endParaRPr sz="4000" dirty="0"/>
          </a:p>
        </p:txBody>
      </p:sp>
      <p:sp>
        <p:nvSpPr>
          <p:cNvPr id="3" name="object 3"/>
          <p:cNvSpPr txBox="1"/>
          <p:nvPr/>
        </p:nvSpPr>
        <p:spPr>
          <a:xfrm>
            <a:off x="916939" y="2305938"/>
            <a:ext cx="4768215" cy="452120"/>
          </a:xfrm>
          <a:prstGeom prst="rect">
            <a:avLst/>
          </a:prstGeom>
        </p:spPr>
        <p:txBody>
          <a:bodyPr vert="horz" wrap="square" lIns="0" tIns="12065" rIns="0" bIns="0" rtlCol="0">
            <a:spAutoFit/>
          </a:bodyPr>
          <a:lstStyle/>
          <a:p>
            <a:pPr marL="241300" indent="-228600">
              <a:lnSpc>
                <a:spcPct val="100000"/>
              </a:lnSpc>
              <a:spcBef>
                <a:spcPts val="95"/>
              </a:spcBef>
              <a:buFont typeface="Arial"/>
              <a:buChar char="•"/>
              <a:tabLst>
                <a:tab pos="241300" algn="l"/>
              </a:tabLst>
            </a:pPr>
            <a:r>
              <a:rPr sz="2800" spc="-5" dirty="0">
                <a:latin typeface="Calibri"/>
                <a:cs typeface="Calibri"/>
              </a:rPr>
              <a:t>type? </a:t>
            </a:r>
            <a:r>
              <a:rPr sz="2800" spc="-10" dirty="0">
                <a:latin typeface="Calibri"/>
                <a:cs typeface="Calibri"/>
              </a:rPr>
              <a:t>sections?</a:t>
            </a:r>
            <a:r>
              <a:rPr sz="2800" spc="60" dirty="0">
                <a:latin typeface="Calibri"/>
                <a:cs typeface="Calibri"/>
              </a:rPr>
              <a:t> </a:t>
            </a:r>
            <a:r>
              <a:rPr sz="2800" spc="-15" dirty="0">
                <a:latin typeface="Calibri"/>
                <a:cs typeface="Calibri"/>
              </a:rPr>
              <a:t>verbs/phrases?</a:t>
            </a:r>
            <a:endParaRPr sz="2800" dirty="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77D46-F9E9-25AA-2602-D51450913830}"/>
              </a:ext>
            </a:extLst>
          </p:cNvPr>
          <p:cNvSpPr>
            <a:spLocks noGrp="1"/>
          </p:cNvSpPr>
          <p:nvPr>
            <p:ph type="title"/>
          </p:nvPr>
        </p:nvSpPr>
        <p:spPr>
          <a:xfrm>
            <a:off x="916939" y="99441"/>
            <a:ext cx="10358120" cy="677108"/>
          </a:xfrm>
        </p:spPr>
        <p:txBody>
          <a:bodyPr/>
          <a:lstStyle/>
          <a:p>
            <a:r>
              <a:rPr lang="cs-CZ" dirty="0"/>
              <a:t>Term </a:t>
            </a:r>
            <a:r>
              <a:rPr lang="cs-CZ" dirty="0" err="1"/>
              <a:t>written</a:t>
            </a:r>
            <a:r>
              <a:rPr lang="cs-CZ" dirty="0"/>
              <a:t> </a:t>
            </a:r>
            <a:r>
              <a:rPr lang="cs-CZ" dirty="0" err="1"/>
              <a:t>assignment</a:t>
            </a:r>
            <a:endParaRPr lang="cs-CZ" dirty="0"/>
          </a:p>
        </p:txBody>
      </p:sp>
      <p:sp>
        <p:nvSpPr>
          <p:cNvPr id="3" name="Zástupný text 2">
            <a:extLst>
              <a:ext uri="{FF2B5EF4-FFF2-40B4-BE49-F238E27FC236}">
                <a16:creationId xmlns:a16="http://schemas.microsoft.com/office/drawing/2014/main" id="{01ADB6EA-F6BB-36F4-EAFF-9E135A3EFA79}"/>
              </a:ext>
            </a:extLst>
          </p:cNvPr>
          <p:cNvSpPr>
            <a:spLocks noGrp="1"/>
          </p:cNvSpPr>
          <p:nvPr>
            <p:ph type="body" idx="1"/>
          </p:nvPr>
        </p:nvSpPr>
        <p:spPr>
          <a:xfrm>
            <a:off x="828039" y="2242540"/>
            <a:ext cx="10502265" cy="1631216"/>
          </a:xfrm>
        </p:spPr>
        <p:txBody>
          <a:bodyPr/>
          <a:lstStyle/>
          <a:p>
            <a:endParaRPr lang="cs-CZ" dirty="0"/>
          </a:p>
          <a:p>
            <a:r>
              <a:rPr lang="cs-CZ" sz="2800" dirty="0" err="1"/>
              <a:t>Write</a:t>
            </a:r>
            <a:r>
              <a:rPr lang="cs-CZ" sz="2800" dirty="0"/>
              <a:t> </a:t>
            </a:r>
            <a:r>
              <a:rPr lang="cs-CZ" sz="2800" dirty="0" err="1"/>
              <a:t>an</a:t>
            </a:r>
            <a:r>
              <a:rPr lang="cs-CZ" sz="2800" dirty="0"/>
              <a:t> </a:t>
            </a:r>
            <a:r>
              <a:rPr lang="cs-CZ" sz="2800" dirty="0" err="1"/>
              <a:t>abstract</a:t>
            </a:r>
            <a:r>
              <a:rPr lang="cs-CZ" sz="2800" dirty="0"/>
              <a:t> </a:t>
            </a:r>
            <a:r>
              <a:rPr lang="cs-CZ" sz="2800" dirty="0" err="1"/>
              <a:t>for</a:t>
            </a:r>
            <a:r>
              <a:rPr lang="cs-CZ" sz="2800" dirty="0"/>
              <a:t> </a:t>
            </a:r>
            <a:r>
              <a:rPr lang="cs-CZ" sz="2800" dirty="0" err="1"/>
              <a:t>your</a:t>
            </a:r>
            <a:r>
              <a:rPr lang="cs-CZ" sz="2800" dirty="0"/>
              <a:t> „</a:t>
            </a:r>
            <a:r>
              <a:rPr lang="cs-CZ" sz="2800" dirty="0" err="1"/>
              <a:t>mock</a:t>
            </a:r>
            <a:r>
              <a:rPr lang="cs-CZ" sz="2800" dirty="0"/>
              <a:t> </a:t>
            </a:r>
            <a:r>
              <a:rPr lang="cs-CZ" sz="2800" dirty="0" err="1"/>
              <a:t>conference</a:t>
            </a:r>
            <a:r>
              <a:rPr lang="cs-CZ" sz="2800" dirty="0"/>
              <a:t>“ </a:t>
            </a:r>
            <a:r>
              <a:rPr lang="cs-CZ" sz="2800" dirty="0" err="1"/>
              <a:t>presentation</a:t>
            </a:r>
            <a:r>
              <a:rPr lang="cs-CZ" sz="2800" dirty="0"/>
              <a:t>. </a:t>
            </a:r>
          </a:p>
          <a:p>
            <a:r>
              <a:rPr lang="cs-CZ" sz="2800" dirty="0"/>
              <a:t>Word </a:t>
            </a:r>
            <a:r>
              <a:rPr lang="cs-CZ" sz="2800" dirty="0" err="1"/>
              <a:t>count</a:t>
            </a:r>
            <a:r>
              <a:rPr lang="cs-CZ" sz="2800" dirty="0"/>
              <a:t>: 150-200 </a:t>
            </a:r>
            <a:r>
              <a:rPr lang="cs-CZ" sz="2800" dirty="0" err="1"/>
              <a:t>words</a:t>
            </a:r>
            <a:r>
              <a:rPr lang="cs-CZ" sz="2800" dirty="0"/>
              <a:t>. </a:t>
            </a:r>
          </a:p>
          <a:p>
            <a:r>
              <a:rPr lang="cs-CZ" sz="2800" dirty="0" err="1"/>
              <a:t>Deadline</a:t>
            </a:r>
            <a:r>
              <a:rPr lang="cs-CZ" sz="2800" dirty="0"/>
              <a:t> </a:t>
            </a:r>
            <a:r>
              <a:rPr lang="cs-CZ" sz="2800" dirty="0" err="1"/>
              <a:t>for</a:t>
            </a:r>
            <a:r>
              <a:rPr lang="cs-CZ" sz="2800" dirty="0"/>
              <a:t> </a:t>
            </a:r>
            <a:r>
              <a:rPr lang="cs-CZ" sz="2800" dirty="0" err="1"/>
              <a:t>uploading</a:t>
            </a:r>
            <a:r>
              <a:rPr lang="cs-CZ" sz="2800" dirty="0"/>
              <a:t> </a:t>
            </a:r>
            <a:r>
              <a:rPr lang="cs-CZ" sz="2800" dirty="0" err="1"/>
              <a:t>the</a:t>
            </a:r>
            <a:r>
              <a:rPr lang="cs-CZ" sz="2800" dirty="0"/>
              <a:t> </a:t>
            </a:r>
            <a:r>
              <a:rPr lang="cs-CZ" sz="2800" dirty="0" err="1"/>
              <a:t>abstract</a:t>
            </a:r>
            <a:r>
              <a:rPr lang="cs-CZ" sz="2800" dirty="0"/>
              <a:t> </a:t>
            </a:r>
            <a:r>
              <a:rPr lang="cs-CZ" sz="2800" dirty="0" err="1"/>
              <a:t>into</a:t>
            </a:r>
            <a:r>
              <a:rPr lang="cs-CZ" sz="2800" dirty="0"/>
              <a:t> odevzdávárna: 20 </a:t>
            </a:r>
            <a:r>
              <a:rPr lang="cs-CZ" sz="2800" dirty="0" err="1"/>
              <a:t>March</a:t>
            </a:r>
            <a:r>
              <a:rPr lang="cs-CZ" sz="2800" dirty="0"/>
              <a:t>  </a:t>
            </a:r>
          </a:p>
        </p:txBody>
      </p:sp>
    </p:spTree>
    <p:extLst>
      <p:ext uri="{BB962C8B-B14F-4D97-AF65-F5344CB8AC3E}">
        <p14:creationId xmlns:p14="http://schemas.microsoft.com/office/powerpoint/2010/main" val="2016196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BD04A0-C521-3F76-CF83-848575353B42}"/>
              </a:ext>
            </a:extLst>
          </p:cNvPr>
          <p:cNvSpPr>
            <a:spLocks noGrp="1"/>
          </p:cNvSpPr>
          <p:nvPr>
            <p:ph type="title"/>
          </p:nvPr>
        </p:nvSpPr>
        <p:spPr>
          <a:xfrm>
            <a:off x="916939" y="99441"/>
            <a:ext cx="10358120" cy="677108"/>
          </a:xfrm>
        </p:spPr>
        <p:txBody>
          <a:bodyPr/>
          <a:lstStyle/>
          <a:p>
            <a:r>
              <a:rPr lang="cs-CZ" dirty="0" err="1"/>
              <a:t>Agree</a:t>
            </a:r>
            <a:r>
              <a:rPr lang="cs-CZ" dirty="0"/>
              <a:t> </a:t>
            </a:r>
            <a:r>
              <a:rPr lang="cs-CZ" dirty="0" err="1"/>
              <a:t>or</a:t>
            </a:r>
            <a:r>
              <a:rPr lang="cs-CZ" dirty="0"/>
              <a:t> </a:t>
            </a:r>
            <a:r>
              <a:rPr lang="cs-CZ" dirty="0" err="1"/>
              <a:t>disagree</a:t>
            </a:r>
            <a:r>
              <a:rPr lang="cs-CZ" dirty="0"/>
              <a:t>?</a:t>
            </a:r>
          </a:p>
        </p:txBody>
      </p:sp>
      <p:sp>
        <p:nvSpPr>
          <p:cNvPr id="3" name="Zástupný text 2">
            <a:extLst>
              <a:ext uri="{FF2B5EF4-FFF2-40B4-BE49-F238E27FC236}">
                <a16:creationId xmlns:a16="http://schemas.microsoft.com/office/drawing/2014/main" id="{8AF03A5E-7855-8673-8E37-6E0B480914B5}"/>
              </a:ext>
            </a:extLst>
          </p:cNvPr>
          <p:cNvSpPr>
            <a:spLocks noGrp="1"/>
          </p:cNvSpPr>
          <p:nvPr>
            <p:ph type="body" idx="1"/>
          </p:nvPr>
        </p:nvSpPr>
        <p:spPr>
          <a:xfrm>
            <a:off x="828039" y="776549"/>
            <a:ext cx="10502265" cy="6586418"/>
          </a:xfrm>
        </p:spPr>
        <p:txBody>
          <a:bodyPr/>
          <a:lstStyle/>
          <a:p>
            <a:endParaRPr lang="cs-CZ" dirty="0"/>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introduces the topic of your paper</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should not contain </a:t>
            </a:r>
            <a:r>
              <a:rPr lang="cs-CZ" sz="2400" dirty="0" err="1">
                <a:effectLst/>
                <a:latin typeface="Calibri Light" panose="020F0302020204030204" pitchFamily="34" charset="0"/>
                <a:ea typeface="Calibri" panose="020F0502020204030204" pitchFamily="34" charset="0"/>
                <a:cs typeface="Times New Roman" panose="02020603050405020304" pitchFamily="18" charset="0"/>
              </a:rPr>
              <a:t>the</a:t>
            </a:r>
            <a:r>
              <a:rPr lang="cs-CZ" sz="24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2400" dirty="0">
                <a:effectLst/>
                <a:latin typeface="Calibri Light" panose="020F0302020204030204" pitchFamily="34" charset="0"/>
                <a:ea typeface="Calibri" panose="020F0502020204030204" pitchFamily="34" charset="0"/>
                <a:cs typeface="Times New Roman" panose="02020603050405020304" pitchFamily="18" charset="0"/>
              </a:rPr>
              <a:t>description of the method</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can contain some tables, figures, illustrations or references to them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serves readers to decide whether the paper is relevant for their interests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The focus of your paper is stated at the end of the abstract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is self-contained, it makes sense on its own</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The function of an abstract is to outline briefly all parts of the paper</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Abstract should be written before writing your paper</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n-GB" sz="2400" dirty="0">
                <a:effectLst/>
                <a:latin typeface="Calibri Light" panose="020F0302020204030204" pitchFamily="34" charset="0"/>
                <a:ea typeface="Calibri" panose="020F0502020204030204" pitchFamily="34" charset="0"/>
                <a:cs typeface="Times New Roman" panose="02020603050405020304" pitchFamily="18" charset="0"/>
              </a:rPr>
              <a:t>It is common to divide the abstract into paragraphs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08206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Obdélník 16">
            <a:extLst>
              <a:ext uri="{FF2B5EF4-FFF2-40B4-BE49-F238E27FC236}">
                <a16:creationId xmlns:a16="http://schemas.microsoft.com/office/drawing/2014/main" id="{23712252-AD59-4475-97C5-B1E192B72677}"/>
              </a:ext>
            </a:extLst>
          </p:cNvPr>
          <p:cNvSpPr/>
          <p:nvPr/>
        </p:nvSpPr>
        <p:spPr>
          <a:xfrm>
            <a:off x="1154228" y="2732200"/>
            <a:ext cx="10351972" cy="1077218"/>
          </a:xfrm>
          <a:prstGeom prst="rect">
            <a:avLst/>
          </a:prstGeom>
        </p:spPr>
        <p:txBody>
          <a:bodyPr wrap="square">
            <a:spAutoFit/>
          </a:bodyPr>
          <a:lstStyle/>
          <a:p>
            <a:pPr marL="12700" marR="5080">
              <a:lnSpc>
                <a:spcPct val="100000"/>
              </a:lnSpc>
              <a:spcBef>
                <a:spcPts val="100"/>
              </a:spcBef>
            </a:pPr>
            <a:r>
              <a:rPr lang="en-US" sz="3200" b="1" dirty="0">
                <a:solidFill>
                  <a:srgbClr val="FF0000"/>
                </a:solidFill>
                <a:cs typeface="Calibri"/>
              </a:rPr>
              <a:t>descriptive – 100-200 words, indicates type of information</a:t>
            </a:r>
            <a:r>
              <a:rPr lang="cs-CZ" sz="3200" b="1" dirty="0">
                <a:solidFill>
                  <a:srgbClr val="FF0000"/>
                </a:solidFill>
                <a:cs typeface="Calibri"/>
              </a:rPr>
              <a:t> </a:t>
            </a:r>
            <a:r>
              <a:rPr lang="en-US" sz="3200" b="1" dirty="0">
                <a:solidFill>
                  <a:srgbClr val="FF0000"/>
                </a:solidFill>
                <a:cs typeface="Calibri"/>
              </a:rPr>
              <a:t>found in the paper: purpose, objectives, methods</a:t>
            </a:r>
            <a:endParaRPr lang="en-US" sz="3200" dirty="0">
              <a:cs typeface="Calibri"/>
            </a:endParaRPr>
          </a:p>
        </p:txBody>
      </p:sp>
      <p:sp>
        <p:nvSpPr>
          <p:cNvPr id="2" name="object 2"/>
          <p:cNvSpPr txBox="1">
            <a:spLocks noGrp="1"/>
          </p:cNvSpPr>
          <p:nvPr>
            <p:ph type="title"/>
          </p:nvPr>
        </p:nvSpPr>
        <p:spPr>
          <a:xfrm>
            <a:off x="916939" y="609676"/>
            <a:ext cx="7090409" cy="697230"/>
          </a:xfrm>
          <a:prstGeom prst="rect">
            <a:avLst/>
          </a:prstGeom>
        </p:spPr>
        <p:txBody>
          <a:bodyPr vert="horz" wrap="square" lIns="0" tIns="13335" rIns="0" bIns="0" rtlCol="0">
            <a:spAutoFit/>
          </a:bodyPr>
          <a:lstStyle/>
          <a:p>
            <a:pPr marL="12700">
              <a:lnSpc>
                <a:spcPct val="100000"/>
              </a:lnSpc>
              <a:spcBef>
                <a:spcPts val="105"/>
              </a:spcBef>
            </a:pPr>
            <a:r>
              <a:rPr spc="-20" dirty="0"/>
              <a:t>Abstract </a:t>
            </a:r>
            <a:r>
              <a:rPr spc="-10" dirty="0"/>
              <a:t>types/styles </a:t>
            </a:r>
            <a:r>
              <a:rPr dirty="0"/>
              <a:t>–</a:t>
            </a:r>
            <a:r>
              <a:rPr spc="-40" dirty="0"/>
              <a:t> </a:t>
            </a:r>
            <a:r>
              <a:rPr u="heavy" spc="-15" dirty="0">
                <a:solidFill>
                  <a:srgbClr val="0462C1"/>
                </a:solidFill>
                <a:uFill>
                  <a:solidFill>
                    <a:srgbClr val="0462C1"/>
                  </a:solidFill>
                </a:uFill>
                <a:hlinkClick r:id="rId2"/>
              </a:rPr>
              <a:t>listening</a:t>
            </a:r>
          </a:p>
        </p:txBody>
      </p:sp>
      <p:sp>
        <p:nvSpPr>
          <p:cNvPr id="3" name="object 3"/>
          <p:cNvSpPr txBox="1"/>
          <p:nvPr/>
        </p:nvSpPr>
        <p:spPr>
          <a:xfrm>
            <a:off x="916939" y="1793493"/>
            <a:ext cx="9417685" cy="452120"/>
          </a:xfrm>
          <a:prstGeom prst="rect">
            <a:avLst/>
          </a:prstGeom>
        </p:spPr>
        <p:txBody>
          <a:bodyPr vert="horz" wrap="square" lIns="0" tIns="12065" rIns="0" bIns="0" rtlCol="0">
            <a:spAutoFit/>
          </a:bodyPr>
          <a:lstStyle/>
          <a:p>
            <a:pPr marL="12700">
              <a:lnSpc>
                <a:spcPct val="100000"/>
              </a:lnSpc>
              <a:spcBef>
                <a:spcPts val="95"/>
              </a:spcBef>
            </a:pPr>
            <a:r>
              <a:rPr sz="2800" b="1" spc="-5" dirty="0">
                <a:latin typeface="Calibri"/>
                <a:cs typeface="Calibri"/>
              </a:rPr>
              <a:t>2) </a:t>
            </a:r>
            <a:r>
              <a:rPr sz="2800" b="1" spc="-15" dirty="0">
                <a:latin typeface="Calibri"/>
                <a:cs typeface="Calibri"/>
              </a:rPr>
              <a:t>list </a:t>
            </a:r>
            <a:r>
              <a:rPr sz="2800" b="1" spc="-5" dirty="0">
                <a:latin typeface="Calibri"/>
                <a:cs typeface="Calibri"/>
              </a:rPr>
              <a:t>the </a:t>
            </a:r>
            <a:r>
              <a:rPr sz="2800" b="1" spc="-15" dirty="0">
                <a:latin typeface="Calibri"/>
                <a:cs typeface="Calibri"/>
              </a:rPr>
              <a:t>most </a:t>
            </a:r>
            <a:r>
              <a:rPr sz="2800" b="1" spc="-5" dirty="0">
                <a:latin typeface="Calibri"/>
                <a:cs typeface="Calibri"/>
              </a:rPr>
              <a:t>common </a:t>
            </a:r>
            <a:r>
              <a:rPr sz="2800" b="1" spc="-20" dirty="0">
                <a:latin typeface="Calibri"/>
                <a:cs typeface="Calibri"/>
              </a:rPr>
              <a:t>abstract </a:t>
            </a:r>
            <a:r>
              <a:rPr sz="2800" b="1" spc="-10" dirty="0">
                <a:latin typeface="Calibri"/>
                <a:cs typeface="Calibri"/>
              </a:rPr>
              <a:t>styles </a:t>
            </a:r>
            <a:r>
              <a:rPr sz="2800" b="1" spc="-5" dirty="0">
                <a:latin typeface="Calibri"/>
                <a:cs typeface="Calibri"/>
              </a:rPr>
              <a:t>and their</a:t>
            </a:r>
            <a:r>
              <a:rPr sz="2800" b="1" spc="220" dirty="0">
                <a:latin typeface="Calibri"/>
                <a:cs typeface="Calibri"/>
              </a:rPr>
              <a:t> </a:t>
            </a:r>
            <a:r>
              <a:rPr sz="2800" b="1" spc="-15" dirty="0">
                <a:latin typeface="Calibri"/>
                <a:cs typeface="Calibri"/>
              </a:rPr>
              <a:t>characteristics</a:t>
            </a:r>
            <a:endParaRPr sz="2800">
              <a:latin typeface="Calibri"/>
              <a:cs typeface="Calibri"/>
            </a:endParaRPr>
          </a:p>
        </p:txBody>
      </p:sp>
      <p:sp>
        <p:nvSpPr>
          <p:cNvPr id="4" name="object 4"/>
          <p:cNvSpPr txBox="1"/>
          <p:nvPr/>
        </p:nvSpPr>
        <p:spPr>
          <a:xfrm>
            <a:off x="916939" y="2816479"/>
            <a:ext cx="197485" cy="452120"/>
          </a:xfrm>
          <a:prstGeom prst="rect">
            <a:avLst/>
          </a:prstGeom>
        </p:spPr>
        <p:txBody>
          <a:bodyPr vert="horz" wrap="square" lIns="0" tIns="12065" rIns="0" bIns="0" rtlCol="0">
            <a:spAutoFit/>
          </a:bodyPr>
          <a:lstStyle/>
          <a:p>
            <a:pPr marL="12700">
              <a:lnSpc>
                <a:spcPct val="100000"/>
              </a:lnSpc>
              <a:spcBef>
                <a:spcPts val="95"/>
              </a:spcBef>
            </a:pPr>
            <a:r>
              <a:rPr sz="2800" spc="-5" dirty="0">
                <a:latin typeface="Calibri"/>
                <a:cs typeface="Calibri"/>
              </a:rPr>
              <a:t>i.</a:t>
            </a:r>
            <a:endParaRPr sz="2800" dirty="0">
              <a:latin typeface="Calibri"/>
              <a:cs typeface="Calibri"/>
            </a:endParaRPr>
          </a:p>
        </p:txBody>
      </p:sp>
      <p:sp>
        <p:nvSpPr>
          <p:cNvPr id="5" name="object 5"/>
          <p:cNvSpPr/>
          <p:nvPr/>
        </p:nvSpPr>
        <p:spPr>
          <a:xfrm>
            <a:off x="1182928" y="3236024"/>
            <a:ext cx="9151696" cy="192975"/>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16" name="Obdélník 15">
            <a:extLst>
              <a:ext uri="{FF2B5EF4-FFF2-40B4-BE49-F238E27FC236}">
                <a16:creationId xmlns:a16="http://schemas.microsoft.com/office/drawing/2014/main" id="{1B80C1E8-ABB3-4A0C-89A8-07F5BB32CF01}"/>
              </a:ext>
            </a:extLst>
          </p:cNvPr>
          <p:cNvSpPr/>
          <p:nvPr/>
        </p:nvSpPr>
        <p:spPr>
          <a:xfrm>
            <a:off x="1182928" y="4458769"/>
            <a:ext cx="9942272" cy="1569660"/>
          </a:xfrm>
          <a:prstGeom prst="rect">
            <a:avLst/>
          </a:prstGeom>
        </p:spPr>
        <p:txBody>
          <a:bodyPr wrap="square">
            <a:spAutoFit/>
          </a:bodyPr>
          <a:lstStyle/>
          <a:p>
            <a:r>
              <a:rPr lang="en-US" sz="3200" b="1" dirty="0">
                <a:solidFill>
                  <a:srgbClr val="FF0000"/>
                </a:solidFill>
              </a:rPr>
              <a:t>informative - more common for conference and</a:t>
            </a:r>
            <a:r>
              <a:rPr lang="cs-CZ" sz="3200" b="1" dirty="0">
                <a:solidFill>
                  <a:srgbClr val="FF0000"/>
                </a:solidFill>
              </a:rPr>
              <a:t> </a:t>
            </a:r>
            <a:r>
              <a:rPr lang="en-US" sz="3200" b="1" dirty="0">
                <a:solidFill>
                  <a:srgbClr val="FF0000"/>
                </a:solidFill>
              </a:rPr>
              <a:t>journal papers; summarizes all parts of the paper (“surrogate”):  purpose, objectives, methods, results, conclusions</a:t>
            </a:r>
          </a:p>
        </p:txBody>
      </p:sp>
      <p:sp>
        <p:nvSpPr>
          <p:cNvPr id="18" name="object 5">
            <a:extLst>
              <a:ext uri="{FF2B5EF4-FFF2-40B4-BE49-F238E27FC236}">
                <a16:creationId xmlns:a16="http://schemas.microsoft.com/office/drawing/2014/main" id="{764EBC45-FD73-45EB-8D49-D98CE29B1978}"/>
              </a:ext>
            </a:extLst>
          </p:cNvPr>
          <p:cNvSpPr/>
          <p:nvPr/>
        </p:nvSpPr>
        <p:spPr>
          <a:xfrm>
            <a:off x="1182928" y="5050624"/>
            <a:ext cx="9151696" cy="192975"/>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20" name="object 4">
            <a:extLst>
              <a:ext uri="{FF2B5EF4-FFF2-40B4-BE49-F238E27FC236}">
                <a16:creationId xmlns:a16="http://schemas.microsoft.com/office/drawing/2014/main" id="{01010FAB-EF89-4F48-829F-CA9C3BB25395}"/>
              </a:ext>
            </a:extLst>
          </p:cNvPr>
          <p:cNvSpPr txBox="1"/>
          <p:nvPr/>
        </p:nvSpPr>
        <p:spPr>
          <a:xfrm>
            <a:off x="912335" y="4625223"/>
            <a:ext cx="270593" cy="443070"/>
          </a:xfrm>
          <a:prstGeom prst="rect">
            <a:avLst/>
          </a:prstGeom>
        </p:spPr>
        <p:txBody>
          <a:bodyPr vert="horz" wrap="square" lIns="0" tIns="12065" rIns="0" bIns="0" rtlCol="0">
            <a:spAutoFit/>
          </a:bodyPr>
          <a:lstStyle/>
          <a:p>
            <a:pPr marL="12700">
              <a:lnSpc>
                <a:spcPct val="100000"/>
              </a:lnSpc>
              <a:spcBef>
                <a:spcPts val="95"/>
              </a:spcBef>
            </a:pPr>
            <a:r>
              <a:rPr sz="2800" spc="-5" dirty="0" err="1">
                <a:latin typeface="Calibri"/>
                <a:cs typeface="Calibri"/>
              </a:rPr>
              <a:t>i</a:t>
            </a:r>
            <a:r>
              <a:rPr lang="cs-CZ" sz="2800" spc="-5" dirty="0">
                <a:latin typeface="Calibri"/>
                <a:cs typeface="Calibri"/>
              </a:rPr>
              <a:t>i</a:t>
            </a:r>
            <a:r>
              <a:rPr sz="2800" spc="-5" dirty="0">
                <a:latin typeface="Calibri"/>
                <a:cs typeface="Calibri"/>
              </a:rPr>
              <a:t>.</a:t>
            </a:r>
            <a:endParaRPr sz="2800" dirty="0">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3999229" cy="697230"/>
          </a:xfrm>
          <a:prstGeom prst="rect">
            <a:avLst/>
          </a:prstGeom>
        </p:spPr>
        <p:txBody>
          <a:bodyPr vert="horz" wrap="square" lIns="0" tIns="13335" rIns="0" bIns="0" rtlCol="0">
            <a:spAutoFit/>
          </a:bodyPr>
          <a:lstStyle/>
          <a:p>
            <a:pPr marL="12700">
              <a:lnSpc>
                <a:spcPct val="100000"/>
              </a:lnSpc>
              <a:spcBef>
                <a:spcPts val="105"/>
              </a:spcBef>
            </a:pPr>
            <a:r>
              <a:rPr spc="-50" dirty="0"/>
              <a:t>Abstract</a:t>
            </a:r>
            <a:r>
              <a:rPr spc="-150" dirty="0"/>
              <a:t> </a:t>
            </a:r>
            <a:r>
              <a:rPr spc="-40" dirty="0"/>
              <a:t>structure</a:t>
            </a:r>
          </a:p>
        </p:txBody>
      </p:sp>
      <p:sp>
        <p:nvSpPr>
          <p:cNvPr id="3" name="object 3"/>
          <p:cNvSpPr txBox="1"/>
          <p:nvPr/>
        </p:nvSpPr>
        <p:spPr>
          <a:xfrm>
            <a:off x="916939" y="1737106"/>
            <a:ext cx="7048500" cy="422275"/>
          </a:xfrm>
          <a:prstGeom prst="rect">
            <a:avLst/>
          </a:prstGeom>
        </p:spPr>
        <p:txBody>
          <a:bodyPr vert="horz" wrap="square" lIns="0" tIns="13335" rIns="0" bIns="0" rtlCol="0">
            <a:spAutoFit/>
          </a:bodyPr>
          <a:lstStyle/>
          <a:p>
            <a:pPr marL="12700">
              <a:lnSpc>
                <a:spcPct val="100000"/>
              </a:lnSpc>
              <a:spcBef>
                <a:spcPts val="105"/>
              </a:spcBef>
            </a:pPr>
            <a:r>
              <a:rPr sz="2600" b="1" dirty="0">
                <a:latin typeface="Calibri"/>
                <a:cs typeface="Calibri"/>
              </a:rPr>
              <a:t>3) </a:t>
            </a:r>
            <a:r>
              <a:rPr sz="2600" b="1" spc="-15" dirty="0">
                <a:latin typeface="Calibri"/>
                <a:cs typeface="Calibri"/>
              </a:rPr>
              <a:t>Match </a:t>
            </a:r>
            <a:r>
              <a:rPr sz="2600" b="1" spc="-5" dirty="0">
                <a:latin typeface="Calibri"/>
                <a:cs typeface="Calibri"/>
              </a:rPr>
              <a:t>the following questions with the</a:t>
            </a:r>
            <a:r>
              <a:rPr sz="2600" b="1" dirty="0">
                <a:latin typeface="Calibri"/>
                <a:cs typeface="Calibri"/>
              </a:rPr>
              <a:t> sections.</a:t>
            </a:r>
            <a:endParaRPr sz="2600">
              <a:latin typeface="Calibri"/>
              <a:cs typeface="Calibri"/>
            </a:endParaRPr>
          </a:p>
        </p:txBody>
      </p:sp>
      <p:sp>
        <p:nvSpPr>
          <p:cNvPr id="4" name="object 4"/>
          <p:cNvSpPr txBox="1"/>
          <p:nvPr/>
        </p:nvSpPr>
        <p:spPr>
          <a:xfrm>
            <a:off x="891539" y="4087748"/>
            <a:ext cx="10123170" cy="2132965"/>
          </a:xfrm>
          <a:prstGeom prst="rect">
            <a:avLst/>
          </a:prstGeom>
        </p:spPr>
        <p:txBody>
          <a:bodyPr vert="horz" wrap="square" lIns="0" tIns="12700" rIns="0" bIns="0" rtlCol="0">
            <a:spAutoFit/>
          </a:bodyPr>
          <a:lstStyle/>
          <a:p>
            <a:pPr marL="553085" indent="-515620">
              <a:lnSpc>
                <a:spcPts val="3510"/>
              </a:lnSpc>
              <a:spcBef>
                <a:spcPts val="100"/>
              </a:spcBef>
              <a:buAutoNum type="alphaLcPeriod"/>
              <a:tabLst>
                <a:tab pos="553085" algn="l"/>
                <a:tab pos="553720" algn="l"/>
                <a:tab pos="5188585" algn="l"/>
              </a:tabLst>
            </a:pPr>
            <a:r>
              <a:rPr sz="2600" spc="-5" dirty="0">
                <a:latin typeface="Calibri"/>
                <a:cs typeface="Calibri"/>
              </a:rPr>
              <a:t>What </a:t>
            </a:r>
            <a:r>
              <a:rPr sz="2600" spc="-10" dirty="0">
                <a:latin typeface="Calibri"/>
                <a:cs typeface="Calibri"/>
              </a:rPr>
              <a:t>was discovered? </a:t>
            </a:r>
            <a:r>
              <a:rPr sz="2600" dirty="0">
                <a:latin typeface="Calibri"/>
                <a:cs typeface="Calibri"/>
              </a:rPr>
              <a:t>Section </a:t>
            </a:r>
            <a:endParaRPr sz="4800" baseline="7812" dirty="0">
              <a:latin typeface="Calibri"/>
              <a:cs typeface="Calibri"/>
            </a:endParaRPr>
          </a:p>
          <a:p>
            <a:pPr marL="553085" indent="-515620">
              <a:lnSpc>
                <a:spcPts val="3180"/>
              </a:lnSpc>
              <a:buAutoNum type="alphaLcPeriod"/>
              <a:tabLst>
                <a:tab pos="553085" algn="l"/>
                <a:tab pos="553720" algn="l"/>
                <a:tab pos="6056630" algn="l"/>
              </a:tabLst>
            </a:pPr>
            <a:r>
              <a:rPr sz="2600" spc="-10" dirty="0">
                <a:latin typeface="Calibri"/>
                <a:cs typeface="Calibri"/>
              </a:rPr>
              <a:t>How was </a:t>
            </a:r>
            <a:r>
              <a:rPr sz="2600" dirty="0">
                <a:latin typeface="Calibri"/>
                <a:cs typeface="Calibri"/>
              </a:rPr>
              <a:t>the </a:t>
            </a:r>
            <a:r>
              <a:rPr sz="2600" spc="-10" dirty="0">
                <a:latin typeface="Calibri"/>
                <a:cs typeface="Calibri"/>
              </a:rPr>
              <a:t>research </a:t>
            </a:r>
            <a:r>
              <a:rPr sz="2600" spc="-5" dirty="0">
                <a:latin typeface="Calibri"/>
                <a:cs typeface="Calibri"/>
              </a:rPr>
              <a:t>done? </a:t>
            </a:r>
            <a:r>
              <a:rPr sz="2600" dirty="0">
                <a:latin typeface="Calibri"/>
                <a:cs typeface="Calibri"/>
              </a:rPr>
              <a:t>Section</a:t>
            </a:r>
            <a:r>
              <a:rPr sz="3900" u="heavy" baseline="10683" dirty="0">
                <a:solidFill>
                  <a:srgbClr val="FF0000"/>
                </a:solidFill>
                <a:uFill>
                  <a:solidFill>
                    <a:srgbClr val="000000"/>
                  </a:solidFill>
                </a:uFill>
                <a:latin typeface="Calibri"/>
                <a:cs typeface="Calibri"/>
              </a:rPr>
              <a:t> </a:t>
            </a:r>
            <a:r>
              <a:rPr sz="3900" u="heavy" spc="862" baseline="10683" dirty="0">
                <a:solidFill>
                  <a:srgbClr val="FF0000"/>
                </a:solidFill>
                <a:uFill>
                  <a:solidFill>
                    <a:srgbClr val="000000"/>
                  </a:solidFill>
                </a:uFill>
                <a:latin typeface="Calibri"/>
                <a:cs typeface="Calibri"/>
              </a:rPr>
              <a:t> </a:t>
            </a:r>
            <a:endParaRPr sz="4800" baseline="8680" dirty="0">
              <a:latin typeface="Calibri"/>
              <a:cs typeface="Calibri"/>
            </a:endParaRPr>
          </a:p>
          <a:p>
            <a:pPr marL="553085" indent="-515620">
              <a:lnSpc>
                <a:spcPts val="3185"/>
              </a:lnSpc>
              <a:buAutoNum type="alphaLcPeriod"/>
              <a:tabLst>
                <a:tab pos="553085" algn="l"/>
                <a:tab pos="553720" algn="l"/>
                <a:tab pos="10084435" algn="l"/>
              </a:tabLst>
            </a:pPr>
            <a:r>
              <a:rPr sz="2600" spc="-5" dirty="0">
                <a:latin typeface="Calibri"/>
                <a:cs typeface="Calibri"/>
              </a:rPr>
              <a:t>What do </a:t>
            </a:r>
            <a:r>
              <a:rPr sz="2600" spc="-15" dirty="0">
                <a:latin typeface="Calibri"/>
                <a:cs typeface="Calibri"/>
              </a:rPr>
              <a:t>we </a:t>
            </a:r>
            <a:r>
              <a:rPr sz="2600" spc="-5" dirty="0">
                <a:latin typeface="Calibri"/>
                <a:cs typeface="Calibri"/>
              </a:rPr>
              <a:t>know </a:t>
            </a:r>
            <a:r>
              <a:rPr sz="2600" dirty="0">
                <a:latin typeface="Calibri"/>
                <a:cs typeface="Calibri"/>
              </a:rPr>
              <a:t>about the </a:t>
            </a:r>
            <a:r>
              <a:rPr sz="2600" spc="-10" dirty="0">
                <a:latin typeface="Calibri"/>
                <a:cs typeface="Calibri"/>
              </a:rPr>
              <a:t>topic </a:t>
            </a:r>
            <a:r>
              <a:rPr sz="2600" dirty="0">
                <a:latin typeface="Calibri"/>
                <a:cs typeface="Calibri"/>
              </a:rPr>
              <a:t>and </a:t>
            </a:r>
            <a:r>
              <a:rPr sz="2600" spc="-15" dirty="0">
                <a:latin typeface="Calibri"/>
                <a:cs typeface="Calibri"/>
              </a:rPr>
              <a:t>why </a:t>
            </a:r>
            <a:r>
              <a:rPr sz="2600" dirty="0">
                <a:latin typeface="Calibri"/>
                <a:cs typeface="Calibri"/>
              </a:rPr>
              <a:t>is it </a:t>
            </a:r>
            <a:r>
              <a:rPr sz="2600" spc="-5" dirty="0">
                <a:latin typeface="Calibri"/>
                <a:cs typeface="Calibri"/>
              </a:rPr>
              <a:t>important? </a:t>
            </a:r>
            <a:r>
              <a:rPr sz="2600" dirty="0">
                <a:latin typeface="Calibri"/>
                <a:cs typeface="Calibri"/>
              </a:rPr>
              <a:t>Section </a:t>
            </a:r>
            <a:r>
              <a:rPr sz="3900" u="heavy" spc="457" baseline="7478" dirty="0">
                <a:solidFill>
                  <a:srgbClr val="FF0000"/>
                </a:solidFill>
                <a:uFill>
                  <a:solidFill>
                    <a:srgbClr val="000000"/>
                  </a:solidFill>
                </a:uFill>
                <a:latin typeface="Calibri"/>
                <a:cs typeface="Calibri"/>
              </a:rPr>
              <a:t> </a:t>
            </a:r>
            <a:endParaRPr sz="4800" baseline="6076" dirty="0">
              <a:latin typeface="Calibri"/>
              <a:cs typeface="Calibri"/>
            </a:endParaRPr>
          </a:p>
          <a:p>
            <a:pPr marL="553085" indent="-515620">
              <a:lnSpc>
                <a:spcPts val="3190"/>
              </a:lnSpc>
              <a:buAutoNum type="alphaLcPeriod"/>
              <a:tabLst>
                <a:tab pos="553085" algn="l"/>
                <a:tab pos="553720" algn="l"/>
                <a:tab pos="5720080" algn="l"/>
              </a:tabLst>
            </a:pPr>
            <a:r>
              <a:rPr sz="2600" spc="-5" dirty="0">
                <a:latin typeface="Calibri"/>
                <a:cs typeface="Calibri"/>
              </a:rPr>
              <a:t>What do </a:t>
            </a:r>
            <a:r>
              <a:rPr sz="2600" dirty="0">
                <a:latin typeface="Calibri"/>
                <a:cs typeface="Calibri"/>
              </a:rPr>
              <a:t>the </a:t>
            </a:r>
            <a:r>
              <a:rPr sz="2600" spc="-5" dirty="0">
                <a:latin typeface="Calibri"/>
                <a:cs typeface="Calibri"/>
              </a:rPr>
              <a:t>findings</a:t>
            </a:r>
            <a:r>
              <a:rPr sz="2600" spc="-25" dirty="0">
                <a:latin typeface="Calibri"/>
                <a:cs typeface="Calibri"/>
              </a:rPr>
              <a:t> </a:t>
            </a:r>
            <a:r>
              <a:rPr sz="2600" dirty="0">
                <a:latin typeface="Calibri"/>
                <a:cs typeface="Calibri"/>
              </a:rPr>
              <a:t>mean?</a:t>
            </a:r>
            <a:r>
              <a:rPr sz="2600" spc="-15" dirty="0">
                <a:latin typeface="Calibri"/>
                <a:cs typeface="Calibri"/>
              </a:rPr>
              <a:t> </a:t>
            </a:r>
            <a:r>
              <a:rPr sz="2600" dirty="0">
                <a:latin typeface="Calibri"/>
                <a:cs typeface="Calibri"/>
              </a:rPr>
              <a:t>Section</a:t>
            </a:r>
            <a:r>
              <a:rPr lang="cs-CZ" sz="2600" dirty="0">
                <a:latin typeface="Calibri"/>
                <a:cs typeface="Calibri"/>
              </a:rPr>
              <a:t>	</a:t>
            </a:r>
            <a:endParaRPr sz="4800" baseline="11284" dirty="0">
              <a:latin typeface="Calibri"/>
              <a:cs typeface="Calibri"/>
            </a:endParaRPr>
          </a:p>
          <a:p>
            <a:pPr marL="553085" indent="-515620">
              <a:lnSpc>
                <a:spcPts val="3515"/>
              </a:lnSpc>
              <a:buAutoNum type="alphaLcPeriod"/>
              <a:tabLst>
                <a:tab pos="553085" algn="l"/>
                <a:tab pos="553720" algn="l"/>
                <a:tab pos="5588000" algn="l"/>
              </a:tabLst>
            </a:pPr>
            <a:r>
              <a:rPr sz="2600" spc="-5" dirty="0">
                <a:latin typeface="Calibri"/>
                <a:cs typeface="Calibri"/>
              </a:rPr>
              <a:t>What </a:t>
            </a:r>
            <a:r>
              <a:rPr sz="2600" dirty="0">
                <a:latin typeface="Calibri"/>
                <a:cs typeface="Calibri"/>
              </a:rPr>
              <a:t>is this </a:t>
            </a:r>
            <a:r>
              <a:rPr sz="2600" spc="-5" dirty="0">
                <a:latin typeface="Calibri"/>
                <a:cs typeface="Calibri"/>
              </a:rPr>
              <a:t>study </a:t>
            </a:r>
            <a:r>
              <a:rPr sz="2600" dirty="0">
                <a:latin typeface="Calibri"/>
                <a:cs typeface="Calibri"/>
              </a:rPr>
              <a:t>about? Section </a:t>
            </a:r>
            <a:r>
              <a:rPr sz="2600" u="heavy" spc="30" dirty="0">
                <a:solidFill>
                  <a:srgbClr val="FF0000"/>
                </a:solidFill>
                <a:uFill>
                  <a:solidFill>
                    <a:srgbClr val="000000"/>
                  </a:solidFill>
                </a:uFill>
                <a:latin typeface="Calibri"/>
                <a:cs typeface="Calibri"/>
              </a:rPr>
              <a:t> </a:t>
            </a:r>
            <a:endParaRPr sz="3200" dirty="0">
              <a:latin typeface="Calibri"/>
              <a:cs typeface="Calibri"/>
            </a:endParaRPr>
          </a:p>
        </p:txBody>
      </p:sp>
      <p:sp>
        <p:nvSpPr>
          <p:cNvPr id="5" name="object 5"/>
          <p:cNvSpPr txBox="1"/>
          <p:nvPr/>
        </p:nvSpPr>
        <p:spPr>
          <a:xfrm>
            <a:off x="897470" y="2404491"/>
            <a:ext cx="8128634" cy="1615440"/>
          </a:xfrm>
          <a:prstGeom prst="rect">
            <a:avLst/>
          </a:prstGeom>
          <a:solidFill>
            <a:srgbClr val="E7E7E7"/>
          </a:solidFill>
          <a:ln w="12700">
            <a:solidFill>
              <a:srgbClr val="000000"/>
            </a:solidFill>
          </a:ln>
        </p:spPr>
        <p:txBody>
          <a:bodyPr vert="horz" wrap="square" lIns="0" tIns="29845" rIns="0" bIns="0" rtlCol="0">
            <a:spAutoFit/>
          </a:bodyPr>
          <a:lstStyle/>
          <a:p>
            <a:pPr marL="91440" marR="3227705">
              <a:lnSpc>
                <a:spcPct val="100000"/>
              </a:lnSpc>
              <a:spcBef>
                <a:spcPts val="235"/>
              </a:spcBef>
            </a:pPr>
            <a:r>
              <a:rPr sz="2000" b="1" dirty="0">
                <a:latin typeface="Calibri"/>
                <a:cs typeface="Calibri"/>
              </a:rPr>
              <a:t>Section 1:</a:t>
            </a:r>
            <a:r>
              <a:rPr sz="2000" b="1" spc="-100" dirty="0">
                <a:latin typeface="Calibri"/>
                <a:cs typeface="Calibri"/>
              </a:rPr>
              <a:t> </a:t>
            </a:r>
            <a:r>
              <a:rPr sz="2000" b="1" spc="-5" dirty="0">
                <a:latin typeface="Calibri"/>
                <a:cs typeface="Calibri"/>
              </a:rPr>
              <a:t>Background/introduction/situation  </a:t>
            </a:r>
            <a:r>
              <a:rPr sz="2000" b="1" dirty="0">
                <a:latin typeface="Calibri"/>
                <a:cs typeface="Calibri"/>
              </a:rPr>
              <a:t>Section 2: </a:t>
            </a:r>
            <a:r>
              <a:rPr sz="2000" b="1" spc="-10" dirty="0">
                <a:latin typeface="Calibri"/>
                <a:cs typeface="Calibri"/>
              </a:rPr>
              <a:t>Presenting</a:t>
            </a:r>
            <a:r>
              <a:rPr sz="2000" b="1" spc="-45" dirty="0">
                <a:latin typeface="Calibri"/>
                <a:cs typeface="Calibri"/>
              </a:rPr>
              <a:t> </a:t>
            </a:r>
            <a:r>
              <a:rPr sz="2000" b="1" spc="-5" dirty="0">
                <a:latin typeface="Calibri"/>
                <a:cs typeface="Calibri"/>
              </a:rPr>
              <a:t>research/purpose</a:t>
            </a:r>
            <a:endParaRPr sz="2000">
              <a:latin typeface="Calibri"/>
              <a:cs typeface="Calibri"/>
            </a:endParaRPr>
          </a:p>
          <a:p>
            <a:pPr marL="91440">
              <a:lnSpc>
                <a:spcPct val="100000"/>
              </a:lnSpc>
            </a:pPr>
            <a:r>
              <a:rPr sz="2000" b="1" dirty="0">
                <a:latin typeface="Calibri"/>
                <a:cs typeface="Calibri"/>
              </a:rPr>
              <a:t>Section 3:</a:t>
            </a:r>
            <a:r>
              <a:rPr sz="2000" b="1" spc="-35" dirty="0">
                <a:latin typeface="Calibri"/>
                <a:cs typeface="Calibri"/>
              </a:rPr>
              <a:t> </a:t>
            </a:r>
            <a:r>
              <a:rPr sz="2000" b="1" spc="-5" dirty="0">
                <a:latin typeface="Calibri"/>
                <a:cs typeface="Calibri"/>
              </a:rPr>
              <a:t>Methods/materials/subjects/procedures</a:t>
            </a:r>
            <a:endParaRPr sz="2000">
              <a:latin typeface="Calibri"/>
              <a:cs typeface="Calibri"/>
            </a:endParaRPr>
          </a:p>
          <a:p>
            <a:pPr marL="91440">
              <a:lnSpc>
                <a:spcPct val="100000"/>
              </a:lnSpc>
              <a:spcBef>
                <a:spcPts val="5"/>
              </a:spcBef>
            </a:pPr>
            <a:r>
              <a:rPr sz="2000" b="1" dirty="0">
                <a:latin typeface="Calibri"/>
                <a:cs typeface="Calibri"/>
              </a:rPr>
              <a:t>Section 4:</a:t>
            </a:r>
            <a:r>
              <a:rPr sz="2000" b="1" spc="-25" dirty="0">
                <a:latin typeface="Calibri"/>
                <a:cs typeface="Calibri"/>
              </a:rPr>
              <a:t> </a:t>
            </a:r>
            <a:r>
              <a:rPr sz="2000" b="1" spc="-5" dirty="0">
                <a:latin typeface="Calibri"/>
                <a:cs typeface="Calibri"/>
              </a:rPr>
              <a:t>Results/findings</a:t>
            </a:r>
            <a:endParaRPr sz="2000">
              <a:latin typeface="Calibri"/>
              <a:cs typeface="Calibri"/>
            </a:endParaRPr>
          </a:p>
          <a:p>
            <a:pPr marL="91440">
              <a:lnSpc>
                <a:spcPct val="100000"/>
              </a:lnSpc>
            </a:pPr>
            <a:r>
              <a:rPr sz="2000" b="1" dirty="0">
                <a:latin typeface="Calibri"/>
                <a:cs typeface="Calibri"/>
              </a:rPr>
              <a:t>Section 5:</a:t>
            </a:r>
            <a:r>
              <a:rPr sz="2000" b="1" spc="-25" dirty="0">
                <a:latin typeface="Calibri"/>
                <a:cs typeface="Calibri"/>
              </a:rPr>
              <a:t> </a:t>
            </a:r>
            <a:r>
              <a:rPr sz="2000" b="1" spc="-5" dirty="0">
                <a:latin typeface="Calibri"/>
                <a:cs typeface="Calibri"/>
              </a:rPr>
              <a:t>Discussion/conclusions/implications</a:t>
            </a:r>
            <a:endParaRPr sz="2000">
              <a:latin typeface="Calibri"/>
              <a:cs typeface="Calibri"/>
            </a:endParaRPr>
          </a:p>
        </p:txBody>
      </p:sp>
      <p:sp>
        <p:nvSpPr>
          <p:cNvPr id="6" name="object 5">
            <a:extLst>
              <a:ext uri="{FF2B5EF4-FFF2-40B4-BE49-F238E27FC236}">
                <a16:creationId xmlns:a16="http://schemas.microsoft.com/office/drawing/2014/main" id="{C7C93DFA-2B06-4311-94A6-7039138E73CC}"/>
              </a:ext>
            </a:extLst>
          </p:cNvPr>
          <p:cNvSpPr/>
          <p:nvPr/>
        </p:nvSpPr>
        <p:spPr>
          <a:xfrm>
            <a:off x="5638800" y="4495800"/>
            <a:ext cx="457200" cy="223552"/>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7" name="object 5">
            <a:extLst>
              <a:ext uri="{FF2B5EF4-FFF2-40B4-BE49-F238E27FC236}">
                <a16:creationId xmlns:a16="http://schemas.microsoft.com/office/drawing/2014/main" id="{82F2FE60-5BEB-4BDC-BF88-80B526059894}"/>
              </a:ext>
            </a:extLst>
          </p:cNvPr>
          <p:cNvSpPr/>
          <p:nvPr/>
        </p:nvSpPr>
        <p:spPr>
          <a:xfrm>
            <a:off x="10439400" y="5257800"/>
            <a:ext cx="457200" cy="223552"/>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8" name="object 5">
            <a:extLst>
              <a:ext uri="{FF2B5EF4-FFF2-40B4-BE49-F238E27FC236}">
                <a16:creationId xmlns:a16="http://schemas.microsoft.com/office/drawing/2014/main" id="{FA6547D0-5C27-49E9-B362-A0775FC673AE}"/>
              </a:ext>
            </a:extLst>
          </p:cNvPr>
          <p:cNvSpPr/>
          <p:nvPr/>
        </p:nvSpPr>
        <p:spPr>
          <a:xfrm>
            <a:off x="6400800" y="5638800"/>
            <a:ext cx="457200" cy="223552"/>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9" name="object 5">
            <a:extLst>
              <a:ext uri="{FF2B5EF4-FFF2-40B4-BE49-F238E27FC236}">
                <a16:creationId xmlns:a16="http://schemas.microsoft.com/office/drawing/2014/main" id="{02016C17-6AEC-40DD-94BA-45F5E7CDBCAF}"/>
              </a:ext>
            </a:extLst>
          </p:cNvPr>
          <p:cNvSpPr/>
          <p:nvPr/>
        </p:nvSpPr>
        <p:spPr>
          <a:xfrm>
            <a:off x="5953124" y="6108937"/>
            <a:ext cx="457200" cy="223552"/>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
        <p:nvSpPr>
          <p:cNvPr id="10" name="object 2">
            <a:extLst>
              <a:ext uri="{FF2B5EF4-FFF2-40B4-BE49-F238E27FC236}">
                <a16:creationId xmlns:a16="http://schemas.microsoft.com/office/drawing/2014/main" id="{89B0B8B1-218F-4B65-80E6-C6A88A24F76D}"/>
              </a:ext>
            </a:extLst>
          </p:cNvPr>
          <p:cNvSpPr txBox="1">
            <a:spLocks/>
          </p:cNvSpPr>
          <p:nvPr/>
        </p:nvSpPr>
        <p:spPr>
          <a:xfrm>
            <a:off x="5715000" y="4011749"/>
            <a:ext cx="304799" cy="505908"/>
          </a:xfrm>
          <a:prstGeom prst="rect">
            <a:avLst/>
          </a:prstGeom>
        </p:spPr>
        <p:txBody>
          <a:bodyPr vert="horz" wrap="square" lIns="0" tIns="13335" rIns="0" bIns="0" rtlCol="0">
            <a:spAutoFit/>
          </a:bodyPr>
          <a:lstStyle>
            <a:lvl1pPr>
              <a:defRPr sz="4400" b="0" i="0">
                <a:solidFill>
                  <a:schemeClr val="tx1"/>
                </a:solidFill>
                <a:latin typeface="Calibri Light"/>
                <a:ea typeface="+mj-ea"/>
                <a:cs typeface="Calibri Light"/>
              </a:defRPr>
            </a:lvl1pPr>
          </a:lstStyle>
          <a:p>
            <a:pPr marL="12700">
              <a:spcBef>
                <a:spcPts val="105"/>
              </a:spcBef>
            </a:pPr>
            <a:r>
              <a:rPr lang="cs-CZ" sz="3200" b="1" kern="0" spc="-40" dirty="0">
                <a:solidFill>
                  <a:srgbClr val="FF0000"/>
                </a:solidFill>
              </a:rPr>
              <a:t>4</a:t>
            </a:r>
          </a:p>
        </p:txBody>
      </p:sp>
      <p:sp>
        <p:nvSpPr>
          <p:cNvPr id="11" name="object 2">
            <a:extLst>
              <a:ext uri="{FF2B5EF4-FFF2-40B4-BE49-F238E27FC236}">
                <a16:creationId xmlns:a16="http://schemas.microsoft.com/office/drawing/2014/main" id="{10546FE9-DC3F-4961-9F0B-F598818CE572}"/>
              </a:ext>
            </a:extLst>
          </p:cNvPr>
          <p:cNvSpPr txBox="1">
            <a:spLocks/>
          </p:cNvSpPr>
          <p:nvPr/>
        </p:nvSpPr>
        <p:spPr>
          <a:xfrm>
            <a:off x="10515600" y="4741075"/>
            <a:ext cx="304799" cy="505908"/>
          </a:xfrm>
          <a:prstGeom prst="rect">
            <a:avLst/>
          </a:prstGeom>
        </p:spPr>
        <p:txBody>
          <a:bodyPr vert="horz" wrap="square" lIns="0" tIns="13335" rIns="0" bIns="0" rtlCol="0">
            <a:spAutoFit/>
          </a:bodyPr>
          <a:lstStyle>
            <a:lvl1pPr>
              <a:defRPr sz="4400" b="0" i="0">
                <a:solidFill>
                  <a:schemeClr val="tx1"/>
                </a:solidFill>
                <a:latin typeface="Calibri Light"/>
                <a:ea typeface="+mj-ea"/>
                <a:cs typeface="Calibri Light"/>
              </a:defRPr>
            </a:lvl1pPr>
          </a:lstStyle>
          <a:p>
            <a:pPr marL="12700">
              <a:spcBef>
                <a:spcPts val="105"/>
              </a:spcBef>
            </a:pPr>
            <a:r>
              <a:rPr lang="cs-CZ" sz="3200" b="1" kern="0" spc="-40" dirty="0">
                <a:solidFill>
                  <a:srgbClr val="FF0000"/>
                </a:solidFill>
              </a:rPr>
              <a:t>1</a:t>
            </a:r>
          </a:p>
        </p:txBody>
      </p:sp>
      <p:sp>
        <p:nvSpPr>
          <p:cNvPr id="12" name="object 2">
            <a:extLst>
              <a:ext uri="{FF2B5EF4-FFF2-40B4-BE49-F238E27FC236}">
                <a16:creationId xmlns:a16="http://schemas.microsoft.com/office/drawing/2014/main" id="{7AA6D783-DC68-4933-B7C7-57776707C10B}"/>
              </a:ext>
            </a:extLst>
          </p:cNvPr>
          <p:cNvSpPr txBox="1">
            <a:spLocks/>
          </p:cNvSpPr>
          <p:nvPr/>
        </p:nvSpPr>
        <p:spPr>
          <a:xfrm>
            <a:off x="6477000" y="5154230"/>
            <a:ext cx="304799" cy="505908"/>
          </a:xfrm>
          <a:prstGeom prst="rect">
            <a:avLst/>
          </a:prstGeom>
        </p:spPr>
        <p:txBody>
          <a:bodyPr vert="horz" wrap="square" lIns="0" tIns="13335" rIns="0" bIns="0" rtlCol="0">
            <a:spAutoFit/>
          </a:bodyPr>
          <a:lstStyle>
            <a:lvl1pPr>
              <a:defRPr sz="4400" b="0" i="0">
                <a:solidFill>
                  <a:schemeClr val="tx1"/>
                </a:solidFill>
                <a:latin typeface="Calibri Light"/>
                <a:ea typeface="+mj-ea"/>
                <a:cs typeface="Calibri Light"/>
              </a:defRPr>
            </a:lvl1pPr>
          </a:lstStyle>
          <a:p>
            <a:pPr marL="12700">
              <a:spcBef>
                <a:spcPts val="105"/>
              </a:spcBef>
            </a:pPr>
            <a:r>
              <a:rPr lang="cs-CZ" sz="3200" b="1" kern="0" spc="-40" dirty="0">
                <a:solidFill>
                  <a:srgbClr val="FF0000"/>
                </a:solidFill>
              </a:rPr>
              <a:t>5</a:t>
            </a:r>
          </a:p>
        </p:txBody>
      </p:sp>
      <p:sp>
        <p:nvSpPr>
          <p:cNvPr id="13" name="object 2">
            <a:extLst>
              <a:ext uri="{FF2B5EF4-FFF2-40B4-BE49-F238E27FC236}">
                <a16:creationId xmlns:a16="http://schemas.microsoft.com/office/drawing/2014/main" id="{D87229EA-B6A0-4BBC-A3B1-DC4731B98314}"/>
              </a:ext>
            </a:extLst>
          </p:cNvPr>
          <p:cNvSpPr txBox="1">
            <a:spLocks/>
          </p:cNvSpPr>
          <p:nvPr/>
        </p:nvSpPr>
        <p:spPr>
          <a:xfrm>
            <a:off x="6019800" y="5638800"/>
            <a:ext cx="304799" cy="505908"/>
          </a:xfrm>
          <a:prstGeom prst="rect">
            <a:avLst/>
          </a:prstGeom>
        </p:spPr>
        <p:txBody>
          <a:bodyPr vert="horz" wrap="square" lIns="0" tIns="13335" rIns="0" bIns="0" rtlCol="0">
            <a:spAutoFit/>
          </a:bodyPr>
          <a:lstStyle>
            <a:lvl1pPr>
              <a:defRPr sz="4400" b="0" i="0">
                <a:solidFill>
                  <a:schemeClr val="tx1"/>
                </a:solidFill>
                <a:latin typeface="Calibri Light"/>
                <a:ea typeface="+mj-ea"/>
                <a:cs typeface="Calibri Light"/>
              </a:defRPr>
            </a:lvl1pPr>
          </a:lstStyle>
          <a:p>
            <a:pPr marL="12700">
              <a:spcBef>
                <a:spcPts val="105"/>
              </a:spcBef>
            </a:pPr>
            <a:r>
              <a:rPr lang="cs-CZ" sz="3200" b="1" kern="0" spc="-40" dirty="0">
                <a:solidFill>
                  <a:srgbClr val="FF0000"/>
                </a:solidFill>
              </a:rPr>
              <a:t>2</a:t>
            </a:r>
          </a:p>
        </p:txBody>
      </p:sp>
      <p:sp>
        <p:nvSpPr>
          <p:cNvPr id="14" name="object 2">
            <a:extLst>
              <a:ext uri="{FF2B5EF4-FFF2-40B4-BE49-F238E27FC236}">
                <a16:creationId xmlns:a16="http://schemas.microsoft.com/office/drawing/2014/main" id="{75A60C10-4367-4264-B56D-4F2C53556A83}"/>
              </a:ext>
            </a:extLst>
          </p:cNvPr>
          <p:cNvSpPr txBox="1">
            <a:spLocks/>
          </p:cNvSpPr>
          <p:nvPr/>
        </p:nvSpPr>
        <p:spPr>
          <a:xfrm>
            <a:off x="6514604" y="4388056"/>
            <a:ext cx="304799" cy="505908"/>
          </a:xfrm>
          <a:prstGeom prst="rect">
            <a:avLst/>
          </a:prstGeom>
        </p:spPr>
        <p:txBody>
          <a:bodyPr vert="horz" wrap="square" lIns="0" tIns="13335" rIns="0" bIns="0" rtlCol="0">
            <a:spAutoFit/>
          </a:bodyPr>
          <a:lstStyle>
            <a:lvl1pPr>
              <a:defRPr sz="4400" b="0" i="0">
                <a:solidFill>
                  <a:schemeClr val="tx1"/>
                </a:solidFill>
                <a:latin typeface="Calibri Light"/>
                <a:ea typeface="+mj-ea"/>
                <a:cs typeface="Calibri Light"/>
              </a:defRPr>
            </a:lvl1pPr>
          </a:lstStyle>
          <a:p>
            <a:pPr marL="12700">
              <a:spcBef>
                <a:spcPts val="105"/>
              </a:spcBef>
            </a:pPr>
            <a:r>
              <a:rPr lang="cs-CZ" sz="3200" b="1" kern="0" spc="-40" dirty="0">
                <a:solidFill>
                  <a:srgbClr val="FF0000"/>
                </a:solidFill>
              </a:rPr>
              <a:t>3</a:t>
            </a:r>
          </a:p>
        </p:txBody>
      </p:sp>
      <p:sp>
        <p:nvSpPr>
          <p:cNvPr id="15" name="object 5">
            <a:extLst>
              <a:ext uri="{FF2B5EF4-FFF2-40B4-BE49-F238E27FC236}">
                <a16:creationId xmlns:a16="http://schemas.microsoft.com/office/drawing/2014/main" id="{74E911BB-A83C-46BF-8070-B13D42AD78D3}"/>
              </a:ext>
            </a:extLst>
          </p:cNvPr>
          <p:cNvSpPr/>
          <p:nvPr/>
        </p:nvSpPr>
        <p:spPr>
          <a:xfrm>
            <a:off x="6410324" y="4893964"/>
            <a:ext cx="457200" cy="223552"/>
          </a:xfrm>
          <a:custGeom>
            <a:avLst/>
            <a:gdLst/>
            <a:ahLst/>
            <a:cxnLst/>
            <a:rect l="l" t="t" r="r" b="b"/>
            <a:pathLst>
              <a:path w="2301875">
                <a:moveTo>
                  <a:pt x="0" y="0"/>
                </a:moveTo>
                <a:lnTo>
                  <a:pt x="1414272" y="0"/>
                </a:lnTo>
              </a:path>
              <a:path w="2301875">
                <a:moveTo>
                  <a:pt x="1415337" y="0"/>
                </a:moveTo>
                <a:lnTo>
                  <a:pt x="1946823" y="0"/>
                </a:lnTo>
              </a:path>
              <a:path w="2301875">
                <a:moveTo>
                  <a:pt x="1947819" y="0"/>
                </a:moveTo>
                <a:lnTo>
                  <a:pt x="2301387" y="0"/>
                </a:lnTo>
              </a:path>
            </a:pathLst>
          </a:custGeom>
          <a:ln w="23058">
            <a:solidFill>
              <a:srgbClr val="000000"/>
            </a:solidFill>
          </a:ln>
        </p:spPr>
        <p:txBody>
          <a:bodyPr wrap="square" lIns="0" tIns="0" rIns="0" bIns="0" rtlCol="0"/>
          <a:lstStyle/>
          <a:p>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10012-9E9F-F660-ACB9-DDB68AC9A147}"/>
              </a:ext>
            </a:extLst>
          </p:cNvPr>
          <p:cNvSpPr>
            <a:spLocks noGrp="1"/>
          </p:cNvSpPr>
          <p:nvPr>
            <p:ph type="title"/>
          </p:nvPr>
        </p:nvSpPr>
        <p:spPr>
          <a:xfrm>
            <a:off x="916939" y="99441"/>
            <a:ext cx="10358120" cy="677108"/>
          </a:xfrm>
        </p:spPr>
        <p:txBody>
          <a:bodyPr/>
          <a:lstStyle/>
          <a:p>
            <a:r>
              <a:rPr lang="cs-CZ" dirty="0" err="1"/>
              <a:t>Parts</a:t>
            </a:r>
            <a:r>
              <a:rPr lang="cs-CZ" dirty="0"/>
              <a:t> </a:t>
            </a:r>
            <a:r>
              <a:rPr lang="cs-CZ" dirty="0" err="1"/>
              <a:t>of</a:t>
            </a:r>
            <a:r>
              <a:rPr lang="cs-CZ" dirty="0"/>
              <a:t> </a:t>
            </a:r>
            <a:r>
              <a:rPr lang="cs-CZ" dirty="0" err="1"/>
              <a:t>the</a:t>
            </a:r>
            <a:r>
              <a:rPr lang="cs-CZ" dirty="0"/>
              <a:t> </a:t>
            </a:r>
            <a:r>
              <a:rPr lang="cs-CZ" dirty="0" err="1"/>
              <a:t>abstract</a:t>
            </a:r>
            <a:endParaRPr lang="cs-CZ" dirty="0"/>
          </a:p>
        </p:txBody>
      </p:sp>
      <p:sp>
        <p:nvSpPr>
          <p:cNvPr id="3" name="Zástupný text 2">
            <a:extLst>
              <a:ext uri="{FF2B5EF4-FFF2-40B4-BE49-F238E27FC236}">
                <a16:creationId xmlns:a16="http://schemas.microsoft.com/office/drawing/2014/main" id="{034BFD27-CD02-E627-29AB-AE54A16F4C83}"/>
              </a:ext>
            </a:extLst>
          </p:cNvPr>
          <p:cNvSpPr>
            <a:spLocks noGrp="1"/>
          </p:cNvSpPr>
          <p:nvPr>
            <p:ph type="body" idx="1"/>
          </p:nvPr>
        </p:nvSpPr>
        <p:spPr>
          <a:xfrm>
            <a:off x="828039" y="914400"/>
            <a:ext cx="10502265" cy="5873274"/>
          </a:xfrm>
        </p:spPr>
        <p:txBody>
          <a:bodyPr/>
          <a:lstStyle/>
          <a:p>
            <a:pPr marL="342900" lvl="0" indent="-342900">
              <a:lnSpc>
                <a:spcPct val="150000"/>
              </a:lnSpc>
              <a:spcAft>
                <a:spcPts val="800"/>
              </a:spcAft>
              <a:buFont typeface="+mj-lt"/>
              <a:buAutoNum type="arabicPeriod"/>
              <a:tabLst>
                <a:tab pos="2700655" algn="l"/>
              </a:tabLs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Most abstracts contain this number of sections: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rabicPeriod"/>
              <a:tabLst>
                <a:tab pos="2700655" algn="l"/>
              </a:tabLs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The abstract is usually one long paragraph and the sections will flow to each other and create a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rabicPeriod"/>
              <a:tabLst>
                <a:tab pos="2700655" algn="l"/>
              </a:tabLs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In the first section you write about why…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After that you need to state what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6985">
              <a:lnSpc>
                <a:spcPct val="107000"/>
              </a:lnSpc>
              <a:spcAft>
                <a:spcPts val="3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For example, you can write </a:t>
            </a:r>
            <a:r>
              <a:rPr lang="en-GB" sz="1800" i="1" dirty="0">
                <a:effectLst/>
                <a:latin typeface="Calibri Light" panose="020F0302020204030204" pitchFamily="34" charset="0"/>
                <a:ea typeface="Calibri" panose="020F0502020204030204" pitchFamily="34" charset="0"/>
                <a:cs typeface="Times New Roman" panose="02020603050405020304" pitchFamily="18" charset="0"/>
              </a:rPr>
              <a:t>‘The purpose of this study is to investigate…’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3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1800" dirty="0">
                <a:effectLst/>
                <a:latin typeface="Calibri Light" panose="020F0302020204030204" pitchFamily="34" charset="0"/>
                <a:ea typeface="Calibri" panose="020F0502020204030204" pitchFamily="34" charset="0"/>
                <a:cs typeface="Times New Roman" panose="02020603050405020304" pitchFamily="18" charset="0"/>
              </a:rPr>
              <a:t>5.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Next, you write about methods. You mention only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6985">
              <a:lnSpc>
                <a:spcPct val="107000"/>
              </a:lnSpc>
              <a:spcAft>
                <a:spcPts val="8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which help the reader understand the results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173355">
              <a:lnSpc>
                <a:spcPct val="107000"/>
              </a:lnSpc>
              <a:spcAft>
                <a:spcPts val="8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1800" dirty="0">
                <a:effectLst/>
                <a:latin typeface="Calibri Light" panose="020F0302020204030204" pitchFamily="34" charset="0"/>
                <a:ea typeface="Calibri" panose="020F0502020204030204" pitchFamily="34" charset="0"/>
                <a:cs typeface="Times New Roman" panose="02020603050405020304" pitchFamily="18" charset="0"/>
              </a:rPr>
              <a:t>6.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In the results section, you should determine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50000"/>
              </a:lnSpc>
              <a:spcAft>
                <a:spcPts val="8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You should link these results to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1800" dirty="0">
                <a:effectLst/>
                <a:latin typeface="Calibri Light" panose="020F0302020204030204" pitchFamily="34" charset="0"/>
                <a:ea typeface="Calibri" panose="020F0502020204030204" pitchFamily="34" charset="0"/>
                <a:cs typeface="Times New Roman" panose="02020603050405020304" pitchFamily="18" charset="0"/>
              </a:rPr>
              <a:t>7.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The last section should give an implication…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en-GB" sz="1800" dirty="0">
                <a:effectLst/>
                <a:latin typeface="Calibri Light" panose="020F0302020204030204" pitchFamily="34" charset="0"/>
                <a:ea typeface="Calibri" panose="020F0502020204030204" pitchFamily="34" charset="0"/>
                <a:cs typeface="Times New Roman" panose="02020603050405020304" pitchFamily="18" charset="0"/>
              </a:rPr>
              <a:t>For example, what the results mean in the context of the problem and what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745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510012-9E9F-F660-ACB9-DDB68AC9A147}"/>
              </a:ext>
            </a:extLst>
          </p:cNvPr>
          <p:cNvSpPr>
            <a:spLocks noGrp="1"/>
          </p:cNvSpPr>
          <p:nvPr>
            <p:ph type="title"/>
          </p:nvPr>
        </p:nvSpPr>
        <p:spPr>
          <a:xfrm>
            <a:off x="916939" y="99441"/>
            <a:ext cx="10358120" cy="677108"/>
          </a:xfrm>
        </p:spPr>
        <p:txBody>
          <a:bodyPr/>
          <a:lstStyle/>
          <a:p>
            <a:r>
              <a:rPr lang="cs-CZ" dirty="0" err="1"/>
              <a:t>Parts</a:t>
            </a:r>
            <a:r>
              <a:rPr lang="cs-CZ" dirty="0"/>
              <a:t> </a:t>
            </a:r>
            <a:r>
              <a:rPr lang="cs-CZ" dirty="0" err="1"/>
              <a:t>of</a:t>
            </a:r>
            <a:r>
              <a:rPr lang="cs-CZ" dirty="0"/>
              <a:t> </a:t>
            </a:r>
            <a:r>
              <a:rPr lang="cs-CZ" dirty="0" err="1"/>
              <a:t>the</a:t>
            </a:r>
            <a:r>
              <a:rPr lang="cs-CZ" dirty="0"/>
              <a:t> </a:t>
            </a:r>
            <a:r>
              <a:rPr lang="cs-CZ" dirty="0" err="1"/>
              <a:t>abstract</a:t>
            </a:r>
            <a:endParaRPr lang="cs-CZ" dirty="0"/>
          </a:p>
        </p:txBody>
      </p:sp>
      <p:sp>
        <p:nvSpPr>
          <p:cNvPr id="3" name="Zástupný text 2">
            <a:extLst>
              <a:ext uri="{FF2B5EF4-FFF2-40B4-BE49-F238E27FC236}">
                <a16:creationId xmlns:a16="http://schemas.microsoft.com/office/drawing/2014/main" id="{034BFD27-CD02-E627-29AB-AE54A16F4C83}"/>
              </a:ext>
            </a:extLst>
          </p:cNvPr>
          <p:cNvSpPr>
            <a:spLocks noGrp="1"/>
          </p:cNvSpPr>
          <p:nvPr>
            <p:ph type="body" idx="1"/>
          </p:nvPr>
        </p:nvSpPr>
        <p:spPr>
          <a:xfrm>
            <a:off x="828039" y="685800"/>
            <a:ext cx="10502265" cy="5552033"/>
          </a:xfrm>
        </p:spPr>
        <p:txBody>
          <a:bodyPr/>
          <a:lstStyle/>
          <a:p>
            <a:pPr marL="342900" lvl="0" indent="-342900">
              <a:lnSpc>
                <a:spcPct val="150000"/>
              </a:lnSpc>
              <a:spcAft>
                <a:spcPts val="800"/>
              </a:spcAft>
              <a:buFont typeface="+mj-lt"/>
              <a:buAutoNum type="arabicPeriod"/>
              <a:tabLst>
                <a:tab pos="2700655" algn="l"/>
              </a:tabLs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Most abstracts contain this number of sections: </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rabicPeriod"/>
              <a:tabLst>
                <a:tab pos="2700655" algn="l"/>
              </a:tabLs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The abstract is usually one long paragraph and the sections will flow to each other and create a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unified</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holistic</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effect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rabicPeriod"/>
              <a:tabLst>
                <a:tab pos="2700655" algn="l"/>
              </a:tabLs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In the first section you write about why</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topic</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important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rabicPeriod"/>
              <a:tabLst>
                <a:tab pos="2700655" algn="l"/>
              </a:tabLs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After that you need to state what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purpose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or</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what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question</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you</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are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trying</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to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solve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Light" panose="020F03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2000" dirty="0">
                <a:effectLst/>
                <a:latin typeface="Calibri Light" panose="020F0302020204030204" pitchFamily="34" charset="0"/>
                <a:ea typeface="Calibri" panose="020F0502020204030204" pitchFamily="34" charset="0"/>
                <a:cs typeface="Times New Roman" panose="02020603050405020304" pitchFamily="18" charset="0"/>
              </a:rPr>
              <a:t>5.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Next, you write about methods. You mention only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parts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or</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methods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which help the reader understand the </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results</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included</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in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conclusion</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2000" dirty="0">
                <a:effectLst/>
                <a:latin typeface="Calibri Light" panose="020F0302020204030204" pitchFamily="34" charset="0"/>
                <a:ea typeface="Calibri" panose="020F0502020204030204" pitchFamily="34" charset="0"/>
                <a:cs typeface="Times New Roman" panose="02020603050405020304" pitchFamily="18" charset="0"/>
              </a:rPr>
              <a:t>6.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In the results section, you should determine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what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most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significant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results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were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50000"/>
              </a:lnSpc>
              <a:spcAft>
                <a:spcPts val="800"/>
              </a:spcAf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You should link these results to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your</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problem</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in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conclusion</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2000" dirty="0">
                <a:effectLst/>
                <a:latin typeface="Calibri Light" panose="020F0302020204030204" pitchFamily="34" charset="0"/>
                <a:ea typeface="Calibri" panose="020F0502020204030204" pitchFamily="34" charset="0"/>
                <a:cs typeface="Times New Roman" panose="02020603050405020304" pitchFamily="18" charset="0"/>
              </a:rPr>
              <a:t>7.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The last section should give a</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effectLst/>
                <a:latin typeface="Calibri Light" panose="020F0302020204030204" pitchFamily="34" charset="0"/>
                <a:ea typeface="Calibri" panose="020F0502020204030204" pitchFamily="34" charset="0"/>
                <a:cs typeface="Times New Roman" panose="02020603050405020304" pitchFamily="18" charset="0"/>
              </a:rPr>
              <a:t>statement</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effectLst/>
                <a:latin typeface="Calibri Light" panose="020F0302020204030204" pitchFamily="34" charset="0"/>
                <a:ea typeface="Calibri" panose="020F0502020204030204" pitchFamily="34" charset="0"/>
                <a:cs typeface="Times New Roman" panose="02020603050405020304" pitchFamily="18" charset="0"/>
              </a:rPr>
              <a:t>about</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implications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of</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your</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study.</a:t>
            </a:r>
            <a:r>
              <a:rPr lang="cs-CZ" sz="2000" dirty="0">
                <a:effectLst/>
                <a:latin typeface="Calibri Light" panose="020F0302020204030204" pitchFamily="34" charset="0"/>
                <a:ea typeface="Calibri" panose="020F0502020204030204" pitchFamily="34" charset="0"/>
                <a:cs typeface="Times New Roman" panose="02020603050405020304" pitchFamily="18"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en-GB" sz="2000" dirty="0">
                <a:effectLst/>
                <a:latin typeface="Calibri Light" panose="020F0302020204030204" pitchFamily="34" charset="0"/>
                <a:ea typeface="Calibri" panose="020F0502020204030204" pitchFamily="34" charset="0"/>
                <a:cs typeface="Times New Roman" panose="02020603050405020304" pitchFamily="18" charset="0"/>
              </a:rPr>
              <a:t>For example, what the results mean in the context of the problem and what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other</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unanswered</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questions</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about</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problem</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 are </a:t>
            </a:r>
            <a:r>
              <a:rPr lang="cs-CZ" sz="2000" dirty="0" err="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there</a:t>
            </a:r>
            <a:r>
              <a:rPr lang="cs-CZ" sz="2000"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a:t>
            </a:r>
            <a:endParaRPr lang="cs-CZ" sz="2000" dirty="0"/>
          </a:p>
        </p:txBody>
      </p:sp>
    </p:spTree>
    <p:extLst>
      <p:ext uri="{BB962C8B-B14F-4D97-AF65-F5344CB8AC3E}">
        <p14:creationId xmlns:p14="http://schemas.microsoft.com/office/powerpoint/2010/main" val="353015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4314190" cy="697230"/>
          </a:xfrm>
          <a:prstGeom prst="rect">
            <a:avLst/>
          </a:prstGeom>
        </p:spPr>
        <p:txBody>
          <a:bodyPr vert="horz" wrap="square" lIns="0" tIns="13335" rIns="0" bIns="0" rtlCol="0">
            <a:spAutoFit/>
          </a:bodyPr>
          <a:lstStyle/>
          <a:p>
            <a:pPr marL="12700">
              <a:lnSpc>
                <a:spcPct val="100000"/>
              </a:lnSpc>
              <a:spcBef>
                <a:spcPts val="105"/>
              </a:spcBef>
            </a:pPr>
            <a:r>
              <a:rPr spc="-10" dirty="0"/>
              <a:t>Analyzing</a:t>
            </a:r>
            <a:r>
              <a:rPr spc="-15" dirty="0"/>
              <a:t> </a:t>
            </a:r>
            <a:r>
              <a:rPr spc="-20" dirty="0"/>
              <a:t>abstracts</a:t>
            </a:r>
          </a:p>
        </p:txBody>
      </p:sp>
      <p:sp>
        <p:nvSpPr>
          <p:cNvPr id="3" name="object 3"/>
          <p:cNvSpPr txBox="1"/>
          <p:nvPr/>
        </p:nvSpPr>
        <p:spPr>
          <a:xfrm>
            <a:off x="916939" y="2305938"/>
            <a:ext cx="2602230" cy="1473200"/>
          </a:xfrm>
          <a:prstGeom prst="rect">
            <a:avLst/>
          </a:prstGeom>
        </p:spPr>
        <p:txBody>
          <a:bodyPr vert="horz" wrap="square" lIns="0" tIns="12065" rIns="0" bIns="0" rtlCol="0">
            <a:spAutoFit/>
          </a:bodyPr>
          <a:lstStyle/>
          <a:p>
            <a:pPr marL="241300" indent="-228600">
              <a:lnSpc>
                <a:spcPct val="100000"/>
              </a:lnSpc>
              <a:spcBef>
                <a:spcPts val="95"/>
              </a:spcBef>
              <a:buFont typeface="Arial"/>
              <a:buChar char="•"/>
              <a:tabLst>
                <a:tab pos="241300" algn="l"/>
              </a:tabLst>
            </a:pPr>
            <a:r>
              <a:rPr sz="2800" spc="-10" dirty="0">
                <a:latin typeface="Calibri"/>
                <a:cs typeface="Calibri"/>
              </a:rPr>
              <a:t>Which</a:t>
            </a:r>
            <a:r>
              <a:rPr sz="2800" spc="15" dirty="0">
                <a:latin typeface="Calibri"/>
                <a:cs typeface="Calibri"/>
              </a:rPr>
              <a:t> </a:t>
            </a:r>
            <a:r>
              <a:rPr sz="2800" spc="-5" dirty="0">
                <a:latin typeface="Calibri"/>
                <a:cs typeface="Calibri"/>
              </a:rPr>
              <a:t>types?</a:t>
            </a:r>
            <a:endParaRPr sz="2800">
              <a:latin typeface="Calibri"/>
              <a:cs typeface="Calibri"/>
            </a:endParaRPr>
          </a:p>
          <a:p>
            <a:pPr>
              <a:lnSpc>
                <a:spcPct val="100000"/>
              </a:lnSpc>
              <a:spcBef>
                <a:spcPts val="40"/>
              </a:spcBef>
              <a:buFont typeface="Arial"/>
              <a:buChar char="•"/>
            </a:pPr>
            <a:endParaRPr sz="3800">
              <a:latin typeface="Calibri"/>
              <a:cs typeface="Calibri"/>
            </a:endParaRPr>
          </a:p>
          <a:p>
            <a:pPr marL="241300" indent="-228600">
              <a:lnSpc>
                <a:spcPct val="100000"/>
              </a:lnSpc>
              <a:buFont typeface="Arial"/>
              <a:buChar char="•"/>
              <a:tabLst>
                <a:tab pos="241300" algn="l"/>
              </a:tabLst>
            </a:pPr>
            <a:r>
              <a:rPr sz="2800" spc="-5" dirty="0">
                <a:latin typeface="Calibri"/>
                <a:cs typeface="Calibri"/>
              </a:rPr>
              <a:t>Which</a:t>
            </a:r>
            <a:r>
              <a:rPr sz="2800" spc="-20" dirty="0">
                <a:latin typeface="Calibri"/>
                <a:cs typeface="Calibri"/>
              </a:rPr>
              <a:t> </a:t>
            </a:r>
            <a:r>
              <a:rPr sz="2800" spc="-10" dirty="0">
                <a:latin typeface="Calibri"/>
                <a:cs typeface="Calibri"/>
              </a:rPr>
              <a:t>sections?</a:t>
            </a:r>
            <a:endParaRPr sz="28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373761"/>
            <a:ext cx="9871710" cy="1216615"/>
          </a:xfrm>
          <a:prstGeom prst="rect">
            <a:avLst/>
          </a:prstGeom>
        </p:spPr>
        <p:txBody>
          <a:bodyPr vert="horz" wrap="square" lIns="0" tIns="52705" rIns="0" bIns="0" rtlCol="0">
            <a:spAutoFit/>
          </a:bodyPr>
          <a:lstStyle/>
          <a:p>
            <a:pPr marL="12700" marR="5080" algn="just">
              <a:lnSpc>
                <a:spcPct val="90400"/>
              </a:lnSpc>
              <a:spcBef>
                <a:spcPts val="415"/>
              </a:spcBef>
            </a:pPr>
            <a:r>
              <a:rPr lang="it-IT" sz="2800" i="1" dirty="0">
                <a:effectLst/>
                <a:latin typeface="Calibri" panose="020F0502020204030204" pitchFamily="34" charset="0"/>
                <a:ea typeface="Arial Unicode MS"/>
                <a:cs typeface="Arial Unicode MS"/>
              </a:rPr>
              <a:t>Polymer nanofibres for bioapplications prepared by electrospinning method </a:t>
            </a:r>
            <a:br>
              <a:rPr lang="cs-CZ" sz="2800" dirty="0">
                <a:effectLst/>
                <a:latin typeface="Arial Unicode MS"/>
                <a:ea typeface="Arial Unicode MS"/>
                <a:cs typeface="Arial Unicode MS"/>
              </a:rPr>
            </a:br>
            <a:endParaRPr sz="2800" dirty="0">
              <a:latin typeface="Calibri Light"/>
              <a:cs typeface="Calibri Light"/>
            </a:endParaRPr>
          </a:p>
        </p:txBody>
      </p:sp>
      <p:sp>
        <p:nvSpPr>
          <p:cNvPr id="3" name="object 3"/>
          <p:cNvSpPr txBox="1"/>
          <p:nvPr/>
        </p:nvSpPr>
        <p:spPr>
          <a:xfrm>
            <a:off x="916938" y="1066800"/>
            <a:ext cx="10589261" cy="5812617"/>
          </a:xfrm>
          <a:prstGeom prst="rect">
            <a:avLst/>
          </a:prstGeom>
        </p:spPr>
        <p:txBody>
          <a:bodyPr vert="horz" wrap="square" lIns="0" tIns="54610" rIns="0" bIns="0" rtlCol="0">
            <a:spAutoFit/>
          </a:bodyPr>
          <a:lstStyle/>
          <a:p>
            <a:pPr marL="12700" marR="5080">
              <a:lnSpc>
                <a:spcPct val="90000"/>
              </a:lnSpc>
              <a:spcBef>
                <a:spcPts val="430"/>
              </a:spcBef>
            </a:pPr>
            <a:r>
              <a:rPr lang="it-IT" sz="2400" dirty="0">
                <a:effectLst/>
                <a:latin typeface="Calibri" panose="020F0502020204030204" pitchFamily="34" charset="0"/>
                <a:ea typeface="Arial Unicode MS"/>
                <a:cs typeface="Arial Unicode MS"/>
              </a:rPr>
              <a:t>This presentation deals with the preparation of polymer nanofibres by the method of electrospinning, which is a fast and effective method to obtain a larger amount of polymer membranes. The purpose of this study and presentation is an investigation of drug-containing polymer nanofibres for antibacterial patches and other bioapplications. Polycaprolactone (PCL) was selected as a polymer matrix for the experiments. It is   a synthetic, biodegradable, semi-crystalline polymer very often used in biomedicine. Due to its poor mechanical properties, halloysite (HNTs) was used in the research as a financially undemanding carrier of drugs, thanks to which the material becomes mechanically more resistant. Halloysite should be sterilized in advance because it is a natural material with high humidity. Sterilization can be done by different ways, one of them is dielectric barrier discharge (DBD) plasma treatment. The sterilized halloysite were loaded newly synthesized drugs and then I studied their antibacterial effect on the prepared polymer nanofibres, which were characterized by several physical-chemical methods. The results of hydrophobicity and antibacterial activity show that the drugs can be used in the antibacterial patches and there will be another study further in the future.</a:t>
            </a:r>
            <a:endParaRPr lang="cs-CZ" sz="2400" dirty="0">
              <a:effectLst/>
              <a:latin typeface="Arial Unicode MS"/>
              <a:ea typeface="Arial Unicode MS"/>
              <a:cs typeface="Arial Unicode MS"/>
            </a:endParaRPr>
          </a:p>
          <a:p>
            <a:pPr marL="12700" marR="5080">
              <a:lnSpc>
                <a:spcPct val="90000"/>
              </a:lnSpc>
              <a:spcBef>
                <a:spcPts val="430"/>
              </a:spcBef>
            </a:pPr>
            <a:endParaRPr sz="2800" dirty="0">
              <a:latin typeface="Calibri"/>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8FE5651468A3D4B90D1EC95A79DCF21" ma:contentTypeVersion="13" ma:contentTypeDescription="Vytvoří nový dokument" ma:contentTypeScope="" ma:versionID="209133fd2f257dca6698dcd264ceda4b">
  <xsd:schema xmlns:xsd="http://www.w3.org/2001/XMLSchema" xmlns:xs="http://www.w3.org/2001/XMLSchema" xmlns:p="http://schemas.microsoft.com/office/2006/metadata/properties" xmlns:ns3="567f2e8e-f82b-4e20-adde-3167ac8dcb2e" xmlns:ns4="1be74145-1369-4350-a552-f90e39977260" targetNamespace="http://schemas.microsoft.com/office/2006/metadata/properties" ma:root="true" ma:fieldsID="aa6956165ccffa595b22e02c96f345c3" ns3:_="" ns4:_="">
    <xsd:import namespace="567f2e8e-f82b-4e20-adde-3167ac8dcb2e"/>
    <xsd:import namespace="1be74145-1369-4350-a552-f90e399772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f2e8e-f82b-4e20-adde-3167ac8dcb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e74145-1369-4350-a552-f90e3997726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E3D6FB-63F1-4DD8-AAA7-DCC4F4A291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f2e8e-f82b-4e20-adde-3167ac8dcb2e"/>
    <ds:schemaRef ds:uri="1be74145-1369-4350-a552-f90e39977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1D2B6F-837F-441F-9E95-657146296B3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7961F41-D42A-4DDB-AEBC-C329ADC9CF32}">
  <ds:schemaRefs>
    <ds:schemaRef ds:uri="http://schemas.microsoft.com/sharepoint/v3/contenttype/forms"/>
  </ds:schemaRefs>
</ds:datastoreItem>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
  <TotalTime>402</TotalTime>
  <Words>1773</Words>
  <Application>Microsoft Office PowerPoint</Application>
  <PresentationFormat>Širokoúhlá obrazovka</PresentationFormat>
  <Paragraphs>144</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Arial Unicode MS</vt:lpstr>
      <vt:lpstr>Calibri</vt:lpstr>
      <vt:lpstr>Calibri Light</vt:lpstr>
      <vt:lpstr>Times New Roman</vt:lpstr>
      <vt:lpstr>Office Theme</vt:lpstr>
      <vt:lpstr>English for Physicists IV</vt:lpstr>
      <vt:lpstr>Outline</vt:lpstr>
      <vt:lpstr>Agree or disagree?</vt:lpstr>
      <vt:lpstr>Abstract types/styles – listening</vt:lpstr>
      <vt:lpstr>Abstract structure</vt:lpstr>
      <vt:lpstr>Parts of the abstract</vt:lpstr>
      <vt:lpstr>Parts of the abstract</vt:lpstr>
      <vt:lpstr>Analyzing abstracts</vt:lpstr>
      <vt:lpstr>Polymer nanofibres for bioapplications prepared by electrospinning method  </vt:lpstr>
      <vt:lpstr>Nathan C. Keim et al.:  Memory formation in matter (Rev. Mod. Phys. 91 (2019)  </vt:lpstr>
      <vt:lpstr>Prezentace aplikace PowerPoint</vt:lpstr>
      <vt:lpstr>Language focus</vt:lpstr>
      <vt:lpstr>Language for presenting the  research/purpose</vt:lpstr>
      <vt:lpstr> Fill in the gaps with one of the following  verbs in the correct form</vt:lpstr>
      <vt:lpstr> Rewrite the following sentences using the  passive voice.</vt:lpstr>
      <vt:lpstr>Language for presenting the findings</vt:lpstr>
      <vt:lpstr>Identify the problems and if possible, fix  them.</vt:lpstr>
      <vt:lpstr>Identify the problems and if possible, fix  them.</vt:lpstr>
      <vt:lpstr> 12) summary – How to write an abstract</vt:lpstr>
      <vt:lpstr>What is the topic for your future seminar  presentation? Write a title and make useful notes  for an abstract:</vt:lpstr>
      <vt:lpstr>Term written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Mathematicians IV</dc:title>
  <dc:creator>Štěpánka Bilová</dc:creator>
  <cp:lastModifiedBy>Eva Čoupková</cp:lastModifiedBy>
  <cp:revision>16</cp:revision>
  <dcterms:created xsi:type="dcterms:W3CDTF">2020-02-19T09:25:03Z</dcterms:created>
  <dcterms:modified xsi:type="dcterms:W3CDTF">2024-02-29T11:29:22Z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2019-03-16T00:00:00Z</vt:filetime>
  </property>
  <property fmtid="{D5CDD505-2E9C-101B-9397-08002B2CF9AE}" pid="3" name="Creator">
    <vt:lpwstr>Microsoft® PowerPoint® 2016</vt:lpwstr>
  </property>
  <property fmtid="{D5CDD505-2E9C-101B-9397-08002B2CF9AE}" pid="4" name="LastSaved">
    <vt:filetime>2020-02-19T00:00:00Z</vt:filetime>
  </property>
  <property fmtid="{D5CDD505-2E9C-101B-9397-08002B2CF9AE}" pid="5" name="ContentTypeId">
    <vt:lpwstr>0x01010008FE5651468A3D4B90D1EC95A79DCF21</vt:lpwstr>
  </property>
</Properties>
</file>