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84" r:id="rId8"/>
    <p:sldId id="259" r:id="rId9"/>
    <p:sldId id="260" r:id="rId10"/>
    <p:sldId id="261" r:id="rId11"/>
    <p:sldId id="262" r:id="rId12"/>
    <p:sldId id="295" r:id="rId13"/>
    <p:sldId id="297" r:id="rId14"/>
    <p:sldId id="280" r:id="rId15"/>
    <p:sldId id="285" r:id="rId16"/>
    <p:sldId id="270" r:id="rId17"/>
    <p:sldId id="271" r:id="rId18"/>
    <p:sldId id="272" r:id="rId19"/>
    <p:sldId id="273" r:id="rId20"/>
    <p:sldId id="274" r:id="rId21"/>
    <p:sldId id="286" r:id="rId22"/>
    <p:sldId id="287" r:id="rId23"/>
    <p:sldId id="288" r:id="rId24"/>
    <p:sldId id="291" r:id="rId25"/>
    <p:sldId id="289" r:id="rId26"/>
    <p:sldId id="290" r:id="rId27"/>
    <p:sldId id="268" r:id="rId28"/>
    <p:sldId id="275" r:id="rId29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20EF8-DF28-46B0-A968-F85B6F50DC4F}" v="13" dt="2024-02-16T10:14:00.27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540" y="9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Čoupková" userId="92c71395-7f27-4083-bf01-1e357d38d630" providerId="ADAL" clId="{7C520EF8-DF28-46B0-A968-F85B6F50DC4F}"/>
    <pc:docChg chg="addSld delSld modSld">
      <pc:chgData name="Eva Čoupková" userId="92c71395-7f27-4083-bf01-1e357d38d630" providerId="ADAL" clId="{7C520EF8-DF28-46B0-A968-F85B6F50DC4F}" dt="2024-02-16T10:14:00.273" v="373"/>
      <pc:docMkLst>
        <pc:docMk/>
      </pc:docMkLst>
      <pc:sldChg chg="modSp mod">
        <pc:chgData name="Eva Čoupková" userId="92c71395-7f27-4083-bf01-1e357d38d630" providerId="ADAL" clId="{7C520EF8-DF28-46B0-A968-F85B6F50DC4F}" dt="2024-02-14T10:54:21.958" v="340" actId="207"/>
        <pc:sldMkLst>
          <pc:docMk/>
          <pc:sldMk cId="0" sldId="258"/>
        </pc:sldMkLst>
        <pc:spChg chg="mod">
          <ac:chgData name="Eva Čoupková" userId="92c71395-7f27-4083-bf01-1e357d38d630" providerId="ADAL" clId="{7C520EF8-DF28-46B0-A968-F85B6F50DC4F}" dt="2024-02-14T10:54:21.958" v="340" actId="20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Eva Čoupková" userId="92c71395-7f27-4083-bf01-1e357d38d630" providerId="ADAL" clId="{7C520EF8-DF28-46B0-A968-F85B6F50DC4F}" dt="2024-02-13T07:45:16.429" v="317" actId="20577"/>
        <pc:sldMkLst>
          <pc:docMk/>
          <pc:sldMk cId="0" sldId="260"/>
        </pc:sldMkLst>
        <pc:spChg chg="mod">
          <ac:chgData name="Eva Čoupková" userId="92c71395-7f27-4083-bf01-1e357d38d630" providerId="ADAL" clId="{7C520EF8-DF28-46B0-A968-F85B6F50DC4F}" dt="2024-02-13T07:45:16.429" v="317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Eva Čoupková" userId="92c71395-7f27-4083-bf01-1e357d38d630" providerId="ADAL" clId="{7C520EF8-DF28-46B0-A968-F85B6F50DC4F}" dt="2024-02-16T10:11:35.704" v="371" actId="20577"/>
        <pc:sldMkLst>
          <pc:docMk/>
          <pc:sldMk cId="0" sldId="261"/>
        </pc:sldMkLst>
        <pc:spChg chg="mod">
          <ac:chgData name="Eva Čoupková" userId="92c71395-7f27-4083-bf01-1e357d38d630" providerId="ADAL" clId="{7C520EF8-DF28-46B0-A968-F85B6F50DC4F}" dt="2024-02-16T10:11:35.704" v="371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Eva Čoupková" userId="92c71395-7f27-4083-bf01-1e357d38d630" providerId="ADAL" clId="{7C520EF8-DF28-46B0-A968-F85B6F50DC4F}" dt="2024-02-12T11:33:39.469" v="11" actId="20577"/>
        <pc:sldMkLst>
          <pc:docMk/>
          <pc:sldMk cId="0" sldId="262"/>
        </pc:sldMkLst>
        <pc:spChg chg="mod">
          <ac:chgData name="Eva Čoupková" userId="92c71395-7f27-4083-bf01-1e357d38d630" providerId="ADAL" clId="{7C520EF8-DF28-46B0-A968-F85B6F50DC4F}" dt="2024-02-12T11:33:39.469" v="11" actId="20577"/>
          <ac:spMkLst>
            <pc:docMk/>
            <pc:sldMk cId="0" sldId="262"/>
            <ac:spMk id="2" creationId="{00000000-0000-0000-0000-000000000000}"/>
          </ac:spMkLst>
        </pc:spChg>
      </pc:sldChg>
      <pc:sldChg chg="add del">
        <pc:chgData name="Eva Čoupková" userId="92c71395-7f27-4083-bf01-1e357d38d630" providerId="ADAL" clId="{7C520EF8-DF28-46B0-A968-F85B6F50DC4F}" dt="2024-02-16T10:14:00.273" v="373"/>
        <pc:sldMkLst>
          <pc:docMk/>
          <pc:sldMk cId="1630149899" sldId="28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79829" y="2488768"/>
            <a:ext cx="983234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1732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529" y="1959355"/>
            <a:ext cx="11838940" cy="4767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914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English </a:t>
            </a:r>
            <a:r>
              <a:rPr spc="-55" dirty="0"/>
              <a:t>for </a:t>
            </a:r>
            <a:r>
              <a:rPr lang="cs-CZ" spc="-55" dirty="0" err="1"/>
              <a:t>Physicists</a:t>
            </a:r>
            <a:r>
              <a:rPr spc="70" dirty="0"/>
              <a:t> </a:t>
            </a:r>
            <a:r>
              <a:rPr spc="-5" dirty="0"/>
              <a:t>IV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21273" y="4036821"/>
            <a:ext cx="951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libri"/>
                <a:cs typeface="Calibri"/>
              </a:rPr>
              <a:t>Week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49FDFA-034C-D23D-E7D8-9C3D05288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62F5E-AC9D-882D-9B74-79613562C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615553"/>
          </a:xfrm>
        </p:spPr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B6D918-870A-31A7-BEB8-F02854A51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29" y="714994"/>
            <a:ext cx="11838940" cy="5125506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  <a:tabLst>
                <a:tab pos="419100" algn="l"/>
              </a:tabLs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Who is John Debs and what is he interested in? 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19100" algn="l"/>
              </a:tabLst>
            </a:pPr>
            <a:r>
              <a:rPr lang="cs-CZ" sz="2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cs-CZ" sz="24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Lecturer</a:t>
            </a:r>
            <a:r>
              <a:rPr lang="cs-CZ" sz="2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4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physics</a:t>
            </a:r>
            <a:r>
              <a:rPr lang="cs-CZ" sz="2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cs-CZ" sz="2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ANU, </a:t>
            </a:r>
            <a:r>
              <a:rPr lang="cs-CZ" sz="24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quantum</a:t>
            </a:r>
            <a:r>
              <a:rPr lang="cs-CZ" sz="2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physics</a:t>
            </a:r>
            <a:r>
              <a:rPr lang="cs-CZ" sz="2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experimental</a:t>
            </a:r>
            <a:r>
              <a:rPr lang="cs-CZ" sz="2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side</a:t>
            </a:r>
            <a:r>
              <a:rPr lang="cs-CZ" sz="2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19100" algn="l"/>
              </a:tabLst>
            </a:pPr>
            <a:r>
              <a:rPr lang="cs-CZ" sz="2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Why is the knowledge of physics valuable?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Unique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toolbox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approach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problem-solving</a:t>
            </a:r>
            <a:endParaRPr lang="cs-CZ" sz="24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19100" algn="l"/>
              </a:tabLs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Why does John think physics is a good subject to major in? 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very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easy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job</a:t>
            </a:r>
            <a:endParaRPr lang="cs-CZ" sz="24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19100" algn="l"/>
              </a:tabLs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What is the difference between physics exams and doing research in physics? 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physics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often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not single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right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answers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cs-CZ" sz="24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19100" algn="l"/>
              </a:tabLs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Which important skills do physics majors have?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to build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models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data</a:t>
            </a:r>
            <a:endParaRPr lang="cs-CZ" sz="24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19100" algn="l"/>
              </a:tabLs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6)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What advice does John give to the physics students?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7830">
              <a:lnSpc>
                <a:spcPct val="115000"/>
              </a:lnSpc>
              <a:spcAft>
                <a:spcPts val="1000"/>
              </a:spcAft>
            </a:pP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Follow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passions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keep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eyes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open,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elective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courses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interest</a:t>
            </a:r>
            <a:endParaRPr lang="cs-CZ" sz="24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766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AA954-3D1C-4D20-9C01-BF339BE1C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1231106"/>
          </a:xfrm>
        </p:spPr>
        <p:txBody>
          <a:bodyPr/>
          <a:lstStyle/>
          <a:p>
            <a:br>
              <a:rPr lang="cs-CZ" dirty="0"/>
            </a:br>
            <a:r>
              <a:rPr lang="cs-CZ" dirty="0" err="1"/>
              <a:t>Organizing</a:t>
            </a:r>
            <a:r>
              <a:rPr lang="cs-CZ" dirty="0"/>
              <a:t> a </a:t>
            </a:r>
            <a:r>
              <a:rPr lang="cs-CZ" dirty="0" err="1"/>
              <a:t>conference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FE3032-4987-433D-92B4-9EBA13EE0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30" y="1981200"/>
            <a:ext cx="11838940" cy="3764877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4860" indent="-514350">
              <a:lnSpc>
                <a:spcPct val="115000"/>
              </a:lnSpc>
              <a:spcAft>
                <a:spcPts val="1000"/>
              </a:spcAft>
              <a:buAutoNum type="alphaLcParenR"/>
            </a:pP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Have you ever attended a conference? If yes, what was it like? If not, would you like to attend one? Why/why not?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3410" indent="-342900">
              <a:lnSpc>
                <a:spcPct val="115000"/>
              </a:lnSpc>
              <a:spcAft>
                <a:spcPts val="1000"/>
              </a:spcAft>
              <a:buAutoNum type="alphaLcParenR"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you plan to attend any conferences in the near future?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4860" indent="-514350">
              <a:lnSpc>
                <a:spcPct val="115000"/>
              </a:lnSpc>
              <a:spcAft>
                <a:spcPts val="1000"/>
              </a:spcAft>
              <a:buAutoNum type="alphaLcParenR" startAt="3"/>
            </a:pP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might be difficult about attending a conference where the main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(or only) language is English?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d</a:t>
            </a: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Why are conferences important for scientists?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46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DF247-20B2-8EF7-5A3D-013FE224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615553"/>
          </a:xfrm>
        </p:spPr>
        <p:txBody>
          <a:bodyPr/>
          <a:lstStyle/>
          <a:p>
            <a:r>
              <a:rPr lang="cs-CZ" dirty="0" err="1"/>
              <a:t>Benefits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attending</a:t>
            </a:r>
            <a:r>
              <a:rPr lang="cs-CZ" dirty="0"/>
              <a:t> </a:t>
            </a:r>
            <a:r>
              <a:rPr lang="cs-CZ" dirty="0" err="1"/>
              <a:t>conferences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CC48AA-29BF-CD24-D875-EF0373DA6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29" y="1066800"/>
            <a:ext cx="11838940" cy="6057559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marL="342900" lvl="0" indent="-342900">
              <a:lnSpc>
                <a:spcPct val="115000"/>
              </a:lnSpc>
              <a:spcAft>
                <a:spcPts val="300"/>
              </a:spcAft>
              <a:buSzPts val="1100"/>
              <a:buFont typeface="+mj-lt"/>
              <a:buAutoNum type="arabicPeriod"/>
              <a:tabLst>
                <a:tab pos="90043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 feedback on an early version of your latest work.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100"/>
              <a:buFont typeface="+mj-lt"/>
              <a:buAutoNum type="arabicPeriod"/>
              <a:tabLst>
                <a:tab pos="58928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 to know other people in your field.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100"/>
              <a:buFont typeface="+mj-lt"/>
              <a:buAutoNum type="arabicPeriod"/>
              <a:tabLst>
                <a:tab pos="58928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Hear about the latest research.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100"/>
              <a:buFont typeface="+mj-lt"/>
              <a:buAutoNum type="arabicPeriod"/>
              <a:tabLst>
                <a:tab pos="58928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your presentation and communication skills.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100"/>
              <a:buFont typeface="+mj-lt"/>
              <a:buAutoNum type="arabicPeriod"/>
              <a:tabLst>
                <a:tab pos="58928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Visit a new place and have fun.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100"/>
              <a:buFont typeface="+mj-lt"/>
              <a:buAutoNum type="arabicPeriod"/>
              <a:tabLst>
                <a:tab pos="58928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 your academic heroes.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100"/>
              <a:buFont typeface="+mj-lt"/>
              <a:buAutoNum type="arabicPeriod"/>
              <a:tabLst>
                <a:tab pos="58928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Engage in high-level debates and refine your ideas.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100"/>
              <a:buFont typeface="+mj-lt"/>
              <a:buAutoNum type="arabicPeriod"/>
              <a:tabLst>
                <a:tab pos="58928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Adding to your CV.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337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12546"/>
            <a:ext cx="80086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45" dirty="0"/>
              <a:t>What </a:t>
            </a:r>
            <a:r>
              <a:rPr sz="4400" spc="-20" dirty="0"/>
              <a:t>do the </a:t>
            </a:r>
            <a:r>
              <a:rPr sz="4400" spc="-45" dirty="0"/>
              <a:t>following </a:t>
            </a:r>
            <a:r>
              <a:rPr sz="4400" spc="-55" dirty="0"/>
              <a:t>words</a:t>
            </a:r>
            <a:r>
              <a:rPr sz="4400" spc="-355" dirty="0"/>
              <a:t> </a:t>
            </a:r>
            <a:r>
              <a:rPr sz="4400" spc="-35" dirty="0"/>
              <a:t>mean?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33729" y="1038110"/>
            <a:ext cx="10805795" cy="5200142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2000" b="1" spc="-5" dirty="0">
                <a:latin typeface="Calibri"/>
                <a:cs typeface="Calibri"/>
              </a:rPr>
              <a:t>BIO/BIONOTE/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BIOSKETCH</a:t>
            </a:r>
            <a:r>
              <a:rPr sz="2000" spc="-5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ts val="2160"/>
              </a:lnSpc>
              <a:spcBef>
                <a:spcPts val="1030"/>
              </a:spcBef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short summary </a:t>
            </a:r>
            <a:r>
              <a:rPr sz="2000" dirty="0">
                <a:latin typeface="Calibri"/>
                <a:cs typeface="Calibri"/>
              </a:rPr>
              <a:t>of a </a:t>
            </a:r>
            <a:r>
              <a:rPr sz="2000" spc="-25" dirty="0">
                <a:latin typeface="Calibri"/>
                <a:cs typeface="Calibri"/>
              </a:rPr>
              <a:t>person’s </a:t>
            </a:r>
            <a:r>
              <a:rPr sz="2000" dirty="0">
                <a:latin typeface="Calibri"/>
                <a:cs typeface="Calibri"/>
              </a:rPr>
              <a:t>academic </a:t>
            </a:r>
            <a:r>
              <a:rPr sz="2000" spc="-15" dirty="0">
                <a:latin typeface="Calibri"/>
                <a:cs typeface="Calibri"/>
              </a:rPr>
              <a:t>life, </a:t>
            </a:r>
            <a:r>
              <a:rPr sz="2000" dirty="0">
                <a:latin typeface="Calibri"/>
                <a:cs typeface="Calibri"/>
              </a:rPr>
              <a:t>it </a:t>
            </a:r>
            <a:r>
              <a:rPr sz="2000" spc="-5" dirty="0">
                <a:latin typeface="Calibri"/>
                <a:cs typeface="Calibri"/>
              </a:rPr>
              <a:t>should </a:t>
            </a:r>
            <a:r>
              <a:rPr sz="2000" dirty="0">
                <a:latin typeface="Calibri"/>
                <a:cs typeface="Calibri"/>
              </a:rPr>
              <a:t>include </a:t>
            </a:r>
            <a:r>
              <a:rPr sz="2000" spc="-5" dirty="0">
                <a:latin typeface="Calibri"/>
                <a:cs typeface="Calibri"/>
              </a:rPr>
              <a:t>basic </a:t>
            </a:r>
            <a:r>
              <a:rPr sz="2000" spc="-10" dirty="0">
                <a:latin typeface="Calibri"/>
                <a:cs typeface="Calibri"/>
              </a:rPr>
              <a:t>information </a:t>
            </a:r>
            <a:r>
              <a:rPr sz="2000" dirty="0">
                <a:latin typeface="Calibri"/>
                <a:cs typeface="Calibri"/>
              </a:rPr>
              <a:t>such as </a:t>
            </a:r>
            <a:r>
              <a:rPr sz="2000" spc="-5" dirty="0">
                <a:latin typeface="Calibri"/>
                <a:cs typeface="Calibri"/>
              </a:rPr>
              <a:t>name, </a:t>
            </a:r>
            <a:r>
              <a:rPr sz="2000" spc="-10" dirty="0">
                <a:latin typeface="Calibri"/>
                <a:cs typeface="Calibri"/>
              </a:rPr>
              <a:t>university  </a:t>
            </a:r>
            <a:r>
              <a:rPr sz="2000" spc="-5" dirty="0">
                <a:latin typeface="Calibri"/>
                <a:cs typeface="Calibri"/>
              </a:rPr>
              <a:t>degree, </a:t>
            </a:r>
            <a:r>
              <a:rPr sz="2000" spc="-10" dirty="0">
                <a:latin typeface="Calibri"/>
                <a:cs typeface="Calibri"/>
              </a:rPr>
              <a:t>current </a:t>
            </a:r>
            <a:r>
              <a:rPr sz="2000" spc="-15" dirty="0">
                <a:latin typeface="Calibri"/>
                <a:cs typeface="Calibri"/>
              </a:rPr>
              <a:t>position/study, </a:t>
            </a:r>
            <a:r>
              <a:rPr sz="2000" spc="-10" dirty="0">
                <a:latin typeface="Calibri"/>
                <a:cs typeface="Calibri"/>
              </a:rPr>
              <a:t>affiliation, </a:t>
            </a:r>
            <a:r>
              <a:rPr sz="2000" spc="-5" dirty="0">
                <a:latin typeface="Calibri"/>
                <a:cs typeface="Calibri"/>
              </a:rPr>
              <a:t>career highlights, membership of </a:t>
            </a:r>
            <a:r>
              <a:rPr sz="2000" spc="-10" dirty="0">
                <a:latin typeface="Calibri"/>
                <a:cs typeface="Calibri"/>
              </a:rPr>
              <a:t>professional </a:t>
            </a:r>
            <a:r>
              <a:rPr sz="2000" dirty="0">
                <a:latin typeface="Calibri"/>
                <a:cs typeface="Calibri"/>
              </a:rPr>
              <a:t>bodies and  </a:t>
            </a:r>
            <a:r>
              <a:rPr sz="2000" spc="-10" dirty="0">
                <a:latin typeface="Calibri"/>
                <a:cs typeface="Calibri"/>
              </a:rPr>
              <a:t>organizations, current research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interests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2000" b="1" spc="-5" dirty="0">
                <a:latin typeface="Calibri"/>
                <a:cs typeface="Calibri"/>
              </a:rPr>
              <a:t>CFP</a:t>
            </a:r>
            <a:r>
              <a:rPr sz="2000" spc="-5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12700" marR="254635">
              <a:lnSpc>
                <a:spcPts val="2160"/>
              </a:lnSpc>
              <a:spcBef>
                <a:spcPts val="1030"/>
              </a:spcBef>
            </a:pPr>
            <a:r>
              <a:rPr sz="2000" dirty="0">
                <a:latin typeface="Calibri"/>
                <a:cs typeface="Calibri"/>
              </a:rPr>
              <a:t>an </a:t>
            </a:r>
            <a:r>
              <a:rPr sz="2000" spc="-10" dirty="0">
                <a:latin typeface="Calibri"/>
                <a:cs typeface="Calibri"/>
              </a:rPr>
              <a:t>abbreviation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25" dirty="0">
                <a:latin typeface="Calibri"/>
                <a:cs typeface="Calibri"/>
              </a:rPr>
              <a:t>“call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35" dirty="0">
                <a:latin typeface="Calibri"/>
                <a:cs typeface="Calibri"/>
              </a:rPr>
              <a:t>papers”, </a:t>
            </a:r>
            <a:r>
              <a:rPr sz="2000" dirty="0">
                <a:latin typeface="Calibri"/>
                <a:cs typeface="Calibri"/>
              </a:rPr>
              <a:t>an </a:t>
            </a:r>
            <a:r>
              <a:rPr sz="2000" spc="-10" dirty="0">
                <a:latin typeface="Calibri"/>
                <a:cs typeface="Calibri"/>
              </a:rPr>
              <a:t>official invitation to </a:t>
            </a:r>
            <a:r>
              <a:rPr sz="2000" spc="-5" dirty="0">
                <a:latin typeface="Calibri"/>
                <a:cs typeface="Calibri"/>
              </a:rPr>
              <a:t>participate </a:t>
            </a:r>
            <a:r>
              <a:rPr sz="2000" dirty="0">
                <a:latin typeface="Calibri"/>
                <a:cs typeface="Calibri"/>
              </a:rPr>
              <a:t>in a </a:t>
            </a:r>
            <a:r>
              <a:rPr sz="2000" spc="-10" dirty="0">
                <a:latin typeface="Calibri"/>
                <a:cs typeface="Calibri"/>
              </a:rPr>
              <a:t>conference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2000" b="1" spc="-15" dirty="0">
                <a:latin typeface="Calibri"/>
                <a:cs typeface="Calibri"/>
              </a:rPr>
              <a:t>ABSTRACT: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concise </a:t>
            </a:r>
            <a:r>
              <a:rPr sz="2000" spc="-20" dirty="0">
                <a:latin typeface="Calibri"/>
                <a:cs typeface="Calibri"/>
              </a:rPr>
              <a:t>summary, </a:t>
            </a:r>
            <a:r>
              <a:rPr sz="2000" spc="-5" dirty="0">
                <a:latin typeface="Calibri"/>
                <a:cs typeface="Calibri"/>
              </a:rPr>
              <a:t>usually </a:t>
            </a:r>
            <a:r>
              <a:rPr sz="2000" dirty="0">
                <a:latin typeface="Calibri"/>
                <a:cs typeface="Calibri"/>
              </a:rPr>
              <a:t>in one </a:t>
            </a:r>
            <a:r>
              <a:rPr sz="2000" spc="-10" dirty="0">
                <a:latin typeface="Calibri"/>
                <a:cs typeface="Calibri"/>
              </a:rPr>
              <a:t>paragraph </a:t>
            </a:r>
            <a:r>
              <a:rPr sz="2000" dirty="0">
                <a:latin typeface="Calibri"/>
                <a:cs typeface="Calibri"/>
              </a:rPr>
              <a:t>of 300 </a:t>
            </a:r>
            <a:r>
              <a:rPr sz="2000" spc="-15" dirty="0">
                <a:latin typeface="Calibri"/>
                <a:cs typeface="Calibri"/>
              </a:rPr>
              <a:t>words </a:t>
            </a:r>
            <a:r>
              <a:rPr sz="2000" dirty="0">
                <a:latin typeface="Calibri"/>
                <a:cs typeface="Calibri"/>
              </a:rPr>
              <a:t>or </a:t>
            </a:r>
            <a:r>
              <a:rPr sz="2000" spc="-5" dirty="0">
                <a:latin typeface="Calibri"/>
                <a:cs typeface="Calibri"/>
              </a:rPr>
              <a:t>less, </a:t>
            </a:r>
            <a:r>
              <a:rPr sz="2000" dirty="0">
                <a:latin typeface="Calibri"/>
                <a:cs typeface="Calibri"/>
              </a:rPr>
              <a:t>of the major aspects of 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paper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b="1" spc="-5" dirty="0">
                <a:latin typeface="Calibri"/>
                <a:cs typeface="Calibri"/>
              </a:rPr>
              <a:t>SECTION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CHAIR</a:t>
            </a:r>
            <a:r>
              <a:rPr sz="2000" dirty="0">
                <a:latin typeface="Calibri"/>
                <a:cs typeface="Calibri"/>
              </a:rPr>
              <a:t>:</a:t>
            </a:r>
          </a:p>
          <a:p>
            <a:pPr marL="12700" marR="272415">
              <a:lnSpc>
                <a:spcPts val="2160"/>
              </a:lnSpc>
              <a:spcBef>
                <a:spcPts val="1030"/>
              </a:spcBef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person </a:t>
            </a:r>
            <a:r>
              <a:rPr sz="2000" dirty="0">
                <a:latin typeface="Calibri"/>
                <a:cs typeface="Calibri"/>
              </a:rPr>
              <a:t>who is in </a:t>
            </a:r>
            <a:r>
              <a:rPr sz="2000" spc="-10" dirty="0">
                <a:latin typeface="Calibri"/>
                <a:cs typeface="Calibri"/>
              </a:rPr>
              <a:t>charge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specific </a:t>
            </a:r>
            <a:r>
              <a:rPr sz="2000" spc="-10" dirty="0">
                <a:latin typeface="Calibri"/>
                <a:cs typeface="Calibri"/>
              </a:rPr>
              <a:t>conference </a:t>
            </a:r>
            <a:r>
              <a:rPr sz="2000" spc="-5" dirty="0">
                <a:latin typeface="Calibri"/>
                <a:cs typeface="Calibri"/>
              </a:rPr>
              <a:t>section, s/he </a:t>
            </a:r>
            <a:r>
              <a:rPr sz="2000" spc="-15" dirty="0">
                <a:latin typeface="Calibri"/>
                <a:cs typeface="Calibri"/>
              </a:rPr>
              <a:t>makes </a:t>
            </a:r>
            <a:r>
              <a:rPr sz="2000" dirty="0">
                <a:latin typeface="Calibri"/>
                <a:cs typeface="Calibri"/>
              </a:rPr>
              <a:t>opening/closing </a:t>
            </a:r>
            <a:r>
              <a:rPr sz="2000" spc="-10" dirty="0">
                <a:latin typeface="Calibri"/>
                <a:cs typeface="Calibri"/>
              </a:rPr>
              <a:t>remarks, </a:t>
            </a:r>
            <a:r>
              <a:rPr sz="2000" spc="-15" dirty="0">
                <a:latin typeface="Calibri"/>
                <a:cs typeface="Calibri"/>
              </a:rPr>
              <a:t>keeps 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time limit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10" dirty="0">
                <a:latin typeface="Calibri"/>
                <a:cs typeface="Calibri"/>
              </a:rPr>
              <a:t>presentations, </a:t>
            </a:r>
            <a:r>
              <a:rPr sz="2000" spc="-5" dirty="0">
                <a:latin typeface="Calibri"/>
                <a:cs typeface="Calibri"/>
              </a:rPr>
              <a:t>introduces, welcomes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thanks </a:t>
            </a:r>
            <a:r>
              <a:rPr sz="2000" dirty="0">
                <a:latin typeface="Calibri"/>
                <a:cs typeface="Calibri"/>
              </a:rPr>
              <a:t>individual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speakers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2000" b="1" spc="-5" dirty="0">
                <a:latin typeface="Calibri"/>
                <a:cs typeface="Calibri"/>
              </a:rPr>
              <a:t>PROCEEDINGS</a:t>
            </a:r>
            <a:r>
              <a:rPr sz="2000" spc="-5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12700" marR="1489710">
              <a:lnSpc>
                <a:spcPts val="2160"/>
              </a:lnSpc>
              <a:spcBef>
                <a:spcPts val="1025"/>
              </a:spcBef>
            </a:pPr>
            <a:r>
              <a:rPr sz="2000" dirty="0">
                <a:latin typeface="Calibri"/>
                <a:cs typeface="Calibri"/>
              </a:rPr>
              <a:t>an </a:t>
            </a:r>
            <a:r>
              <a:rPr sz="2000" spc="-10" dirty="0">
                <a:latin typeface="Calibri"/>
                <a:cs typeface="Calibri"/>
              </a:rPr>
              <a:t>official </a:t>
            </a:r>
            <a:r>
              <a:rPr sz="2000" spc="-15" dirty="0">
                <a:latin typeface="Calibri"/>
                <a:cs typeface="Calibri"/>
              </a:rPr>
              <a:t>record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things </a:t>
            </a:r>
            <a:r>
              <a:rPr sz="2000" spc="-5" dirty="0">
                <a:latin typeface="Calibri"/>
                <a:cs typeface="Calibri"/>
              </a:rPr>
              <a:t>said or </a:t>
            </a:r>
            <a:r>
              <a:rPr sz="2000" dirty="0">
                <a:latin typeface="Calibri"/>
                <a:cs typeface="Calibri"/>
              </a:rPr>
              <a:t>done; </a:t>
            </a:r>
            <a:r>
              <a:rPr sz="2000" spc="-10" dirty="0">
                <a:latin typeface="Calibri"/>
                <a:cs typeface="Calibri"/>
              </a:rPr>
              <a:t>conference </a:t>
            </a:r>
            <a:r>
              <a:rPr sz="2000" spc="-5" dirty="0">
                <a:latin typeface="Calibri"/>
                <a:cs typeface="Calibri"/>
              </a:rPr>
              <a:t>proceedings: </a:t>
            </a:r>
            <a:r>
              <a:rPr sz="2000" dirty="0">
                <a:latin typeface="Calibri"/>
                <a:cs typeface="Calibri"/>
              </a:rPr>
              <a:t>a collection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most  </a:t>
            </a:r>
            <a:r>
              <a:rPr sz="2000" spc="-5" dirty="0">
                <a:latin typeface="Calibri"/>
                <a:cs typeface="Calibri"/>
              </a:rPr>
              <a:t>interesting/high-quality </a:t>
            </a:r>
            <a:r>
              <a:rPr sz="2000" spc="-10" dirty="0">
                <a:latin typeface="Calibri"/>
                <a:cs typeface="Calibri"/>
              </a:rPr>
              <a:t>conference papers </a:t>
            </a:r>
            <a:r>
              <a:rPr sz="2000" spc="-5" dirty="0">
                <a:latin typeface="Calibri"/>
                <a:cs typeface="Calibri"/>
              </a:rPr>
              <a:t>(usually </a:t>
            </a:r>
            <a:r>
              <a:rPr sz="2000" spc="-10" dirty="0">
                <a:latin typeface="Calibri"/>
                <a:cs typeface="Calibri"/>
              </a:rPr>
              <a:t>printed after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conference </a:t>
            </a:r>
            <a:r>
              <a:rPr sz="2000" spc="-20" dirty="0">
                <a:latin typeface="Calibri"/>
                <a:cs typeface="Calibri"/>
              </a:rPr>
              <a:t>takes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place)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pc="-120" dirty="0"/>
              <a:t>You </a:t>
            </a:r>
            <a:r>
              <a:rPr spc="-40" dirty="0"/>
              <a:t>are </a:t>
            </a:r>
            <a:r>
              <a:rPr spc="-30" dirty="0"/>
              <a:t>going to </a:t>
            </a:r>
            <a:r>
              <a:rPr spc="-75" dirty="0"/>
              <a:t>ATTEND </a:t>
            </a:r>
            <a:r>
              <a:rPr spc="-5" dirty="0"/>
              <a:t>a </a:t>
            </a:r>
            <a:r>
              <a:rPr spc="-55" dirty="0"/>
              <a:t>conference </a:t>
            </a:r>
            <a:r>
              <a:rPr spc="-35" dirty="0"/>
              <a:t>(reading</a:t>
            </a:r>
            <a:r>
              <a:rPr spc="-300" dirty="0"/>
              <a:t> </a:t>
            </a:r>
            <a:r>
              <a:rPr spc="-5" dirty="0"/>
              <a:t>a  </a:t>
            </a:r>
            <a:r>
              <a:rPr spc="-30" dirty="0"/>
              <a:t>paper). </a:t>
            </a:r>
            <a:r>
              <a:rPr spc="-40" dirty="0"/>
              <a:t>What </a:t>
            </a:r>
            <a:r>
              <a:rPr spc="-20" dirty="0"/>
              <a:t>do </a:t>
            </a:r>
            <a:r>
              <a:rPr spc="-35" dirty="0"/>
              <a:t>you </a:t>
            </a:r>
            <a:r>
              <a:rPr spc="-25" dirty="0"/>
              <a:t>think </a:t>
            </a:r>
            <a:r>
              <a:rPr spc="-35" dirty="0"/>
              <a:t>you </a:t>
            </a:r>
            <a:r>
              <a:rPr spc="-20" dirty="0"/>
              <a:t>will </a:t>
            </a:r>
            <a:r>
              <a:rPr spc="-30" dirty="0"/>
              <a:t>need to </a:t>
            </a:r>
            <a:r>
              <a:rPr spc="-20" dirty="0"/>
              <a:t>do  </a:t>
            </a:r>
            <a:r>
              <a:rPr spc="-40" dirty="0"/>
              <a:t>BEFORE </a:t>
            </a:r>
            <a:r>
              <a:rPr spc="-5" dirty="0"/>
              <a:t>/ </a:t>
            </a:r>
            <a:r>
              <a:rPr spc="-30" dirty="0"/>
              <a:t>DURING </a:t>
            </a:r>
            <a:r>
              <a:rPr spc="-5" dirty="0"/>
              <a:t>/ </a:t>
            </a:r>
            <a:r>
              <a:rPr spc="-25" dirty="0"/>
              <a:t>AFTER </a:t>
            </a:r>
            <a:r>
              <a:rPr spc="-5" dirty="0"/>
              <a:t>a</a:t>
            </a:r>
            <a:r>
              <a:rPr spc="-335" dirty="0"/>
              <a:t> </a:t>
            </a:r>
            <a:r>
              <a:rPr spc="-55" dirty="0"/>
              <a:t>conference?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1850" y="1959355"/>
          <a:ext cx="10515600" cy="438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447040" algn="ctr">
                        <a:lnSpc>
                          <a:spcPts val="274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BEFORE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0850" algn="ctr">
                        <a:lnSpc>
                          <a:spcPts val="274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DURING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48309" algn="ctr">
                        <a:lnSpc>
                          <a:spcPts val="274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AFTER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pc="-120" dirty="0"/>
              <a:t>You </a:t>
            </a:r>
            <a:r>
              <a:rPr spc="-40" dirty="0"/>
              <a:t>are </a:t>
            </a:r>
            <a:r>
              <a:rPr spc="-30" dirty="0"/>
              <a:t>going to </a:t>
            </a:r>
            <a:r>
              <a:rPr spc="-75" dirty="0"/>
              <a:t>ATTEND </a:t>
            </a:r>
            <a:r>
              <a:rPr spc="-5" dirty="0"/>
              <a:t>a </a:t>
            </a:r>
            <a:r>
              <a:rPr spc="-55" dirty="0"/>
              <a:t>conference </a:t>
            </a:r>
            <a:r>
              <a:rPr spc="-35" dirty="0"/>
              <a:t>(reading</a:t>
            </a:r>
            <a:r>
              <a:rPr spc="-300" dirty="0"/>
              <a:t> </a:t>
            </a:r>
            <a:r>
              <a:rPr spc="-5" dirty="0"/>
              <a:t>a  </a:t>
            </a:r>
            <a:r>
              <a:rPr spc="-30" dirty="0"/>
              <a:t>paper). </a:t>
            </a:r>
            <a:r>
              <a:rPr spc="-40" dirty="0"/>
              <a:t>What </a:t>
            </a:r>
            <a:r>
              <a:rPr spc="-20" dirty="0"/>
              <a:t>do </a:t>
            </a:r>
            <a:r>
              <a:rPr spc="-35" dirty="0"/>
              <a:t>you </a:t>
            </a:r>
            <a:r>
              <a:rPr spc="-25" dirty="0"/>
              <a:t>think </a:t>
            </a:r>
            <a:r>
              <a:rPr spc="-35" dirty="0"/>
              <a:t>you </a:t>
            </a:r>
            <a:r>
              <a:rPr spc="-20" dirty="0"/>
              <a:t>will </a:t>
            </a:r>
            <a:r>
              <a:rPr spc="-30" dirty="0"/>
              <a:t>need to </a:t>
            </a:r>
            <a:r>
              <a:rPr spc="-20" dirty="0"/>
              <a:t>do  </a:t>
            </a:r>
            <a:r>
              <a:rPr spc="-40" dirty="0"/>
              <a:t>BEFORE </a:t>
            </a:r>
            <a:r>
              <a:rPr spc="-5" dirty="0"/>
              <a:t>/ </a:t>
            </a:r>
            <a:r>
              <a:rPr spc="-30" dirty="0"/>
              <a:t>DURING </a:t>
            </a:r>
            <a:r>
              <a:rPr spc="-5" dirty="0"/>
              <a:t>/ </a:t>
            </a:r>
            <a:r>
              <a:rPr spc="-25" dirty="0"/>
              <a:t>AFTER </a:t>
            </a:r>
            <a:r>
              <a:rPr spc="-5" dirty="0"/>
              <a:t>a</a:t>
            </a:r>
            <a:r>
              <a:rPr spc="-335" dirty="0"/>
              <a:t> </a:t>
            </a:r>
            <a:r>
              <a:rPr spc="-55" dirty="0"/>
              <a:t>conference?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659040"/>
              </p:ext>
            </p:extLst>
          </p:nvPr>
        </p:nvGraphicFramePr>
        <p:xfrm>
          <a:off x="514858" y="1815464"/>
          <a:ext cx="10890885" cy="51313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0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0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449580" algn="ctr">
                        <a:lnSpc>
                          <a:spcPts val="274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BEFORE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0850" algn="ctr">
                        <a:lnSpc>
                          <a:spcPts val="274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DURING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0850" algn="ctr">
                        <a:lnSpc>
                          <a:spcPts val="274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AFTER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04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518159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Study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CfP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518159" marR="20701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Decide on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topic 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Write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abstract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Submit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abstract 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(revise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 if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asked) 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Prepare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presentation  Prepare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journey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5181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(travel,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accommodation,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…)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523875" indent="44958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Communication</a:t>
                      </a:r>
                      <a:r>
                        <a:rPr sz="24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with 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organizers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518159">
                        <a:lnSpc>
                          <a:spcPts val="2260"/>
                        </a:lnSpc>
                      </a:pPr>
                      <a:r>
                        <a:rPr sz="2400" spc="20" dirty="0">
                          <a:latin typeface="Calibri"/>
                          <a:cs typeface="Calibri"/>
                        </a:rPr>
                        <a:t>Paying </a:t>
                      </a:r>
                      <a:r>
                        <a:rPr sz="2400" spc="3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1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fee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400" dirty="0">
                        <a:latin typeface="+mn-lt"/>
                        <a:cs typeface="Times New Roman"/>
                      </a:endParaRPr>
                    </a:p>
                    <a:p>
                      <a:pPr marL="518795" marR="471170">
                        <a:lnSpc>
                          <a:spcPct val="100000"/>
                        </a:lnSpc>
                      </a:pPr>
                      <a:r>
                        <a:rPr sz="2400" spc="35" dirty="0">
                          <a:latin typeface="+mn-lt"/>
                          <a:cs typeface="Times New Roman"/>
                        </a:rPr>
                        <a:t>Meet </a:t>
                      </a:r>
                      <a:r>
                        <a:rPr sz="2400" spc="40" dirty="0">
                          <a:latin typeface="+mn-lt"/>
                          <a:cs typeface="Times New Roman"/>
                        </a:rPr>
                        <a:t>colleagues  </a:t>
                      </a:r>
                      <a:r>
                        <a:rPr sz="2400" spc="35" dirty="0">
                          <a:latin typeface="+mn-lt"/>
                          <a:cs typeface="Times New Roman"/>
                        </a:rPr>
                        <a:t>Discuss issues  Attend</a:t>
                      </a:r>
                      <a:r>
                        <a:rPr sz="2400" spc="6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sz="2400" spc="40" dirty="0">
                          <a:latin typeface="+mn-lt"/>
                          <a:cs typeface="Times New Roman"/>
                        </a:rPr>
                        <a:t>presentations</a:t>
                      </a:r>
                      <a:endParaRPr sz="2400" dirty="0">
                        <a:latin typeface="+mn-lt"/>
                        <a:cs typeface="Times New Roman"/>
                      </a:endParaRPr>
                    </a:p>
                    <a:p>
                      <a:pPr marL="68580" marR="217170">
                        <a:lnSpc>
                          <a:spcPct val="100000"/>
                        </a:lnSpc>
                      </a:pPr>
                      <a:r>
                        <a:rPr sz="2400" spc="35" dirty="0">
                          <a:latin typeface="+mn-lt"/>
                          <a:cs typeface="Times New Roman"/>
                        </a:rPr>
                        <a:t>(choose </a:t>
                      </a:r>
                      <a:r>
                        <a:rPr sz="2400" spc="40" dirty="0">
                          <a:latin typeface="+mn-lt"/>
                          <a:cs typeface="Times New Roman"/>
                        </a:rPr>
                        <a:t>according </a:t>
                      </a:r>
                      <a:r>
                        <a:rPr sz="2400" spc="25" dirty="0">
                          <a:latin typeface="+mn-lt"/>
                          <a:cs typeface="Times New Roman"/>
                        </a:rPr>
                        <a:t>to </a:t>
                      </a:r>
                      <a:r>
                        <a:rPr sz="2400" spc="30" dirty="0">
                          <a:latin typeface="+mn-lt"/>
                          <a:cs typeface="Times New Roman"/>
                        </a:rPr>
                        <a:t>the  </a:t>
                      </a:r>
                      <a:r>
                        <a:rPr sz="2400" spc="40" dirty="0">
                          <a:latin typeface="+mn-lt"/>
                          <a:cs typeface="Times New Roman"/>
                        </a:rPr>
                        <a:t>program/book </a:t>
                      </a:r>
                      <a:r>
                        <a:rPr sz="2400" spc="20" dirty="0">
                          <a:latin typeface="+mn-lt"/>
                          <a:cs typeface="Times New Roman"/>
                        </a:rPr>
                        <a:t>of</a:t>
                      </a:r>
                      <a:r>
                        <a:rPr sz="2400" spc="140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sz="2400" spc="40" dirty="0">
                          <a:latin typeface="+mn-lt"/>
                          <a:cs typeface="Times New Roman"/>
                        </a:rPr>
                        <a:t>abstract)</a:t>
                      </a:r>
                      <a:endParaRPr sz="2400" dirty="0">
                        <a:latin typeface="+mn-lt"/>
                        <a:cs typeface="Times New Roman"/>
                      </a:endParaRPr>
                    </a:p>
                    <a:p>
                      <a:pPr marL="518795" marR="13093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25" dirty="0">
                          <a:latin typeface="+mn-lt"/>
                          <a:cs typeface="Times New Roman"/>
                        </a:rPr>
                        <a:t>Ask </a:t>
                      </a:r>
                      <a:r>
                        <a:rPr sz="2400" spc="40" dirty="0">
                          <a:latin typeface="+mn-lt"/>
                          <a:cs typeface="Times New Roman"/>
                        </a:rPr>
                        <a:t>questions  </a:t>
                      </a:r>
                      <a:r>
                        <a:rPr sz="2400" spc="35" dirty="0">
                          <a:latin typeface="+mn-lt"/>
                          <a:cs typeface="Times New Roman"/>
                        </a:rPr>
                        <a:t>Present</a:t>
                      </a:r>
                      <a:endParaRPr sz="2400" dirty="0">
                        <a:latin typeface="+mn-lt"/>
                        <a:cs typeface="Times New Roman"/>
                      </a:endParaRPr>
                    </a:p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2400" spc="35" dirty="0">
                          <a:latin typeface="+mn-lt"/>
                          <a:cs typeface="Times New Roman"/>
                        </a:rPr>
                        <a:t>Answer</a:t>
                      </a:r>
                      <a:r>
                        <a:rPr sz="2400" spc="12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sz="2400" spc="40" dirty="0">
                          <a:latin typeface="+mn-lt"/>
                          <a:cs typeface="Times New Roman"/>
                        </a:rPr>
                        <a:t>questions</a:t>
                      </a:r>
                      <a:endParaRPr sz="2400" dirty="0">
                        <a:latin typeface="+mn-lt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50" dirty="0">
                        <a:latin typeface="Times New Roman"/>
                        <a:cs typeface="Times New Roman"/>
                      </a:endParaRPr>
                    </a:p>
                    <a:p>
                      <a:pPr marL="69215" marR="183515" indent="518159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Submit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written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paper 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conference 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proceedings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69215" marR="791210" indent="449580">
                        <a:lnSpc>
                          <a:spcPct val="100000"/>
                        </a:lnSpc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Keep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touch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with 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colleagues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8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pc="-120" dirty="0"/>
              <a:t>You </a:t>
            </a:r>
            <a:r>
              <a:rPr spc="-40" dirty="0"/>
              <a:t>are </a:t>
            </a:r>
            <a:r>
              <a:rPr spc="-30" dirty="0"/>
              <a:t>going to </a:t>
            </a:r>
            <a:r>
              <a:rPr spc="-40" dirty="0"/>
              <a:t>ORGANIZE </a:t>
            </a:r>
            <a:r>
              <a:rPr spc="-5" dirty="0"/>
              <a:t>a </a:t>
            </a:r>
            <a:r>
              <a:rPr spc="-55" dirty="0"/>
              <a:t>conference. </a:t>
            </a:r>
            <a:r>
              <a:rPr spc="-40" dirty="0"/>
              <a:t>What</a:t>
            </a:r>
            <a:r>
              <a:rPr spc="-285" dirty="0"/>
              <a:t> </a:t>
            </a:r>
            <a:r>
              <a:rPr spc="-15" dirty="0"/>
              <a:t>do  </a:t>
            </a:r>
            <a:r>
              <a:rPr spc="-35" dirty="0"/>
              <a:t>you </a:t>
            </a:r>
            <a:r>
              <a:rPr spc="-25" dirty="0"/>
              <a:t>think </a:t>
            </a:r>
            <a:r>
              <a:rPr spc="-35" dirty="0"/>
              <a:t>you </a:t>
            </a:r>
            <a:r>
              <a:rPr spc="-20" dirty="0"/>
              <a:t>will </a:t>
            </a:r>
            <a:r>
              <a:rPr spc="-30" dirty="0"/>
              <a:t>need to </a:t>
            </a:r>
            <a:r>
              <a:rPr spc="-20" dirty="0"/>
              <a:t>do </a:t>
            </a:r>
            <a:r>
              <a:rPr spc="-40" dirty="0"/>
              <a:t>BEFORE </a:t>
            </a:r>
            <a:r>
              <a:rPr spc="-5" dirty="0"/>
              <a:t>/ </a:t>
            </a:r>
            <a:r>
              <a:rPr spc="-30" dirty="0"/>
              <a:t>DURING </a:t>
            </a:r>
            <a:r>
              <a:rPr spc="-5" dirty="0"/>
              <a:t>/  </a:t>
            </a:r>
            <a:r>
              <a:rPr spc="-25" dirty="0"/>
              <a:t>AFTER </a:t>
            </a:r>
            <a:r>
              <a:rPr spc="-5" dirty="0"/>
              <a:t>a</a:t>
            </a:r>
            <a:r>
              <a:rPr spc="-125" dirty="0"/>
              <a:t> </a:t>
            </a:r>
            <a:r>
              <a:rPr spc="-55" dirty="0"/>
              <a:t>conference?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1850" y="1959355"/>
          <a:ext cx="11165205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447040" algn="ctr">
                        <a:lnSpc>
                          <a:spcPts val="274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BEFORE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1484" algn="ctr">
                        <a:lnSpc>
                          <a:spcPts val="274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DURING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48945" algn="ctr">
                        <a:lnSpc>
                          <a:spcPts val="274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AFTER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pc="-120" dirty="0"/>
              <a:t>You </a:t>
            </a:r>
            <a:r>
              <a:rPr spc="-40" dirty="0"/>
              <a:t>are </a:t>
            </a:r>
            <a:r>
              <a:rPr spc="-30" dirty="0"/>
              <a:t>going to </a:t>
            </a:r>
            <a:r>
              <a:rPr spc="-40" dirty="0"/>
              <a:t>ORGANIZE </a:t>
            </a:r>
            <a:r>
              <a:rPr spc="-5" dirty="0"/>
              <a:t>a </a:t>
            </a:r>
            <a:r>
              <a:rPr spc="-55" dirty="0"/>
              <a:t>conference. </a:t>
            </a:r>
            <a:r>
              <a:rPr spc="-40" dirty="0"/>
              <a:t>What</a:t>
            </a:r>
            <a:r>
              <a:rPr spc="-285" dirty="0"/>
              <a:t> </a:t>
            </a:r>
            <a:r>
              <a:rPr spc="-15" dirty="0"/>
              <a:t>do  </a:t>
            </a:r>
            <a:r>
              <a:rPr spc="-35" dirty="0"/>
              <a:t>you </a:t>
            </a:r>
            <a:r>
              <a:rPr spc="-25" dirty="0"/>
              <a:t>think </a:t>
            </a:r>
            <a:r>
              <a:rPr spc="-35" dirty="0"/>
              <a:t>you </a:t>
            </a:r>
            <a:r>
              <a:rPr spc="-20" dirty="0"/>
              <a:t>will </a:t>
            </a:r>
            <a:r>
              <a:rPr spc="-30" dirty="0"/>
              <a:t>need to </a:t>
            </a:r>
            <a:r>
              <a:rPr spc="-20" dirty="0"/>
              <a:t>do </a:t>
            </a:r>
            <a:r>
              <a:rPr spc="-40" dirty="0"/>
              <a:t>BEFORE </a:t>
            </a:r>
            <a:r>
              <a:rPr spc="-5" dirty="0"/>
              <a:t>/ </a:t>
            </a:r>
            <a:r>
              <a:rPr spc="-30" dirty="0"/>
              <a:t>DURING </a:t>
            </a:r>
            <a:r>
              <a:rPr spc="-5" dirty="0"/>
              <a:t>/  </a:t>
            </a:r>
            <a:r>
              <a:rPr spc="-25" dirty="0"/>
              <a:t>AFTER </a:t>
            </a:r>
            <a:r>
              <a:rPr spc="-5" dirty="0"/>
              <a:t>a</a:t>
            </a:r>
            <a:r>
              <a:rPr spc="-125" dirty="0"/>
              <a:t> </a:t>
            </a:r>
            <a:r>
              <a:rPr spc="-55" dirty="0"/>
              <a:t>conference?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1850" y="1959355"/>
          <a:ext cx="11165205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1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447040" algn="ctr">
                        <a:lnSpc>
                          <a:spcPts val="274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BEFORE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51484" algn="ctr">
                        <a:lnSpc>
                          <a:spcPts val="274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DURING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48945" algn="ctr">
                        <a:lnSpc>
                          <a:spcPts val="274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AFTER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411480" indent="-3435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1480" algn="l"/>
                          <a:tab pos="412115" algn="l"/>
                          <a:tab pos="2046605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theme/title,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CFP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1480" marR="543560" indent="-3435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1480" algn="l"/>
                          <a:tab pos="412115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review abstracts,  organizing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committee,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scientific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committee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1480" marR="146050" indent="-34353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411480" algn="l"/>
                          <a:tab pos="412115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name tags,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program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with 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book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abstracts,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equipment,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refreshments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1480" indent="-3435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1480" algn="l"/>
                          <a:tab pos="412115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Communication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with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148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participants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welcome/closing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speech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2115" marR="605790" indent="-3429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chair –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presenters’ 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introductions,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leading  discussions,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...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certificates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2115">
                        <a:lnSpc>
                          <a:spcPct val="100000"/>
                        </a:lnSpc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attendance/participation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2115" marR="638810" indent="-3429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feedback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(conference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survey)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2115" indent="-34353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thank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letters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12115" marR="1607820" indent="-34290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2115" algn="l"/>
                          <a:tab pos="412750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publications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(p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oce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dings)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5A819-6FEF-4EF5-CBEC-953F6AF0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615553"/>
          </a:xfrm>
        </p:spPr>
        <p:txBody>
          <a:bodyPr/>
          <a:lstStyle/>
          <a:p>
            <a:r>
              <a:rPr lang="cs-CZ" dirty="0" err="1"/>
              <a:t>Preparing</a:t>
            </a:r>
            <a:r>
              <a:rPr lang="cs-CZ" dirty="0"/>
              <a:t> a Call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papers</a:t>
            </a:r>
            <a:r>
              <a:rPr lang="cs-CZ" dirty="0"/>
              <a:t> –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109788-DCE6-E1FE-6129-3E0D06B3C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29" y="1959355"/>
            <a:ext cx="11838940" cy="3693319"/>
          </a:xfrm>
        </p:spPr>
        <p:txBody>
          <a:bodyPr/>
          <a:lstStyle/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Call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Papers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5th International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Scientific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Conference ICAMP 2024 (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Physics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b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1)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2)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3)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4)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5)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6)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7)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8)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5651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68182-6C28-2949-1A94-1CDAF421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615553"/>
          </a:xfrm>
        </p:spPr>
        <p:txBody>
          <a:bodyPr/>
          <a:lstStyle/>
          <a:p>
            <a:r>
              <a:rPr lang="cs-CZ" dirty="0" err="1"/>
              <a:t>Vocabulary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E6EFB7-2699-4D6B-DF09-5DE4AE6CF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29" y="1959355"/>
            <a:ext cx="11838940" cy="3693319"/>
          </a:xfrm>
        </p:spPr>
        <p:txBody>
          <a:bodyPr/>
          <a:lstStyle/>
          <a:p>
            <a:r>
              <a:rPr lang="cs-CZ" sz="2400" i="1" dirty="0"/>
              <a:t>early-</a:t>
            </a:r>
            <a:r>
              <a:rPr lang="cs-CZ" sz="2400" i="1" dirty="0" err="1"/>
              <a:t>bird</a:t>
            </a:r>
            <a:r>
              <a:rPr lang="cs-CZ" sz="2400" i="1" dirty="0"/>
              <a:t>          </a:t>
            </a:r>
            <a:r>
              <a:rPr lang="cs-CZ" sz="2400" i="1" dirty="0" err="1"/>
              <a:t>deadline</a:t>
            </a:r>
            <a:r>
              <a:rPr lang="cs-CZ" sz="2400" i="1" dirty="0"/>
              <a:t>         </a:t>
            </a:r>
            <a:r>
              <a:rPr lang="cs-CZ" sz="2400" i="1" dirty="0" err="1"/>
              <a:t>keynote</a:t>
            </a:r>
            <a:r>
              <a:rPr lang="cs-CZ" sz="2400" i="1" dirty="0"/>
              <a:t>             session          </a:t>
            </a:r>
            <a:r>
              <a:rPr lang="cs-CZ" sz="2400" i="1" dirty="0" err="1"/>
              <a:t>template</a:t>
            </a:r>
            <a:r>
              <a:rPr lang="cs-CZ" sz="2400" i="1" dirty="0"/>
              <a:t>           </a:t>
            </a:r>
            <a:r>
              <a:rPr lang="cs-CZ" sz="2400" i="1" dirty="0" err="1"/>
              <a:t>registration</a:t>
            </a:r>
            <a:r>
              <a:rPr lang="cs-CZ" sz="2400" i="1" dirty="0"/>
              <a:t>               </a:t>
            </a:r>
          </a:p>
          <a:p>
            <a:r>
              <a:rPr lang="cs-CZ" sz="2400" i="1" dirty="0"/>
              <a:t>                         </a:t>
            </a:r>
            <a:r>
              <a:rPr lang="cs-CZ" sz="2400" i="1" dirty="0" err="1"/>
              <a:t>submit</a:t>
            </a:r>
            <a:r>
              <a:rPr lang="cs-CZ" sz="2400" i="1" dirty="0"/>
              <a:t>               </a:t>
            </a:r>
            <a:r>
              <a:rPr lang="cs-CZ" sz="2400" i="1" dirty="0" err="1"/>
              <a:t>proceedings</a:t>
            </a:r>
            <a:r>
              <a:rPr lang="cs-CZ" sz="2400" i="1" dirty="0"/>
              <a:t>           </a:t>
            </a:r>
            <a:r>
              <a:rPr lang="cs-CZ" sz="2400" i="1" dirty="0" err="1"/>
              <a:t>field</a:t>
            </a:r>
            <a:r>
              <a:rPr lang="cs-CZ" sz="2400" i="1" dirty="0"/>
              <a:t>                              </a:t>
            </a:r>
            <a:r>
              <a:rPr lang="cs-CZ" sz="2400" i="1" dirty="0" err="1"/>
              <a:t>platform</a:t>
            </a:r>
            <a:endParaRPr lang="cs-CZ" sz="2400" i="1" dirty="0"/>
          </a:p>
          <a:p>
            <a:endParaRPr lang="cs-CZ" sz="2400" dirty="0"/>
          </a:p>
          <a:p>
            <a:endParaRPr lang="cs-CZ" sz="2400" dirty="0"/>
          </a:p>
          <a:p>
            <a:pPr marL="457200" indent="-457200">
              <a:buAutoNum type="arabicPeriod"/>
            </a:pPr>
            <a:r>
              <a:rPr lang="cs-CZ" sz="2400" dirty="0" err="1"/>
              <a:t>extended</a:t>
            </a:r>
            <a:r>
              <a:rPr lang="cs-CZ" sz="2400" dirty="0"/>
              <a:t>………………                                                             6. </a:t>
            </a:r>
            <a:r>
              <a:rPr lang="cs-CZ" sz="2400" dirty="0" err="1"/>
              <a:t>international</a:t>
            </a:r>
            <a:r>
              <a:rPr lang="cs-CZ" sz="2400" dirty="0"/>
              <a:t>………………………</a:t>
            </a:r>
          </a:p>
          <a:p>
            <a:pPr marL="457200" indent="-457200">
              <a:buAutoNum type="arabicPeriod"/>
            </a:pPr>
            <a:r>
              <a:rPr lang="cs-CZ" sz="2400" dirty="0" err="1"/>
              <a:t>publish</a:t>
            </a:r>
            <a:r>
              <a:rPr lang="cs-CZ" sz="2400" dirty="0"/>
              <a:t> a </a:t>
            </a:r>
            <a:r>
              <a:rPr lang="cs-CZ" sz="2400" dirty="0" err="1"/>
              <a:t>paper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…………….                                        7. ………………………..</a:t>
            </a:r>
            <a:r>
              <a:rPr lang="cs-CZ" sz="2400" dirty="0" err="1"/>
              <a:t>fees</a:t>
            </a:r>
            <a:r>
              <a:rPr lang="cs-CZ" sz="2400" dirty="0"/>
              <a:t>   </a:t>
            </a:r>
          </a:p>
          <a:p>
            <a:pPr marL="457200" indent="-457200">
              <a:buAutoNum type="arabicPeriod"/>
            </a:pPr>
            <a:r>
              <a:rPr lang="cs-CZ" sz="2400" dirty="0"/>
              <a:t>………………</a:t>
            </a:r>
            <a:r>
              <a:rPr lang="cs-CZ" sz="2400" dirty="0" err="1"/>
              <a:t>speakers</a:t>
            </a:r>
            <a:r>
              <a:rPr lang="cs-CZ" sz="2400" dirty="0"/>
              <a:t>                                                               8. to……….an </a:t>
            </a:r>
            <a:r>
              <a:rPr lang="cs-CZ" sz="2400" dirty="0" err="1"/>
              <a:t>abstract</a:t>
            </a:r>
            <a:r>
              <a:rPr lang="cs-CZ" sz="2400" dirty="0"/>
              <a:t> </a:t>
            </a:r>
          </a:p>
          <a:p>
            <a:pPr marL="457200" indent="-457200">
              <a:buAutoNum type="arabicPeriod"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topic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………….                                                              9. …………………..</a:t>
            </a:r>
            <a:r>
              <a:rPr lang="cs-CZ" sz="2400" dirty="0" err="1"/>
              <a:t>registration</a:t>
            </a:r>
            <a:r>
              <a:rPr lang="cs-CZ" sz="2400" dirty="0"/>
              <a:t>     </a:t>
            </a:r>
          </a:p>
          <a:p>
            <a:pPr marL="457200" indent="-457200">
              <a:buAutoNum type="arabicPeriod"/>
            </a:pPr>
            <a:r>
              <a:rPr lang="cs-CZ" sz="2400" dirty="0"/>
              <a:t>poster </a:t>
            </a:r>
            <a:r>
              <a:rPr lang="cs-CZ" sz="2400" dirty="0" err="1"/>
              <a:t>presentation</a:t>
            </a:r>
            <a:r>
              <a:rPr lang="cs-CZ" sz="2400" dirty="0"/>
              <a:t>…………………..                                     10. ……………………………..</a:t>
            </a:r>
            <a:r>
              <a:rPr lang="cs-CZ" sz="2400" dirty="0" err="1"/>
              <a:t>trip</a:t>
            </a:r>
            <a:r>
              <a:rPr lang="cs-CZ" sz="2400" dirty="0"/>
              <a:t>      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227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6795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Outline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8" y="1905000"/>
            <a:ext cx="9827262" cy="2092239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Course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content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Course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requirements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dirty="0" err="1">
                <a:latin typeface="Calibri"/>
                <a:cs typeface="Calibri"/>
              </a:rPr>
              <a:t>Physics</a:t>
            </a:r>
            <a:r>
              <a:rPr lang="cs-CZ" sz="2800" dirty="0">
                <a:latin typeface="Calibri"/>
                <a:cs typeface="Calibri"/>
              </a:rPr>
              <a:t> as a major </a:t>
            </a:r>
            <a:r>
              <a:rPr lang="cs-CZ" sz="2800" dirty="0" err="1">
                <a:latin typeface="Calibri"/>
                <a:cs typeface="Calibri"/>
              </a:rPr>
              <a:t>subject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0" dirty="0" err="1">
                <a:latin typeface="Calibri"/>
                <a:cs typeface="Calibri"/>
              </a:rPr>
              <a:t>Organizing</a:t>
            </a:r>
            <a:r>
              <a:rPr lang="cs-CZ" sz="2800" spc="-10" dirty="0">
                <a:latin typeface="Calibri"/>
                <a:cs typeface="Calibri"/>
              </a:rPr>
              <a:t> a </a:t>
            </a:r>
            <a:r>
              <a:rPr lang="cs-CZ" sz="2800" spc="-10" dirty="0" err="1">
                <a:latin typeface="Calibri"/>
                <a:cs typeface="Calibri"/>
              </a:rPr>
              <a:t>conference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68182-6C28-2949-1A94-1CDAF421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615553"/>
          </a:xfrm>
        </p:spPr>
        <p:txBody>
          <a:bodyPr/>
          <a:lstStyle/>
          <a:p>
            <a:r>
              <a:rPr lang="cs-CZ" dirty="0" err="1"/>
              <a:t>Vocabulary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E6EFB7-2699-4D6B-DF09-5DE4AE6CF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29" y="1959355"/>
            <a:ext cx="11838940" cy="3693319"/>
          </a:xfrm>
        </p:spPr>
        <p:txBody>
          <a:bodyPr/>
          <a:lstStyle/>
          <a:p>
            <a:r>
              <a:rPr lang="cs-CZ" sz="2400" i="1" dirty="0"/>
              <a:t>early-</a:t>
            </a:r>
            <a:r>
              <a:rPr lang="cs-CZ" sz="2400" i="1" dirty="0" err="1"/>
              <a:t>bird</a:t>
            </a:r>
            <a:r>
              <a:rPr lang="cs-CZ" sz="2400" i="1" dirty="0"/>
              <a:t>          </a:t>
            </a:r>
            <a:r>
              <a:rPr lang="cs-CZ" sz="2400" i="1" dirty="0" err="1"/>
              <a:t>deadline</a:t>
            </a:r>
            <a:r>
              <a:rPr lang="cs-CZ" sz="2400" i="1" dirty="0"/>
              <a:t>         </a:t>
            </a:r>
            <a:r>
              <a:rPr lang="cs-CZ" sz="2400" i="1" dirty="0" err="1"/>
              <a:t>keynote</a:t>
            </a:r>
            <a:r>
              <a:rPr lang="cs-CZ" sz="2400" i="1" dirty="0"/>
              <a:t>             session          </a:t>
            </a:r>
            <a:r>
              <a:rPr lang="cs-CZ" sz="2400" i="1" dirty="0" err="1"/>
              <a:t>template</a:t>
            </a:r>
            <a:r>
              <a:rPr lang="cs-CZ" sz="2400" i="1" dirty="0"/>
              <a:t>           </a:t>
            </a:r>
            <a:r>
              <a:rPr lang="cs-CZ" sz="2400" i="1" dirty="0" err="1"/>
              <a:t>registration</a:t>
            </a:r>
            <a:r>
              <a:rPr lang="cs-CZ" sz="2400" i="1" dirty="0"/>
              <a:t>               </a:t>
            </a:r>
          </a:p>
          <a:p>
            <a:r>
              <a:rPr lang="cs-CZ" sz="2400" i="1" dirty="0"/>
              <a:t>                         </a:t>
            </a:r>
            <a:r>
              <a:rPr lang="cs-CZ" sz="2400" i="1" dirty="0" err="1"/>
              <a:t>submit</a:t>
            </a:r>
            <a:r>
              <a:rPr lang="cs-CZ" sz="2400" i="1" dirty="0"/>
              <a:t>               </a:t>
            </a:r>
            <a:r>
              <a:rPr lang="cs-CZ" sz="2400" i="1" dirty="0" err="1"/>
              <a:t>proceedings</a:t>
            </a:r>
            <a:r>
              <a:rPr lang="cs-CZ" sz="2400" i="1" dirty="0"/>
              <a:t>           </a:t>
            </a:r>
            <a:r>
              <a:rPr lang="cs-CZ" sz="2400" i="1" dirty="0" err="1"/>
              <a:t>field</a:t>
            </a:r>
            <a:r>
              <a:rPr lang="cs-CZ" sz="2400" i="1" dirty="0"/>
              <a:t>                              </a:t>
            </a:r>
            <a:r>
              <a:rPr lang="cs-CZ" sz="2400" i="1" dirty="0" err="1"/>
              <a:t>platform</a:t>
            </a:r>
            <a:endParaRPr lang="cs-CZ" sz="2400" i="1" dirty="0"/>
          </a:p>
          <a:p>
            <a:endParaRPr lang="cs-CZ" sz="2400" dirty="0"/>
          </a:p>
          <a:p>
            <a:endParaRPr lang="cs-CZ" sz="2400" dirty="0"/>
          </a:p>
          <a:p>
            <a:pPr marL="457200" indent="-457200">
              <a:buAutoNum type="arabicPeriod"/>
            </a:pPr>
            <a:r>
              <a:rPr lang="cs-CZ" sz="2400" dirty="0" err="1"/>
              <a:t>extended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deadline</a:t>
            </a:r>
            <a:r>
              <a:rPr lang="cs-CZ" sz="2400" dirty="0"/>
              <a:t>                                                            6. </a:t>
            </a:r>
            <a:r>
              <a:rPr lang="cs-CZ" sz="2400" dirty="0" err="1"/>
              <a:t>international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platform</a:t>
            </a:r>
            <a:endParaRPr lang="cs-CZ" sz="2400" dirty="0"/>
          </a:p>
          <a:p>
            <a:pPr marL="457200" indent="-457200">
              <a:buAutoNum type="arabicPeriod"/>
            </a:pPr>
            <a:r>
              <a:rPr lang="cs-CZ" sz="2400" dirty="0" err="1"/>
              <a:t>publish</a:t>
            </a:r>
            <a:r>
              <a:rPr lang="cs-CZ" sz="2400" dirty="0"/>
              <a:t> a </a:t>
            </a:r>
            <a:r>
              <a:rPr lang="cs-CZ" sz="2400" dirty="0" err="1"/>
              <a:t>paper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proceedings</a:t>
            </a:r>
            <a:r>
              <a:rPr lang="cs-CZ" sz="2400" dirty="0"/>
              <a:t>                               7. </a:t>
            </a:r>
            <a:r>
              <a:rPr lang="cs-CZ" sz="2400" dirty="0" err="1">
                <a:solidFill>
                  <a:srgbClr val="FF0000"/>
                </a:solidFill>
              </a:rPr>
              <a:t>registration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/>
              <a:t>fees</a:t>
            </a:r>
            <a:r>
              <a:rPr lang="cs-CZ" sz="2400" dirty="0"/>
              <a:t>   </a:t>
            </a:r>
          </a:p>
          <a:p>
            <a:r>
              <a:rPr lang="cs-CZ" sz="2400" dirty="0"/>
              <a:t>3.   </a:t>
            </a:r>
            <a:r>
              <a:rPr lang="cs-CZ" sz="2400" dirty="0" err="1">
                <a:solidFill>
                  <a:srgbClr val="FF0000"/>
                </a:solidFill>
              </a:rPr>
              <a:t>keynote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/>
              <a:t>speakers</a:t>
            </a:r>
            <a:r>
              <a:rPr lang="cs-CZ" sz="2400" dirty="0"/>
              <a:t>                                                              8. to </a:t>
            </a:r>
            <a:r>
              <a:rPr lang="cs-CZ" sz="2400" dirty="0" err="1">
                <a:solidFill>
                  <a:srgbClr val="FF0000"/>
                </a:solidFill>
              </a:rPr>
              <a:t>submit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abstract</a:t>
            </a:r>
            <a:r>
              <a:rPr lang="cs-CZ" sz="2400" dirty="0"/>
              <a:t> </a:t>
            </a:r>
          </a:p>
          <a:p>
            <a:r>
              <a:rPr lang="cs-CZ" sz="2400" dirty="0"/>
              <a:t>4.  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topic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session</a:t>
            </a:r>
            <a:r>
              <a:rPr lang="cs-CZ" sz="2400" dirty="0"/>
              <a:t>                                                           9. </a:t>
            </a:r>
            <a:r>
              <a:rPr lang="cs-CZ" sz="2400" dirty="0">
                <a:solidFill>
                  <a:srgbClr val="FF0000"/>
                </a:solidFill>
              </a:rPr>
              <a:t>early-</a:t>
            </a:r>
            <a:r>
              <a:rPr lang="cs-CZ" sz="2400" dirty="0" err="1">
                <a:solidFill>
                  <a:srgbClr val="FF0000"/>
                </a:solidFill>
              </a:rPr>
              <a:t>bird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/>
              <a:t>registration</a:t>
            </a:r>
            <a:r>
              <a:rPr lang="cs-CZ" sz="2400" dirty="0"/>
              <a:t>     </a:t>
            </a:r>
          </a:p>
          <a:p>
            <a:r>
              <a:rPr lang="cs-CZ" sz="2400" dirty="0"/>
              <a:t>5.   poster </a:t>
            </a:r>
            <a:r>
              <a:rPr lang="cs-CZ" sz="2400" dirty="0" err="1"/>
              <a:t>presentation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template</a:t>
            </a:r>
            <a:r>
              <a:rPr lang="cs-CZ" sz="2400" dirty="0"/>
              <a:t>                                        10. </a:t>
            </a:r>
            <a:r>
              <a:rPr lang="cs-CZ" sz="2400" dirty="0" err="1">
                <a:solidFill>
                  <a:srgbClr val="FF0000"/>
                </a:solidFill>
              </a:rPr>
              <a:t>field</a:t>
            </a:r>
            <a:r>
              <a:rPr lang="cs-CZ" sz="2400" dirty="0"/>
              <a:t> </a:t>
            </a:r>
            <a:r>
              <a:rPr lang="cs-CZ" sz="2400" dirty="0" err="1"/>
              <a:t>trip</a:t>
            </a:r>
            <a:r>
              <a:rPr lang="cs-CZ" sz="2400" dirty="0"/>
              <a:t>      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3265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6">
            <a:extLst>
              <a:ext uri="{FF2B5EF4-FFF2-40B4-BE49-F238E27FC236}">
                <a16:creationId xmlns:a16="http://schemas.microsoft.com/office/drawing/2014/main" id="{429917F3-0560-4C6F-B265-458B218C4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756AD7-B267-BC65-BBC0-110C6826B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588" y="662400"/>
            <a:ext cx="10055721" cy="1325563"/>
          </a:xfrm>
        </p:spPr>
        <p:txBody>
          <a:bodyPr anchor="t">
            <a:normAutofit/>
          </a:bodyPr>
          <a:lstStyle/>
          <a:p>
            <a:r>
              <a:rPr lang="cs-CZ" dirty="0" err="1"/>
              <a:t>Matching</a:t>
            </a:r>
            <a:endParaRPr lang="cs-CZ" dirty="0"/>
          </a:p>
        </p:txBody>
      </p:sp>
      <p:grpSp>
        <p:nvGrpSpPr>
          <p:cNvPr id="23" name="Group 18">
            <a:extLst>
              <a:ext uri="{FF2B5EF4-FFF2-40B4-BE49-F238E27FC236}">
                <a16:creationId xmlns:a16="http://schemas.microsoft.com/office/drawing/2014/main" id="{AA39BAE7-7EB8-4E22-BCBB-F00F514D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CE476A00-9FF6-4B98-9E5C-7A22D8F59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8F0632CB-5E59-4727-9C88-4537512D5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9A71F2-4B0E-EB8D-DC37-3FDAEFA8E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1678" y="1447801"/>
            <a:ext cx="10089112" cy="47478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pre-formatted document for summarising research in a visual display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main areas of interest in thematic blocks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excursion by a group of people to an interesting place to learn about the destination 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money you must pay to attend the conference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applying as soon as possible and paying less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forum for experts from many countries to share ideas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latest date that applications can be sent to the conference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most important presenters at the conference  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write a paper to be published after the conference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lphaLcParenR"/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send a written summary of your research because you want to give a presentation 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GB" sz="2400" dirty="0">
                <a:solidFill>
                  <a:schemeClr val="tx1">
                    <a:alpha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400" dirty="0">
              <a:solidFill>
                <a:schemeClr val="tx1">
                  <a:alpha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93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F873C-F19C-6ADF-F2E4-A422649FF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615553"/>
          </a:xfrm>
        </p:spPr>
        <p:txBody>
          <a:bodyPr/>
          <a:lstStyle/>
          <a:p>
            <a:r>
              <a:rPr lang="cs-CZ" dirty="0" err="1"/>
              <a:t>Matching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D97852-5358-4A08-07D9-87847ECC9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29" y="1066800"/>
            <a:ext cx="11838940" cy="3970318"/>
          </a:xfrm>
        </p:spPr>
        <p:txBody>
          <a:bodyPr/>
          <a:lstStyle/>
          <a:p>
            <a:endParaRPr lang="cs-CZ" dirty="0"/>
          </a:p>
          <a:p>
            <a:pPr marL="342900" indent="-342900">
              <a:buAutoNum type="alphaLcParenR"/>
            </a:pPr>
            <a:r>
              <a:rPr lang="cs-CZ" sz="2400" dirty="0"/>
              <a:t>poster </a:t>
            </a:r>
            <a:r>
              <a:rPr lang="cs-CZ" sz="2400" dirty="0" err="1"/>
              <a:t>presentation</a:t>
            </a:r>
            <a:r>
              <a:rPr lang="cs-CZ" sz="2400" dirty="0"/>
              <a:t> </a:t>
            </a:r>
            <a:r>
              <a:rPr lang="cs-CZ" sz="2400" dirty="0" err="1"/>
              <a:t>template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5</a:t>
            </a:r>
          </a:p>
          <a:p>
            <a:pPr marL="342900" indent="-342900">
              <a:buAutoNum type="alphaLcParenR"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topic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session                  </a:t>
            </a:r>
            <a:r>
              <a:rPr lang="cs-CZ" sz="2400" dirty="0">
                <a:solidFill>
                  <a:srgbClr val="FF0000"/>
                </a:solidFill>
              </a:rPr>
              <a:t>4</a:t>
            </a: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trip</a:t>
            </a:r>
            <a:r>
              <a:rPr lang="cs-CZ" sz="2400" dirty="0"/>
              <a:t>                                      </a:t>
            </a:r>
            <a:r>
              <a:rPr lang="cs-CZ" sz="2400" dirty="0">
                <a:solidFill>
                  <a:srgbClr val="FF0000"/>
                </a:solidFill>
              </a:rPr>
              <a:t>10</a:t>
            </a: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 err="1"/>
              <a:t>registration</a:t>
            </a:r>
            <a:r>
              <a:rPr lang="cs-CZ" sz="2400" dirty="0"/>
              <a:t> </a:t>
            </a:r>
            <a:r>
              <a:rPr lang="cs-CZ" sz="2400" dirty="0" err="1"/>
              <a:t>fees</a:t>
            </a:r>
            <a:r>
              <a:rPr lang="cs-CZ" sz="2400" dirty="0"/>
              <a:t>                        </a:t>
            </a:r>
            <a:r>
              <a:rPr lang="cs-CZ" sz="2400" dirty="0">
                <a:solidFill>
                  <a:srgbClr val="FF0000"/>
                </a:solidFill>
              </a:rPr>
              <a:t>7</a:t>
            </a: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/>
              <a:t>early-</a:t>
            </a:r>
            <a:r>
              <a:rPr lang="cs-CZ" sz="2400" dirty="0" err="1"/>
              <a:t>bird</a:t>
            </a:r>
            <a:r>
              <a:rPr lang="cs-CZ" sz="2400" dirty="0"/>
              <a:t> </a:t>
            </a:r>
            <a:r>
              <a:rPr lang="cs-CZ" sz="2400" dirty="0" err="1"/>
              <a:t>registration</a:t>
            </a:r>
            <a:r>
              <a:rPr lang="cs-CZ" sz="2400" dirty="0"/>
              <a:t>              </a:t>
            </a:r>
            <a:r>
              <a:rPr lang="cs-CZ" sz="2400" dirty="0">
                <a:solidFill>
                  <a:srgbClr val="FF0000"/>
                </a:solidFill>
              </a:rPr>
              <a:t>9</a:t>
            </a:r>
          </a:p>
          <a:p>
            <a:pPr marL="342900" indent="-342900">
              <a:buAutoNum type="alphaLcParenR"/>
            </a:pPr>
            <a:r>
              <a:rPr lang="cs-CZ" sz="2400" dirty="0" err="1"/>
              <a:t>international</a:t>
            </a:r>
            <a:r>
              <a:rPr lang="cs-CZ" sz="2400" dirty="0"/>
              <a:t> </a:t>
            </a:r>
            <a:r>
              <a:rPr lang="cs-CZ" sz="2400" dirty="0" err="1"/>
              <a:t>platform</a:t>
            </a:r>
            <a:r>
              <a:rPr lang="cs-CZ" sz="2400" dirty="0"/>
              <a:t>              </a:t>
            </a:r>
            <a:r>
              <a:rPr lang="cs-CZ" sz="2400" dirty="0">
                <a:solidFill>
                  <a:srgbClr val="FF0000"/>
                </a:solidFill>
              </a:rPr>
              <a:t>6</a:t>
            </a: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 err="1"/>
              <a:t>extended</a:t>
            </a:r>
            <a:r>
              <a:rPr lang="cs-CZ" sz="2400" dirty="0"/>
              <a:t> </a:t>
            </a:r>
            <a:r>
              <a:rPr lang="cs-CZ" sz="2400" dirty="0" err="1"/>
              <a:t>deadline</a:t>
            </a:r>
            <a:r>
              <a:rPr lang="cs-CZ" sz="2400" dirty="0"/>
              <a:t>                    </a:t>
            </a:r>
            <a:r>
              <a:rPr lang="cs-CZ" sz="2400" dirty="0">
                <a:solidFill>
                  <a:srgbClr val="FF0000"/>
                </a:solidFill>
              </a:rPr>
              <a:t>1</a:t>
            </a: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 err="1"/>
              <a:t>keynote</a:t>
            </a:r>
            <a:r>
              <a:rPr lang="cs-CZ" sz="2400" dirty="0"/>
              <a:t> </a:t>
            </a:r>
            <a:r>
              <a:rPr lang="cs-CZ" sz="2400" dirty="0" err="1"/>
              <a:t>speakers</a:t>
            </a:r>
            <a:r>
              <a:rPr lang="cs-CZ" sz="2400" dirty="0"/>
              <a:t>                      </a:t>
            </a:r>
            <a:r>
              <a:rPr lang="cs-CZ" sz="2400" dirty="0">
                <a:solidFill>
                  <a:srgbClr val="FF0000"/>
                </a:solidFill>
              </a:rPr>
              <a:t>3</a:t>
            </a: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 err="1"/>
              <a:t>publish</a:t>
            </a:r>
            <a:r>
              <a:rPr lang="cs-CZ" sz="2400" dirty="0"/>
              <a:t> a </a:t>
            </a:r>
            <a:r>
              <a:rPr lang="cs-CZ" sz="2400" dirty="0" err="1"/>
              <a:t>paper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proceedings</a:t>
            </a:r>
            <a:r>
              <a:rPr lang="cs-CZ" sz="2400" dirty="0"/>
              <a:t> 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/>
              <a:t>to </a:t>
            </a:r>
            <a:r>
              <a:rPr lang="cs-CZ" sz="2400" dirty="0" err="1"/>
              <a:t>submit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abstract</a:t>
            </a:r>
            <a:r>
              <a:rPr lang="cs-CZ" sz="2400"/>
              <a:t>               </a:t>
            </a:r>
            <a:r>
              <a:rPr lang="cs-CZ" sz="2400">
                <a:solidFill>
                  <a:srgbClr val="FF0000"/>
                </a:solidFill>
              </a:rPr>
              <a:t>8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014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66597-1D29-6C0C-8AFA-D644227F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422849" cy="1676603"/>
          </a:xfrm>
        </p:spPr>
        <p:txBody>
          <a:bodyPr>
            <a:normAutofit/>
          </a:bodyPr>
          <a:lstStyle/>
          <a:p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conference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4C0E54-6DC1-EFB5-07BB-EEC67CE79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8931" y="1524000"/>
            <a:ext cx="6422848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of these activities have you done (or might expect to do) at conferences?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Which activities are easier / more difficult for you?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Do you know any words or phrases which are appropriate for these activities?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making arrangements for coffee, lunch or an evening out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asking someone which talks they have been to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asking someone for their opinion on a talk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finding out about where someone works and what research they are doing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asking someone if they are giving talk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asking someone how successful their presentation was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introducing yourself or someone else for the first time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networking (making useful contacts)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sz="1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C59EDF-5A1E-404D-B55D-8AEA5D8D6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41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FEE0385D-4151-43AA-9C6B-0365E103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1042" y="557784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Třída">
            <a:extLst>
              <a:ext uri="{FF2B5EF4-FFF2-40B4-BE49-F238E27FC236}">
                <a16:creationId xmlns:a16="http://schemas.microsoft.com/office/drawing/2014/main" id="{0DAFBC22-8896-B877-DD79-A81A2884A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1082" y="1914045"/>
            <a:ext cx="3026664" cy="30266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06211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6422849" cy="1676603"/>
          </a:xfrm>
        </p:spPr>
        <p:txBody>
          <a:bodyPr>
            <a:normAutofit/>
          </a:bodyPr>
          <a:lstStyle/>
          <a:p>
            <a:r>
              <a:rPr lang="cs-CZ" dirty="0" err="1"/>
              <a:t>Conference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- </a:t>
            </a:r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931" y="2438400"/>
            <a:ext cx="6422848" cy="378541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000"/>
              <a:t>      </a:t>
            </a:r>
            <a:r>
              <a:rPr lang="en-US" sz="2000"/>
              <a:t>Conversation 1: b,c</a:t>
            </a:r>
          </a:p>
          <a:p>
            <a:pPr>
              <a:spcAft>
                <a:spcPts val="600"/>
              </a:spcAft>
            </a:pPr>
            <a:r>
              <a:rPr lang="cs-CZ" sz="2000"/>
              <a:t>     </a:t>
            </a:r>
            <a:r>
              <a:rPr lang="en-US" sz="2000"/>
              <a:t>Conversation 2: g,h</a:t>
            </a:r>
          </a:p>
          <a:p>
            <a:pPr>
              <a:spcAft>
                <a:spcPts val="600"/>
              </a:spcAft>
            </a:pPr>
            <a:r>
              <a:rPr lang="cs-CZ" sz="2000"/>
              <a:t>     </a:t>
            </a:r>
            <a:r>
              <a:rPr lang="en-US" sz="2000"/>
              <a:t>Conversation 3: d,h</a:t>
            </a:r>
          </a:p>
          <a:p>
            <a:pPr>
              <a:spcAft>
                <a:spcPts val="600"/>
              </a:spcAft>
            </a:pPr>
            <a:r>
              <a:rPr lang="cs-CZ" sz="2000"/>
              <a:t>     </a:t>
            </a:r>
            <a:r>
              <a:rPr lang="en-US" sz="2000"/>
              <a:t>Conversation 4: e,g,h</a:t>
            </a:r>
          </a:p>
          <a:p>
            <a:pPr>
              <a:spcAft>
                <a:spcPts val="600"/>
              </a:spcAft>
            </a:pPr>
            <a:r>
              <a:rPr lang="cs-CZ" sz="2000"/>
              <a:t>     </a:t>
            </a:r>
            <a:r>
              <a:rPr lang="en-US" sz="2000"/>
              <a:t>Conversation 5: a</a:t>
            </a:r>
          </a:p>
          <a:p>
            <a:pPr>
              <a:spcAft>
                <a:spcPts val="600"/>
              </a:spcAft>
            </a:pPr>
            <a:r>
              <a:rPr lang="cs-CZ" sz="2000"/>
              <a:t>     </a:t>
            </a:r>
            <a:r>
              <a:rPr lang="en-US" sz="2000"/>
              <a:t>Conversation 6: f</a:t>
            </a:r>
            <a:endParaRPr lang="en-US" sz="2000" b="1"/>
          </a:p>
          <a:p>
            <a:pPr>
              <a:spcAft>
                <a:spcPts val="600"/>
              </a:spcAft>
            </a:pPr>
            <a:r>
              <a:rPr lang="cs-CZ" sz="2000"/>
              <a:t>     </a:t>
            </a:r>
            <a:r>
              <a:rPr lang="en-US" sz="2000"/>
              <a:t>Conversation 7: b</a:t>
            </a:r>
          </a:p>
          <a:p>
            <a:pPr>
              <a:spcAft>
                <a:spcPts val="600"/>
              </a:spcAft>
            </a:pPr>
            <a:r>
              <a:rPr lang="cs-CZ" sz="2000"/>
              <a:t>     </a:t>
            </a:r>
            <a:r>
              <a:rPr lang="en-US" sz="2000"/>
              <a:t>Conversation 8: d,h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C59EDF-5A1E-404D-B55D-8AEA5D8D6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41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FEE0385D-4151-43AA-9C6B-0365E103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1042" y="557784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DB5A9B64-5C91-3674-0093-C6E26B0FD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1082" y="1914045"/>
            <a:ext cx="3026664" cy="30266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0947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9146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HOMEWORK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8" y="2305938"/>
            <a:ext cx="8836662" cy="389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Write a Call for Papers - tailored to the series of presentations in JA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04 at the end of the semester. Make sure to include the following points: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 OF THE EVENT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OBJECTIVES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PRESENTATION TOPICS – your presentation topic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436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Course</a:t>
            </a:r>
            <a:r>
              <a:rPr sz="4400" spc="-90" dirty="0"/>
              <a:t> </a:t>
            </a:r>
            <a:r>
              <a:rPr sz="4400" spc="-30" dirty="0"/>
              <a:t>content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8" y="1707159"/>
            <a:ext cx="10817862" cy="4090222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5" dirty="0">
                <a:latin typeface="Calibri"/>
                <a:cs typeface="Calibri"/>
              </a:rPr>
              <a:t>EAP - </a:t>
            </a:r>
            <a:r>
              <a:rPr sz="2800" spc="-15" dirty="0">
                <a:latin typeface="Calibri"/>
                <a:cs typeface="Calibri"/>
              </a:rPr>
              <a:t>Presentation </a:t>
            </a:r>
            <a:r>
              <a:rPr sz="2800" spc="-10" dirty="0">
                <a:latin typeface="Calibri"/>
                <a:cs typeface="Calibri"/>
              </a:rPr>
              <a:t>skills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conference </a:t>
            </a:r>
            <a:r>
              <a:rPr sz="2800" spc="-5" dirty="0">
                <a:latin typeface="Calibri"/>
                <a:cs typeface="Calibri"/>
              </a:rPr>
              <a:t>skills</a:t>
            </a:r>
            <a:r>
              <a:rPr lang="cs-CZ" sz="2800" spc="-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5" dirty="0">
                <a:solidFill>
                  <a:srgbClr val="00B050"/>
                </a:solidFill>
                <a:latin typeface="Calibri"/>
                <a:cs typeface="Calibri"/>
              </a:rPr>
              <a:t>oral </a:t>
            </a:r>
            <a:r>
              <a:rPr sz="2800" spc="-35" dirty="0">
                <a:solidFill>
                  <a:srgbClr val="00B050"/>
                </a:solidFill>
                <a:latin typeface="Calibri"/>
                <a:cs typeface="Calibri"/>
              </a:rPr>
              <a:t>exam</a:t>
            </a:r>
            <a:r>
              <a:rPr sz="2800" spc="14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B050"/>
                </a:solidFill>
                <a:latin typeface="Calibri"/>
                <a:cs typeface="Calibri"/>
              </a:rPr>
              <a:t>practice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0" dirty="0">
                <a:latin typeface="Calibri"/>
                <a:cs typeface="Calibri"/>
              </a:rPr>
              <a:t>ESP - </a:t>
            </a:r>
            <a:r>
              <a:rPr lang="cs-CZ" sz="2800" spc="-10" dirty="0" err="1">
                <a:latin typeface="Calibri"/>
                <a:cs typeface="Calibri"/>
              </a:rPr>
              <a:t>Physics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topics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5" dirty="0">
                <a:latin typeface="Calibri"/>
                <a:cs typeface="Calibri"/>
              </a:rPr>
              <a:t>Project - </a:t>
            </a:r>
            <a:r>
              <a:rPr sz="2800" spc="-10" dirty="0">
                <a:latin typeface="Calibri"/>
                <a:cs typeface="Calibri"/>
              </a:rPr>
              <a:t>seminar </a:t>
            </a:r>
            <a:r>
              <a:rPr sz="2800" spc="-15" dirty="0">
                <a:latin typeface="Calibri"/>
                <a:cs typeface="Calibri"/>
              </a:rPr>
              <a:t>group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lang="cs-CZ" sz="2800" spc="55" dirty="0">
                <a:latin typeface="Calibri"/>
                <a:cs typeface="Calibri"/>
              </a:rPr>
              <a:t>"</a:t>
            </a:r>
            <a:r>
              <a:rPr lang="cs-CZ" sz="2800" spc="-20" dirty="0" err="1">
                <a:latin typeface="Calibri"/>
                <a:cs typeface="Calibri"/>
              </a:rPr>
              <a:t>mock</a:t>
            </a:r>
            <a:r>
              <a:rPr lang="cs-CZ" sz="2800" spc="-20" dirty="0">
                <a:latin typeface="Calibri"/>
                <a:cs typeface="Calibri"/>
              </a:rPr>
              <a:t> c</a:t>
            </a:r>
            <a:r>
              <a:rPr sz="2800" spc="-20" dirty="0" err="1">
                <a:latin typeface="Calibri"/>
                <a:cs typeface="Calibri"/>
              </a:rPr>
              <a:t>onference</a:t>
            </a:r>
            <a:r>
              <a:rPr lang="cs-CZ" sz="2800" spc="-20" dirty="0">
                <a:latin typeface="Calibri"/>
                <a:cs typeface="Calibri"/>
              </a:rPr>
              <a:t>" </a:t>
            </a:r>
            <a:r>
              <a:rPr lang="cs-CZ" sz="2800" spc="-20" dirty="0">
                <a:solidFill>
                  <a:srgbClr val="00B050"/>
                </a:solidFill>
                <a:latin typeface="Calibri"/>
                <a:cs typeface="Calibri"/>
              </a:rPr>
              <a:t>oral part </a:t>
            </a:r>
            <a:endParaRPr sz="2800" dirty="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30" dirty="0">
                <a:latin typeface="Calibri"/>
                <a:cs typeface="Calibri"/>
              </a:rPr>
              <a:t>Written exam </a:t>
            </a:r>
            <a:r>
              <a:rPr sz="2800" spc="-10" dirty="0">
                <a:latin typeface="Calibri"/>
                <a:cs typeface="Calibri"/>
              </a:rPr>
              <a:t>practice, </a:t>
            </a:r>
            <a:r>
              <a:rPr sz="2800" spc="-5" dirty="0">
                <a:latin typeface="Calibri"/>
                <a:cs typeface="Calibri"/>
              </a:rPr>
              <a:t>inc. </a:t>
            </a:r>
            <a:r>
              <a:rPr lang="cs-CZ" sz="2800" spc="-5" dirty="0">
                <a:latin typeface="Calibri"/>
                <a:cs typeface="Calibri"/>
              </a:rPr>
              <a:t>w</a:t>
            </a:r>
            <a:r>
              <a:rPr sz="2800" dirty="0" err="1">
                <a:latin typeface="Calibri"/>
                <a:cs typeface="Calibri"/>
              </a:rPr>
              <a:t>riting</a:t>
            </a:r>
            <a:r>
              <a:rPr lang="cs-CZ" sz="2800" dirty="0">
                <a:latin typeface="Calibri"/>
                <a:cs typeface="Calibri"/>
              </a:rPr>
              <a:t> (</a:t>
            </a:r>
            <a:r>
              <a:rPr lang="cs-CZ" sz="2800" dirty="0" err="1">
                <a:latin typeface="Calibri"/>
                <a:cs typeface="Calibri"/>
              </a:rPr>
              <a:t>abstract</a:t>
            </a:r>
            <a:r>
              <a:rPr lang="cs-CZ" sz="2800" dirty="0">
                <a:latin typeface="Calibri"/>
                <a:cs typeface="Calibri"/>
              </a:rPr>
              <a:t>, </a:t>
            </a:r>
            <a:r>
              <a:rPr lang="cs-CZ" sz="2800" dirty="0" err="1">
                <a:latin typeface="Calibri"/>
                <a:cs typeface="Calibri"/>
              </a:rPr>
              <a:t>bionote</a:t>
            </a:r>
            <a:r>
              <a:rPr lang="cs-CZ" sz="2800" dirty="0">
                <a:latin typeface="Calibri"/>
                <a:cs typeface="Calibri"/>
              </a:rPr>
              <a:t>, </a:t>
            </a:r>
            <a:r>
              <a:rPr lang="cs-CZ" sz="2800" dirty="0" err="1">
                <a:latin typeface="Calibri"/>
                <a:cs typeface="Calibri"/>
              </a:rPr>
              <a:t>literature</a:t>
            </a:r>
            <a:r>
              <a:rPr lang="cs-CZ" sz="2800" dirty="0">
                <a:latin typeface="Calibri"/>
                <a:cs typeface="Calibri"/>
              </a:rPr>
              <a:t> </a:t>
            </a:r>
            <a:r>
              <a:rPr lang="cs-CZ" sz="2800" dirty="0" err="1">
                <a:latin typeface="Calibri"/>
                <a:cs typeface="Calibri"/>
              </a:rPr>
              <a:t>review</a:t>
            </a:r>
            <a:r>
              <a:rPr lang="cs-CZ" sz="2800" dirty="0">
                <a:latin typeface="Calibri"/>
                <a:cs typeface="Calibri"/>
              </a:rPr>
              <a:t>)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grammar</a:t>
            </a:r>
            <a:r>
              <a:rPr lang="cs-CZ" sz="2800" spc="-15" dirty="0">
                <a:latin typeface="Calibri"/>
                <a:cs typeface="Calibri"/>
              </a:rPr>
              <a:t> and syntax </a:t>
            </a:r>
            <a:r>
              <a:rPr lang="cs-CZ" sz="2800" spc="-15" dirty="0" err="1">
                <a:solidFill>
                  <a:srgbClr val="00B050"/>
                </a:solidFill>
                <a:latin typeface="Calibri"/>
                <a:cs typeface="Calibri"/>
              </a:rPr>
              <a:t>written</a:t>
            </a:r>
            <a:r>
              <a:rPr lang="cs-CZ" sz="2800" spc="-15" dirty="0">
                <a:solidFill>
                  <a:srgbClr val="00B050"/>
                </a:solidFill>
                <a:latin typeface="Calibri"/>
                <a:cs typeface="Calibri"/>
              </a:rPr>
              <a:t> part</a:t>
            </a:r>
          </a:p>
          <a:p>
            <a:pPr marL="241300" indent="-228600" algn="just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5" dirty="0" err="1">
                <a:latin typeface="Calibri"/>
                <a:cs typeface="Calibri"/>
              </a:rPr>
              <a:t>Academic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discussion</a:t>
            </a:r>
            <a:endParaRPr lang="cs-CZ" sz="2800" spc="-15" dirty="0">
              <a:latin typeface="Calibri"/>
              <a:cs typeface="Calibri"/>
            </a:endParaRPr>
          </a:p>
          <a:p>
            <a:pPr marL="241300" indent="-228600"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10" dirty="0">
                <a:latin typeface="Calibri"/>
                <a:cs typeface="Calibri"/>
              </a:rPr>
              <a:t>Materials </a:t>
            </a:r>
            <a:r>
              <a:rPr lang="en-US" sz="2800" spc="-5" dirty="0">
                <a:latin typeface="Calibri"/>
                <a:cs typeface="Calibri"/>
              </a:rPr>
              <a:t>in the </a:t>
            </a:r>
            <a:r>
              <a:rPr lang="en-US" sz="2800" spc="-15" dirty="0" err="1">
                <a:latin typeface="Calibri"/>
                <a:cs typeface="Calibri"/>
              </a:rPr>
              <a:t>Osnova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– </a:t>
            </a:r>
            <a:r>
              <a:rPr lang="en-US" sz="2800" spc="-15" dirty="0">
                <a:latin typeface="Calibri"/>
                <a:cs typeface="Calibri"/>
              </a:rPr>
              <a:t>available </a:t>
            </a:r>
            <a:r>
              <a:rPr lang="en-US" sz="2800" spc="-5" dirty="0">
                <a:latin typeface="Calibri"/>
                <a:cs typeface="Calibri"/>
              </a:rPr>
              <a:t>on</a:t>
            </a:r>
            <a:r>
              <a:rPr lang="en-US" sz="2800" spc="105" dirty="0">
                <a:latin typeface="Calibri"/>
                <a:cs typeface="Calibri"/>
              </a:rPr>
              <a:t> Friday before next </a:t>
            </a:r>
            <a:r>
              <a:rPr lang="cs-CZ" sz="2800" spc="105" dirty="0" err="1">
                <a:latin typeface="Calibri"/>
                <a:cs typeface="Calibri"/>
              </a:rPr>
              <a:t>week</a:t>
            </a:r>
            <a:endParaRPr lang="en-US" sz="2800" dirty="0">
              <a:latin typeface="Calibri"/>
              <a:cs typeface="Calibri"/>
            </a:endParaRPr>
          </a:p>
          <a:p>
            <a:pPr marL="12700" marR="5080">
              <a:lnSpc>
                <a:spcPts val="3050"/>
              </a:lnSpc>
              <a:spcBef>
                <a:spcPts val="1035"/>
              </a:spcBef>
              <a:tabLst>
                <a:tab pos="241300" algn="l"/>
              </a:tabLst>
            </a:pPr>
            <a:endParaRPr sz="2800" dirty="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436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4400" dirty="0"/>
              <a:t>JA002 </a:t>
            </a:r>
            <a:r>
              <a:rPr lang="cs-CZ" sz="4400" dirty="0" err="1"/>
              <a:t>exam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9008110" cy="4546758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endParaRPr lang="cs-CZ" sz="2800" spc="-1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endParaRPr lang="cs-CZ" sz="2800" spc="-1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5" dirty="0" err="1">
                <a:latin typeface="Calibri"/>
                <a:cs typeface="Calibri"/>
              </a:rPr>
              <a:t>Written</a:t>
            </a:r>
            <a:r>
              <a:rPr lang="cs-CZ" sz="2800" spc="-15" dirty="0">
                <a:latin typeface="Calibri"/>
                <a:cs typeface="Calibri"/>
              </a:rPr>
              <a:t> part – </a:t>
            </a:r>
            <a:r>
              <a:rPr lang="cs-CZ" sz="2800" spc="-15" dirty="0" err="1">
                <a:latin typeface="Calibri"/>
                <a:cs typeface="Calibri"/>
              </a:rPr>
              <a:t>presentation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abstract</a:t>
            </a:r>
            <a:r>
              <a:rPr lang="cs-CZ" sz="2800" spc="-15" dirty="0">
                <a:latin typeface="Calibri"/>
                <a:cs typeface="Calibri"/>
              </a:rPr>
              <a:t> (15%), </a:t>
            </a:r>
            <a:r>
              <a:rPr lang="cs-CZ" sz="2800" spc="-15" dirty="0" err="1">
                <a:latin typeface="Calibri"/>
                <a:cs typeface="Calibri"/>
              </a:rPr>
              <a:t>at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home</a:t>
            </a:r>
            <a:r>
              <a:rPr lang="cs-CZ" sz="2800" spc="-15" dirty="0">
                <a:latin typeface="Calibri"/>
                <a:cs typeface="Calibri"/>
              </a:rPr>
              <a:t>, odevzdávárna</a:t>
            </a: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dirty="0">
                <a:latin typeface="Calibri"/>
                <a:cs typeface="Calibri"/>
              </a:rPr>
              <a:t>Oral part – </a:t>
            </a:r>
            <a:r>
              <a:rPr lang="cs-CZ" sz="2800" dirty="0" err="1">
                <a:latin typeface="Calibri"/>
                <a:cs typeface="Calibri"/>
              </a:rPr>
              <a:t>presentation</a:t>
            </a:r>
            <a:r>
              <a:rPr lang="cs-CZ" sz="2800" dirty="0">
                <a:latin typeface="Calibri"/>
                <a:cs typeface="Calibri"/>
              </a:rPr>
              <a:t> + </a:t>
            </a:r>
            <a:r>
              <a:rPr lang="cs-CZ" sz="2800" dirty="0" err="1">
                <a:latin typeface="Calibri"/>
                <a:cs typeface="Calibri"/>
              </a:rPr>
              <a:t>discussion</a:t>
            </a:r>
            <a:r>
              <a:rPr lang="cs-CZ" sz="2800" dirty="0">
                <a:latin typeface="Calibri"/>
                <a:cs typeface="Calibri"/>
              </a:rPr>
              <a:t> (55%) </a:t>
            </a:r>
            <a:r>
              <a:rPr lang="cs-CZ" sz="2800" dirty="0" err="1">
                <a:latin typeface="Calibri"/>
                <a:cs typeface="Calibri"/>
              </a:rPr>
              <a:t>at</a:t>
            </a:r>
            <a:r>
              <a:rPr lang="cs-CZ" sz="2800" dirty="0">
                <a:latin typeface="Calibri"/>
                <a:cs typeface="Calibri"/>
              </a:rPr>
              <a:t> </a:t>
            </a:r>
            <a:r>
              <a:rPr lang="cs-CZ" sz="2800" dirty="0" err="1">
                <a:latin typeface="Calibri"/>
                <a:cs typeface="Calibri"/>
              </a:rPr>
              <a:t>school</a:t>
            </a:r>
            <a:endParaRPr lang="cs-CZ"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dirty="0" err="1">
                <a:latin typeface="Calibri"/>
                <a:cs typeface="Calibri"/>
              </a:rPr>
              <a:t>Discussion</a:t>
            </a:r>
            <a:r>
              <a:rPr lang="cs-CZ" sz="2800" dirty="0">
                <a:latin typeface="Calibri"/>
                <a:cs typeface="Calibri"/>
              </a:rPr>
              <a:t> on a </a:t>
            </a:r>
            <a:r>
              <a:rPr lang="cs-CZ" sz="2800" dirty="0" err="1">
                <a:latin typeface="Calibri"/>
                <a:cs typeface="Calibri"/>
              </a:rPr>
              <a:t>general</a:t>
            </a:r>
            <a:r>
              <a:rPr lang="cs-CZ" sz="2800" dirty="0">
                <a:latin typeface="Calibri"/>
                <a:cs typeface="Calibri"/>
              </a:rPr>
              <a:t> </a:t>
            </a:r>
            <a:r>
              <a:rPr lang="cs-CZ" sz="2800" dirty="0" err="1">
                <a:latin typeface="Calibri"/>
                <a:cs typeface="Calibri"/>
              </a:rPr>
              <a:t>academic</a:t>
            </a:r>
            <a:r>
              <a:rPr lang="cs-CZ" sz="2800" dirty="0">
                <a:latin typeface="Calibri"/>
                <a:cs typeface="Calibri"/>
              </a:rPr>
              <a:t> </a:t>
            </a:r>
            <a:r>
              <a:rPr lang="cs-CZ" sz="2800" dirty="0" err="1">
                <a:latin typeface="Calibri"/>
                <a:cs typeface="Calibri"/>
              </a:rPr>
              <a:t>topic</a:t>
            </a:r>
            <a:r>
              <a:rPr lang="cs-CZ" sz="2800" dirty="0">
                <a:latin typeface="Calibri"/>
                <a:cs typeface="Calibri"/>
              </a:rPr>
              <a:t> in </a:t>
            </a:r>
            <a:r>
              <a:rPr lang="cs-CZ" sz="2800" dirty="0" err="1">
                <a:latin typeface="Calibri"/>
                <a:cs typeface="Calibri"/>
              </a:rPr>
              <a:t>groups</a:t>
            </a:r>
            <a:r>
              <a:rPr lang="cs-CZ" sz="2800" dirty="0">
                <a:latin typeface="Calibri"/>
                <a:cs typeface="Calibri"/>
              </a:rPr>
              <a:t> </a:t>
            </a:r>
            <a:r>
              <a:rPr lang="cs-CZ" sz="2800" dirty="0" err="1">
                <a:latin typeface="Calibri"/>
                <a:cs typeface="Calibri"/>
              </a:rPr>
              <a:t>of</a:t>
            </a:r>
            <a:r>
              <a:rPr lang="cs-CZ" sz="2800" dirty="0">
                <a:latin typeface="Calibri"/>
                <a:cs typeface="Calibri"/>
              </a:rPr>
              <a:t> 4 </a:t>
            </a:r>
            <a:r>
              <a:rPr lang="cs-CZ" sz="2800" dirty="0" err="1">
                <a:latin typeface="Calibri"/>
                <a:cs typeface="Calibri"/>
              </a:rPr>
              <a:t>students</a:t>
            </a:r>
            <a:r>
              <a:rPr lang="cs-CZ" sz="2800" dirty="0">
                <a:latin typeface="Calibri"/>
                <a:cs typeface="Calibri"/>
              </a:rPr>
              <a:t> (30%) </a:t>
            </a:r>
            <a:r>
              <a:rPr lang="cs-CZ" sz="2800" dirty="0" err="1">
                <a:latin typeface="Calibri"/>
                <a:cs typeface="Calibri"/>
              </a:rPr>
              <a:t>at</a:t>
            </a:r>
            <a:r>
              <a:rPr lang="cs-CZ" sz="2800" dirty="0">
                <a:latin typeface="Calibri"/>
                <a:cs typeface="Calibri"/>
              </a:rPr>
              <a:t> </a:t>
            </a:r>
            <a:r>
              <a:rPr lang="cs-CZ" sz="2800" dirty="0" err="1">
                <a:latin typeface="Calibri"/>
                <a:cs typeface="Calibri"/>
              </a:rPr>
              <a:t>school</a:t>
            </a:r>
            <a:endParaRPr lang="cs-CZ"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endParaRPr lang="cs-CZ" sz="2800" dirty="0">
              <a:latin typeface="Calibri"/>
              <a:cs typeface="Calibri"/>
            </a:endParaRPr>
          </a:p>
          <a:p>
            <a:pPr marL="12700" marR="5080">
              <a:lnSpc>
                <a:spcPts val="3050"/>
              </a:lnSpc>
              <a:spcBef>
                <a:spcPts val="1035"/>
              </a:spcBef>
              <a:tabLst>
                <a:tab pos="241300" algn="l"/>
              </a:tabLst>
            </a:pPr>
            <a:endParaRPr sz="2800" dirty="0">
              <a:latin typeface="Wingdings"/>
              <a:cs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9058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157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Requirements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38201" y="1600200"/>
            <a:ext cx="10058399" cy="435760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745490" indent="-228600" algn="just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Attendance </a:t>
            </a:r>
            <a:r>
              <a:rPr sz="2800" spc="-5" dirty="0">
                <a:latin typeface="Calibri"/>
                <a:cs typeface="Calibri"/>
              </a:rPr>
              <a:t>- </a:t>
            </a:r>
            <a:r>
              <a:rPr sz="2800" spc="-20" dirty="0">
                <a:latin typeface="Calibri"/>
                <a:cs typeface="Calibri"/>
              </a:rPr>
              <a:t>you </a:t>
            </a:r>
            <a:r>
              <a:rPr sz="2800" spc="-10" dirty="0">
                <a:latin typeface="Calibri"/>
                <a:cs typeface="Calibri"/>
              </a:rPr>
              <a:t>can miss </a:t>
            </a:r>
            <a:r>
              <a:rPr sz="2800" spc="-5" dirty="0">
                <a:latin typeface="Calibri"/>
                <a:cs typeface="Calibri"/>
              </a:rPr>
              <a:t>2 </a:t>
            </a:r>
            <a:r>
              <a:rPr sz="2800" spc="-15" dirty="0">
                <a:latin typeface="Calibri"/>
                <a:cs typeface="Calibri"/>
              </a:rPr>
              <a:t>seminars,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lang="cs-CZ" sz="2800" spc="-10" dirty="0">
                <a:latin typeface="Calibri"/>
                <a:cs typeface="Calibri"/>
              </a:rPr>
              <a:t>2 „</a:t>
            </a:r>
            <a:r>
              <a:rPr sz="2800" spc="-20" dirty="0">
                <a:latin typeface="Calibri"/>
                <a:cs typeface="Calibri"/>
              </a:rPr>
              <a:t>conference“ </a:t>
            </a:r>
            <a:r>
              <a:rPr sz="2800" spc="-10" dirty="0">
                <a:latin typeface="Calibri"/>
                <a:cs typeface="Calibri"/>
              </a:rPr>
              <a:t>week</a:t>
            </a:r>
            <a:r>
              <a:rPr lang="cs-CZ" sz="2800" spc="-1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  (</a:t>
            </a:r>
            <a:r>
              <a:rPr lang="cs-CZ" sz="2800" spc="-10" dirty="0" err="1">
                <a:latin typeface="Calibri"/>
                <a:cs typeface="Calibri"/>
              </a:rPr>
              <a:t>beginning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lang="cs-CZ" sz="2800" spc="40" dirty="0">
                <a:latin typeface="Calibri"/>
                <a:cs typeface="Calibri"/>
              </a:rPr>
              <a:t>May</a:t>
            </a:r>
            <a:r>
              <a:rPr sz="2800" spc="-5" dirty="0">
                <a:latin typeface="Calibri"/>
                <a:cs typeface="Calibri"/>
              </a:rPr>
              <a:t>)</a:t>
            </a:r>
            <a:endParaRPr sz="2800" dirty="0">
              <a:latin typeface="Calibri"/>
              <a:cs typeface="Calibri"/>
            </a:endParaRPr>
          </a:p>
          <a:p>
            <a:pPr marL="12700" marR="745490" algn="just">
              <a:lnSpc>
                <a:spcPts val="3020"/>
              </a:lnSpc>
              <a:spcBef>
                <a:spcPts val="480"/>
              </a:spcBef>
              <a:tabLst>
                <a:tab pos="241300" algn="l"/>
              </a:tabLst>
            </a:pPr>
            <a:r>
              <a:rPr lang="en-US" sz="2800" spc="-10" dirty="0">
                <a:latin typeface="Calibri"/>
                <a:cs typeface="Calibri"/>
              </a:rPr>
              <a:t>Portfolio:</a:t>
            </a:r>
            <a:r>
              <a:rPr lang="cs-CZ" sz="2800" spc="-10" dirty="0">
                <a:latin typeface="Calibri"/>
                <a:cs typeface="Calibri"/>
              </a:rPr>
              <a:t> </a:t>
            </a:r>
            <a:r>
              <a:rPr lang="cs-CZ" sz="2800" spc="-10" dirty="0" err="1">
                <a:solidFill>
                  <a:srgbClr val="00B050"/>
                </a:solidFill>
                <a:latin typeface="Calibri"/>
                <a:cs typeface="Calibri"/>
              </a:rPr>
              <a:t>written</a:t>
            </a:r>
            <a:r>
              <a:rPr lang="cs-CZ" sz="2800" spc="-10" dirty="0">
                <a:solidFill>
                  <a:srgbClr val="00B050"/>
                </a:solidFill>
                <a:latin typeface="Calibri"/>
                <a:cs typeface="Calibri"/>
              </a:rPr>
              <a:t> and oral </a:t>
            </a:r>
            <a:r>
              <a:rPr lang="cs-CZ" sz="2800" spc="-10" dirty="0" err="1">
                <a:solidFill>
                  <a:srgbClr val="00B050"/>
                </a:solidFill>
                <a:latin typeface="Calibri"/>
                <a:cs typeface="Calibri"/>
              </a:rPr>
              <a:t>parts</a:t>
            </a:r>
            <a:r>
              <a:rPr lang="cs-CZ" sz="2800" spc="-1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cs-CZ" sz="2800" spc="-10" dirty="0" err="1">
                <a:solidFill>
                  <a:srgbClr val="00B050"/>
                </a:solidFill>
                <a:latin typeface="Calibri"/>
                <a:cs typeface="Calibri"/>
              </a:rPr>
              <a:t>of</a:t>
            </a:r>
            <a:r>
              <a:rPr lang="cs-CZ" sz="2800" spc="-10" dirty="0">
                <a:solidFill>
                  <a:srgbClr val="00B050"/>
                </a:solidFill>
                <a:latin typeface="Calibri"/>
                <a:cs typeface="Calibri"/>
              </a:rPr>
              <a:t> JA002 </a:t>
            </a:r>
            <a:r>
              <a:rPr lang="cs-CZ" sz="2800" spc="-10" dirty="0" err="1">
                <a:solidFill>
                  <a:srgbClr val="00B050"/>
                </a:solidFill>
                <a:latin typeface="Calibri"/>
                <a:cs typeface="Calibri"/>
              </a:rPr>
              <a:t>exam</a:t>
            </a:r>
            <a:endParaRPr lang="en-US" sz="280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5" dirty="0">
                <a:latin typeface="Calibri"/>
                <a:cs typeface="Calibri"/>
              </a:rPr>
              <a:t>A</a:t>
            </a:r>
            <a:r>
              <a:rPr lang="en-US" sz="2800" spc="-15" dirty="0" err="1">
                <a:latin typeface="Calibri"/>
                <a:cs typeface="Calibri"/>
              </a:rPr>
              <a:t>bstract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cs-CZ" sz="2800" spc="-15" dirty="0">
                <a:latin typeface="Calibri"/>
                <a:cs typeface="Calibri"/>
              </a:rPr>
              <a:t>– </a:t>
            </a:r>
            <a:r>
              <a:rPr lang="cs-CZ" sz="2800" spc="-15" dirty="0" err="1">
                <a:latin typeface="Calibri"/>
                <a:cs typeface="Calibri"/>
              </a:rPr>
              <a:t>deadline</a:t>
            </a:r>
            <a:r>
              <a:rPr lang="cs-CZ" sz="2800" spc="-15" dirty="0">
                <a:latin typeface="Calibri"/>
                <a:cs typeface="Calibri"/>
              </a:rPr>
              <a:t> in </a:t>
            </a:r>
            <a:r>
              <a:rPr lang="cs-CZ" sz="2800" spc="-15" dirty="0" err="1">
                <a:latin typeface="Calibri"/>
                <a:cs typeface="Calibri"/>
              </a:rPr>
              <a:t>week</a:t>
            </a:r>
            <a:r>
              <a:rPr lang="cs-CZ" sz="2800" spc="-15" dirty="0">
                <a:latin typeface="Calibri"/>
                <a:cs typeface="Calibri"/>
              </a:rPr>
              <a:t> 5</a:t>
            </a:r>
            <a:r>
              <a:rPr lang="en-US" sz="2800" spc="-15" dirty="0">
                <a:latin typeface="Calibri"/>
                <a:cs typeface="Calibri"/>
              </a:rPr>
              <a:t>, </a:t>
            </a:r>
            <a:r>
              <a:rPr lang="en-US" sz="2800" spc="-10" dirty="0">
                <a:latin typeface="Calibri"/>
                <a:cs typeface="Calibri"/>
              </a:rPr>
              <a:t>peer-reviewing </a:t>
            </a:r>
            <a:r>
              <a:rPr lang="en-US" sz="2800" spc="-15" dirty="0">
                <a:latin typeface="Calibri"/>
                <a:cs typeface="Calibri"/>
              </a:rPr>
              <a:t>abstracts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week</a:t>
            </a:r>
            <a:r>
              <a:rPr lang="cs-CZ" sz="2800" spc="-15" dirty="0">
                <a:latin typeface="Calibri"/>
                <a:cs typeface="Calibri"/>
              </a:rPr>
              <a:t> 6</a:t>
            </a:r>
          </a:p>
          <a:p>
            <a:pPr marL="241300" marR="5080" indent="-228600" algn="just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5" dirty="0" err="1">
                <a:latin typeface="Calibri"/>
                <a:cs typeface="Calibri"/>
              </a:rPr>
              <a:t>Bionote</a:t>
            </a:r>
            <a:r>
              <a:rPr lang="cs-CZ" sz="2800" spc="-15" dirty="0">
                <a:latin typeface="Calibri"/>
                <a:cs typeface="Calibri"/>
              </a:rPr>
              <a:t> – </a:t>
            </a:r>
            <a:r>
              <a:rPr lang="cs-CZ" sz="2800" spc="-15" dirty="0" err="1">
                <a:latin typeface="Calibri"/>
                <a:cs typeface="Calibri"/>
              </a:rPr>
              <a:t>deadline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week</a:t>
            </a:r>
            <a:r>
              <a:rPr lang="cs-CZ" sz="2800" spc="-15" dirty="0">
                <a:latin typeface="Calibri"/>
                <a:cs typeface="Calibri"/>
              </a:rPr>
              <a:t> 10</a:t>
            </a:r>
          </a:p>
          <a:p>
            <a:pPr marL="241300" marR="5080" indent="-228600" algn="just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5" dirty="0" err="1">
                <a:latin typeface="Calibri"/>
                <a:cs typeface="Calibri"/>
              </a:rPr>
              <a:t>Mock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conference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presentation</a:t>
            </a:r>
            <a:r>
              <a:rPr lang="cs-CZ" sz="2800" spc="-15" dirty="0">
                <a:latin typeface="Calibri"/>
                <a:cs typeface="Calibri"/>
              </a:rPr>
              <a:t> and </a:t>
            </a:r>
            <a:r>
              <a:rPr lang="cs-CZ" sz="2800" spc="-15" dirty="0" err="1">
                <a:latin typeface="Calibri"/>
                <a:cs typeface="Calibri"/>
              </a:rPr>
              <a:t>chairing</a:t>
            </a:r>
            <a:r>
              <a:rPr lang="cs-CZ" sz="2800" spc="-15" dirty="0">
                <a:latin typeface="Calibri"/>
                <a:cs typeface="Calibri"/>
              </a:rPr>
              <a:t> – </a:t>
            </a:r>
            <a:r>
              <a:rPr lang="cs-CZ" sz="2800" spc="-15" dirty="0" err="1">
                <a:latin typeface="Calibri"/>
                <a:cs typeface="Calibri"/>
              </a:rPr>
              <a:t>weeks</a:t>
            </a:r>
            <a:r>
              <a:rPr lang="cs-CZ" sz="2800" spc="-15" dirty="0">
                <a:latin typeface="Calibri"/>
                <a:cs typeface="Calibri"/>
              </a:rPr>
              <a:t> 10 and 13</a:t>
            </a:r>
            <a:endParaRPr lang="en-US" sz="2800" spc="-15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lang="cs-CZ" sz="2800" spc="-15" dirty="0" err="1">
                <a:latin typeface="Calibri"/>
                <a:cs typeface="Calibri"/>
              </a:rPr>
              <a:t>Submitting</a:t>
            </a:r>
            <a:r>
              <a:rPr lang="cs-CZ" sz="2800" spc="-15" dirty="0">
                <a:latin typeface="Calibri"/>
                <a:cs typeface="Calibri"/>
              </a:rPr>
              <a:t> a </a:t>
            </a:r>
            <a:r>
              <a:rPr lang="cs-CZ" sz="2800" spc="-15" dirty="0" err="1">
                <a:latin typeface="Calibri"/>
                <a:cs typeface="Calibri"/>
              </a:rPr>
              <a:t>literature</a:t>
            </a:r>
            <a:r>
              <a:rPr lang="cs-CZ" sz="2800" spc="-15" dirty="0">
                <a:latin typeface="Calibri"/>
                <a:cs typeface="Calibri"/>
              </a:rPr>
              <a:t> </a:t>
            </a:r>
            <a:r>
              <a:rPr lang="cs-CZ" sz="2800" spc="-15" dirty="0" err="1">
                <a:latin typeface="Calibri"/>
                <a:cs typeface="Calibri"/>
              </a:rPr>
              <a:t>review</a:t>
            </a:r>
            <a:r>
              <a:rPr lang="cs-CZ" sz="2800" spc="-15" dirty="0">
                <a:latin typeface="Calibri"/>
                <a:cs typeface="Calibri"/>
              </a:rPr>
              <a:t> – </a:t>
            </a:r>
            <a:r>
              <a:rPr lang="cs-CZ" sz="2800" spc="-15" dirty="0" err="1">
                <a:latin typeface="Calibri"/>
                <a:cs typeface="Calibri"/>
              </a:rPr>
              <a:t>week</a:t>
            </a:r>
            <a:r>
              <a:rPr lang="cs-CZ" sz="2800" spc="-15" dirty="0">
                <a:latin typeface="Calibri"/>
                <a:cs typeface="Calibri"/>
              </a:rPr>
              <a:t> 14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endParaRPr lang="en-US" sz="2800" spc="-2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20" dirty="0">
                <a:latin typeface="Calibri"/>
                <a:cs typeface="Calibri"/>
              </a:rPr>
              <a:t>No credit test</a:t>
            </a:r>
            <a:endParaRPr lang="cs-CZ" sz="2800" spc="-2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endParaRPr lang="en-US"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61842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Getting </a:t>
            </a:r>
            <a:r>
              <a:rPr sz="4400" spc="-25" dirty="0"/>
              <a:t>to </a:t>
            </a:r>
            <a:r>
              <a:rPr sz="4400" spc="-5" dirty="0"/>
              <a:t>know each</a:t>
            </a:r>
            <a:r>
              <a:rPr sz="4400" spc="10" dirty="0"/>
              <a:t> </a:t>
            </a:r>
            <a:r>
              <a:rPr sz="4400" spc="-5" dirty="0"/>
              <a:t>other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645650" cy="326580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0"/>
              </a:spcBef>
            </a:pPr>
            <a:r>
              <a:rPr sz="2800" spc="-15" dirty="0">
                <a:latin typeface="Calibri"/>
                <a:cs typeface="Calibri"/>
              </a:rPr>
              <a:t>Prepare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20" dirty="0">
                <a:latin typeface="Calibri"/>
                <a:cs typeface="Calibri"/>
              </a:rPr>
              <a:t>effective </a:t>
            </a:r>
            <a:r>
              <a:rPr sz="2800" spc="-10" dirty="0">
                <a:latin typeface="Calibri"/>
                <a:cs typeface="Calibri"/>
              </a:rPr>
              <a:t>algorithm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task </a:t>
            </a:r>
            <a:r>
              <a:rPr sz="2800" spc="-20" dirty="0">
                <a:latin typeface="Calibri"/>
                <a:cs typeface="Calibri"/>
              </a:rPr>
              <a:t>“everybody </a:t>
            </a:r>
            <a:r>
              <a:rPr sz="2800" spc="-15" dirty="0">
                <a:latin typeface="Calibri"/>
                <a:cs typeface="Calibri"/>
              </a:rPr>
              <a:t>must talk to  </a:t>
            </a:r>
            <a:r>
              <a:rPr sz="2800" spc="-10" dirty="0">
                <a:latin typeface="Calibri"/>
                <a:cs typeface="Calibri"/>
              </a:rPr>
              <a:t>everybody </a:t>
            </a:r>
            <a:r>
              <a:rPr sz="2800" spc="-5" dirty="0">
                <a:latin typeface="Calibri"/>
                <a:cs typeface="Calibri"/>
              </a:rPr>
              <a:t>(in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pairs)”</a:t>
            </a:r>
            <a:r>
              <a:rPr lang="cs-CZ" sz="2800" spc="-15" dirty="0">
                <a:latin typeface="Calibri"/>
                <a:cs typeface="Calibri"/>
              </a:rPr>
              <a:t>, talk to </a:t>
            </a:r>
            <a:r>
              <a:rPr lang="cs-CZ" sz="2800" spc="-15" dirty="0" err="1">
                <a:latin typeface="Calibri"/>
                <a:cs typeface="Calibri"/>
              </a:rPr>
              <a:t>each</a:t>
            </a:r>
            <a:r>
              <a:rPr lang="cs-CZ" sz="2800" spc="-15" dirty="0">
                <a:latin typeface="Calibri"/>
                <a:cs typeface="Calibri"/>
              </a:rPr>
              <a:t> person just </a:t>
            </a:r>
            <a:r>
              <a:rPr lang="cs-CZ" sz="2800" spc="-15" dirty="0" err="1">
                <a:latin typeface="Calibri"/>
                <a:cs typeface="Calibri"/>
              </a:rPr>
              <a:t>once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arenR"/>
              <a:tabLst>
                <a:tab pos="527685" algn="l"/>
                <a:tab pos="528320" algn="l"/>
              </a:tabLst>
            </a:pPr>
            <a:r>
              <a:rPr sz="2800" spc="-10" dirty="0">
                <a:latin typeface="Calibri"/>
                <a:cs typeface="Calibri"/>
              </a:rPr>
              <a:t>Individually</a:t>
            </a:r>
            <a:endParaRPr sz="2800" dirty="0">
              <a:latin typeface="Calibri"/>
              <a:cs typeface="Calibri"/>
            </a:endParaRPr>
          </a:p>
          <a:p>
            <a:pPr marL="527685" indent="-515620">
              <a:lnSpc>
                <a:spcPts val="3190"/>
              </a:lnSpc>
              <a:spcBef>
                <a:spcPts val="660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20" dirty="0">
                <a:latin typeface="Calibri"/>
                <a:cs typeface="Calibri"/>
              </a:rPr>
              <a:t>pairs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describe </a:t>
            </a:r>
            <a:r>
              <a:rPr sz="2800" spc="-5" dirty="0">
                <a:latin typeface="Calibri"/>
                <a:cs typeface="Calibri"/>
              </a:rPr>
              <a:t>each </a:t>
            </a:r>
            <a:r>
              <a:rPr sz="2800" spc="-10" dirty="0">
                <a:latin typeface="Calibri"/>
                <a:cs typeface="Calibri"/>
              </a:rPr>
              <a:t>algorithm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negotiate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use</a:t>
            </a:r>
            <a:endParaRPr sz="2800" dirty="0">
              <a:latin typeface="Calibri"/>
              <a:cs typeface="Calibri"/>
            </a:endParaRPr>
          </a:p>
          <a:p>
            <a:pPr marL="527685">
              <a:lnSpc>
                <a:spcPts val="3190"/>
              </a:lnSpc>
            </a:pPr>
            <a:r>
              <a:rPr sz="2800" i="1" spc="-10" dirty="0">
                <a:latin typeface="Calibri"/>
                <a:cs typeface="Calibri"/>
              </a:rPr>
              <a:t>(useful </a:t>
            </a:r>
            <a:r>
              <a:rPr sz="2800" i="1" spc="-5" dirty="0">
                <a:latin typeface="Calibri"/>
                <a:cs typeface="Calibri"/>
              </a:rPr>
              <a:t>phrases: I </a:t>
            </a:r>
            <a:r>
              <a:rPr sz="2800" i="1" spc="-10" dirty="0">
                <a:latin typeface="Calibri"/>
                <a:cs typeface="Calibri"/>
              </a:rPr>
              <a:t>suggest, </a:t>
            </a:r>
            <a:r>
              <a:rPr sz="2800" i="1" spc="-30" dirty="0">
                <a:latin typeface="Calibri"/>
                <a:cs typeface="Calibri"/>
              </a:rPr>
              <a:t>Well, </a:t>
            </a:r>
            <a:r>
              <a:rPr sz="2800" i="1" spc="-20" dirty="0">
                <a:latin typeface="Calibri"/>
                <a:cs typeface="Calibri"/>
              </a:rPr>
              <a:t>that’a </a:t>
            </a:r>
            <a:r>
              <a:rPr sz="2800" i="1" spc="-5" dirty="0">
                <a:latin typeface="Calibri"/>
                <a:cs typeface="Calibri"/>
              </a:rPr>
              <a:t>a good idea,</a:t>
            </a:r>
            <a:r>
              <a:rPr sz="2800" i="1" spc="110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…)</a:t>
            </a:r>
            <a:endParaRPr sz="2800" dirty="0">
              <a:latin typeface="Calibri"/>
              <a:cs typeface="Calibri"/>
            </a:endParaRPr>
          </a:p>
          <a:p>
            <a:pPr marL="382905" indent="-370840">
              <a:lnSpc>
                <a:spcPct val="100000"/>
              </a:lnSpc>
              <a:spcBef>
                <a:spcPts val="675"/>
              </a:spcBef>
              <a:buAutoNum type="arabicParenR" startAt="3"/>
              <a:tabLst>
                <a:tab pos="383540" algn="l"/>
              </a:tabLst>
            </a:pPr>
            <a:r>
              <a:rPr sz="2800" spc="-15" dirty="0">
                <a:latin typeface="Calibri"/>
                <a:cs typeface="Calibri"/>
              </a:rPr>
              <a:t>Negotiate </a:t>
            </a:r>
            <a:r>
              <a:rPr sz="2800" spc="-5" dirty="0">
                <a:latin typeface="Calibri"/>
                <a:cs typeface="Calibri"/>
              </a:rPr>
              <a:t>in a </a:t>
            </a:r>
            <a:r>
              <a:rPr sz="2800" spc="-15" dirty="0">
                <a:latin typeface="Calibri"/>
                <a:cs typeface="Calibri"/>
              </a:rPr>
              <a:t>group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agree </a:t>
            </a:r>
            <a:r>
              <a:rPr sz="2800" spc="-5" dirty="0">
                <a:latin typeface="Calibri"/>
                <a:cs typeface="Calibri"/>
              </a:rPr>
              <a:t>on one </a:t>
            </a:r>
            <a:r>
              <a:rPr sz="2800" spc="-10" dirty="0">
                <a:latin typeface="Calibri"/>
                <a:cs typeface="Calibri"/>
              </a:rPr>
              <a:t>algorithm </a:t>
            </a:r>
            <a:r>
              <a:rPr sz="2800" spc="-25" dirty="0">
                <a:latin typeface="Calibri"/>
                <a:cs typeface="Calibri"/>
              </a:rPr>
              <a:t>for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today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6229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The algorithm </a:t>
            </a:r>
            <a:r>
              <a:rPr sz="4400" dirty="0"/>
              <a:t>in</a:t>
            </a:r>
            <a:r>
              <a:rPr sz="4400" spc="-55" dirty="0"/>
              <a:t> </a:t>
            </a:r>
            <a:r>
              <a:rPr sz="4400" spc="-10" dirty="0"/>
              <a:t>practice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85800" y="1371600"/>
            <a:ext cx="10585449" cy="25128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“Speed </a:t>
            </a:r>
            <a:r>
              <a:rPr sz="2800" spc="5" dirty="0">
                <a:latin typeface="Calibri"/>
                <a:cs typeface="Calibri"/>
              </a:rPr>
              <a:t>dating” </a:t>
            </a:r>
            <a:r>
              <a:rPr sz="2800" spc="-5" dirty="0">
                <a:latin typeface="Calibri"/>
                <a:cs typeface="Calibri"/>
              </a:rPr>
              <a:t>= </a:t>
            </a:r>
            <a:r>
              <a:rPr sz="2800" spc="-10" dirty="0">
                <a:latin typeface="Calibri"/>
                <a:cs typeface="Calibri"/>
              </a:rPr>
              <a:t>speaking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1.5 + 1.5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minute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Questions:</a:t>
            </a:r>
            <a:endParaRPr sz="28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Calibri"/>
                <a:cs typeface="Calibri"/>
              </a:rPr>
              <a:t>Hi + </a:t>
            </a:r>
            <a:r>
              <a:rPr sz="2800" spc="-15" dirty="0">
                <a:latin typeface="Calibri"/>
                <a:cs typeface="Calibri"/>
              </a:rPr>
              <a:t>your </a:t>
            </a:r>
            <a:r>
              <a:rPr sz="2800" spc="-5" dirty="0">
                <a:latin typeface="Calibri"/>
                <a:cs typeface="Calibri"/>
              </a:rPr>
              <a:t>names </a:t>
            </a:r>
            <a:r>
              <a:rPr sz="2800" spc="-25" dirty="0">
                <a:latin typeface="Calibri"/>
                <a:cs typeface="Calibri"/>
              </a:rPr>
              <a:t>first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5" dirty="0">
                <a:latin typeface="Wingdings"/>
                <a:cs typeface="Wingdings"/>
              </a:rPr>
              <a:t></a:t>
            </a:r>
            <a:endParaRPr lang="cs-CZ" sz="2800" spc="-5" dirty="0">
              <a:latin typeface="Wingdings"/>
              <a:cs typeface="Wingdings"/>
            </a:endParaRPr>
          </a:p>
          <a:p>
            <a:pPr marL="927100">
              <a:lnSpc>
                <a:spcPct val="100000"/>
              </a:lnSpc>
              <a:spcBef>
                <a:spcPts val="685"/>
              </a:spcBef>
            </a:pPr>
            <a:r>
              <a:rPr lang="cs-CZ" sz="2800" dirty="0" err="1">
                <a:cs typeface="Wingdings"/>
              </a:rPr>
              <a:t>Qs</a:t>
            </a:r>
            <a:r>
              <a:rPr lang="cs-CZ" sz="2800" dirty="0">
                <a:cs typeface="Wingdings"/>
              </a:rPr>
              <a:t> </a:t>
            </a:r>
            <a:r>
              <a:rPr lang="cs-CZ" sz="2800" dirty="0" err="1">
                <a:cs typeface="Wingdings"/>
              </a:rPr>
              <a:t>from</a:t>
            </a:r>
            <a:r>
              <a:rPr lang="cs-CZ" sz="2800" dirty="0">
                <a:cs typeface="Wingdings"/>
              </a:rPr>
              <a:t> </a:t>
            </a:r>
            <a:r>
              <a:rPr lang="cs-CZ" sz="2800" dirty="0" err="1">
                <a:cs typeface="Wingdings"/>
              </a:rPr>
              <a:t>Find</a:t>
            </a:r>
            <a:r>
              <a:rPr lang="cs-CZ" sz="2800" dirty="0">
                <a:cs typeface="Wingdings"/>
              </a:rPr>
              <a:t> </a:t>
            </a:r>
            <a:r>
              <a:rPr lang="cs-CZ" sz="2800" dirty="0" err="1">
                <a:cs typeface="Wingdings"/>
              </a:rPr>
              <a:t>someone</a:t>
            </a:r>
            <a:r>
              <a:rPr lang="cs-CZ" sz="2800" dirty="0">
                <a:cs typeface="Wingdings"/>
              </a:rPr>
              <a:t> </a:t>
            </a:r>
            <a:r>
              <a:rPr lang="cs-CZ" sz="2800" dirty="0" err="1">
                <a:cs typeface="Wingdings"/>
              </a:rPr>
              <a:t>who</a:t>
            </a:r>
            <a:endParaRPr sz="2800" dirty="0">
              <a:cs typeface="Wingding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97762" y="640080"/>
            <a:ext cx="625111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400" kern="1200" dirty="0">
                <a:latin typeface="+mj-lt"/>
                <a:cs typeface="+mj-cs"/>
              </a:rPr>
              <a:t>How are these expressions related to </a:t>
            </a:r>
            <a:r>
              <a:rPr lang="cs-CZ" sz="5400" kern="1200" dirty="0" err="1">
                <a:latin typeface="+mj-lt"/>
                <a:cs typeface="+mj-cs"/>
              </a:rPr>
              <a:t>Physics</a:t>
            </a:r>
            <a:r>
              <a:rPr lang="en-US" sz="5400" kern="1200" dirty="0">
                <a:latin typeface="+mj-lt"/>
                <a:cs typeface="+mj-cs"/>
              </a:rPr>
              <a:t>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DC0BF3-0DD1-3CDC-FDB9-2185B0C9BE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5" r="1" b="12391"/>
          <a:stretch/>
        </p:blipFill>
        <p:spPr bwMode="auto">
          <a:xfrm>
            <a:off x="-161550" y="0"/>
            <a:ext cx="4962149" cy="6857999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F1DB4-6437-DEDA-C9E0-E8C85928C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39" y="99441"/>
            <a:ext cx="10358120" cy="615553"/>
          </a:xfrm>
        </p:spPr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3C84D8-E79E-BA77-D337-E9537A2EB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529" y="714994"/>
            <a:ext cx="11838940" cy="6271460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  <a:tabLst>
                <a:tab pos="419100" algn="l"/>
              </a:tabLs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Who is John Debs and what is he interested in? ……………………………………………………………………………………………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  <a:tabLst>
                <a:tab pos="419100" algn="l"/>
              </a:tabLs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Why is the knowledge of physics valuable? ……………………………………………………………………………………………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  <a:tabLst>
                <a:tab pos="419100" algn="l"/>
              </a:tabLs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Why does John think physics is a good subject to major in? ……………………………………………………………………………………………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  <a:tabLst>
                <a:tab pos="419100" algn="l"/>
              </a:tabLs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What is the difference between physics exams and doing research in physics? ……………………………………………………………………………………………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  <a:tabLst>
                <a:tab pos="419100" algn="l"/>
              </a:tabLs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Which important skills do physics majors have? ……………………………………………………………………………………………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  <a:tabLst>
                <a:tab pos="419100" algn="l"/>
              </a:tabLs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What advice does John give to the physics students?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7830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……………………………………………………………………………………………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370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3" ma:contentTypeDescription="Vytvoří nový dokument" ma:contentTypeScope="" ma:versionID="209133fd2f257dca6698dcd264ceda4b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aa6956165ccffa595b22e02c96f345c3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0A69A1-8999-4DD5-9D8B-113A166FB5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1E56F0-41EB-41EA-824A-5BCAB447EF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8E94B7-BC73-4748-96EC-AC1A86862030}">
  <ds:schemaRefs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567f2e8e-f82b-4e20-adde-3167ac8dcb2e"/>
    <ds:schemaRef ds:uri="http://purl.org/dc/dcmitype/"/>
    <ds:schemaRef ds:uri="http://schemas.microsoft.com/office/infopath/2007/PartnerControls"/>
    <ds:schemaRef ds:uri="1be74145-1369-4350-a552-f90e39977260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1571</Words>
  <Application>Microsoft Office PowerPoint</Application>
  <PresentationFormat>Širokoúhlá obrazovka</PresentationFormat>
  <Paragraphs>214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English for Physicists IV</vt:lpstr>
      <vt:lpstr>Outline</vt:lpstr>
      <vt:lpstr>Course content</vt:lpstr>
      <vt:lpstr>JA002 exam</vt:lpstr>
      <vt:lpstr>Requirements</vt:lpstr>
      <vt:lpstr>Getting to know each other</vt:lpstr>
      <vt:lpstr>The algorithm in practice</vt:lpstr>
      <vt:lpstr>How are these expressions related to Physics?</vt:lpstr>
      <vt:lpstr>Listening</vt:lpstr>
      <vt:lpstr>Listening</vt:lpstr>
      <vt:lpstr> Organizing a conference</vt:lpstr>
      <vt:lpstr>Benefits of attending conferences</vt:lpstr>
      <vt:lpstr>What do the following words mean?</vt:lpstr>
      <vt:lpstr>You are going to ATTEND a conference (reading a  paper). What do you think you will need to do  BEFORE / DURING / AFTER a conference?</vt:lpstr>
      <vt:lpstr>You are going to ATTEND a conference (reading a  paper). What do you think you will need to do  BEFORE / DURING / AFTER a conference?</vt:lpstr>
      <vt:lpstr>You are going to ORGANIZE a conference. What do  you think you will need to do BEFORE / DURING /  AFTER a conference?</vt:lpstr>
      <vt:lpstr>You are going to ORGANIZE a conference. What do  you think you will need to do BEFORE / DURING /  AFTER a conference?</vt:lpstr>
      <vt:lpstr>Preparing a Call for papers – which parts </vt:lpstr>
      <vt:lpstr>Vocabulary</vt:lpstr>
      <vt:lpstr>Vocabulary</vt:lpstr>
      <vt:lpstr>Matching</vt:lpstr>
      <vt:lpstr>Matching</vt:lpstr>
      <vt:lpstr>Typical conference activities</vt:lpstr>
      <vt:lpstr>Conference activities - Listening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IV</dc:title>
  <dc:creator>Štěpánka Bilová</dc:creator>
  <cp:lastModifiedBy>Eva Čoupková</cp:lastModifiedBy>
  <cp:revision>30</cp:revision>
  <dcterms:created xsi:type="dcterms:W3CDTF">2020-02-06T09:43:28Z</dcterms:created>
  <dcterms:modified xsi:type="dcterms:W3CDTF">2024-02-16T10:14:06Z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2020-02-06T00:00:00Z</vt:filetime>
  </property>
  <property fmtid="{D5CDD505-2E9C-101B-9397-08002B2CF9AE}" pid="5" name="ContentTypeId">
    <vt:lpwstr>0x01010008FE5651468A3D4B90D1EC95A79DCF21</vt:lpwstr>
  </property>
</Properties>
</file>