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301" r:id="rId8"/>
    <p:sldId id="302" r:id="rId9"/>
    <p:sldId id="261" r:id="rId10"/>
    <p:sldId id="262" r:id="rId11"/>
    <p:sldId id="263" r:id="rId12"/>
    <p:sldId id="264" r:id="rId13"/>
    <p:sldId id="265" r:id="rId14"/>
    <p:sldId id="285" r:id="rId15"/>
    <p:sldId id="379" r:id="rId16"/>
    <p:sldId id="380" r:id="rId17"/>
    <p:sldId id="286" r:id="rId18"/>
    <p:sldId id="299" r:id="rId19"/>
    <p:sldId id="268" r:id="rId20"/>
    <p:sldId id="279" r:id="rId21"/>
    <p:sldId id="282" r:id="rId22"/>
    <p:sldId id="273" r:id="rId23"/>
    <p:sldId id="280" r:id="rId24"/>
    <p:sldId id="281" r:id="rId25"/>
    <p:sldId id="377" r:id="rId26"/>
    <p:sldId id="378" r:id="rId27"/>
    <p:sldId id="383" r:id="rId28"/>
    <p:sldId id="381" r:id="rId29"/>
    <p:sldId id="369" r:id="rId30"/>
    <p:sldId id="382" r:id="rId31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DFCFF-0363-4840-BF3D-4F014F0B6A14}" v="2" dt="2024-03-27T09:40:17.5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DDCDFCFF-0363-4840-BF3D-4F014F0B6A14}"/>
    <pc:docChg chg="custSel addSld modSld">
      <pc:chgData name="Eva Čoupková" userId="92c71395-7f27-4083-bf01-1e357d38d630" providerId="ADAL" clId="{DDCDFCFF-0363-4840-BF3D-4F014F0B6A14}" dt="2024-03-27T09:47:13.240" v="438" actId="20577"/>
      <pc:docMkLst>
        <pc:docMk/>
      </pc:docMkLst>
      <pc:sldChg chg="modSp mod">
        <pc:chgData name="Eva Čoupková" userId="92c71395-7f27-4083-bf01-1e357d38d630" providerId="ADAL" clId="{DDCDFCFF-0363-4840-BF3D-4F014F0B6A14}" dt="2024-03-27T08:52:14.866" v="11" actId="20577"/>
        <pc:sldMkLst>
          <pc:docMk/>
          <pc:sldMk cId="0" sldId="256"/>
        </pc:sldMkLst>
        <pc:spChg chg="mod">
          <ac:chgData name="Eva Čoupková" userId="92c71395-7f27-4083-bf01-1e357d38d630" providerId="ADAL" clId="{DDCDFCFF-0363-4840-BF3D-4F014F0B6A14}" dt="2024-03-27T08:52:14.866" v="1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mod">
        <pc:chgData name="Eva Čoupková" userId="92c71395-7f27-4083-bf01-1e357d38d630" providerId="ADAL" clId="{DDCDFCFF-0363-4840-BF3D-4F014F0B6A14}" dt="2024-03-19T10:57:02.999" v="8" actId="255"/>
        <pc:sldMkLst>
          <pc:docMk/>
          <pc:sldMk cId="2134713180" sldId="369"/>
        </pc:sldMkLst>
        <pc:spChg chg="mod">
          <ac:chgData name="Eva Čoupková" userId="92c71395-7f27-4083-bf01-1e357d38d630" providerId="ADAL" clId="{DDCDFCFF-0363-4840-BF3D-4F014F0B6A14}" dt="2024-03-19T10:56:49.204" v="6" actId="20577"/>
          <ac:spMkLst>
            <pc:docMk/>
            <pc:sldMk cId="2134713180" sldId="369"/>
            <ac:spMk id="2" creationId="{DCE332CE-5251-A547-9DF6-AE1CBF155A7B}"/>
          </ac:spMkLst>
        </pc:spChg>
        <pc:spChg chg="mod">
          <ac:chgData name="Eva Čoupková" userId="92c71395-7f27-4083-bf01-1e357d38d630" providerId="ADAL" clId="{DDCDFCFF-0363-4840-BF3D-4F014F0B6A14}" dt="2024-03-19T10:57:02.999" v="8" actId="255"/>
          <ac:spMkLst>
            <pc:docMk/>
            <pc:sldMk cId="2134713180" sldId="369"/>
            <ac:spMk id="3" creationId="{913D013D-EF68-635A-988B-D2F4C0AE72AC}"/>
          </ac:spMkLst>
        </pc:spChg>
      </pc:sldChg>
      <pc:sldChg chg="modSp new mod">
        <pc:chgData name="Eva Čoupková" userId="92c71395-7f27-4083-bf01-1e357d38d630" providerId="ADAL" clId="{DDCDFCFF-0363-4840-BF3D-4F014F0B6A14}" dt="2024-03-27T08:57:07.173" v="81" actId="20577"/>
        <pc:sldMkLst>
          <pc:docMk/>
          <pc:sldMk cId="695023335" sldId="382"/>
        </pc:sldMkLst>
        <pc:spChg chg="mod">
          <ac:chgData name="Eva Čoupková" userId="92c71395-7f27-4083-bf01-1e357d38d630" providerId="ADAL" clId="{DDCDFCFF-0363-4840-BF3D-4F014F0B6A14}" dt="2024-03-27T08:57:07.173" v="81" actId="20577"/>
          <ac:spMkLst>
            <pc:docMk/>
            <pc:sldMk cId="695023335" sldId="382"/>
            <ac:spMk id="3" creationId="{B9BE851E-D224-4F3F-E52C-598EA5986E34}"/>
          </ac:spMkLst>
        </pc:spChg>
      </pc:sldChg>
      <pc:sldChg chg="modSp add mod">
        <pc:chgData name="Eva Čoupková" userId="92c71395-7f27-4083-bf01-1e357d38d630" providerId="ADAL" clId="{DDCDFCFF-0363-4840-BF3D-4F014F0B6A14}" dt="2024-03-27T09:47:13.240" v="438" actId="20577"/>
        <pc:sldMkLst>
          <pc:docMk/>
          <pc:sldMk cId="3767214308" sldId="383"/>
        </pc:sldMkLst>
        <pc:spChg chg="mod">
          <ac:chgData name="Eva Čoupková" userId="92c71395-7f27-4083-bf01-1e357d38d630" providerId="ADAL" clId="{DDCDFCFF-0363-4840-BF3D-4F014F0B6A14}" dt="2024-03-27T09:47:13.240" v="438" actId="20577"/>
          <ac:spMkLst>
            <pc:docMk/>
            <pc:sldMk cId="3767214308" sldId="383"/>
            <ac:spMk id="3" creationId="{04777857-616C-6CFE-D297-BC8B673EDD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79829" y="2488768"/>
            <a:ext cx="983234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3" y="2490686"/>
            <a:ext cx="6257290" cy="3604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9140">
              <a:lnSpc>
                <a:spcPct val="100000"/>
              </a:lnSpc>
              <a:spcBef>
                <a:spcPts val="100"/>
              </a:spcBef>
            </a:pPr>
            <a:r>
              <a:rPr spc="-254" dirty="0"/>
              <a:t>English </a:t>
            </a:r>
            <a:r>
              <a:rPr spc="-315" dirty="0"/>
              <a:t>for </a:t>
            </a:r>
            <a:r>
              <a:rPr lang="cs-CZ" spc="-315" dirty="0" err="1"/>
              <a:t>Physicists</a:t>
            </a:r>
            <a:r>
              <a:rPr spc="-770" dirty="0"/>
              <a:t> </a:t>
            </a:r>
            <a:r>
              <a:rPr lang="cs-CZ" spc="-770" dirty="0"/>
              <a:t>IV</a:t>
            </a:r>
            <a:endParaRPr spc="-210" dirty="0"/>
          </a:p>
        </p:txBody>
      </p:sp>
      <p:sp>
        <p:nvSpPr>
          <p:cNvPr id="3" name="object 3"/>
          <p:cNvSpPr txBox="1"/>
          <p:nvPr/>
        </p:nvSpPr>
        <p:spPr>
          <a:xfrm>
            <a:off x="2743200" y="4191000"/>
            <a:ext cx="670559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Week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lang="cs-CZ" sz="2400" spc="-95" dirty="0">
                <a:latin typeface="Carlito"/>
                <a:cs typeface="Carlito"/>
              </a:rPr>
              <a:t>6 – </a:t>
            </a:r>
            <a:r>
              <a:rPr lang="cs-CZ" sz="2400" spc="-95" dirty="0" err="1">
                <a:latin typeface="Carlito"/>
                <a:cs typeface="Carlito"/>
              </a:rPr>
              <a:t>Ending</a:t>
            </a:r>
            <a:r>
              <a:rPr lang="cs-CZ" sz="2400" spc="-95" dirty="0">
                <a:latin typeface="Carlito"/>
                <a:cs typeface="Carlito"/>
              </a:rPr>
              <a:t>, </a:t>
            </a:r>
            <a:r>
              <a:rPr lang="cs-CZ" sz="2400" spc="-95" dirty="0" err="1">
                <a:latin typeface="Carlito"/>
                <a:cs typeface="Carlito"/>
              </a:rPr>
              <a:t>questions</a:t>
            </a:r>
            <a:r>
              <a:rPr lang="cs-CZ" sz="2400" spc="-95" dirty="0">
                <a:latin typeface="Carlito"/>
                <a:cs typeface="Carlito"/>
              </a:rPr>
              <a:t> and </a:t>
            </a:r>
            <a:r>
              <a:rPr lang="cs-CZ" sz="2400" spc="-95" dirty="0" err="1">
                <a:latin typeface="Carlito"/>
                <a:cs typeface="Carlito"/>
              </a:rPr>
              <a:t>astrophysics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951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5" dirty="0">
                <a:latin typeface="Trebuchet MS"/>
                <a:cs typeface="Trebuchet MS"/>
              </a:rPr>
              <a:t>Dealing </a:t>
            </a:r>
            <a:r>
              <a:rPr sz="4400" spc="-225" dirty="0">
                <a:latin typeface="Trebuchet MS"/>
                <a:cs typeface="Trebuchet MS"/>
              </a:rPr>
              <a:t>with </a:t>
            </a:r>
            <a:r>
              <a:rPr sz="4400" spc="-165" dirty="0">
                <a:latin typeface="Trebuchet MS"/>
                <a:cs typeface="Trebuchet MS"/>
              </a:rPr>
              <a:t>questions </a:t>
            </a:r>
            <a:r>
              <a:rPr sz="4400" spc="575" dirty="0">
                <a:latin typeface="Trebuchet MS"/>
                <a:cs typeface="Trebuchet MS"/>
              </a:rPr>
              <a:t>–</a:t>
            </a:r>
            <a:r>
              <a:rPr sz="4400" spc="-844" dirty="0">
                <a:latin typeface="Trebuchet MS"/>
                <a:cs typeface="Trebuchet MS"/>
              </a:rPr>
              <a:t> </a:t>
            </a:r>
            <a:r>
              <a:rPr sz="4400" spc="-280" dirty="0">
                <a:latin typeface="Trebuchet MS"/>
                <a:cs typeface="Trebuchet MS"/>
              </a:rPr>
              <a:t>TRAC</a:t>
            </a:r>
            <a:r>
              <a:rPr lang="cs-CZ" sz="4400" spc="-280" dirty="0">
                <a:latin typeface="Trebuchet MS"/>
                <a:cs typeface="Trebuchet MS"/>
              </a:rPr>
              <a:t>T</a:t>
            </a:r>
            <a:r>
              <a:rPr sz="4400" spc="-280" dirty="0">
                <a:latin typeface="Trebuchet MS"/>
                <a:cs typeface="Trebuchet MS"/>
              </a:rPr>
              <a:t> </a:t>
            </a:r>
            <a:r>
              <a:rPr sz="4400" spc="-215" dirty="0">
                <a:latin typeface="Trebuchet MS"/>
                <a:cs typeface="Trebuchet MS"/>
              </a:rPr>
              <a:t>technique</a:t>
            </a:r>
            <a:endParaRPr sz="4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459740" cy="261289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T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R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A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C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dirty="0">
                <a:latin typeface="Carlito"/>
                <a:cs typeface="Carlito"/>
              </a:rPr>
              <a:t>T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3139" y="923544"/>
            <a:ext cx="6973823" cy="4831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859010" cy="13055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ts val="4790"/>
              </a:lnSpc>
              <a:spcBef>
                <a:spcPts val="670"/>
              </a:spcBef>
            </a:pPr>
            <a:r>
              <a:rPr sz="4400" spc="-325" dirty="0">
                <a:latin typeface="Trebuchet MS"/>
                <a:cs typeface="Trebuchet MS"/>
              </a:rPr>
              <a:t>2. </a:t>
            </a:r>
            <a:r>
              <a:rPr sz="4400" spc="-250" dirty="0">
                <a:latin typeface="Trebuchet MS"/>
                <a:cs typeface="Trebuchet MS"/>
              </a:rPr>
              <a:t>Watch </a:t>
            </a:r>
            <a:r>
              <a:rPr sz="4400" spc="-200" dirty="0">
                <a:latin typeface="Trebuchet MS"/>
                <a:cs typeface="Trebuchet MS"/>
              </a:rPr>
              <a:t>and </a:t>
            </a:r>
            <a:r>
              <a:rPr sz="4400" spc="-260" dirty="0">
                <a:latin typeface="Trebuchet MS"/>
                <a:cs typeface="Trebuchet MS"/>
              </a:rPr>
              <a:t>decide </a:t>
            </a:r>
            <a:r>
              <a:rPr sz="4400" spc="-235" dirty="0">
                <a:latin typeface="Trebuchet MS"/>
                <a:cs typeface="Trebuchet MS"/>
              </a:rPr>
              <a:t>whether the </a:t>
            </a:r>
            <a:r>
              <a:rPr sz="4400" spc="-254" dirty="0">
                <a:latin typeface="Trebuchet MS"/>
                <a:cs typeface="Trebuchet MS"/>
              </a:rPr>
              <a:t>speaker 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15" dirty="0">
                <a:latin typeface="Trebuchet MS"/>
                <a:cs typeface="Trebuchet MS"/>
              </a:rPr>
              <a:t> </a:t>
            </a:r>
            <a:r>
              <a:rPr sz="4400" spc="-330" dirty="0">
                <a:latin typeface="Trebuchet MS"/>
                <a:cs typeface="Trebuchet MS"/>
              </a:rPr>
              <a:t>(</a:t>
            </a:r>
            <a:r>
              <a:rPr sz="4400" b="1" spc="-330" dirty="0">
                <a:latin typeface="DejaVu Sans"/>
                <a:cs typeface="DejaVu Sans"/>
              </a:rPr>
              <a:t>✓</a:t>
            </a:r>
            <a:r>
              <a:rPr sz="4400" spc="-330" dirty="0">
                <a:latin typeface="Trebuchet MS"/>
                <a:cs typeface="Trebuchet MS"/>
              </a:rPr>
              <a:t>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145" dirty="0">
                <a:latin typeface="Trebuchet MS"/>
                <a:cs typeface="Trebuchet MS"/>
              </a:rPr>
              <a:t>or</a:t>
            </a:r>
            <a:r>
              <a:rPr sz="4400" spc="-405" dirty="0">
                <a:latin typeface="Trebuchet MS"/>
                <a:cs typeface="Trebuchet MS"/>
              </a:rPr>
              <a:t>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not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335" dirty="0">
                <a:latin typeface="Trebuchet MS"/>
                <a:cs typeface="Trebuchet MS"/>
              </a:rPr>
              <a:t>(x)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60" dirty="0">
                <a:latin typeface="Trebuchet MS"/>
                <a:cs typeface="Trebuchet MS"/>
              </a:rPr>
              <a:t>carry</a:t>
            </a:r>
            <a:r>
              <a:rPr sz="4400" spc="-420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out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45" dirty="0">
                <a:latin typeface="Trebuchet MS"/>
                <a:cs typeface="Trebuchet MS"/>
              </a:rPr>
              <a:t>each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250" dirty="0">
                <a:latin typeface="Trebuchet MS"/>
                <a:cs typeface="Trebuchet MS"/>
              </a:rPr>
              <a:t>stage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27021"/>
            <a:ext cx="1770380" cy="424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590" algn="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9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  <a:tabLst>
                <a:tab pos="695325" algn="l"/>
                <a:tab pos="1458595" algn="l"/>
              </a:tabLst>
            </a:pPr>
            <a:r>
              <a:rPr sz="2400" dirty="0">
                <a:latin typeface="Carlito"/>
                <a:cs typeface="Carlito"/>
              </a:rPr>
              <a:t>1x	</a:t>
            </a:r>
            <a:r>
              <a:rPr sz="2400" spc="-10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x	</a:t>
            </a:r>
            <a:r>
              <a:rPr sz="2400" spc="-10" dirty="0">
                <a:latin typeface="Carlito"/>
                <a:cs typeface="Carlito"/>
              </a:rPr>
              <a:t>3</a:t>
            </a:r>
            <a:r>
              <a:rPr sz="2400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5160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77215" algn="l"/>
                <a:tab pos="141414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6870" y="1783968"/>
            <a:ext cx="3923665" cy="12274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2763520">
              <a:lnSpc>
                <a:spcPct val="100000"/>
              </a:lnSpc>
              <a:spcBef>
                <a:spcPts val="439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2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400" spc="-10" dirty="0">
                <a:latin typeface="Carlito"/>
                <a:cs typeface="Carlito"/>
              </a:rPr>
              <a:t>welcomes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06980">
              <a:lnSpc>
                <a:spcPct val="100000"/>
              </a:lnSpc>
              <a:spcBef>
                <a:spcPts val="145"/>
              </a:spcBef>
              <a:tabLst>
                <a:tab pos="2798445" algn="l"/>
                <a:tab pos="3437254" algn="l"/>
              </a:tabLst>
            </a:pPr>
            <a:r>
              <a:rPr sz="2400" dirty="0">
                <a:latin typeface="Carlito"/>
                <a:cs typeface="Carlito"/>
              </a:rPr>
              <a:t>1	</a:t>
            </a:r>
            <a:r>
              <a:rPr sz="2400" spc="-195" dirty="0">
                <a:latin typeface="Noto Sans Symbols"/>
                <a:cs typeface="Noto Sans Symbols"/>
              </a:rPr>
              <a:t>✓	</a:t>
            </a:r>
            <a:r>
              <a:rPr sz="2400" dirty="0">
                <a:latin typeface="Carlito"/>
                <a:cs typeface="Carlito"/>
              </a:rPr>
              <a:t>2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95" dirty="0">
                <a:latin typeface="Noto Sans Symbols"/>
                <a:cs typeface="Noto Sans Symbols"/>
              </a:rPr>
              <a:t>✓</a:t>
            </a:r>
            <a:endParaRPr sz="2400">
              <a:latin typeface="Noto Sans Symbols"/>
              <a:cs typeface="Noto Sans Symbol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1468" y="2619883"/>
            <a:ext cx="3521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2920" algn="l"/>
              </a:tabLst>
            </a:pPr>
            <a:r>
              <a:rPr sz="2400" dirty="0">
                <a:latin typeface="Carlito"/>
                <a:cs typeface="Carlito"/>
              </a:rPr>
              <a:t>3x	</a:t>
            </a:r>
            <a:r>
              <a:rPr sz="2400" spc="-5" dirty="0">
                <a:latin typeface="Carlito"/>
                <a:cs typeface="Carlito"/>
              </a:rPr>
              <a:t>phrases………………………..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8289" y="3002407"/>
            <a:ext cx="4550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takes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think </a:t>
            </a:r>
            <a:r>
              <a:rPr sz="2400" spc="-25" dirty="0">
                <a:latin typeface="Carlito"/>
                <a:cs typeface="Carlito"/>
              </a:rPr>
              <a:t>before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answering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6870" y="3366126"/>
            <a:ext cx="2691130" cy="19443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522220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400" dirty="0">
                <a:latin typeface="Carlito"/>
                <a:cs typeface="Carlito"/>
              </a:rPr>
              <a:t>clarifies the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5" dirty="0">
                <a:latin typeface="Carlito"/>
                <a:cs typeface="Carlito"/>
              </a:rPr>
              <a:t>replies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positively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5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79026" y="3384626"/>
            <a:ext cx="4101465" cy="192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8210" algn="l"/>
                <a:tab pos="134429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210" algn="l"/>
                <a:tab pos="120967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210" algn="l"/>
              </a:tabLst>
            </a:pPr>
            <a:r>
              <a:rPr sz="2400" dirty="0">
                <a:latin typeface="Carlito"/>
                <a:cs typeface="Carlito"/>
              </a:rPr>
              <a:t>2	3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……………………………………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6870" y="5301183"/>
            <a:ext cx="7526655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checks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questioner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satisfied</a:t>
            </a:r>
            <a:endParaRPr sz="2400">
              <a:latin typeface="Carlito"/>
              <a:cs typeface="Carlito"/>
            </a:endParaRPr>
          </a:p>
          <a:p>
            <a:pPr marL="2454275">
              <a:lnSpc>
                <a:spcPct val="100000"/>
              </a:lnSpc>
              <a:spcBef>
                <a:spcPts val="130"/>
              </a:spcBef>
              <a:tabLst>
                <a:tab pos="3427095" algn="l"/>
                <a:tab pos="4400550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…………………………………..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859010" cy="13055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ts val="4790"/>
              </a:lnSpc>
              <a:spcBef>
                <a:spcPts val="670"/>
              </a:spcBef>
            </a:pPr>
            <a:r>
              <a:rPr sz="4400" spc="-325" dirty="0">
                <a:latin typeface="Trebuchet MS"/>
                <a:cs typeface="Trebuchet MS"/>
              </a:rPr>
              <a:t>2. </a:t>
            </a:r>
            <a:r>
              <a:rPr sz="4400" spc="-250" dirty="0">
                <a:latin typeface="Trebuchet MS"/>
                <a:cs typeface="Trebuchet MS"/>
              </a:rPr>
              <a:t>Watch </a:t>
            </a:r>
            <a:r>
              <a:rPr sz="4400" spc="-200" dirty="0">
                <a:latin typeface="Trebuchet MS"/>
                <a:cs typeface="Trebuchet MS"/>
              </a:rPr>
              <a:t>and </a:t>
            </a:r>
            <a:r>
              <a:rPr sz="4400" spc="-260" dirty="0">
                <a:latin typeface="Trebuchet MS"/>
                <a:cs typeface="Trebuchet MS"/>
              </a:rPr>
              <a:t>decide </a:t>
            </a:r>
            <a:r>
              <a:rPr sz="4400" spc="-235" dirty="0">
                <a:latin typeface="Trebuchet MS"/>
                <a:cs typeface="Trebuchet MS"/>
              </a:rPr>
              <a:t>whether the </a:t>
            </a:r>
            <a:r>
              <a:rPr sz="4400" spc="-254" dirty="0">
                <a:latin typeface="Trebuchet MS"/>
                <a:cs typeface="Trebuchet MS"/>
              </a:rPr>
              <a:t>speaker 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15" dirty="0">
                <a:latin typeface="Trebuchet MS"/>
                <a:cs typeface="Trebuchet MS"/>
              </a:rPr>
              <a:t> </a:t>
            </a:r>
            <a:r>
              <a:rPr sz="4400" spc="-330" dirty="0">
                <a:latin typeface="Trebuchet MS"/>
                <a:cs typeface="Trebuchet MS"/>
              </a:rPr>
              <a:t>(</a:t>
            </a:r>
            <a:r>
              <a:rPr sz="4400" b="1" spc="-330" dirty="0">
                <a:latin typeface="DejaVu Sans"/>
                <a:cs typeface="DejaVu Sans"/>
              </a:rPr>
              <a:t>✓</a:t>
            </a:r>
            <a:r>
              <a:rPr sz="4400" spc="-330" dirty="0">
                <a:latin typeface="Trebuchet MS"/>
                <a:cs typeface="Trebuchet MS"/>
              </a:rPr>
              <a:t>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145" dirty="0">
                <a:latin typeface="Trebuchet MS"/>
                <a:cs typeface="Trebuchet MS"/>
              </a:rPr>
              <a:t>or</a:t>
            </a:r>
            <a:r>
              <a:rPr sz="4400" spc="-405" dirty="0">
                <a:latin typeface="Trebuchet MS"/>
                <a:cs typeface="Trebuchet MS"/>
              </a:rPr>
              <a:t>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not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335" dirty="0">
                <a:latin typeface="Trebuchet MS"/>
                <a:cs typeface="Trebuchet MS"/>
              </a:rPr>
              <a:t>(x)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60" dirty="0">
                <a:latin typeface="Trebuchet MS"/>
                <a:cs typeface="Trebuchet MS"/>
              </a:rPr>
              <a:t>carry</a:t>
            </a:r>
            <a:r>
              <a:rPr sz="4400" spc="-420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out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45" dirty="0">
                <a:latin typeface="Trebuchet MS"/>
                <a:cs typeface="Trebuchet MS"/>
              </a:rPr>
              <a:t>each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250" dirty="0">
                <a:latin typeface="Trebuchet MS"/>
                <a:cs typeface="Trebuchet MS"/>
              </a:rPr>
              <a:t>stage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6870" y="1746250"/>
            <a:ext cx="4025900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575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2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latin typeface="Carlito"/>
                <a:cs typeface="Carlito"/>
              </a:rPr>
              <a:t>welcomes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06980">
              <a:lnSpc>
                <a:spcPct val="100000"/>
              </a:lnSpc>
              <a:spcBef>
                <a:spcPts val="150"/>
              </a:spcBef>
              <a:tabLst>
                <a:tab pos="2798445" algn="l"/>
                <a:tab pos="3437254" algn="l"/>
              </a:tabLst>
            </a:pPr>
            <a:r>
              <a:rPr sz="2400" dirty="0">
                <a:latin typeface="Carlito"/>
                <a:cs typeface="Carlito"/>
              </a:rPr>
              <a:t>1	</a:t>
            </a:r>
            <a:r>
              <a:rPr sz="2400" spc="-195" dirty="0">
                <a:latin typeface="Noto Sans Symbols"/>
                <a:cs typeface="Noto Sans Symbols"/>
              </a:rPr>
              <a:t>✓	</a:t>
            </a:r>
            <a:r>
              <a:rPr sz="2400" dirty="0">
                <a:latin typeface="Carlito"/>
                <a:cs typeface="Carlito"/>
              </a:rPr>
              <a:t>2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95" dirty="0">
                <a:latin typeface="Noto Sans Symbols"/>
                <a:cs typeface="Noto Sans Symbols"/>
              </a:rPr>
              <a:t>✓</a:t>
            </a:r>
            <a:endParaRPr sz="2400">
              <a:latin typeface="Noto Sans Symbols"/>
              <a:cs typeface="Noto Sans Symbol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1468" y="2513203"/>
            <a:ext cx="3521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2920" algn="l"/>
              </a:tabLst>
            </a:pPr>
            <a:r>
              <a:rPr sz="2400" dirty="0">
                <a:latin typeface="Carlito"/>
                <a:cs typeface="Carlito"/>
              </a:rPr>
              <a:t>3x	</a:t>
            </a:r>
            <a:r>
              <a:rPr sz="2400" spc="-5" dirty="0">
                <a:latin typeface="Carlito"/>
                <a:cs typeface="Carlito"/>
              </a:rPr>
              <a:t>phrases………………………..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8289" y="2895727"/>
            <a:ext cx="4550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takes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think </a:t>
            </a:r>
            <a:r>
              <a:rPr sz="2400" spc="-25" dirty="0">
                <a:latin typeface="Carlito"/>
                <a:cs typeface="Carlito"/>
              </a:rPr>
              <a:t>before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answering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6870" y="3259709"/>
            <a:ext cx="2987040" cy="194373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545080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2400" dirty="0">
                <a:latin typeface="Carlito"/>
                <a:cs typeface="Carlito"/>
              </a:rPr>
              <a:t>clarifies the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spc="-5" dirty="0">
                <a:latin typeface="Carlito"/>
                <a:cs typeface="Carlito"/>
              </a:rPr>
              <a:t>replies</a:t>
            </a:r>
            <a:r>
              <a:rPr sz="2400" spc="-10" dirty="0">
                <a:latin typeface="Carlito"/>
                <a:cs typeface="Carlito"/>
              </a:rPr>
              <a:t> positively</a:t>
            </a:r>
            <a:endParaRPr sz="2400">
              <a:latin typeface="Carlito"/>
              <a:cs typeface="Carlito"/>
            </a:endParaRPr>
          </a:p>
          <a:p>
            <a:pPr marL="2478405">
              <a:lnSpc>
                <a:spcPct val="100000"/>
              </a:lnSpc>
              <a:spcBef>
                <a:spcPts val="1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04228" y="3278251"/>
            <a:ext cx="4141470" cy="1924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3125" algn="l"/>
              </a:tabLst>
            </a:pPr>
            <a:r>
              <a:rPr sz="2400" dirty="0">
                <a:latin typeface="Carlito"/>
                <a:cs typeface="Carlito"/>
              </a:rPr>
              <a:t>2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r>
              <a:rPr sz="2400" b="1" spc="-3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844" algn="l"/>
                <a:tab pos="120713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Carlito"/>
              <a:cs typeface="Carlito"/>
            </a:endParaRPr>
          </a:p>
          <a:p>
            <a:pPr marL="36830">
              <a:lnSpc>
                <a:spcPct val="100000"/>
              </a:lnSpc>
              <a:tabLst>
                <a:tab pos="895985" algn="l"/>
              </a:tabLst>
            </a:pPr>
            <a:r>
              <a:rPr sz="2400" dirty="0">
                <a:latin typeface="Carlito"/>
                <a:cs typeface="Carlito"/>
              </a:rPr>
              <a:t>2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……………………………………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86176" y="4045077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6939" y="1746250"/>
            <a:ext cx="1770380" cy="422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708025" algn="l"/>
                <a:tab pos="1471295" algn="l"/>
              </a:tabLst>
            </a:pPr>
            <a:r>
              <a:rPr sz="2400" dirty="0">
                <a:latin typeface="Carlito"/>
                <a:cs typeface="Carlito"/>
              </a:rPr>
              <a:t>1x	</a:t>
            </a:r>
            <a:r>
              <a:rPr sz="2400" spc="-10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x	</a:t>
            </a:r>
            <a:r>
              <a:rPr sz="2400" spc="-10" dirty="0">
                <a:latin typeface="Carlito"/>
                <a:cs typeface="Carlito"/>
              </a:rPr>
              <a:t>3</a:t>
            </a:r>
            <a:r>
              <a:rPr sz="2400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50431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5160" algn="l"/>
                <a:tab pos="143573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7721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6870" y="5194553"/>
            <a:ext cx="7755255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checks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questioner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satisfied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  <a:tabLst>
                <a:tab pos="3494404" algn="l"/>
                <a:tab pos="4400550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r>
              <a:rPr sz="2400" spc="-20" dirty="0">
                <a:latin typeface="Carlito"/>
                <a:cs typeface="Carlito"/>
              </a:rPr>
              <a:t>…………………………………..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6329" y="5577027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6A87D-336E-6595-B00F-C43CBC80D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430887"/>
          </a:xfrm>
        </p:spPr>
        <p:txBody>
          <a:bodyPr/>
          <a:lstStyle/>
          <a:p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Q&amp;A sessions at conferences</a:t>
            </a:r>
            <a:endParaRPr lang="cs-CZ" sz="28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C3FAD-2B7D-0195-D6E7-1E75F5F97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10972800" cy="5527667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 your presentation, the audience will ask you questions. What will you do in the following situations?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/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person asks a question that will require a very long, complicated answer.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Instead of asking a question, the person states his viewpoint that agrees with yours.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Instead of asking a question, the person strongly, rather angrily, disagrees with you.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person says that some of your information is inaccurate, but you are absolutely sure that you are correct.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person says that some of your information is inaccurate, and you are not sure whether your information was correct or not.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086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303" y="217423"/>
            <a:ext cx="10810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lang="en-US" spc="-5" dirty="0"/>
              <a:t>1.	</a:t>
            </a:r>
            <a:r>
              <a:rPr lang="en-US" spc="-10" dirty="0"/>
              <a:t>Instead </a:t>
            </a:r>
            <a:r>
              <a:rPr lang="en-US" spc="-5" dirty="0"/>
              <a:t>of asking </a:t>
            </a:r>
            <a:r>
              <a:rPr lang="en-US" dirty="0"/>
              <a:t>a </a:t>
            </a:r>
            <a:r>
              <a:rPr lang="en-US" spc="-5" dirty="0"/>
              <a:t>question, </a:t>
            </a:r>
            <a:r>
              <a:rPr lang="en-US" dirty="0"/>
              <a:t>the </a:t>
            </a:r>
            <a:r>
              <a:rPr lang="en-US" spc="-10" dirty="0"/>
              <a:t>person </a:t>
            </a:r>
            <a:r>
              <a:rPr lang="en-US" spc="-30" dirty="0"/>
              <a:t>strongly, </a:t>
            </a:r>
            <a:r>
              <a:rPr lang="en-US" spc="-15" dirty="0"/>
              <a:t>rather </a:t>
            </a:r>
            <a:r>
              <a:rPr lang="en-US" spc="-25" dirty="0"/>
              <a:t>angrily, </a:t>
            </a:r>
            <a:r>
              <a:rPr lang="en-US" spc="-10" dirty="0"/>
              <a:t>disagrees </a:t>
            </a:r>
            <a:r>
              <a:rPr lang="en-US" dirty="0"/>
              <a:t>with</a:t>
            </a:r>
            <a:r>
              <a:rPr lang="en-US" spc="10" dirty="0"/>
              <a:t> </a:t>
            </a:r>
            <a:r>
              <a:rPr lang="en-US" spc="-10" dirty="0"/>
              <a:t>you.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303" y="584454"/>
            <a:ext cx="11418570" cy="60998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1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10" dirty="0">
                <a:latin typeface="Carlito"/>
                <a:cs typeface="Carlito"/>
              </a:rPr>
              <a:t>Instead </a:t>
            </a:r>
            <a:r>
              <a:rPr sz="2400" spc="-5" dirty="0">
                <a:latin typeface="Carlito"/>
                <a:cs typeface="Carlito"/>
              </a:rPr>
              <a:t>of asking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question,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states </a:t>
            </a:r>
            <a:r>
              <a:rPr sz="2400" spc="-5" dirty="0">
                <a:latin typeface="Carlito"/>
                <a:cs typeface="Carlito"/>
              </a:rPr>
              <a:t>his/her viewpoint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agrees </a:t>
            </a:r>
            <a:r>
              <a:rPr sz="2400" dirty="0">
                <a:latin typeface="Carlito"/>
                <a:cs typeface="Carlito"/>
              </a:rPr>
              <a:t>with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yours.</a:t>
            </a:r>
            <a:endParaRPr sz="2400" dirty="0">
              <a:latin typeface="Carlito"/>
              <a:cs typeface="Carlito"/>
            </a:endParaRPr>
          </a:p>
          <a:p>
            <a:pPr marL="527685" marR="5080" indent="-515620">
              <a:lnSpc>
                <a:spcPts val="2590"/>
              </a:lnSpc>
              <a:spcBef>
                <a:spcPts val="103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spc="-5" dirty="0">
                <a:latin typeface="Carlito"/>
                <a:cs typeface="Carlito"/>
              </a:rPr>
              <a:t>but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absolutely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10" dirty="0">
                <a:latin typeface="Carlito"/>
                <a:cs typeface="Carlito"/>
              </a:rPr>
              <a:t>that you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10" dirty="0">
                <a:latin typeface="Carlito"/>
                <a:cs typeface="Carlito"/>
              </a:rPr>
              <a:t> correct.</a:t>
            </a:r>
            <a:endParaRPr sz="2400" dirty="0">
              <a:latin typeface="Carlito"/>
              <a:cs typeface="Carlito"/>
            </a:endParaRPr>
          </a:p>
          <a:p>
            <a:pPr marL="527685" marR="810260" indent="-515620">
              <a:lnSpc>
                <a:spcPts val="2590"/>
              </a:lnSpc>
              <a:spcBef>
                <a:spcPts val="100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5" dirty="0">
                <a:latin typeface="Carlito"/>
                <a:cs typeface="Carlito"/>
              </a:rPr>
              <a:t>whether </a:t>
            </a:r>
            <a:r>
              <a:rPr sz="2400" spc="-10" dirty="0">
                <a:latin typeface="Carlito"/>
                <a:cs typeface="Carlito"/>
              </a:rPr>
              <a:t>your information was correct </a:t>
            </a:r>
            <a:r>
              <a:rPr sz="2400" spc="-5" dirty="0">
                <a:latin typeface="Carlito"/>
                <a:cs typeface="Carlito"/>
              </a:rPr>
              <a:t>or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not.</a:t>
            </a:r>
            <a:endParaRPr sz="2400" dirty="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lang="en-US" sz="2400" spc="-5" dirty="0">
                <a:latin typeface="Carlito"/>
                <a:cs typeface="Carlito"/>
              </a:rPr>
              <a:t>The </a:t>
            </a:r>
            <a:r>
              <a:rPr lang="en-US" sz="2400" spc="-10" dirty="0">
                <a:latin typeface="Carlito"/>
                <a:cs typeface="Carlito"/>
              </a:rPr>
              <a:t>person asks </a:t>
            </a:r>
            <a:r>
              <a:rPr lang="en-US" sz="2400" dirty="0">
                <a:latin typeface="Carlito"/>
                <a:cs typeface="Carlito"/>
              </a:rPr>
              <a:t>a </a:t>
            </a:r>
            <a:r>
              <a:rPr lang="en-US" sz="2400" spc="-5" dirty="0">
                <a:latin typeface="Carlito"/>
                <a:cs typeface="Carlito"/>
              </a:rPr>
              <a:t>question </a:t>
            </a:r>
            <a:r>
              <a:rPr lang="en-US" sz="2400" spc="-10" dirty="0">
                <a:latin typeface="Carlito"/>
                <a:cs typeface="Carlito"/>
              </a:rPr>
              <a:t>that </a:t>
            </a:r>
            <a:r>
              <a:rPr lang="en-US" sz="2400" dirty="0">
                <a:latin typeface="Carlito"/>
                <a:cs typeface="Carlito"/>
              </a:rPr>
              <a:t>will </a:t>
            </a:r>
            <a:r>
              <a:rPr lang="en-US" sz="2400" spc="-10" dirty="0">
                <a:latin typeface="Carlito"/>
                <a:cs typeface="Carlito"/>
              </a:rPr>
              <a:t>require </a:t>
            </a:r>
            <a:r>
              <a:rPr lang="en-US" sz="2400" dirty="0">
                <a:latin typeface="Carlito"/>
                <a:cs typeface="Carlito"/>
              </a:rPr>
              <a:t>a </a:t>
            </a:r>
            <a:r>
              <a:rPr lang="en-US" sz="2400" spc="-5" dirty="0">
                <a:latin typeface="Carlito"/>
                <a:cs typeface="Carlito"/>
              </a:rPr>
              <a:t>very </a:t>
            </a:r>
            <a:r>
              <a:rPr lang="en-US" sz="2400" dirty="0">
                <a:latin typeface="Carlito"/>
                <a:cs typeface="Carlito"/>
              </a:rPr>
              <a:t>long, </a:t>
            </a:r>
            <a:r>
              <a:rPr lang="en-US" sz="2400" spc="-15" dirty="0">
                <a:latin typeface="Carlito"/>
                <a:cs typeface="Carlito"/>
              </a:rPr>
              <a:t>complicated</a:t>
            </a:r>
            <a:r>
              <a:rPr lang="en-US" sz="2400" spc="-25" dirty="0">
                <a:latin typeface="Carlito"/>
                <a:cs typeface="Carlito"/>
              </a:rPr>
              <a:t> </a:t>
            </a:r>
            <a:r>
              <a:rPr lang="en-US" sz="2400" spc="-40" dirty="0">
                <a:latin typeface="Carlito"/>
                <a:cs typeface="Carlito"/>
              </a:rPr>
              <a:t>answer.</a:t>
            </a:r>
            <a:endParaRPr lang="en-US" sz="2400" dirty="0">
              <a:latin typeface="Carlito"/>
              <a:cs typeface="Carlito"/>
            </a:endParaRPr>
          </a:p>
          <a:p>
            <a:pPr marL="461645" marR="225425" lvl="1" indent="-342900">
              <a:lnSpc>
                <a:spcPct val="100000"/>
              </a:lnSpc>
              <a:spcBef>
                <a:spcPts val="1864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Do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regard this as 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attack.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appreciate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your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bringing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this to my attention.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</a:t>
            </a:r>
            <a:r>
              <a:rPr sz="2000" i="1" spc="-1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sources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see what is</a:t>
            </a:r>
            <a:r>
              <a:rPr sz="2000" i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correct.</a:t>
            </a:r>
            <a:endParaRPr sz="2000" dirty="0">
              <a:latin typeface="Times New Roman"/>
              <a:cs typeface="Times New Roman"/>
            </a:endParaRPr>
          </a:p>
          <a:p>
            <a:pPr marL="461645" marR="1308100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If possible, give your source of information. If you cannot do so,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believe that</a:t>
            </a:r>
            <a:r>
              <a:rPr sz="2000" i="1" spc="-2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 information is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certainly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</a:t>
            </a:r>
            <a:r>
              <a:rPr sz="2000" i="1" spc="-1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facts.</a:t>
            </a:r>
            <a:endParaRPr sz="2000" dirty="0">
              <a:latin typeface="Times New Roman"/>
              <a:cs typeface="Times New Roman"/>
            </a:endParaRPr>
          </a:p>
          <a:p>
            <a:pPr marL="461645" marR="597535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is an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interesting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question,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it would take much too long to answer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it. Perhaps</a:t>
            </a:r>
            <a:r>
              <a:rPr sz="2000" i="1" spc="-1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 can discuss it</a:t>
            </a:r>
            <a:r>
              <a:rPr sz="2000" i="1" spc="-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later.</a:t>
            </a:r>
            <a:endParaRPr sz="2000" dirty="0">
              <a:latin typeface="Times New Roman"/>
              <a:cs typeface="Times New Roman"/>
            </a:endParaRPr>
          </a:p>
          <a:p>
            <a:pPr marL="461645" marR="525145" lvl="1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Listen </a:t>
            </a:r>
            <a:r>
              <a:rPr sz="2000" spc="-20" dirty="0">
                <a:solidFill>
                  <a:srgbClr val="006FC0"/>
                </a:solidFill>
                <a:latin typeface="Times New Roman"/>
                <a:cs typeface="Times New Roman"/>
              </a:rPr>
              <a:t>politely,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then restate your 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additional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evidence, if possible. Do not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argue</a:t>
            </a:r>
            <a:r>
              <a:rPr sz="2000" spc="-20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 the person. If he/she repeat their position,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Well,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 to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disagree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on this  point. o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Unfortunately,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there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is no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time to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go into this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more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deeply right</a:t>
            </a:r>
            <a:r>
              <a:rPr sz="2000" i="1" spc="-2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now.</a:t>
            </a:r>
            <a:endParaRPr sz="2000" dirty="0">
              <a:latin typeface="Times New Roman"/>
              <a:cs typeface="Times New Roman"/>
            </a:endParaRPr>
          </a:p>
          <a:p>
            <a:pPr marL="461645" lvl="1" indent="-343535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Show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how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this </a:t>
            </a:r>
            <a:r>
              <a:rPr sz="2000" spc="-15" dirty="0">
                <a:solidFill>
                  <a:srgbClr val="006FC0"/>
                </a:solidFill>
                <a:latin typeface="Times New Roman"/>
                <a:cs typeface="Times New Roman"/>
              </a:rPr>
              <a:t>person’s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ideas support your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own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spc="-45" dirty="0">
                <a:solidFill>
                  <a:srgbClr val="006FC0"/>
                </a:solidFill>
                <a:latin typeface="Times New Roman"/>
                <a:cs typeface="Times New Roman"/>
              </a:rPr>
              <a:t>Yes,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fits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exactly</a:t>
            </a:r>
            <a:r>
              <a:rPr sz="2000" i="1" spc="-2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with</a:t>
            </a:r>
            <a:endParaRPr sz="2000" dirty="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what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was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saying.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pc="-5" dirty="0"/>
              <a:t>1.	</a:t>
            </a:r>
            <a:r>
              <a:rPr spc="-10" dirty="0"/>
              <a:t>Instead </a:t>
            </a:r>
            <a:r>
              <a:rPr spc="-5" dirty="0"/>
              <a:t>of asking </a:t>
            </a:r>
            <a:r>
              <a:rPr dirty="0"/>
              <a:t>a </a:t>
            </a:r>
            <a:r>
              <a:rPr spc="-5" dirty="0"/>
              <a:t>question, </a:t>
            </a:r>
            <a:r>
              <a:rPr dirty="0"/>
              <a:t>the </a:t>
            </a:r>
            <a:r>
              <a:rPr spc="-10" dirty="0"/>
              <a:t>person </a:t>
            </a:r>
            <a:r>
              <a:rPr spc="-30" dirty="0"/>
              <a:t>strongly, </a:t>
            </a:r>
            <a:r>
              <a:rPr spc="-15" dirty="0"/>
              <a:t>rather </a:t>
            </a:r>
            <a:r>
              <a:rPr spc="-25" dirty="0"/>
              <a:t>angrily, </a:t>
            </a:r>
            <a:r>
              <a:rPr spc="-10" dirty="0"/>
              <a:t>disagrees </a:t>
            </a:r>
            <a:r>
              <a:rPr dirty="0"/>
              <a:t>with you.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303" y="584454"/>
            <a:ext cx="11732895" cy="60998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1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10" dirty="0">
                <a:latin typeface="Carlito"/>
                <a:cs typeface="Carlito"/>
              </a:rPr>
              <a:t>Instead </a:t>
            </a:r>
            <a:r>
              <a:rPr sz="2400" spc="-5" dirty="0">
                <a:latin typeface="Carlito"/>
                <a:cs typeface="Carlito"/>
              </a:rPr>
              <a:t>of asking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question,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states </a:t>
            </a:r>
            <a:r>
              <a:rPr sz="2400" spc="-5" dirty="0">
                <a:latin typeface="Carlito"/>
                <a:cs typeface="Carlito"/>
              </a:rPr>
              <a:t>his/her viewpoint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agrees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10" dirty="0">
                <a:latin typeface="Carlito"/>
                <a:cs typeface="Carlito"/>
              </a:rPr>
              <a:t>yours.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  <a:p>
            <a:pPr marL="527685" marR="320040" indent="-515620">
              <a:lnSpc>
                <a:spcPts val="2590"/>
              </a:lnSpc>
              <a:spcBef>
                <a:spcPts val="103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spc="-5" dirty="0">
                <a:latin typeface="Carlito"/>
                <a:cs typeface="Carlito"/>
              </a:rPr>
              <a:t>but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absolutely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10" dirty="0">
                <a:latin typeface="Carlito"/>
                <a:cs typeface="Carlito"/>
              </a:rPr>
              <a:t>that 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correct.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b</a:t>
            </a:r>
            <a:endParaRPr sz="2400">
              <a:latin typeface="Carlito"/>
              <a:cs typeface="Carlito"/>
            </a:endParaRPr>
          </a:p>
          <a:p>
            <a:pPr marL="527685" marR="5080" indent="-515620">
              <a:lnSpc>
                <a:spcPts val="2590"/>
              </a:lnSpc>
              <a:spcBef>
                <a:spcPts val="1000"/>
              </a:spcBef>
              <a:buAutoNum type="arabicPeriod" startAt="2"/>
              <a:tabLst>
                <a:tab pos="527685" algn="l"/>
                <a:tab pos="528320" algn="l"/>
                <a:tab pos="5150485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spc="-15" dirty="0">
                <a:latin typeface="Carlito"/>
                <a:cs typeface="Carlito"/>
              </a:rPr>
              <a:t>sure </a:t>
            </a:r>
            <a:r>
              <a:rPr sz="2400" spc="-5" dirty="0">
                <a:latin typeface="Carlito"/>
                <a:cs typeface="Carlito"/>
              </a:rPr>
              <a:t>whether  </a:t>
            </a:r>
            <a:r>
              <a:rPr sz="2400" spc="-10" dirty="0">
                <a:latin typeface="Carlito"/>
                <a:cs typeface="Carlito"/>
              </a:rPr>
              <a:t>your information was correct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or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not.	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endParaRPr sz="24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527685" algn="l"/>
                <a:tab pos="528320" algn="l"/>
                <a:tab pos="10125075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asks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dirty="0">
                <a:latin typeface="Carlito"/>
                <a:cs typeface="Carlito"/>
              </a:rPr>
              <a:t>will </a:t>
            </a:r>
            <a:r>
              <a:rPr sz="2400" spc="-10" dirty="0">
                <a:latin typeface="Carlito"/>
                <a:cs typeface="Carlito"/>
              </a:rPr>
              <a:t>require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very </a:t>
            </a:r>
            <a:r>
              <a:rPr sz="2400" dirty="0">
                <a:latin typeface="Carlito"/>
                <a:cs typeface="Carlito"/>
              </a:rPr>
              <a:t>long,</a:t>
            </a:r>
            <a:r>
              <a:rPr sz="2400" spc="7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complicated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40" dirty="0">
                <a:latin typeface="Carlito"/>
                <a:cs typeface="Carlito"/>
              </a:rPr>
              <a:t>answer.	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endParaRPr sz="2400">
              <a:latin typeface="Carlito"/>
              <a:cs typeface="Carlito"/>
            </a:endParaRPr>
          </a:p>
          <a:p>
            <a:pPr marL="461645" marR="539750" lvl="1" indent="-342900">
              <a:lnSpc>
                <a:spcPct val="100000"/>
              </a:lnSpc>
              <a:spcBef>
                <a:spcPts val="1864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Do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regard this as 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attack.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appreciate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your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bringing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this to my attention.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</a:t>
            </a:r>
            <a:r>
              <a:rPr sz="2000" i="1" spc="-1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sources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see what is</a:t>
            </a:r>
            <a:r>
              <a:rPr sz="2000" i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correct.</a:t>
            </a:r>
            <a:endParaRPr sz="2000">
              <a:latin typeface="Times New Roman"/>
              <a:cs typeface="Times New Roman"/>
            </a:endParaRPr>
          </a:p>
          <a:p>
            <a:pPr marL="461645" marR="1622425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If possible, give your source of information. If you cannot do so,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believe that</a:t>
            </a:r>
            <a:r>
              <a:rPr sz="2000" i="1" spc="-2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 information is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certainly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</a:t>
            </a:r>
            <a:r>
              <a:rPr sz="2000" i="1" spc="-1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facts.</a:t>
            </a:r>
            <a:endParaRPr sz="2000">
              <a:latin typeface="Times New Roman"/>
              <a:cs typeface="Times New Roman"/>
            </a:endParaRPr>
          </a:p>
          <a:p>
            <a:pPr marL="461645" marR="911860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is an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interesting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question,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it would take much too long to answer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it. Perhaps</a:t>
            </a:r>
            <a:r>
              <a:rPr sz="2000" i="1" spc="-1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 can discuss it</a:t>
            </a:r>
            <a:r>
              <a:rPr sz="2000" i="1" spc="-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later.</a:t>
            </a:r>
            <a:endParaRPr sz="2000">
              <a:latin typeface="Times New Roman"/>
              <a:cs typeface="Times New Roman"/>
            </a:endParaRPr>
          </a:p>
          <a:p>
            <a:pPr marL="461645" marR="839469" lvl="1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Listen </a:t>
            </a:r>
            <a:r>
              <a:rPr sz="2000" spc="-20" dirty="0">
                <a:solidFill>
                  <a:srgbClr val="006FC0"/>
                </a:solidFill>
                <a:latin typeface="Times New Roman"/>
                <a:cs typeface="Times New Roman"/>
              </a:rPr>
              <a:t>politely,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then restate your 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additional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evidence, if possible. Do not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argue</a:t>
            </a:r>
            <a:r>
              <a:rPr sz="2000" spc="-20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 the person. If he/she repeat their position,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Well,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 to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disagree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on this  point. o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Unfortunately,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there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is no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time to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go into this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more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deeply right</a:t>
            </a:r>
            <a:r>
              <a:rPr sz="2000" i="1" spc="-2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now.</a:t>
            </a:r>
            <a:endParaRPr sz="2000">
              <a:latin typeface="Times New Roman"/>
              <a:cs typeface="Times New Roman"/>
            </a:endParaRPr>
          </a:p>
          <a:p>
            <a:pPr marL="461645" lvl="1" indent="-343535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Show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how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this </a:t>
            </a:r>
            <a:r>
              <a:rPr sz="2000" spc="-15" dirty="0">
                <a:solidFill>
                  <a:srgbClr val="006FC0"/>
                </a:solidFill>
                <a:latin typeface="Times New Roman"/>
                <a:cs typeface="Times New Roman"/>
              </a:rPr>
              <a:t>person’s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ideas support your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own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spc="-45" dirty="0">
                <a:solidFill>
                  <a:srgbClr val="006FC0"/>
                </a:solidFill>
                <a:latin typeface="Times New Roman"/>
                <a:cs typeface="Times New Roman"/>
              </a:rPr>
              <a:t>Yes,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fits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exactly</a:t>
            </a:r>
            <a:r>
              <a:rPr sz="2000" i="1" spc="-2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with</a:t>
            </a:r>
            <a:endParaRPr sz="20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what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was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saying.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D851F-C3F2-2ECC-E427-ACAE63B4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C53635-ADD8-5D98-4F39-011CD9FC4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295399"/>
            <a:ext cx="10970513" cy="4124206"/>
          </a:xfrm>
        </p:spPr>
        <p:txBody>
          <a:bodyPr/>
          <a:lstStyle/>
          <a:p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Match the type of question 1-4 and a recommended strategy a-d: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0"/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GOOD QUESTIONS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a- try not to sound rude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DIFFICULT QUESTIONS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b- you’ve already given the information, answer briefly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UNNECESSARY QUESTIONS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c- ask the audience what they think, say you don’t know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IRRELEVANT QUESTIONS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d- thank people for them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006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D851F-C3F2-2ECC-E427-ACAE63B4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C53635-ADD8-5D98-4F39-011CD9FC4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295399"/>
            <a:ext cx="10970513" cy="4124206"/>
          </a:xfrm>
        </p:spPr>
        <p:txBody>
          <a:bodyPr/>
          <a:lstStyle/>
          <a:p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Match the type of question 1-4 and a recommended strategy a-d: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0"/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GOOD QUESTIONS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a- try not to sound rude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DIFFICULT QUESTIONS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b- you’ve already given the information, answer briefly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UNNECESSARY QUESTIONS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c- ask the audience what they think, say you don’t know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200000"/>
              </a:lnSpc>
              <a:tabLst>
                <a:tab pos="2250440" algn="l"/>
              </a:tabLst>
            </a:pP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IRRELEVANT QUESTIONS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d- thank people for them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7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777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4. </a:t>
            </a:r>
            <a:r>
              <a:rPr sz="4400" spc="-229" dirty="0">
                <a:latin typeface="Trebuchet MS"/>
                <a:cs typeface="Trebuchet MS"/>
              </a:rPr>
              <a:t>Handling</a:t>
            </a:r>
            <a:r>
              <a:rPr sz="4400" spc="-515" dirty="0">
                <a:latin typeface="Trebuchet MS"/>
                <a:cs typeface="Trebuchet MS"/>
              </a:rPr>
              <a:t> </a:t>
            </a:r>
            <a:r>
              <a:rPr sz="4400" spc="-195" dirty="0">
                <a:latin typeface="Trebuchet MS"/>
                <a:cs typeface="Trebuchet MS"/>
              </a:rPr>
              <a:t>questions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3" y="1467129"/>
            <a:ext cx="5839460" cy="105028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25" dirty="0">
                <a:latin typeface="Carlito"/>
                <a:cs typeface="Carlito"/>
              </a:rPr>
              <a:t>I’m </a:t>
            </a:r>
            <a:r>
              <a:rPr sz="2800" spc="-15" dirty="0">
                <a:latin typeface="Carlito"/>
                <a:cs typeface="Carlito"/>
              </a:rPr>
              <a:t>afraid </a:t>
            </a: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don’t see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6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connection.</a:t>
            </a:r>
            <a:r>
              <a:rPr lang="cs-CZ" sz="2800" spc="-1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40" dirty="0">
                <a:latin typeface="Carlito"/>
                <a:cs typeface="Carlito"/>
              </a:rPr>
              <a:t>Sorry, </a:t>
            </a: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don’t </a:t>
            </a:r>
            <a:r>
              <a:rPr sz="2800" spc="-20" dirty="0">
                <a:latin typeface="Carlito"/>
                <a:cs typeface="Carlito"/>
              </a:rPr>
              <a:t>follow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you.</a:t>
            </a:r>
            <a:r>
              <a:rPr lang="cs-CZ" sz="2800" spc="-2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018023" y="2490686"/>
            <a:ext cx="6257290" cy="365292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64490" indent="-352425">
              <a:lnSpc>
                <a:spcPct val="100000"/>
              </a:lnSpc>
              <a:spcBef>
                <a:spcPts val="765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think I </a:t>
            </a:r>
            <a:r>
              <a:rPr spc="-15" dirty="0"/>
              <a:t>answered </a:t>
            </a:r>
            <a:r>
              <a:rPr spc="-10" dirty="0"/>
              <a:t>that</a:t>
            </a:r>
            <a:r>
              <a:rPr spc="35" dirty="0"/>
              <a:t> </a:t>
            </a:r>
            <a:r>
              <a:rPr spc="-40" dirty="0"/>
              <a:t>earlier.</a:t>
            </a:r>
            <a:r>
              <a:rPr lang="cs-CZ" spc="-40" dirty="0"/>
              <a:t> </a:t>
            </a:r>
            <a:endParaRPr spc="-4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Good</a:t>
            </a:r>
            <a:r>
              <a:rPr spc="5" dirty="0"/>
              <a:t> </a:t>
            </a:r>
            <a:r>
              <a:rPr spc="-10" dirty="0"/>
              <a:t>point.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15" dirty="0"/>
              <a:t>Interesting. </a:t>
            </a:r>
            <a:r>
              <a:rPr spc="-10" dirty="0"/>
              <a:t>What </a:t>
            </a:r>
            <a:r>
              <a:rPr spc="-5" dirty="0"/>
              <a:t>do </a:t>
            </a:r>
            <a:r>
              <a:rPr spc="-20" dirty="0"/>
              <a:t>you</a:t>
            </a:r>
            <a:r>
              <a:rPr spc="65" dirty="0"/>
              <a:t> </a:t>
            </a:r>
            <a:r>
              <a:rPr spc="-10" dirty="0"/>
              <a:t>think?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30" dirty="0"/>
              <a:t>Well, </a:t>
            </a:r>
            <a:r>
              <a:rPr spc="-5" dirty="0"/>
              <a:t>as I </a:t>
            </a:r>
            <a:r>
              <a:rPr spc="-10" dirty="0"/>
              <a:t>said/mentioned</a:t>
            </a:r>
            <a:r>
              <a:rPr spc="70" dirty="0"/>
              <a:t> </a:t>
            </a:r>
            <a:r>
              <a:rPr spc="-5" dirty="0"/>
              <a:t>earlier…</a:t>
            </a:r>
            <a:r>
              <a:rPr lang="cs-CZ" spc="-5" dirty="0"/>
              <a:t> </a:t>
            </a:r>
            <a:endParaRPr spc="-5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25" dirty="0"/>
              <a:t>I’m </a:t>
            </a:r>
            <a:r>
              <a:rPr spc="-15" dirty="0"/>
              <a:t>afraid </a:t>
            </a:r>
            <a:r>
              <a:rPr spc="-5" dirty="0"/>
              <a:t>I </a:t>
            </a:r>
            <a:r>
              <a:rPr spc="-10" dirty="0"/>
              <a:t>don’t </a:t>
            </a:r>
            <a:r>
              <a:rPr spc="-25" dirty="0"/>
              <a:t>have </a:t>
            </a:r>
            <a:r>
              <a:rPr spc="-10" dirty="0"/>
              <a:t>that</a:t>
            </a:r>
            <a:r>
              <a:rPr spc="75" dirty="0"/>
              <a:t> </a:t>
            </a:r>
            <a:r>
              <a:rPr spc="-15" dirty="0"/>
              <a:t>information</a:t>
            </a:r>
            <a:r>
              <a:rPr lang="cs-CZ" spc="-15" dirty="0"/>
              <a:t>. </a:t>
            </a:r>
            <a:endParaRPr spc="-15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20" dirty="0"/>
              <a:t>That’s </a:t>
            </a:r>
            <a:r>
              <a:rPr spc="-5" dirty="0"/>
              <a:t>a </a:t>
            </a:r>
            <a:r>
              <a:rPr spc="-10" dirty="0"/>
              <a:t>very good</a:t>
            </a:r>
            <a:r>
              <a:rPr spc="35" dirty="0"/>
              <a:t> </a:t>
            </a:r>
            <a:r>
              <a:rPr spc="-10" dirty="0"/>
              <a:t>question.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</a:t>
            </a:r>
            <a:r>
              <a:rPr spc="-10" dirty="0"/>
              <a:t>don’t know that </a:t>
            </a:r>
            <a:r>
              <a:rPr spc="-15" dirty="0"/>
              <a:t>off </a:t>
            </a:r>
            <a:r>
              <a:rPr spc="-5" dirty="0"/>
              <a:t>the </a:t>
            </a:r>
            <a:r>
              <a:rPr spc="-15" dirty="0"/>
              <a:t>top </a:t>
            </a:r>
            <a:r>
              <a:rPr spc="-5" dirty="0"/>
              <a:t>of </a:t>
            </a:r>
            <a:r>
              <a:rPr spc="-35" dirty="0"/>
              <a:t>my</a:t>
            </a:r>
            <a:r>
              <a:rPr spc="100" dirty="0"/>
              <a:t> </a:t>
            </a:r>
            <a:r>
              <a:rPr spc="-10" dirty="0"/>
              <a:t>head.</a:t>
            </a:r>
            <a:r>
              <a:rPr lang="cs-CZ" spc="-10" dirty="0"/>
              <a:t> 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873047" y="2495803"/>
            <a:ext cx="372714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33"/>
                </a:solidFill>
                <a:cs typeface="Times New Roman"/>
              </a:rPr>
              <a:t>Good 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cs typeface="Times New Roman"/>
              </a:rPr>
              <a:t> 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3333"/>
                </a:solidFill>
                <a:cs typeface="Times New Roman"/>
              </a:rPr>
              <a:t>Difficult questions  </a:t>
            </a:r>
            <a:r>
              <a:rPr sz="2400" b="1" spc="-5" dirty="0">
                <a:solidFill>
                  <a:srgbClr val="333333"/>
                </a:solidFill>
                <a:cs typeface="Times New Roman"/>
              </a:rPr>
              <a:t>Unnecessary questions</a:t>
            </a:r>
            <a:r>
              <a:rPr lang="cs-CZ" sz="2400" b="1" spc="-5" dirty="0">
                <a:solidFill>
                  <a:srgbClr val="333333"/>
                </a:solidFill>
                <a:cs typeface="Times New Roman"/>
              </a:rPr>
              <a:t> </a:t>
            </a:r>
            <a:r>
              <a:rPr sz="2400" b="1" spc="-5" dirty="0">
                <a:solidFill>
                  <a:srgbClr val="333333"/>
                </a:solidFill>
                <a:cs typeface="Times New Roman"/>
              </a:rPr>
              <a:t>  Irrelevant</a:t>
            </a:r>
            <a:r>
              <a:rPr sz="2400" b="1" spc="-40" dirty="0">
                <a:solidFill>
                  <a:srgbClr val="333333"/>
                </a:solidFill>
                <a:cs typeface="Times New Roman"/>
              </a:rPr>
              <a:t> 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cs typeface="Times New Roman"/>
              </a:rPr>
              <a:t> </a:t>
            </a:r>
            <a:endParaRPr sz="2400" dirty="0"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0824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20" dirty="0">
                <a:latin typeface="Trebuchet MS"/>
                <a:cs typeface="Trebuchet MS"/>
              </a:rPr>
              <a:t>Presentation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35" dirty="0">
                <a:latin typeface="Trebuchet MS"/>
                <a:cs typeface="Trebuchet MS"/>
              </a:rPr>
              <a:t>Skills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305938"/>
            <a:ext cx="2651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rlito"/>
                <a:cs typeface="Carlito"/>
              </a:rPr>
              <a:t>Efficient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ending?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777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4. </a:t>
            </a:r>
            <a:r>
              <a:rPr sz="4400" spc="-229" dirty="0">
                <a:latin typeface="Trebuchet MS"/>
                <a:cs typeface="Trebuchet MS"/>
              </a:rPr>
              <a:t>Handling</a:t>
            </a:r>
            <a:r>
              <a:rPr sz="4400" spc="-515" dirty="0">
                <a:latin typeface="Trebuchet MS"/>
                <a:cs typeface="Trebuchet MS"/>
              </a:rPr>
              <a:t> </a:t>
            </a:r>
            <a:r>
              <a:rPr sz="4400" spc="-195" dirty="0">
                <a:latin typeface="Trebuchet MS"/>
                <a:cs typeface="Trebuchet MS"/>
              </a:rPr>
              <a:t>questions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3" y="1467129"/>
            <a:ext cx="5839460" cy="105028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25" dirty="0">
                <a:latin typeface="Carlito"/>
                <a:cs typeface="Carlito"/>
              </a:rPr>
              <a:t>I’m </a:t>
            </a:r>
            <a:r>
              <a:rPr sz="2800" spc="-15" dirty="0">
                <a:latin typeface="Carlito"/>
                <a:cs typeface="Carlito"/>
              </a:rPr>
              <a:t>afraid </a:t>
            </a: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don’t see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6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connection.</a:t>
            </a:r>
            <a:r>
              <a:rPr lang="cs-CZ" sz="2800" spc="-1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cs-CZ" sz="2800" spc="-5" dirty="0" err="1"/>
              <a:t>Good</a:t>
            </a:r>
            <a:r>
              <a:rPr lang="cs-CZ" sz="2800" spc="5" dirty="0"/>
              <a:t> </a:t>
            </a:r>
            <a:r>
              <a:rPr lang="cs-CZ" sz="2800" spc="-10" dirty="0"/>
              <a:t>point.</a:t>
            </a:r>
            <a:r>
              <a:rPr lang="cs-CZ" sz="2800" spc="-2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018023" y="2490686"/>
            <a:ext cx="6257290" cy="365292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64490" indent="-352425">
              <a:lnSpc>
                <a:spcPct val="100000"/>
              </a:lnSpc>
              <a:spcBef>
                <a:spcPts val="765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think I </a:t>
            </a:r>
            <a:r>
              <a:rPr spc="-15" dirty="0"/>
              <a:t>answered </a:t>
            </a:r>
            <a:r>
              <a:rPr spc="-10" dirty="0"/>
              <a:t>that</a:t>
            </a:r>
            <a:r>
              <a:rPr spc="35" dirty="0"/>
              <a:t> </a:t>
            </a:r>
            <a:r>
              <a:rPr spc="-40" dirty="0"/>
              <a:t>earlier.</a:t>
            </a:r>
            <a:r>
              <a:rPr lang="cs-CZ" spc="-40" dirty="0"/>
              <a:t> </a:t>
            </a:r>
            <a:endParaRPr spc="-4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lang="en-US" sz="2800" spc="-40" dirty="0">
                <a:latin typeface="Carlito"/>
                <a:cs typeface="Carlito"/>
              </a:rPr>
              <a:t>Sorry, </a:t>
            </a:r>
            <a:r>
              <a:rPr lang="en-US" sz="2800" spc="-5" dirty="0">
                <a:latin typeface="Carlito"/>
                <a:cs typeface="Carlito"/>
              </a:rPr>
              <a:t>I </a:t>
            </a:r>
            <a:r>
              <a:rPr lang="en-US" sz="2800" spc="-10" dirty="0">
                <a:latin typeface="Carlito"/>
                <a:cs typeface="Carlito"/>
              </a:rPr>
              <a:t>don’t </a:t>
            </a:r>
            <a:r>
              <a:rPr lang="en-US" sz="2800" spc="-20" dirty="0">
                <a:latin typeface="Carlito"/>
                <a:cs typeface="Carlito"/>
              </a:rPr>
              <a:t>follow</a:t>
            </a:r>
            <a:r>
              <a:rPr lang="en-US" sz="2800" spc="95" dirty="0">
                <a:latin typeface="Carlito"/>
                <a:cs typeface="Carlito"/>
              </a:rPr>
              <a:t> </a:t>
            </a:r>
            <a:r>
              <a:rPr lang="en-US" sz="2800" spc="-20" dirty="0">
                <a:latin typeface="Carlito"/>
                <a:cs typeface="Carlito"/>
              </a:rPr>
              <a:t>you.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15" dirty="0"/>
              <a:t>Interesting. </a:t>
            </a:r>
            <a:r>
              <a:rPr spc="-10" dirty="0"/>
              <a:t>What </a:t>
            </a:r>
            <a:r>
              <a:rPr spc="-5" dirty="0"/>
              <a:t>do </a:t>
            </a:r>
            <a:r>
              <a:rPr spc="-20" dirty="0"/>
              <a:t>you</a:t>
            </a:r>
            <a:r>
              <a:rPr spc="65" dirty="0"/>
              <a:t> </a:t>
            </a:r>
            <a:r>
              <a:rPr spc="-10" dirty="0"/>
              <a:t>think?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30" dirty="0"/>
              <a:t>Well, </a:t>
            </a:r>
            <a:r>
              <a:rPr spc="-5" dirty="0"/>
              <a:t>as I </a:t>
            </a:r>
            <a:r>
              <a:rPr spc="-10" dirty="0"/>
              <a:t>said/mentioned</a:t>
            </a:r>
            <a:r>
              <a:rPr spc="70" dirty="0"/>
              <a:t> </a:t>
            </a:r>
            <a:r>
              <a:rPr spc="-5" dirty="0"/>
              <a:t>earlier…</a:t>
            </a:r>
            <a:r>
              <a:rPr lang="cs-CZ" spc="-5" dirty="0"/>
              <a:t> </a:t>
            </a:r>
            <a:endParaRPr spc="-5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25" dirty="0"/>
              <a:t>I’m </a:t>
            </a:r>
            <a:r>
              <a:rPr spc="-15" dirty="0"/>
              <a:t>afraid </a:t>
            </a:r>
            <a:r>
              <a:rPr spc="-5" dirty="0"/>
              <a:t>I </a:t>
            </a:r>
            <a:r>
              <a:rPr spc="-10" dirty="0"/>
              <a:t>don’t </a:t>
            </a:r>
            <a:r>
              <a:rPr spc="-25" dirty="0"/>
              <a:t>have </a:t>
            </a:r>
            <a:r>
              <a:rPr spc="-10" dirty="0"/>
              <a:t>that</a:t>
            </a:r>
            <a:r>
              <a:rPr spc="75" dirty="0"/>
              <a:t> </a:t>
            </a:r>
            <a:r>
              <a:rPr spc="-15" dirty="0"/>
              <a:t>information</a:t>
            </a:r>
            <a:r>
              <a:rPr lang="cs-CZ" spc="-15" dirty="0"/>
              <a:t> </a:t>
            </a:r>
            <a:endParaRPr spc="-15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20" dirty="0"/>
              <a:t>That’s </a:t>
            </a:r>
            <a:r>
              <a:rPr spc="-5" dirty="0"/>
              <a:t>a </a:t>
            </a:r>
            <a:r>
              <a:rPr spc="-10" dirty="0"/>
              <a:t>very good</a:t>
            </a:r>
            <a:r>
              <a:rPr spc="35" dirty="0"/>
              <a:t> </a:t>
            </a:r>
            <a:r>
              <a:rPr spc="-10" dirty="0"/>
              <a:t>question.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</a:t>
            </a:r>
            <a:r>
              <a:rPr spc="-10" dirty="0"/>
              <a:t>don’t know that </a:t>
            </a:r>
            <a:r>
              <a:rPr spc="-15" dirty="0"/>
              <a:t>off </a:t>
            </a:r>
            <a:r>
              <a:rPr spc="-5" dirty="0"/>
              <a:t>the </a:t>
            </a:r>
            <a:r>
              <a:rPr spc="-15" dirty="0"/>
              <a:t>top </a:t>
            </a:r>
            <a:r>
              <a:rPr spc="-5" dirty="0"/>
              <a:t>of </a:t>
            </a:r>
            <a:r>
              <a:rPr spc="-35" dirty="0"/>
              <a:t>my</a:t>
            </a:r>
            <a:r>
              <a:rPr spc="100" dirty="0"/>
              <a:t> </a:t>
            </a:r>
            <a:r>
              <a:rPr spc="-10" dirty="0"/>
              <a:t>head.</a:t>
            </a:r>
            <a:r>
              <a:rPr lang="cs-CZ" spc="-10" dirty="0"/>
              <a:t> 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873047" y="2495803"/>
            <a:ext cx="372714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33"/>
                </a:solidFill>
                <a:cs typeface="Times New Roman"/>
              </a:rPr>
              <a:t>Good 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cs typeface="Times New Roman"/>
              </a:rPr>
              <a:t>  2, 8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  Difficult questions </a:t>
            </a:r>
            <a:r>
              <a:rPr lang="cs-CZ" sz="2400" b="1" dirty="0">
                <a:solidFill>
                  <a:srgbClr val="333333"/>
                </a:solidFill>
                <a:cs typeface="Times New Roman"/>
              </a:rPr>
              <a:t>7,9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 </a:t>
            </a:r>
            <a:r>
              <a:rPr sz="2400" b="1" spc="-5" dirty="0">
                <a:solidFill>
                  <a:srgbClr val="333333"/>
                </a:solidFill>
                <a:cs typeface="Times New Roman"/>
              </a:rPr>
              <a:t>Unnecessary questions</a:t>
            </a:r>
            <a:r>
              <a:rPr lang="cs-CZ" sz="2400" b="1" spc="-5" dirty="0">
                <a:solidFill>
                  <a:srgbClr val="333333"/>
                </a:solidFill>
                <a:cs typeface="Times New Roman"/>
              </a:rPr>
              <a:t> 3, 6</a:t>
            </a:r>
            <a:r>
              <a:rPr sz="2400" b="1" spc="-5" dirty="0">
                <a:solidFill>
                  <a:srgbClr val="333333"/>
                </a:solidFill>
                <a:cs typeface="Times New Roman"/>
              </a:rPr>
              <a:t>  Irrelevant</a:t>
            </a:r>
            <a:r>
              <a:rPr sz="2400" b="1" spc="-40" dirty="0">
                <a:solidFill>
                  <a:srgbClr val="333333"/>
                </a:solidFill>
                <a:cs typeface="Times New Roman"/>
              </a:rPr>
              <a:t> </a:t>
            </a:r>
            <a:r>
              <a:rPr sz="2400" b="1" dirty="0">
                <a:solidFill>
                  <a:srgbClr val="333333"/>
                </a:solidFill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cs typeface="Times New Roman"/>
              </a:rPr>
              <a:t> 4, 1, 5</a:t>
            </a:r>
            <a:endParaRPr sz="2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876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D9EB5-A360-4A6F-B0C3-6A49462A7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492443"/>
          </a:xfrm>
        </p:spPr>
        <p:txBody>
          <a:bodyPr/>
          <a:lstStyle/>
          <a:p>
            <a:r>
              <a:rPr lang="cs-CZ" sz="3200" dirty="0" err="1"/>
              <a:t>Indirect</a:t>
            </a:r>
            <a:r>
              <a:rPr lang="cs-CZ" sz="3200" dirty="0"/>
              <a:t> </a:t>
            </a:r>
            <a:r>
              <a:rPr lang="cs-CZ" sz="3200" dirty="0" err="1"/>
              <a:t>question</a:t>
            </a:r>
            <a:endParaRPr lang="cs-CZ" sz="32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983FB-BAE9-41B2-89F6-35A0229C6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303" y="914400"/>
            <a:ext cx="11110010" cy="5601533"/>
          </a:xfrm>
        </p:spPr>
        <p:txBody>
          <a:bodyPr/>
          <a:lstStyle/>
          <a:p>
            <a:endParaRPr lang="cs-CZ" dirty="0"/>
          </a:p>
          <a:p>
            <a:pPr algn="l"/>
            <a:r>
              <a:rPr lang="en-US" b="0" i="0" dirty="0">
                <a:effectLst/>
                <a:latin typeface="+mj-lt"/>
              </a:rPr>
              <a:t>An indirect question is a question embedded inside another sentence. The word order of an indirect question is the same as for a statement, not a question. Indirect questions are a more polite way to ask for information or make requests.</a:t>
            </a:r>
            <a:endParaRPr lang="cs-CZ" b="0" i="0" dirty="0">
              <a:effectLst/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b="0" i="0" dirty="0">
                <a:effectLst/>
                <a:latin typeface="+mj-lt"/>
              </a:rPr>
              <a:t>     </a:t>
            </a:r>
            <a:r>
              <a:rPr lang="cs-CZ" b="0" i="0" dirty="0" err="1">
                <a:effectLst/>
                <a:latin typeface="+mj-lt"/>
              </a:rPr>
              <a:t>Which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calculation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will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you</a:t>
            </a:r>
            <a:r>
              <a:rPr lang="cs-CZ" b="0" i="0" dirty="0">
                <a:effectLst/>
                <a:latin typeface="+mj-lt"/>
              </a:rPr>
              <a:t> do </a:t>
            </a:r>
            <a:r>
              <a:rPr lang="cs-CZ" b="0" i="0" dirty="0" err="1">
                <a:effectLst/>
                <a:latin typeface="+mj-lt"/>
              </a:rPr>
              <a:t>tomorrow</a:t>
            </a:r>
            <a:r>
              <a:rPr lang="cs-CZ" b="0" i="0" dirty="0">
                <a:effectLst/>
                <a:latin typeface="+mj-lt"/>
              </a:rPr>
              <a:t>? 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direct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question</a:t>
            </a:r>
            <a:endParaRPr lang="cs-CZ" b="0" i="0" dirty="0">
              <a:solidFill>
                <a:srgbClr val="FF0000"/>
              </a:solidFill>
              <a:effectLst/>
              <a:latin typeface="+mj-lt"/>
            </a:endParaRPr>
          </a:p>
          <a:p>
            <a:pPr algn="l"/>
            <a:endParaRPr lang="cs-CZ" dirty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                                                                                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indirect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question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?</a:t>
            </a:r>
          </a:p>
          <a:p>
            <a:pPr algn="l"/>
            <a:endParaRPr lang="cs-CZ" dirty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   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Could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you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tell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cs-CZ" b="0" i="0" dirty="0" err="1">
                <a:solidFill>
                  <a:srgbClr val="FF0000"/>
                </a:solidFill>
                <a:effectLst/>
                <a:latin typeface="+mj-lt"/>
              </a:rPr>
              <a:t>me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which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calculation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you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will</a:t>
            </a:r>
            <a:r>
              <a:rPr lang="cs-CZ" b="0" i="0" dirty="0">
                <a:effectLst/>
                <a:latin typeface="+mj-lt"/>
              </a:rPr>
              <a:t> do </a:t>
            </a:r>
            <a:r>
              <a:rPr lang="cs-CZ" b="0" i="0" dirty="0" err="1">
                <a:effectLst/>
                <a:latin typeface="+mj-lt"/>
              </a:rPr>
              <a:t>tomorrow</a:t>
            </a:r>
            <a:r>
              <a:rPr lang="cs-CZ" b="0" i="0" dirty="0">
                <a:effectLst/>
                <a:latin typeface="+mj-lt"/>
              </a:rPr>
              <a:t>?</a:t>
            </a:r>
            <a:endParaRPr lang="en-US" b="0" i="0" dirty="0">
              <a:effectLst/>
              <a:latin typeface="+mj-lt"/>
            </a:endParaRPr>
          </a:p>
          <a:p>
            <a:br>
              <a:rPr lang="en-US" b="0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96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8541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7. </a:t>
            </a:r>
            <a:r>
              <a:rPr sz="4400" spc="-254" dirty="0">
                <a:latin typeface="Trebuchet MS"/>
                <a:cs typeface="Trebuchet MS"/>
              </a:rPr>
              <a:t>Grammar </a:t>
            </a:r>
            <a:r>
              <a:rPr sz="4400" spc="-225" dirty="0">
                <a:latin typeface="Trebuchet MS"/>
                <a:cs typeface="Trebuchet MS"/>
              </a:rPr>
              <a:t>focus </a:t>
            </a:r>
            <a:r>
              <a:rPr sz="4400" spc="575" dirty="0">
                <a:latin typeface="Trebuchet MS"/>
                <a:cs typeface="Trebuchet MS"/>
              </a:rPr>
              <a:t>–</a:t>
            </a:r>
            <a:r>
              <a:rPr sz="4400" spc="-950" dirty="0">
                <a:latin typeface="Trebuchet MS"/>
                <a:cs typeface="Trebuchet MS"/>
              </a:rPr>
              <a:t> </a:t>
            </a:r>
            <a:r>
              <a:rPr sz="4400" spc="-275" dirty="0">
                <a:latin typeface="Trebuchet MS"/>
                <a:cs typeface="Trebuchet MS"/>
              </a:rPr>
              <a:t>indirect </a:t>
            </a:r>
            <a:r>
              <a:rPr sz="4400" spc="-235" dirty="0">
                <a:latin typeface="Trebuchet MS"/>
                <a:cs typeface="Trebuchet MS"/>
              </a:rPr>
              <a:t>questions.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354986"/>
            <a:ext cx="3568065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-20" dirty="0">
                <a:latin typeface="Carlito"/>
                <a:cs typeface="Carlito"/>
              </a:rPr>
              <a:t>you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know…?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Can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0" dirty="0">
                <a:latin typeface="Carlito"/>
                <a:cs typeface="Carlito"/>
              </a:rPr>
              <a:t>tell</a:t>
            </a:r>
            <a:r>
              <a:rPr sz="2800" dirty="0">
                <a:latin typeface="Carlito"/>
                <a:cs typeface="Carlito"/>
              </a:rPr>
              <a:t> me….?</a:t>
            </a: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5" dirty="0">
                <a:latin typeface="Carlito"/>
                <a:cs typeface="Carlito"/>
              </a:rPr>
              <a:t>no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idea…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would </a:t>
            </a:r>
            <a:r>
              <a:rPr sz="2800" spc="-30" dirty="0">
                <a:latin typeface="Carlito"/>
                <a:cs typeface="Carlito"/>
              </a:rPr>
              <a:t>like </a:t>
            </a:r>
            <a:r>
              <a:rPr sz="2800" spc="-15" dirty="0">
                <a:latin typeface="Carlito"/>
                <a:cs typeface="Carlito"/>
              </a:rPr>
              <a:t>to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know…..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4038" y="1354986"/>
            <a:ext cx="4124960" cy="2070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5080" indent="-32384">
              <a:lnSpc>
                <a:spcPct val="12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wonder </a:t>
            </a:r>
            <a:r>
              <a:rPr sz="2800" spc="-5" dirty="0">
                <a:latin typeface="Carlito"/>
                <a:cs typeface="Carlito"/>
              </a:rPr>
              <a:t>/ </a:t>
            </a:r>
            <a:r>
              <a:rPr sz="2800" spc="-15" dirty="0">
                <a:latin typeface="Carlito"/>
                <a:cs typeface="Carlito"/>
              </a:rPr>
              <a:t>was </a:t>
            </a:r>
            <a:r>
              <a:rPr sz="2800" spc="-10" dirty="0">
                <a:latin typeface="Carlito"/>
                <a:cs typeface="Carlito"/>
              </a:rPr>
              <a:t>wondering </a:t>
            </a:r>
            <a:r>
              <a:rPr sz="2800" spc="-5" dirty="0">
                <a:latin typeface="Carlito"/>
                <a:cs typeface="Carlito"/>
              </a:rPr>
              <a:t>…  Do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happen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know…?</a:t>
            </a:r>
            <a:endParaRPr sz="2800">
              <a:latin typeface="Carlito"/>
              <a:cs typeface="Carlito"/>
            </a:endParaRPr>
          </a:p>
          <a:p>
            <a:pPr marL="56515" marR="363855" indent="-12065">
              <a:lnSpc>
                <a:spcPct val="119600"/>
              </a:lnSpc>
              <a:spcBef>
                <a:spcPts val="5"/>
              </a:spcBef>
            </a:pPr>
            <a:r>
              <a:rPr sz="2800" spc="-5" dirty="0">
                <a:latin typeface="Carlito"/>
                <a:cs typeface="Carlito"/>
              </a:rPr>
              <a:t>I am not </a:t>
            </a:r>
            <a:r>
              <a:rPr sz="2800" spc="-10" dirty="0">
                <a:latin typeface="Carlito"/>
                <a:cs typeface="Carlito"/>
              </a:rPr>
              <a:t>sure…………….  </a:t>
            </a:r>
            <a:r>
              <a:rPr sz="2800" spc="-20" dirty="0">
                <a:latin typeface="Carlito"/>
                <a:cs typeface="Carlito"/>
              </a:rPr>
              <a:t>Have you any </a:t>
            </a:r>
            <a:r>
              <a:rPr sz="2800" spc="-5" dirty="0">
                <a:latin typeface="Carlito"/>
                <a:cs typeface="Carlito"/>
              </a:rPr>
              <a:t>idea……….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697351"/>
            <a:ext cx="11367135" cy="11586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ts val="2860"/>
              </a:lnSpc>
            </a:pPr>
            <a:r>
              <a:rPr sz="2800" spc="-15" dirty="0">
                <a:latin typeface="Carlito"/>
                <a:cs typeface="Carlito"/>
              </a:rPr>
              <a:t>Where </a:t>
            </a:r>
            <a:r>
              <a:rPr sz="2800" spc="-10" dirty="0">
                <a:latin typeface="Carlito"/>
                <a:cs typeface="Carlito"/>
              </a:rPr>
              <a:t>does </a:t>
            </a:r>
            <a:r>
              <a:rPr sz="2800" spc="-5" dirty="0">
                <a:latin typeface="Carlito"/>
                <a:cs typeface="Carlito"/>
              </a:rPr>
              <a:t>the author </a:t>
            </a:r>
            <a:r>
              <a:rPr sz="2800" spc="-10" dirty="0">
                <a:latin typeface="Carlito"/>
                <a:cs typeface="Carlito"/>
              </a:rPr>
              <a:t>come</a:t>
            </a:r>
            <a:r>
              <a:rPr sz="2800" spc="9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from?</a:t>
            </a:r>
            <a:endParaRPr sz="2800" dirty="0">
              <a:latin typeface="Carlito"/>
              <a:cs typeface="Carlito"/>
            </a:endParaRPr>
          </a:p>
          <a:p>
            <a:pPr marL="50800">
              <a:lnSpc>
                <a:spcPct val="100000"/>
              </a:lnSpc>
              <a:spcBef>
                <a:spcPts val="980"/>
              </a:spcBef>
            </a:pPr>
            <a:r>
              <a:rPr sz="4200" spc="-7" baseline="5952" dirty="0">
                <a:latin typeface="Carlito"/>
                <a:cs typeface="Carlito"/>
              </a:rPr>
              <a:t>Is </a:t>
            </a:r>
            <a:r>
              <a:rPr sz="4200" spc="-15" baseline="5952" dirty="0">
                <a:latin typeface="Carlito"/>
                <a:cs typeface="Carlito"/>
              </a:rPr>
              <a:t>this </a:t>
            </a:r>
            <a:r>
              <a:rPr sz="4200" spc="-7" baseline="5952" dirty="0">
                <a:latin typeface="Carlito"/>
                <a:cs typeface="Carlito"/>
              </a:rPr>
              <a:t>the </a:t>
            </a:r>
            <a:r>
              <a:rPr sz="4200" spc="-15" baseline="5952" dirty="0">
                <a:latin typeface="Carlito"/>
                <a:cs typeface="Carlito"/>
              </a:rPr>
              <a:t>only solution? 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5019802"/>
            <a:ext cx="26454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Who </a:t>
            </a:r>
            <a:r>
              <a:rPr sz="2800" spc="-20" dirty="0">
                <a:latin typeface="Carlito"/>
                <a:cs typeface="Carlito"/>
              </a:rPr>
              <a:t>proved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that?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5530392"/>
            <a:ext cx="11283315" cy="1071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71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Did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control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group?</a:t>
            </a:r>
            <a:endParaRPr lang="cs-CZ" sz="2800" spc="-15" dirty="0">
              <a:latin typeface="Carlito"/>
              <a:cs typeface="Carlito"/>
            </a:endParaRPr>
          </a:p>
          <a:p>
            <a:pPr marL="12700">
              <a:lnSpc>
                <a:spcPts val="2710"/>
              </a:lnSpc>
              <a:spcBef>
                <a:spcPts val="95"/>
              </a:spcBef>
            </a:pPr>
            <a:endParaRPr sz="2800" dirty="0">
              <a:latin typeface="Carlito"/>
              <a:cs typeface="Carlito"/>
            </a:endParaRPr>
          </a:p>
          <a:p>
            <a:pPr marL="12700">
              <a:lnSpc>
                <a:spcPts val="2660"/>
              </a:lnSpc>
            </a:pPr>
            <a:r>
              <a:rPr sz="2800" spc="-20" dirty="0">
                <a:latin typeface="Carlito"/>
                <a:cs typeface="Carlito"/>
              </a:rPr>
              <a:t>Why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chosen this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topic?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5503" y="4991227"/>
            <a:ext cx="4716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I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have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no idea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who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proved</a:t>
            </a:r>
            <a:r>
              <a:rPr sz="2800" b="1" spc="6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that.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33413" y="6275666"/>
            <a:ext cx="6113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I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wonder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why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you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have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chosen this</a:t>
            </a:r>
            <a:r>
              <a:rPr sz="2800" b="1" spc="8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topic.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64A802B-7F03-4987-84A3-67A879EC73FC}"/>
              </a:ext>
            </a:extLst>
          </p:cNvPr>
          <p:cNvSpPr txBox="1"/>
          <p:nvPr/>
        </p:nvSpPr>
        <p:spPr>
          <a:xfrm>
            <a:off x="4485004" y="4302818"/>
            <a:ext cx="794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" dirty="0">
                <a:solidFill>
                  <a:srgbClr val="FF0000"/>
                </a:solidFill>
                <a:latin typeface="Carlito"/>
                <a:cs typeface="Carlito"/>
              </a:rPr>
              <a:t>Can you tell me if/whether this is the only solution?</a:t>
            </a:r>
            <a:endParaRPr lang="cs-CZ" sz="2800" b="1" spc="-15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9874546-7106-49A1-B98C-B0CA37486E0B}"/>
              </a:ext>
            </a:extLst>
          </p:cNvPr>
          <p:cNvSpPr txBox="1"/>
          <p:nvPr/>
        </p:nvSpPr>
        <p:spPr>
          <a:xfrm>
            <a:off x="3048000" y="5745841"/>
            <a:ext cx="89160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5" dirty="0">
                <a:solidFill>
                  <a:srgbClr val="FF0000"/>
                </a:solidFill>
                <a:latin typeface="Carlito"/>
                <a:cs typeface="Carlito"/>
              </a:rPr>
              <a:t>I would like to know if/whether you had a control group.</a:t>
            </a:r>
          </a:p>
          <a:p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80B86B6-FC62-4CE8-AB77-AAD04578E794}"/>
              </a:ext>
            </a:extLst>
          </p:cNvPr>
          <p:cNvSpPr txBox="1"/>
          <p:nvPr/>
        </p:nvSpPr>
        <p:spPr>
          <a:xfrm>
            <a:off x="5292723" y="3873474"/>
            <a:ext cx="69532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" dirty="0">
                <a:solidFill>
                  <a:srgbClr val="FF0000"/>
                </a:solidFill>
                <a:latin typeface="Carlito"/>
                <a:cs typeface="Carlito"/>
              </a:rPr>
              <a:t>Do you know where the author comes from?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662A-5A20-431F-AF25-4172F8F0F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949B12-6E9B-44A5-914F-34399F52D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10818113" cy="3877985"/>
          </a:xfrm>
        </p:spPr>
        <p:txBody>
          <a:bodyPr/>
          <a:lstStyle/>
          <a:p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More examples: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What variables were investigated? ………………………………………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How did the authors interpret the results? ………………………………..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What were the main findings? ………………………………………….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Why is this research relevant? …………………………………………..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What procedure was used? ……………………………………………..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dirty="0" err="1">
                <a:effectLst/>
                <a:latin typeface="+mn-lt"/>
                <a:ea typeface="Times New Roman" panose="02020603050405020304" pitchFamily="18" charset="0"/>
              </a:rPr>
              <a:t>Wh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y </a:t>
            </a:r>
            <a:r>
              <a:rPr lang="cs-CZ" dirty="0" err="1">
                <a:effectLst/>
                <a:latin typeface="+mn-lt"/>
                <a:ea typeface="Times New Roman" panose="02020603050405020304" pitchFamily="18" charset="0"/>
              </a:rPr>
              <a:t>have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+mn-lt"/>
                <a:ea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+mn-lt"/>
                <a:ea typeface="Times New Roman" panose="02020603050405020304" pitchFamily="18" charset="0"/>
              </a:rPr>
              <a:t>decided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 to use </a:t>
            </a:r>
            <a:r>
              <a:rPr lang="cs-CZ" dirty="0" err="1">
                <a:effectLst/>
                <a:latin typeface="+mn-lt"/>
                <a:ea typeface="Times New Roman" panose="02020603050405020304" pitchFamily="18" charset="0"/>
              </a:rPr>
              <a:t>this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+mn-lt"/>
                <a:ea typeface="Times New Roman" panose="02020603050405020304" pitchFamily="18" charset="0"/>
              </a:rPr>
              <a:t>method</a:t>
            </a:r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?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 ………………………………………..</a:t>
            </a:r>
            <a:endParaRPr lang="cs-CZ" dirty="0">
              <a:effectLst/>
              <a:latin typeface="+mn-lt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850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BA1DD-107E-46C0-B044-1723B9A6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430887"/>
          </a:xfrm>
        </p:spPr>
        <p:txBody>
          <a:bodyPr/>
          <a:lstStyle/>
          <a:p>
            <a:r>
              <a:rPr lang="cs-CZ" dirty="0"/>
              <a:t>    </a:t>
            </a:r>
            <a:r>
              <a:rPr lang="cs-CZ" sz="2800" dirty="0" err="1"/>
              <a:t>Which</a:t>
            </a:r>
            <a:r>
              <a:rPr lang="cs-CZ" sz="2800" dirty="0"/>
              <a:t> </a:t>
            </a:r>
            <a:r>
              <a:rPr lang="cs-CZ" sz="2800" dirty="0" err="1"/>
              <a:t>questions</a:t>
            </a:r>
            <a:r>
              <a:rPr lang="cs-CZ" sz="2800" dirty="0"/>
              <a:t> to </a:t>
            </a:r>
            <a:r>
              <a:rPr lang="cs-CZ" sz="2800" dirty="0" err="1"/>
              <a:t>expect</a:t>
            </a:r>
            <a:r>
              <a:rPr lang="cs-CZ" sz="2800" dirty="0"/>
              <a:t>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DBA148-95DC-4D80-ADDF-9A30F518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853" y="990600"/>
            <a:ext cx="11046460" cy="707886"/>
          </a:xfrm>
        </p:spPr>
        <p:txBody>
          <a:bodyPr/>
          <a:lstStyle/>
          <a:p>
            <a:pPr>
              <a:spcBef>
                <a:spcPts val="900"/>
              </a:spcBef>
            </a:pPr>
            <a:endParaRPr lang="cs-CZ" sz="1800" dirty="0">
              <a:effectLst/>
              <a:latin typeface="Lato" panose="020F0502020204030203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044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2C815-1517-8786-E30A-7318AE54A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38777-4D6E-CED7-E114-0CD4A0B3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10741913" cy="56388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sz="2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Is there only one scientific method or is there a specific scientific method for each field of science?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GB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Why do scientists sometimes use a model rather than trying to analyse the behaviour of the real system?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Science nowadays is becoming more interdisciplinary. In your future careers, do you expect some cooperation</a:t>
            </a:r>
            <a:r>
              <a:rPr lang="cs-CZ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the experts from other fields?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Think about the title of the TED Talk. How do you think astrophysics can be applied in studying earthbound problems?   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218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1F9F1-2B4F-48B8-74C1-B4EBD75D4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2"/>
            <a:ext cx="11046460" cy="773177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use </a:t>
            </a:r>
            <a:r>
              <a:rPr lang="cs-CZ" dirty="0" err="1"/>
              <a:t>astrophysics</a:t>
            </a:r>
            <a:r>
              <a:rPr lang="cs-CZ" dirty="0"/>
              <a:t> to study </a:t>
            </a:r>
            <a:r>
              <a:rPr lang="cs-CZ" dirty="0" err="1"/>
              <a:t>earthbound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777857-616C-6CFE-D297-BC8B673ED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10818113" cy="6172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1)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does Federica Bianco study?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What does she mention as her personal limitation?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 How is the work of an astrophysicist different from the work in other fields of science? How do they obtain knowledge?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 What are astrophysicists usually good at?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 Who established the Urban Observatory and why?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6)  What can the study of city lights tell us?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7) What does a mathematical model developed by the NYU students detect and classify?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8) Where else were the data analysis methods used in astrophysics applied?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9)  What is the similarity between the stellar explosions and court cases?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10) How did her work in urban science enriched her perspective in astrophysics?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488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1F9F1-2B4F-48B8-74C1-B4EBD75D4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2"/>
            <a:ext cx="11046460" cy="773177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use </a:t>
            </a:r>
            <a:r>
              <a:rPr lang="cs-CZ" dirty="0" err="1"/>
              <a:t>astrophysics</a:t>
            </a:r>
            <a:r>
              <a:rPr lang="cs-CZ" dirty="0"/>
              <a:t> to study </a:t>
            </a:r>
            <a:r>
              <a:rPr lang="cs-CZ" dirty="0" err="1"/>
              <a:t>earthbound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777857-616C-6CFE-D297-BC8B673ED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10818113" cy="6172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1)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does Federica Bianco study?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stellar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explosions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What does she mention as her personal limitation?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restlessness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 How is the work of an astrophysicist different from the work in other fields of science? How do they obtain knowledge?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pictures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movies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 What are astrophysicists usually good at?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creating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solutions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large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data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 Who established the Urban Observatory and why?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husband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to study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earthbound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6)  What can the study of city lights tell us?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much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city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7) What does a mathematical model developed by the NYU students detect and classify?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plumes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smoke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8) Where else were the data analysis methods used in astrophysics applied?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court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cases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9)  What is the similarity between the stellar explosions and court cases?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vast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data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10) How did her work in urban science enriched her perspective in astrophysics?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adapts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models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detecting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plumes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reflections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stellar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explosions</a:t>
            </a: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14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A86AB-3AD6-7B53-FB5C-02D42C88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E621F5-1783-7926-2B0A-1CA9DD59D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303" y="217422"/>
            <a:ext cx="11110010" cy="6894195"/>
          </a:xfrm>
        </p:spPr>
        <p:txBody>
          <a:bodyPr/>
          <a:lstStyle/>
          <a:p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Controversial statements to discuss – exam practice.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your group, choose one topic you would like to discuss. Prepare arguments for and against the statement and present them. Other students will take turns to react using cards.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a) Astrophysics is not as practical as other branches of physics – it is mostly a blue-skies research.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 Life on other planets is probably impossible, and projects like Mars Mission are mostly a waste of resources.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c) A black hole can possibly destroy the Earth.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d) Fusion is a viable energy source for the future.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e) Renewable energy sources can replace fossil fuels.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f) People are afraid of nuclear energy because they are largely ignorant of the physical processes behind it.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g) University education is necessary for a person´s success in life.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h) University students should at least partly pay for their education.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592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332CE-5251-A547-9DF6-AE1CBF15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369332"/>
          </a:xfrm>
        </p:spPr>
        <p:txBody>
          <a:bodyPr/>
          <a:lstStyle/>
          <a:p>
            <a:r>
              <a:rPr lang="cs-CZ" dirty="0"/>
              <a:t>CARDS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D013D-EF68-635A-988B-D2F4C0AE7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04" y="990600"/>
            <a:ext cx="11110010" cy="28931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>
                <a:solidFill>
                  <a:srgbClr val="FFFF00"/>
                </a:solidFill>
              </a:rPr>
              <a:t>Extra </a:t>
            </a:r>
            <a:r>
              <a:rPr lang="cs-CZ" sz="4000" dirty="0" err="1">
                <a:solidFill>
                  <a:srgbClr val="FFFF00"/>
                </a:solidFill>
              </a:rPr>
              <a:t>questions</a:t>
            </a:r>
            <a:endParaRPr lang="cs-CZ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4000" dirty="0">
                <a:solidFill>
                  <a:srgbClr val="92D050"/>
                </a:solidFill>
              </a:rPr>
              <a:t>My </a:t>
            </a:r>
            <a:r>
              <a:rPr lang="cs-CZ" sz="4000" dirty="0" err="1">
                <a:solidFill>
                  <a:srgbClr val="92D050"/>
                </a:solidFill>
              </a:rPr>
              <a:t>opinion</a:t>
            </a:r>
            <a:r>
              <a:rPr lang="cs-CZ" sz="4000" dirty="0">
                <a:solidFill>
                  <a:srgbClr val="92D050"/>
                </a:solidFill>
              </a:rPr>
              <a:t> </a:t>
            </a:r>
            <a:r>
              <a:rPr lang="cs-CZ" sz="4000" dirty="0" err="1">
                <a:solidFill>
                  <a:srgbClr val="92D050"/>
                </a:solidFill>
              </a:rPr>
              <a:t>concerning</a:t>
            </a:r>
            <a:r>
              <a:rPr lang="cs-CZ" sz="4000" dirty="0">
                <a:solidFill>
                  <a:srgbClr val="92D050"/>
                </a:solidFill>
              </a:rPr>
              <a:t> </a:t>
            </a:r>
            <a:r>
              <a:rPr lang="cs-CZ" sz="4000" dirty="0" err="1">
                <a:solidFill>
                  <a:srgbClr val="92D050"/>
                </a:solidFill>
              </a:rPr>
              <a:t>the</a:t>
            </a:r>
            <a:r>
              <a:rPr lang="cs-CZ" sz="4000" dirty="0">
                <a:solidFill>
                  <a:srgbClr val="92D050"/>
                </a:solidFill>
              </a:rPr>
              <a:t> </a:t>
            </a:r>
            <a:r>
              <a:rPr lang="cs-CZ" sz="4000" dirty="0" err="1">
                <a:solidFill>
                  <a:srgbClr val="92D050"/>
                </a:solidFill>
              </a:rPr>
              <a:t>topic</a:t>
            </a:r>
            <a:endParaRPr lang="cs-CZ" sz="40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4000" dirty="0" err="1">
                <a:solidFill>
                  <a:srgbClr val="00B0F0"/>
                </a:solidFill>
              </a:rPr>
              <a:t>Agreeing</a:t>
            </a:r>
            <a:endParaRPr lang="cs-CZ" sz="4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4000" dirty="0" err="1">
                <a:solidFill>
                  <a:srgbClr val="C030AB"/>
                </a:solidFill>
              </a:rPr>
              <a:t>Disagreeing</a:t>
            </a:r>
            <a:endParaRPr lang="cs-CZ" sz="4000" dirty="0">
              <a:solidFill>
                <a:srgbClr val="C030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1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652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0" dirty="0">
                <a:latin typeface="Trebuchet MS"/>
                <a:cs typeface="Trebuchet MS"/>
              </a:rPr>
              <a:t>ENDING </a:t>
            </a:r>
            <a:r>
              <a:rPr sz="4400" spc="-114" dirty="0">
                <a:latin typeface="Trebuchet MS"/>
                <a:cs typeface="Trebuchet MS"/>
              </a:rPr>
              <a:t>= </a:t>
            </a:r>
            <a:r>
              <a:rPr sz="4400" spc="-254" dirty="0">
                <a:latin typeface="Trebuchet MS"/>
                <a:cs typeface="Trebuchet MS"/>
              </a:rPr>
              <a:t>final </a:t>
            </a:r>
            <a:r>
              <a:rPr sz="4400" spc="-175" dirty="0">
                <a:latin typeface="Trebuchet MS"/>
                <a:cs typeface="Trebuchet MS"/>
              </a:rPr>
              <a:t>impression</a:t>
            </a:r>
            <a:r>
              <a:rPr sz="4400" spc="-940" dirty="0">
                <a:latin typeface="Trebuchet MS"/>
                <a:cs typeface="Trebuchet MS"/>
              </a:rPr>
              <a:t> </a:t>
            </a:r>
            <a:r>
              <a:rPr sz="4400" spc="-580" dirty="0">
                <a:latin typeface="Wingdings"/>
                <a:cs typeface="Wingdings"/>
              </a:rPr>
              <a:t></a:t>
            </a:r>
            <a:endParaRPr sz="4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6956425" cy="3519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rlito"/>
                <a:cs typeface="Carlito"/>
              </a:rPr>
              <a:t>traditional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structure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buAutoNum type="arabicParenR"/>
              <a:tabLst>
                <a:tab pos="622300" algn="l"/>
                <a:tab pos="622935" algn="l"/>
                <a:tab pos="2394585" algn="l"/>
                <a:tab pos="3073400" algn="l"/>
              </a:tabLst>
            </a:pPr>
            <a:r>
              <a:rPr sz="2800" spc="-5" dirty="0">
                <a:latin typeface="Carlito"/>
                <a:cs typeface="Carlito"/>
              </a:rPr>
              <a:t>I-N-A-G-L-S	</a:t>
            </a:r>
            <a:r>
              <a:rPr sz="2800" spc="-10" dirty="0">
                <a:latin typeface="Carlito"/>
                <a:cs typeface="Carlito"/>
              </a:rPr>
              <a:t>O-T	</a:t>
            </a:r>
            <a:r>
              <a:rPr sz="2800" spc="-5" dirty="0">
                <a:latin typeface="Carlito"/>
                <a:cs typeface="Carlito"/>
              </a:rPr>
              <a:t>D-E-N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" dirty="0">
                <a:latin typeface="Carlito"/>
                <a:cs typeface="Carlito"/>
              </a:rPr>
              <a:t>M-M-R-A-U-S-Y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" dirty="0">
                <a:latin typeface="Carlito"/>
                <a:cs typeface="Carlito"/>
              </a:rPr>
              <a:t>C-C-O-O-N-N-S-L-U-I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0" dirty="0">
                <a:latin typeface="Carlito"/>
                <a:cs typeface="Carlito"/>
              </a:rPr>
              <a:t>E-S-O-C-L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5"/>
              </a:spcBef>
              <a:buAutoNum type="arabicParenR"/>
              <a:tabLst>
                <a:tab pos="622300" algn="l"/>
                <a:tab pos="622935" algn="l"/>
                <a:tab pos="4378960" algn="l"/>
              </a:tabLst>
            </a:pPr>
            <a:r>
              <a:rPr sz="2800" spc="-5" dirty="0">
                <a:latin typeface="Carlito"/>
                <a:cs typeface="Carlito"/>
              </a:rPr>
              <a:t>I-N-T-I-V-A-T-O-I-N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F-R-O	S-Q-U-E-T-S-N-I-O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7656B-8AC3-07AE-8C37-E37FE0EC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BE851E-D224-4F3F-E52C-598EA5986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303" y="990600"/>
            <a:ext cx="11110010" cy="861774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HW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7: </a:t>
            </a:r>
            <a:r>
              <a:rPr lang="cs-CZ" dirty="0" err="1"/>
              <a:t>Abstract</a:t>
            </a:r>
            <a:r>
              <a:rPr lang="cs-CZ" dirty="0"/>
              <a:t> peer-</a:t>
            </a:r>
            <a:r>
              <a:rPr lang="cs-CZ" dirty="0" err="1"/>
              <a:t>review</a:t>
            </a:r>
            <a:r>
              <a:rPr lang="cs-CZ" dirty="0"/>
              <a:t> –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5023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652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0" dirty="0">
                <a:latin typeface="Trebuchet MS"/>
                <a:cs typeface="Trebuchet MS"/>
              </a:rPr>
              <a:t>ENDING </a:t>
            </a:r>
            <a:r>
              <a:rPr sz="4400" spc="-114" dirty="0">
                <a:latin typeface="Trebuchet MS"/>
                <a:cs typeface="Trebuchet MS"/>
              </a:rPr>
              <a:t>= </a:t>
            </a:r>
            <a:r>
              <a:rPr sz="4400" spc="-254" dirty="0">
                <a:latin typeface="Trebuchet MS"/>
                <a:cs typeface="Trebuchet MS"/>
              </a:rPr>
              <a:t>final </a:t>
            </a:r>
            <a:r>
              <a:rPr sz="4400" spc="-175" dirty="0">
                <a:latin typeface="Trebuchet MS"/>
                <a:cs typeface="Trebuchet MS"/>
              </a:rPr>
              <a:t>impression</a:t>
            </a:r>
            <a:r>
              <a:rPr sz="4400" spc="-940" dirty="0">
                <a:latin typeface="Trebuchet MS"/>
                <a:cs typeface="Trebuchet MS"/>
              </a:rPr>
              <a:t> </a:t>
            </a:r>
            <a:r>
              <a:rPr sz="4400" spc="-580" dirty="0">
                <a:latin typeface="Wingdings"/>
                <a:cs typeface="Wingdings"/>
              </a:rPr>
              <a:t></a:t>
            </a:r>
            <a:endParaRPr sz="4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4733290" cy="3519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rlito"/>
                <a:cs typeface="Carlito"/>
              </a:rPr>
              <a:t>traditional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structure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buAutoNum type="arabicParenR"/>
              <a:tabLst>
                <a:tab pos="622300" algn="l"/>
                <a:tab pos="622935" algn="l"/>
              </a:tabLst>
            </a:pPr>
            <a:r>
              <a:rPr sz="2800" spc="-10" dirty="0">
                <a:latin typeface="Carlito"/>
                <a:cs typeface="Carlito"/>
              </a:rPr>
              <a:t>SIGNAL </a:t>
            </a:r>
            <a:r>
              <a:rPr sz="2800" spc="-45" dirty="0">
                <a:latin typeface="Carlito"/>
                <a:cs typeface="Carlito"/>
              </a:rPr>
              <a:t>TO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END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5" dirty="0">
                <a:latin typeface="Carlito"/>
                <a:cs typeface="Carlito"/>
              </a:rPr>
              <a:t>SUMMARY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5" dirty="0">
                <a:latin typeface="Carlito"/>
                <a:cs typeface="Carlito"/>
              </a:rPr>
              <a:t>CONCLUSION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20" dirty="0">
                <a:latin typeface="Carlito"/>
                <a:cs typeface="Carlito"/>
              </a:rPr>
              <a:t>CLOSE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0" dirty="0">
                <a:latin typeface="Carlito"/>
                <a:cs typeface="Carlito"/>
              </a:rPr>
              <a:t>INVITATION </a:t>
            </a:r>
            <a:r>
              <a:rPr sz="2800" spc="-15" dirty="0">
                <a:latin typeface="Carlito"/>
                <a:cs typeface="Carlito"/>
              </a:rPr>
              <a:t>FOR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QUESTIONS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6430" y="2080386"/>
            <a:ext cx="4277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71345" algn="l"/>
                <a:tab pos="2308860" algn="l"/>
              </a:tabLst>
            </a:pPr>
            <a:r>
              <a:rPr sz="2800" b="1" spc="-5" dirty="0">
                <a:latin typeface="Carlito"/>
                <a:cs typeface="Carlito"/>
              </a:rPr>
              <a:t>SUMMA</a:t>
            </a:r>
            <a:r>
              <a:rPr sz="2800" b="1" spc="-55" dirty="0">
                <a:latin typeface="Carlito"/>
                <a:cs typeface="Carlito"/>
              </a:rPr>
              <a:t>R</a:t>
            </a:r>
            <a:r>
              <a:rPr sz="2800" b="1" spc="-5" dirty="0">
                <a:latin typeface="Carlito"/>
                <a:cs typeface="Carlito"/>
              </a:rPr>
              <a:t>Y</a:t>
            </a:r>
            <a:r>
              <a:rPr sz="2800" b="1" dirty="0">
                <a:latin typeface="Carlito"/>
                <a:cs typeface="Carlito"/>
              </a:rPr>
              <a:t>	</a:t>
            </a:r>
            <a:r>
              <a:rPr sz="2800" b="1" spc="-5" dirty="0">
                <a:latin typeface="Carlito"/>
                <a:cs typeface="Carlito"/>
              </a:rPr>
              <a:t>X</a:t>
            </a:r>
            <a:r>
              <a:rPr sz="2800" b="1" dirty="0">
                <a:latin typeface="Carlito"/>
                <a:cs typeface="Carlito"/>
              </a:rPr>
              <a:t>	</a:t>
            </a:r>
            <a:r>
              <a:rPr sz="2800" b="1" spc="-35" dirty="0">
                <a:latin typeface="Carlito"/>
                <a:cs typeface="Carlito"/>
              </a:rPr>
              <a:t>C</a:t>
            </a:r>
            <a:r>
              <a:rPr sz="2800" b="1" spc="-10" dirty="0">
                <a:latin typeface="Carlito"/>
                <a:cs typeface="Carlito"/>
              </a:rPr>
              <a:t>ONC</a:t>
            </a:r>
            <a:r>
              <a:rPr sz="2800" b="1" spc="-80" dirty="0">
                <a:latin typeface="Carlito"/>
                <a:cs typeface="Carlito"/>
              </a:rPr>
              <a:t>L</a:t>
            </a:r>
            <a:r>
              <a:rPr sz="2800" b="1" spc="-5" dirty="0">
                <a:latin typeface="Carlito"/>
                <a:cs typeface="Carlito"/>
              </a:rPr>
              <a:t>USION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0194" y="3015767"/>
            <a:ext cx="7243445" cy="245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5420" marR="1809114" indent="-144335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Carlito"/>
                <a:cs typeface="Carlito"/>
              </a:rPr>
              <a:t>summary – </a:t>
            </a:r>
            <a:r>
              <a:rPr sz="2800" spc="-15" dirty="0">
                <a:latin typeface="Carlito"/>
                <a:cs typeface="Carlito"/>
              </a:rPr>
              <a:t>repeating </a:t>
            </a:r>
            <a:r>
              <a:rPr sz="2800" spc="-5" dirty="0">
                <a:latin typeface="Carlito"/>
                <a:cs typeface="Carlito"/>
              </a:rPr>
              <a:t>the main </a:t>
            </a:r>
            <a:r>
              <a:rPr sz="2800" spc="-10" dirty="0">
                <a:latin typeface="Carlito"/>
                <a:cs typeface="Carlito"/>
              </a:rPr>
              <a:t>points  (no </a:t>
            </a:r>
            <a:r>
              <a:rPr sz="2800" spc="-15" dirty="0">
                <a:latin typeface="Carlito"/>
                <a:cs typeface="Carlito"/>
              </a:rPr>
              <a:t>details, </a:t>
            </a:r>
            <a:r>
              <a:rPr sz="2800" spc="-5" dirty="0">
                <a:latin typeface="Carlito"/>
                <a:cs typeface="Carlito"/>
              </a:rPr>
              <a:t>no </a:t>
            </a:r>
            <a:r>
              <a:rPr sz="2800" spc="-15" dirty="0">
                <a:latin typeface="Carlito"/>
                <a:cs typeface="Carlito"/>
              </a:rPr>
              <a:t>new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things)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4150" dirty="0">
              <a:latin typeface="Carlito"/>
              <a:cs typeface="Carlito"/>
            </a:endParaRPr>
          </a:p>
          <a:p>
            <a:pPr marL="241300" marR="5080" indent="-228600">
              <a:lnSpc>
                <a:spcPts val="3020"/>
              </a:lnSpc>
            </a:pPr>
            <a:r>
              <a:rPr sz="2800" spc="-10" dirty="0">
                <a:latin typeface="Carlito"/>
                <a:cs typeface="Carlito"/>
              </a:rPr>
              <a:t>conclusion </a:t>
            </a:r>
            <a:r>
              <a:rPr sz="2800" spc="-5" dirty="0">
                <a:latin typeface="Carlito"/>
                <a:cs typeface="Carlito"/>
              </a:rPr>
              <a:t>– a </a:t>
            </a:r>
            <a:r>
              <a:rPr sz="2800" spc="-35" dirty="0">
                <a:latin typeface="Carlito"/>
                <a:cs typeface="Carlito"/>
              </a:rPr>
              <a:t>commentary,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lessons </a:t>
            </a:r>
            <a:r>
              <a:rPr sz="2800" spc="-5" dirty="0">
                <a:latin typeface="Carlito"/>
                <a:cs typeface="Carlito"/>
              </a:rPr>
              <a:t>learned,  </a:t>
            </a:r>
            <a:r>
              <a:rPr sz="2800" spc="-10" dirty="0">
                <a:latin typeface="Carlito"/>
                <a:cs typeface="Carlito"/>
              </a:rPr>
              <a:t>recommendations, suggestions </a:t>
            </a:r>
            <a:r>
              <a:rPr sz="2800" spc="-5" dirty="0">
                <a:latin typeface="Carlito"/>
                <a:cs typeface="Carlito"/>
              </a:rPr>
              <a:t>or the </a:t>
            </a:r>
            <a:r>
              <a:rPr sz="2800" spc="-15" dirty="0">
                <a:latin typeface="Carlito"/>
                <a:cs typeface="Carlito"/>
              </a:rPr>
              <a:t>next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steps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2F8E8-CC2B-43DA-849E-0CE8A501F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36933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conclude</a:t>
            </a:r>
            <a:r>
              <a:rPr lang="cs-CZ" dirty="0"/>
              <a:t> a 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2ADDE8-FF47-4C0C-9F08-5F981698E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10894313" cy="4955203"/>
          </a:xfrm>
        </p:spPr>
        <p:txBody>
          <a:bodyPr/>
          <a:lstStyle/>
          <a:p>
            <a:pPr marL="342900" lvl="0" indent="-342900">
              <a:tabLst>
                <a:tab pos="457200" algn="l"/>
              </a:tabLst>
            </a:pPr>
            <a:endParaRPr lang="cs-CZ" sz="1800" dirty="0">
              <a:solidFill>
                <a:srgbClr val="2D2D2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endParaRPr lang="cs-CZ" sz="1800" dirty="0">
              <a:solidFill>
                <a:srgbClr val="2D2D2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Summarize the key points.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Echo the core message.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Present a call to action.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Use a powerful quote.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Ask a rhetorical question.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Tell a story.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Give a visual image.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Acknowledge others.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Use a short but powerful sentence.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2D2D2D"/>
                </a:solidFill>
                <a:effectLst/>
                <a:latin typeface="+mn-lt"/>
                <a:ea typeface="Times New Roman" panose="02020603050405020304" pitchFamily="18" charset="0"/>
              </a:rPr>
              <a:t>Make the audience laugh.</a:t>
            </a:r>
            <a:endParaRPr lang="cs-CZ" sz="2400" dirty="0"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en-GB" sz="1800" b="1" kern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18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7ACCE-B96D-984C-7BFA-C54439601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FBD261-5CDD-4A28-6266-51AAFE3D2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853" y="838200"/>
            <a:ext cx="11046460" cy="5909310"/>
          </a:xfrm>
        </p:spPr>
        <p:txBody>
          <a:bodyPr/>
          <a:lstStyle/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Listening. The ending of a scientific presentation should contain three parts. List them.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(5:08)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a)……………………………………….</a:t>
            </a:r>
            <a:endParaRPr lang="cs-CZ" sz="3200" b="1" kern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b)………………………………………</a:t>
            </a:r>
            <a:endParaRPr lang="cs-CZ" sz="3200" b="1" kern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c)………………………………………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speaker say in the last part of her talk?  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3340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7ACCE-B96D-984C-7BFA-C54439601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FBD261-5CDD-4A28-6266-51AAFE3D2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853" y="838200"/>
            <a:ext cx="11046460" cy="5909310"/>
          </a:xfrm>
        </p:spPr>
        <p:txBody>
          <a:bodyPr/>
          <a:lstStyle/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Listening. The ending of a scientific presentation should contain three parts. List them.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(5:08)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a)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Restate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main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take-away</a:t>
            </a:r>
            <a:endParaRPr lang="cs-CZ" sz="3200" b="1" kern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Summarize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main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points</a:t>
            </a:r>
            <a:endParaRPr lang="cs-CZ" sz="3200" b="1" kern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c)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Provide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sense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32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kern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closure</a:t>
            </a:r>
            <a:endParaRPr lang="cs-CZ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b="1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3200" kern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speaker say in the last part of her talk?  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63972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125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5" dirty="0">
                <a:latin typeface="Trebuchet MS"/>
                <a:cs typeface="Trebuchet MS"/>
              </a:rPr>
              <a:t>Dealing </a:t>
            </a:r>
            <a:r>
              <a:rPr sz="4400" spc="-225" dirty="0">
                <a:latin typeface="Trebuchet MS"/>
                <a:cs typeface="Trebuchet MS"/>
              </a:rPr>
              <a:t>with</a:t>
            </a:r>
            <a:r>
              <a:rPr sz="4400" spc="-515" dirty="0">
                <a:latin typeface="Trebuchet MS"/>
                <a:cs typeface="Trebuchet MS"/>
              </a:rPr>
              <a:t> </a:t>
            </a:r>
            <a:r>
              <a:rPr sz="4400" spc="-165" dirty="0">
                <a:latin typeface="Trebuchet MS"/>
                <a:cs typeface="Trebuchet MS"/>
              </a:rPr>
              <a:t>questions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2370</Words>
  <Application>Microsoft Office PowerPoint</Application>
  <PresentationFormat>Širokoúhlá obrazovka</PresentationFormat>
  <Paragraphs>283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1" baseType="lpstr">
      <vt:lpstr>Arial</vt:lpstr>
      <vt:lpstr>Calibri</vt:lpstr>
      <vt:lpstr>Carlito</vt:lpstr>
      <vt:lpstr>DejaVu Sans</vt:lpstr>
      <vt:lpstr>Lato</vt:lpstr>
      <vt:lpstr>Noto Sans Symbols</vt:lpstr>
      <vt:lpstr>Open Sans</vt:lpstr>
      <vt:lpstr>Times New Roman</vt:lpstr>
      <vt:lpstr>Trebuchet MS</vt:lpstr>
      <vt:lpstr>Wingdings</vt:lpstr>
      <vt:lpstr>Office Theme</vt:lpstr>
      <vt:lpstr>English for Physicists IV</vt:lpstr>
      <vt:lpstr>Presentation Skills</vt:lpstr>
      <vt:lpstr>ENDING = final impression </vt:lpstr>
      <vt:lpstr>ENDING = final impression </vt:lpstr>
      <vt:lpstr>SUMMARY X CONCLUSION</vt:lpstr>
      <vt:lpstr>How to conclude a scientific presentation</vt:lpstr>
      <vt:lpstr>Prezentace aplikace PowerPoint</vt:lpstr>
      <vt:lpstr>Prezentace aplikace PowerPoint</vt:lpstr>
      <vt:lpstr>Dealing with questions</vt:lpstr>
      <vt:lpstr>Dealing with questions – TRACT technique</vt:lpstr>
      <vt:lpstr>Prezentace aplikace PowerPoint</vt:lpstr>
      <vt:lpstr>2. Watch and decide whether the speaker  does (✓) or does not (x) carry out each stage</vt:lpstr>
      <vt:lpstr>2. Watch and decide whether the speaker  does (✓) or does not (x) carry out each stage</vt:lpstr>
      <vt:lpstr>Q&amp;A sessions at conferences</vt:lpstr>
      <vt:lpstr>1. Instead of asking a question, the person strongly, rather angrily, disagrees with you.</vt:lpstr>
      <vt:lpstr>1. Instead of asking a question, the person strongly, rather angrily, disagrees with you. d</vt:lpstr>
      <vt:lpstr>Prezentace aplikace PowerPoint</vt:lpstr>
      <vt:lpstr>Prezentace aplikace PowerPoint</vt:lpstr>
      <vt:lpstr>4. Handling questions</vt:lpstr>
      <vt:lpstr>4. Handling questions</vt:lpstr>
      <vt:lpstr>Indirect question</vt:lpstr>
      <vt:lpstr>7. Grammar focus – indirect questions.</vt:lpstr>
      <vt:lpstr>Prezentace aplikace PowerPoint</vt:lpstr>
      <vt:lpstr>    Which questions to expect?</vt:lpstr>
      <vt:lpstr>Discussion</vt:lpstr>
      <vt:lpstr>How do we use astrophysics to study earthbound problems?</vt:lpstr>
      <vt:lpstr>How do we use astrophysics to study earthbound problems?</vt:lpstr>
      <vt:lpstr>Prezentace aplikace PowerPoint</vt:lpstr>
      <vt:lpstr>CARDS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IV</dc:title>
  <dc:creator>Štěpánka Bilová</dc:creator>
  <cp:lastModifiedBy>Eva Čoupková</cp:lastModifiedBy>
  <cp:revision>21</cp:revision>
  <dcterms:created xsi:type="dcterms:W3CDTF">2020-04-01T13:28:13Z</dcterms:created>
  <dcterms:modified xsi:type="dcterms:W3CDTF">2024-03-27T09:47:27Z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2020-04-01T00:00:00Z</vt:filetime>
  </property>
</Properties>
</file>