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58" r:id="rId4"/>
    <p:sldId id="359" r:id="rId5"/>
    <p:sldId id="360" r:id="rId6"/>
    <p:sldId id="276" r:id="rId7"/>
    <p:sldId id="260" r:id="rId8"/>
    <p:sldId id="367" r:id="rId9"/>
    <p:sldId id="375" r:id="rId10"/>
    <p:sldId id="368" r:id="rId11"/>
    <p:sldId id="369" r:id="rId12"/>
    <p:sldId id="370" r:id="rId13"/>
    <p:sldId id="365" r:id="rId14"/>
    <p:sldId id="371" r:id="rId15"/>
    <p:sldId id="372" r:id="rId16"/>
    <p:sldId id="376" r:id="rId17"/>
    <p:sldId id="37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EC22A7-1A7E-4D9C-BE15-B9AD9FEEA78D}" v="2" dt="2024-03-07T09:15:34.2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2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98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91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45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36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27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58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61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5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40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3283-DB2D-42E4-BA94-72BF6861CF2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839A3-E0E9-4D3A-9C64-DDC72648A9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93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Physicists</a:t>
            </a:r>
            <a:r>
              <a:rPr lang="cs-CZ" dirty="0"/>
              <a:t> IV.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Lesson</a:t>
            </a:r>
            <a:r>
              <a:rPr lang="cs-CZ" dirty="0"/>
              <a:t> </a:t>
            </a:r>
            <a:r>
              <a:rPr lang="cs-CZ" dirty="0" err="1"/>
              <a:t>Four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7709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EF4DD-367D-504A-3DCD-E84D7547A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F79C28-EC16-A94A-430D-A9851F9E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lnSpc>
                <a:spcPct val="115000"/>
              </a:lnSpc>
              <a:buNone/>
            </a:pPr>
            <a:r>
              <a:rPr lang="en-GB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would you design a presentation about the Fourier Transform?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en-GB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can you mention in the main body of the talk?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en-GB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pairs share ideas </a:t>
            </a:r>
            <a:r>
              <a:rPr lang="cs-CZ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think about strategies to use for structuring.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en-GB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en-GB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 Body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en-GB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en-GB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4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541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27921-A24F-3A8F-8195-BEB6CEB8A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. </a:t>
            </a:r>
            <a:r>
              <a:rPr lang="cs-CZ" dirty="0" err="1"/>
              <a:t>Answer</a:t>
            </a:r>
            <a:r>
              <a:rPr lang="cs-CZ" dirty="0"/>
              <a:t> </a:t>
            </a:r>
            <a:r>
              <a:rPr lang="cs-CZ" dirty="0" err="1"/>
              <a:t>Qs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F9F4D-A7EB-6EA1-BD44-C5C091E7D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561702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buAutoNum type="alphaLcParenR"/>
            </a:pPr>
            <a:r>
              <a:rPr lang="en-US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What does ND stand for? </a:t>
            </a:r>
            <a:endParaRPr lang="cs-CZ" sz="2200" b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buAutoNum type="alphaLcParenR"/>
            </a:pPr>
            <a:r>
              <a:rPr lang="en-US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b) What happened in Geneva in 1958?</a:t>
            </a:r>
            <a:endParaRPr lang="cs-CZ" sz="22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What was the main problem connected to the agreement? </a:t>
            </a:r>
            <a:endParaRPr lang="cs-CZ" sz="22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Why are underground detonations so difficult to detect? </a:t>
            </a:r>
            <a:endParaRPr lang="cs-CZ" sz="22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Which solution to the problem was proposed by American and Soviet scientists?</a:t>
            </a:r>
            <a:endParaRPr lang="cs-CZ" sz="22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What was the main problem of this solution? </a:t>
            </a:r>
            <a:endParaRPr lang="cs-CZ" sz="2200" b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en-US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Why was the method of the Fourier Transform suitable to solve the problem? </a:t>
            </a:r>
            <a:endParaRPr lang="cs-CZ" sz="2200" b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How can we learn how much of a particular sine wave is in a signal? </a:t>
            </a:r>
            <a:endParaRPr lang="cs-CZ" sz="22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22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How can we decide whether the sine wave is a part of the signal?</a:t>
            </a:r>
            <a:endParaRPr lang="cs-CZ" sz="22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27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27921-A24F-3A8F-8195-BEB6CEB8A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. </a:t>
            </a:r>
            <a:r>
              <a:rPr lang="cs-CZ" dirty="0" err="1"/>
              <a:t>Answer</a:t>
            </a:r>
            <a:r>
              <a:rPr lang="cs-CZ" dirty="0"/>
              <a:t> </a:t>
            </a:r>
            <a:r>
              <a:rPr lang="cs-CZ" dirty="0" err="1"/>
              <a:t>Qs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F9F4D-A7EB-6EA1-BD44-C5C091E7D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561702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en-US" sz="18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a)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Nuclear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disarmament</a:t>
            </a:r>
            <a:endParaRPr lang="cs-CZ" sz="2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b) 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conference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held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on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ban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nuclear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weapons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testing</a:t>
            </a:r>
            <a:endParaRPr lang="cs-CZ" sz="2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make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sure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other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side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complies</a:t>
            </a:r>
            <a:endParaRPr lang="cs-CZ" sz="2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Because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radiation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mostly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contained</a:t>
            </a:r>
            <a:endParaRPr lang="cs-CZ" sz="2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Use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seismometers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located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outside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countries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tested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nuclear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weapons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cs-CZ" sz="2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distinguish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nuclear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test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earthquake</a:t>
            </a:r>
            <a:endParaRPr lang="cs-CZ" sz="2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Because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it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determines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many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frequencies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are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present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signal</a:t>
            </a:r>
            <a:endParaRPr lang="cs-CZ" sz="2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Multiply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signal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by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sine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wawe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each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point and 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up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area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under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curve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cs-CZ" sz="20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cs-CZ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area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below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above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x-axis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up to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zero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frequency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sine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wave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not a part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signal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area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under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curve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wave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and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product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are positive,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sine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wave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part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2000" b="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signal</a:t>
            </a:r>
            <a:r>
              <a:rPr lang="cs-CZ" sz="20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r>
              <a:rPr lang="cs-CZ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cs-CZ" sz="2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51674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B8B903-06BE-483A-B566-7FFED559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/>
              <a:t>Strategies</a:t>
            </a:r>
            <a:r>
              <a:rPr lang="cs-CZ" sz="4000" dirty="0"/>
              <a:t> </a:t>
            </a:r>
            <a:r>
              <a:rPr lang="cs-CZ" sz="4000" dirty="0" err="1"/>
              <a:t>used</a:t>
            </a:r>
            <a:r>
              <a:rPr lang="cs-CZ" sz="4000" dirty="0"/>
              <a:t> in </a:t>
            </a:r>
            <a:r>
              <a:rPr lang="cs-CZ" sz="4000" dirty="0" err="1"/>
              <a:t>the</a:t>
            </a:r>
            <a:r>
              <a:rPr lang="cs-CZ" sz="4000" dirty="0"/>
              <a:t> video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D76B257-D95C-D3A3-9BBE-32CEB7D21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767904"/>
          </a:xfrm>
        </p:spPr>
        <p:txBody>
          <a:bodyPr anchor="ctr">
            <a:normAutofit/>
          </a:bodyPr>
          <a:lstStyle/>
          <a:p>
            <a:pPr algn="ctr"/>
            <a:endParaRPr lang="en-US" sz="200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6291F9F-88AE-22C0-39E4-E4648B80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59608" y="0"/>
            <a:ext cx="156516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492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49263" algn="l"/>
              </a:tabLst>
            </a:pPr>
            <a:endParaRPr kumimoji="0" lang="en-US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Zástupný obsah 3">
            <a:extLst>
              <a:ext uri="{FF2B5EF4-FFF2-40B4-BE49-F238E27FC236}">
                <a16:creationId xmlns:a16="http://schemas.microsoft.com/office/drawing/2014/main" id="{29BDE8F4-E042-945F-3601-ADE77BB8E6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245132"/>
              </p:ext>
            </p:extLst>
          </p:nvPr>
        </p:nvGraphicFramePr>
        <p:xfrm>
          <a:off x="835154" y="937846"/>
          <a:ext cx="10515595" cy="609418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0515595">
                  <a:extLst>
                    <a:ext uri="{9D8B030D-6E8A-4147-A177-3AD203B41FA5}">
                      <a16:colId xmlns:a16="http://schemas.microsoft.com/office/drawing/2014/main" val="3394909265"/>
                    </a:ext>
                  </a:extLst>
                </a:gridCol>
              </a:tblGrid>
              <a:tr h="6094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cap="none" spc="30" dirty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GB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 provide a definition	   use illustrations	     </a:t>
                      </a:r>
                      <a:endParaRPr lang="cs-CZ" sz="2800" b="1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                         </a:t>
                      </a:r>
                      <a:r>
                        <a:rPr lang="en-GB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        explain technical words</a:t>
                      </a:r>
                      <a:endParaRPr lang="cs-CZ" sz="2800" b="1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ask questions	                             paraphrase</a:t>
                      </a:r>
                      <a:endParaRPr lang="cs-CZ" sz="2800" b="1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en-GB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give examples	                              show steps of a process	    </a:t>
                      </a:r>
                      <a:endParaRPr lang="cs-CZ" sz="2800" b="1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cs-CZ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</a:t>
                      </a:r>
                      <a:r>
                        <a:rPr lang="en-GB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explain relevant points one by one</a:t>
                      </a:r>
                      <a:endParaRPr lang="cs-CZ" sz="2800" b="1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                            make comparisons	               use synonyms</a:t>
                      </a:r>
                      <a:endParaRPr lang="cs-CZ" sz="2800" b="1" cap="none" spc="3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800" b="1" cap="none" spc="30" dirty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en-GB" sz="2400" b="1" cap="none" spc="3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</a:t>
                      </a:r>
                      <a:endParaRPr lang="cs-CZ" sz="2400" b="1" cap="none" spc="3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1747" marT="0" marB="0" anchor="ctr"/>
                </a:tc>
                <a:extLst>
                  <a:ext uri="{0D108BD9-81ED-4DB2-BD59-A6C34878D82A}">
                    <a16:rowId xmlns:a16="http://schemas.microsoft.com/office/drawing/2014/main" val="28320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38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5E59E-6A34-4347-2805-3DE5EAC5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Explaining difficult concepts in </a:t>
            </a:r>
            <a:r>
              <a:rPr lang="cs-CZ" sz="32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physics</a:t>
            </a:r>
            <a:endParaRPr lang="cs-CZ" sz="3200" dirty="0"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529C6-B1EC-306D-0A1B-3D9F154C7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GB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a) What </a:t>
            </a:r>
            <a:r>
              <a:rPr lang="cs-CZ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physics</a:t>
            </a:r>
            <a:r>
              <a:rPr lang="en-GB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concepts do you find most difficult to grasp?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GB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b) What is a way to understand </a:t>
            </a:r>
            <a:r>
              <a:rPr lang="cs-CZ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physics</a:t>
            </a:r>
            <a:r>
              <a:rPr lang="en-GB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concepts easily?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GB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c) How do </a:t>
            </a:r>
            <a:r>
              <a:rPr lang="cs-CZ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physics</a:t>
            </a:r>
            <a:r>
              <a:rPr lang="en-GB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geniuses understand extremely hard maths concepts so quickly?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GB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d) Why do children struggle with concepts in </a:t>
            </a:r>
            <a:r>
              <a:rPr lang="cs-CZ" sz="3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physics</a:t>
            </a:r>
            <a:r>
              <a:rPr lang="en-GB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77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758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Obrázek 3" descr="ADEPT method of learning">
            <a:extLst>
              <a:ext uri="{FF2B5EF4-FFF2-40B4-BE49-F238E27FC236}">
                <a16:creationId xmlns:a16="http://schemas.microsoft.com/office/drawing/2014/main" id="{9EBB08AB-D45E-8BE7-7B7C-58FA3154DA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39022" y="643467"/>
            <a:ext cx="8113956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1653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19C8A-7EFE-A608-74AA-E01C48A3F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Audience </a:t>
            </a:r>
            <a:r>
              <a:rPr lang="cs-CZ" dirty="0" err="1"/>
              <a:t>awareness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76EE5B-21CA-00D8-DD0D-B4E185BB0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010"/>
            <a:ext cx="10515600" cy="49539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TASK: Think about the concept of time. How would you explain it to 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9-year-old child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graduate student of physics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Compare two extracts from the video. Which strategies and language are used by Brian Greene to explain the difference between time and space? (0:30, 16:20)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994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47EB75-98B6-7415-C827-D5ADC6474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C3EAC3-3062-E2CA-7BEC-D8437B798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HW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 a brief talk in which you will mediate a </a:t>
            </a:r>
            <a:r>
              <a:rPr lang="en-GB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concept in physics of your choice</a:t>
            </a: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to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your classmates, fellow physicists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layperson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purpose is conveying a difficult idea to your audience in a comprehensible way.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Time: 2-3 minutes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Visuals are useful (e.g. examples on board, slides with diagrams or illustrations, etc.)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Interactivity/contact with the audience is desirable, as well as a final appeal ‘what to remember’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3811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skills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Structuring</a:t>
            </a:r>
            <a:r>
              <a:rPr lang="cs-CZ" dirty="0"/>
              <a:t> a </a:t>
            </a:r>
            <a:r>
              <a:rPr lang="cs-CZ" dirty="0" err="1"/>
              <a:t>scientific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  <a:p>
            <a:r>
              <a:rPr lang="cs-CZ" dirty="0" err="1"/>
              <a:t>Signposting</a:t>
            </a:r>
            <a:endParaRPr lang="cs-CZ" dirty="0"/>
          </a:p>
          <a:p>
            <a:r>
              <a:rPr lang="cs-CZ" dirty="0" err="1"/>
              <a:t>Explaining</a:t>
            </a:r>
            <a:r>
              <a:rPr lang="cs-CZ" dirty="0"/>
              <a:t> a </a:t>
            </a:r>
            <a:r>
              <a:rPr lang="cs-CZ" dirty="0" err="1"/>
              <a:t>concept</a:t>
            </a:r>
            <a:r>
              <a:rPr lang="cs-CZ" dirty="0"/>
              <a:t> in </a:t>
            </a:r>
            <a:r>
              <a:rPr lang="cs-CZ" dirty="0" err="1"/>
              <a:t>physics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6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AF18D-40D8-42D7-9BB5-48BF4ED6C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Strategies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BE2CBE-7F03-4D5A-A6B1-A312B8793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Hip </a:t>
            </a:r>
            <a:r>
              <a:rPr lang="cs-CZ" dirty="0" err="1"/>
              <a:t>replacement</a:t>
            </a:r>
            <a:r>
              <a:rPr lang="cs-CZ" dirty="0"/>
              <a:t> </a:t>
            </a:r>
            <a:r>
              <a:rPr lang="cs-CZ" dirty="0" err="1"/>
              <a:t>materials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Wildfires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Ryan </a:t>
            </a:r>
            <a:r>
              <a:rPr lang="cs-CZ" dirty="0" err="1"/>
              <a:t>homes</a:t>
            </a:r>
            <a:r>
              <a:rPr lang="cs-CZ" dirty="0"/>
              <a:t>, </a:t>
            </a:r>
            <a:r>
              <a:rPr lang="cs-CZ" dirty="0" err="1"/>
              <a:t>safety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construction</a:t>
            </a:r>
            <a:r>
              <a:rPr lang="cs-CZ" dirty="0"/>
              <a:t> </a:t>
            </a:r>
            <a:r>
              <a:rPr lang="cs-CZ" dirty="0" err="1"/>
              <a:t>workers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998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AF18D-40D8-42D7-9BB5-48BF4ED6C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Strategies</a:t>
            </a:r>
            <a:r>
              <a:rPr lang="cs-CZ" dirty="0"/>
              <a:t> </a:t>
            </a:r>
            <a:r>
              <a:rPr lang="cs-CZ" sz="3600" dirty="0" err="1"/>
              <a:t>for</a:t>
            </a:r>
            <a:r>
              <a:rPr lang="cs-CZ" dirty="0"/>
              <a:t> a </a:t>
            </a:r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BE2CBE-7F03-4D5A-A6B1-A312B8793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010"/>
            <a:ext cx="10515600" cy="56349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514350" indent="-514350">
              <a:buAutoNum type="arabicPeriod"/>
            </a:pPr>
            <a:r>
              <a:rPr lang="cs-CZ" sz="2400" dirty="0"/>
              <a:t>Hip </a:t>
            </a:r>
            <a:r>
              <a:rPr lang="cs-CZ" sz="2400" dirty="0" err="1"/>
              <a:t>replacement</a:t>
            </a:r>
            <a:r>
              <a:rPr lang="cs-CZ" sz="2400" dirty="0"/>
              <a:t> </a:t>
            </a:r>
            <a:r>
              <a:rPr lang="cs-CZ" sz="2400" dirty="0" err="1"/>
              <a:t>materials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</a:t>
            </a:r>
            <a:r>
              <a:rPr lang="cs-CZ" sz="2400" dirty="0" err="1">
                <a:solidFill>
                  <a:srgbClr val="FF0000"/>
                </a:solidFill>
              </a:rPr>
              <a:t>establishing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credibility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r>
              <a:rPr lang="cs-CZ" sz="2400" dirty="0" err="1">
                <a:solidFill>
                  <a:srgbClr val="FF0000"/>
                </a:solidFill>
              </a:rPr>
              <a:t>motivation</a:t>
            </a:r>
            <a:r>
              <a:rPr lang="cs-CZ" sz="2400" dirty="0">
                <a:solidFill>
                  <a:srgbClr val="FF0000"/>
                </a:solidFill>
              </a:rPr>
              <a:t>, background, </a:t>
            </a:r>
            <a:r>
              <a:rPr lang="cs-CZ" sz="2400" dirty="0" err="1">
                <a:solidFill>
                  <a:srgbClr val="FF0000"/>
                </a:solidFill>
              </a:rPr>
              <a:t>personal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experience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2.   </a:t>
            </a:r>
            <a:r>
              <a:rPr lang="cs-CZ" sz="2400" dirty="0" err="1"/>
              <a:t>Wildfires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</a:t>
            </a:r>
            <a:r>
              <a:rPr lang="cs-CZ" sz="2400" dirty="0" err="1">
                <a:solidFill>
                  <a:srgbClr val="FF0000"/>
                </a:solidFill>
              </a:rPr>
              <a:t>mapping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the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main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points</a:t>
            </a:r>
            <a:r>
              <a:rPr lang="cs-CZ" sz="2400" dirty="0">
                <a:solidFill>
                  <a:srgbClr val="FF0000"/>
                </a:solidFill>
              </a:rPr>
              <a:t> in a </a:t>
            </a:r>
            <a:r>
              <a:rPr lang="cs-CZ" sz="2400" dirty="0" err="1">
                <a:solidFill>
                  <a:srgbClr val="FF0000"/>
                </a:solidFill>
              </a:rPr>
              <a:t>memorable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way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r>
              <a:rPr lang="cs-CZ" sz="2400" dirty="0" err="1">
                <a:solidFill>
                  <a:srgbClr val="FF0000"/>
                </a:solidFill>
              </a:rPr>
              <a:t>clear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transitions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between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main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points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3.   Ryan </a:t>
            </a:r>
            <a:r>
              <a:rPr lang="cs-CZ" sz="2400" dirty="0" err="1"/>
              <a:t>homes</a:t>
            </a:r>
            <a:r>
              <a:rPr lang="cs-CZ" sz="2400" dirty="0"/>
              <a:t>, </a:t>
            </a:r>
            <a:r>
              <a:rPr lang="cs-CZ" sz="2400" dirty="0" err="1"/>
              <a:t>safety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construction</a:t>
            </a:r>
            <a:r>
              <a:rPr lang="cs-CZ" sz="2400" dirty="0"/>
              <a:t> </a:t>
            </a:r>
            <a:r>
              <a:rPr lang="cs-CZ" sz="2400" dirty="0" err="1"/>
              <a:t>workers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</a:t>
            </a:r>
            <a:r>
              <a:rPr lang="cs-CZ" sz="2400" dirty="0" err="1">
                <a:solidFill>
                  <a:srgbClr val="FF0000"/>
                </a:solidFill>
              </a:rPr>
              <a:t>smooth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transition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between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points</a:t>
            </a:r>
            <a:r>
              <a:rPr lang="cs-CZ" sz="2400" dirty="0">
                <a:solidFill>
                  <a:srgbClr val="FF0000"/>
                </a:solidFill>
              </a:rPr>
              <a:t> by </a:t>
            </a:r>
            <a:r>
              <a:rPr lang="cs-CZ" sz="2400" dirty="0" err="1">
                <a:solidFill>
                  <a:srgbClr val="FF0000"/>
                </a:solidFill>
              </a:rPr>
              <a:t>changing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visual</a:t>
            </a:r>
            <a:r>
              <a:rPr lang="cs-CZ" sz="2400" dirty="0">
                <a:solidFill>
                  <a:srgbClr val="FF0000"/>
                </a:solidFill>
              </a:rPr>
              <a:t> evidence, use </a:t>
            </a:r>
            <a:r>
              <a:rPr lang="cs-CZ" sz="2400" dirty="0" err="1">
                <a:solidFill>
                  <a:srgbClr val="FF0000"/>
                </a:solidFill>
              </a:rPr>
              <a:t>transitional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phrases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         </a:t>
            </a:r>
            <a:r>
              <a:rPr lang="cs-CZ" sz="2400" dirty="0" err="1">
                <a:solidFill>
                  <a:srgbClr val="FF0000"/>
                </a:solidFill>
              </a:rPr>
              <a:t>building</a:t>
            </a:r>
            <a:r>
              <a:rPr lang="cs-CZ" sz="2400" dirty="0">
                <a:solidFill>
                  <a:srgbClr val="FF0000"/>
                </a:solidFill>
              </a:rPr>
              <a:t> on </a:t>
            </a:r>
            <a:r>
              <a:rPr lang="cs-CZ" sz="2400" dirty="0" err="1">
                <a:solidFill>
                  <a:srgbClr val="FF0000"/>
                </a:solidFill>
              </a:rPr>
              <a:t>assertions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supported</a:t>
            </a:r>
            <a:r>
              <a:rPr lang="cs-CZ" sz="2400" dirty="0">
                <a:solidFill>
                  <a:srgbClr val="FF0000"/>
                </a:solidFill>
              </a:rPr>
              <a:t> by evidence, </a:t>
            </a:r>
            <a:r>
              <a:rPr lang="cs-CZ" sz="2400" dirty="0" err="1">
                <a:solidFill>
                  <a:srgbClr val="FF0000"/>
                </a:solidFill>
              </a:rPr>
              <a:t>grounded</a:t>
            </a:r>
            <a:r>
              <a:rPr lang="cs-CZ" sz="2400" dirty="0">
                <a:solidFill>
                  <a:srgbClr val="FF0000"/>
                </a:solidFill>
              </a:rPr>
              <a:t> on </a:t>
            </a:r>
            <a:r>
              <a:rPr lang="cs-CZ" sz="2400" dirty="0" err="1">
                <a:solidFill>
                  <a:srgbClr val="FF0000"/>
                </a:solidFill>
              </a:rPr>
              <a:t>well-referenced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credible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sources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103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3EA0C9-73A5-46A6-9A9C-EACC0166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gap </a:t>
            </a:r>
            <a:r>
              <a:rPr lang="cs-CZ" dirty="0" err="1"/>
              <a:t>fill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C9001-755D-4AB7-9B2A-DECE11C71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55435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A4</a:t>
            </a:r>
          </a:p>
          <a:p>
            <a:pPr marL="0" indent="0">
              <a:buNone/>
            </a:pPr>
            <a:r>
              <a:rPr lang="cs-CZ" sz="3600" dirty="0"/>
              <a:t>B6</a:t>
            </a:r>
          </a:p>
          <a:p>
            <a:pPr marL="0" indent="0">
              <a:buNone/>
            </a:pPr>
            <a:r>
              <a:rPr lang="cs-CZ" sz="3600" dirty="0"/>
              <a:t>C7</a:t>
            </a:r>
          </a:p>
          <a:p>
            <a:pPr marL="0" indent="0">
              <a:buNone/>
            </a:pPr>
            <a:r>
              <a:rPr lang="cs-CZ" sz="3600" dirty="0"/>
              <a:t>D2</a:t>
            </a:r>
          </a:p>
          <a:p>
            <a:pPr marL="0" indent="0">
              <a:buNone/>
            </a:pPr>
            <a:r>
              <a:rPr lang="cs-CZ" sz="3600" dirty="0"/>
              <a:t>E1</a:t>
            </a:r>
          </a:p>
          <a:p>
            <a:pPr marL="0" indent="0">
              <a:buNone/>
            </a:pPr>
            <a:r>
              <a:rPr lang="cs-CZ" sz="3600" dirty="0"/>
              <a:t>F3</a:t>
            </a:r>
          </a:p>
          <a:p>
            <a:pPr marL="0" indent="0">
              <a:buNone/>
            </a:pPr>
            <a:r>
              <a:rPr lang="cs-CZ" sz="3600" dirty="0"/>
              <a:t>G5</a:t>
            </a:r>
          </a:p>
        </p:txBody>
      </p:sp>
    </p:spTree>
    <p:extLst>
      <p:ext uri="{BB962C8B-B14F-4D97-AF65-F5344CB8AC3E}">
        <p14:creationId xmlns:p14="http://schemas.microsoft.com/office/powerpoint/2010/main" val="369276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Signposting</a:t>
            </a:r>
            <a:r>
              <a:rPr lang="cs-CZ" dirty="0"/>
              <a:t> </a:t>
            </a:r>
            <a:r>
              <a:rPr lang="cs-CZ" dirty="0" err="1"/>
              <a:t>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a) introducing a new point</a:t>
            </a:r>
            <a:r>
              <a:rPr lang="en-GB" b="1" dirty="0"/>
              <a:t>  </a:t>
            </a:r>
            <a:endParaRPr lang="cs-CZ" b="1" dirty="0"/>
          </a:p>
          <a:p>
            <a:pPr marL="0" indent="0">
              <a:buNone/>
            </a:pPr>
            <a:r>
              <a:rPr lang="en-GB" b="1" dirty="0">
                <a:solidFill>
                  <a:srgbClr val="00B0F0"/>
                </a:solidFill>
              </a:rPr>
              <a:t>b) indicating a transition</a:t>
            </a:r>
            <a:r>
              <a:rPr lang="en-GB" b="1" dirty="0"/>
              <a:t>  </a:t>
            </a:r>
            <a:endParaRPr lang="cs-CZ" b="1" dirty="0"/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c) indicating sequence or order</a:t>
            </a:r>
            <a:endParaRPr lang="cs-CZ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i="1" dirty="0"/>
              <a:t>OK, moving on to …                                 What I</a:t>
            </a:r>
            <a:r>
              <a:rPr lang="en-US" i="1" dirty="0"/>
              <a:t>’d like to focus on first of all is…  </a:t>
            </a:r>
            <a:endParaRPr lang="cs-CZ" dirty="0"/>
          </a:p>
          <a:p>
            <a:pPr marL="0" indent="0">
              <a:buNone/>
            </a:pPr>
            <a:r>
              <a:rPr lang="en-US" i="1" dirty="0"/>
              <a:t>                                So, let’s start by taking a brief look at… </a:t>
            </a:r>
            <a:endParaRPr lang="cs-CZ" dirty="0"/>
          </a:p>
          <a:p>
            <a:pPr marL="0" indent="0">
              <a:buNone/>
            </a:pPr>
            <a:r>
              <a:rPr lang="en-GB" b="1" dirty="0"/>
              <a:t>                  </a:t>
            </a:r>
            <a:r>
              <a:rPr lang="en-GB" i="1" dirty="0"/>
              <a:t>Finally</a:t>
            </a:r>
            <a:r>
              <a:rPr lang="cs-CZ" i="1" dirty="0"/>
              <a:t>,</a:t>
            </a:r>
            <a:r>
              <a:rPr lang="en-GB" i="1" dirty="0"/>
              <a:t> this brings us to…                         If we can turn now to… </a:t>
            </a:r>
            <a:endParaRPr lang="cs-CZ" dirty="0"/>
          </a:p>
          <a:p>
            <a:pPr marL="0" indent="0">
              <a:buNone/>
            </a:pPr>
            <a:r>
              <a:rPr lang="en-GB" i="1" dirty="0"/>
              <a:t>So that was all about…           After that comes…                </a:t>
            </a:r>
            <a:endParaRPr lang="cs-CZ" dirty="0"/>
          </a:p>
          <a:p>
            <a:pPr marL="0" indent="0">
              <a:buNone/>
            </a:pPr>
            <a:r>
              <a:rPr lang="en-GB" i="1" dirty="0"/>
              <a:t>                 Next is….                                                 So now that we’ve discussed… </a:t>
            </a:r>
            <a:endParaRPr lang="cs-CZ" dirty="0"/>
          </a:p>
          <a:p>
            <a:pPr marL="0" indent="0">
              <a:buNone/>
            </a:pPr>
            <a:r>
              <a:rPr lang="en-GB" i="1" dirty="0"/>
              <a:t>We’ll  then turn to…                    So that was…                       And lastly</a:t>
            </a:r>
            <a:r>
              <a:rPr lang="cs-CZ" i="1" dirty="0"/>
              <a:t>,</a:t>
            </a:r>
            <a:r>
              <a:rPr lang="en-GB" i="1" dirty="0"/>
              <a:t> we’ll…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21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Signposting</a:t>
            </a:r>
            <a:r>
              <a:rPr lang="cs-CZ" dirty="0"/>
              <a:t> </a:t>
            </a:r>
            <a:r>
              <a:rPr lang="cs-CZ" dirty="0" err="1"/>
              <a:t>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a) introducing a new point</a:t>
            </a:r>
            <a:r>
              <a:rPr lang="en-GB" b="1" dirty="0"/>
              <a:t>  </a:t>
            </a:r>
            <a:endParaRPr lang="cs-CZ" b="1" dirty="0"/>
          </a:p>
          <a:p>
            <a:pPr marL="0" indent="0">
              <a:buNone/>
            </a:pPr>
            <a:r>
              <a:rPr lang="en-GB" b="1" dirty="0">
                <a:solidFill>
                  <a:srgbClr val="00B0F0"/>
                </a:solidFill>
              </a:rPr>
              <a:t>b) indicating a transition</a:t>
            </a:r>
            <a:r>
              <a:rPr lang="en-GB" b="1" dirty="0"/>
              <a:t>  </a:t>
            </a:r>
            <a:endParaRPr lang="cs-CZ" b="1" dirty="0"/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c) indicating sequence or order</a:t>
            </a:r>
            <a:endParaRPr lang="cs-CZ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i="1" dirty="0"/>
              <a:t>OK, moving on to …   b, c                              </a:t>
            </a:r>
            <a:r>
              <a:rPr lang="en-GB" i="1" dirty="0">
                <a:solidFill>
                  <a:srgbClr val="FF0000"/>
                </a:solidFill>
              </a:rPr>
              <a:t>What I</a:t>
            </a:r>
            <a:r>
              <a:rPr lang="en-US" i="1" dirty="0">
                <a:solidFill>
                  <a:srgbClr val="FF0000"/>
                </a:solidFill>
              </a:rPr>
              <a:t>’d like to focus on first of all is…</a:t>
            </a:r>
            <a:r>
              <a:rPr lang="en-US" i="1" dirty="0"/>
              <a:t>  a</a:t>
            </a:r>
            <a:endParaRPr lang="cs-CZ" dirty="0"/>
          </a:p>
          <a:p>
            <a:pPr marL="0" indent="0">
              <a:buNone/>
            </a:pPr>
            <a:r>
              <a:rPr lang="en-US" i="1" dirty="0"/>
              <a:t>                                </a:t>
            </a:r>
            <a:r>
              <a:rPr lang="en-US" i="1" dirty="0">
                <a:solidFill>
                  <a:srgbClr val="FF0000"/>
                </a:solidFill>
              </a:rPr>
              <a:t>So, let’s start by taking a brief look at… </a:t>
            </a:r>
            <a:r>
              <a:rPr lang="en-US" i="1" dirty="0"/>
              <a:t>a</a:t>
            </a:r>
            <a:endParaRPr lang="cs-CZ" dirty="0"/>
          </a:p>
          <a:p>
            <a:pPr marL="0" indent="0">
              <a:buNone/>
            </a:pPr>
            <a:r>
              <a:rPr lang="en-GB" b="1" dirty="0"/>
              <a:t>                  </a:t>
            </a:r>
            <a:r>
              <a:rPr lang="en-GB" i="1" dirty="0"/>
              <a:t>Finally</a:t>
            </a:r>
            <a:r>
              <a:rPr lang="cs-CZ" i="1" dirty="0"/>
              <a:t>,</a:t>
            </a:r>
            <a:r>
              <a:rPr lang="en-GB" i="1" dirty="0"/>
              <a:t> this brings us to…   </a:t>
            </a:r>
            <a:r>
              <a:rPr lang="cs-CZ" i="1" dirty="0"/>
              <a:t>a, </a:t>
            </a:r>
            <a:r>
              <a:rPr lang="en-GB" i="1" dirty="0"/>
              <a:t>c                      </a:t>
            </a:r>
            <a:r>
              <a:rPr lang="en-GB" i="1" dirty="0">
                <a:solidFill>
                  <a:srgbClr val="FF0000"/>
                </a:solidFill>
              </a:rPr>
              <a:t>If we can turn now to…</a:t>
            </a:r>
            <a:r>
              <a:rPr lang="en-GB" i="1" dirty="0"/>
              <a:t> </a:t>
            </a:r>
            <a:r>
              <a:rPr lang="cs-CZ" i="1" dirty="0"/>
              <a:t>a</a:t>
            </a:r>
            <a:endParaRPr lang="cs-CZ" dirty="0"/>
          </a:p>
          <a:p>
            <a:pPr marL="0" indent="0">
              <a:buNone/>
            </a:pPr>
            <a:r>
              <a:rPr lang="en-GB" i="1" dirty="0"/>
              <a:t>So that was all about…  b, c      </a:t>
            </a:r>
            <a:r>
              <a:rPr lang="en-GB" i="1" dirty="0">
                <a:solidFill>
                  <a:srgbClr val="7030A0"/>
                </a:solidFill>
              </a:rPr>
              <a:t>After that comes…</a:t>
            </a:r>
            <a:r>
              <a:rPr lang="en-GB" i="1" dirty="0"/>
              <a:t>   c        </a:t>
            </a:r>
            <a:r>
              <a:rPr lang="en-GB" i="1" dirty="0">
                <a:solidFill>
                  <a:srgbClr val="00B0F0"/>
                </a:solidFill>
              </a:rPr>
              <a:t>If we can turn now to…</a:t>
            </a:r>
            <a:r>
              <a:rPr lang="en-GB" i="1" dirty="0"/>
              <a:t> </a:t>
            </a:r>
            <a:r>
              <a:rPr lang="cs-CZ" i="1" dirty="0"/>
              <a:t>b</a:t>
            </a:r>
            <a:endParaRPr lang="cs-CZ" dirty="0"/>
          </a:p>
          <a:p>
            <a:pPr marL="0" indent="0">
              <a:buNone/>
            </a:pPr>
            <a:r>
              <a:rPr lang="en-GB" i="1" dirty="0"/>
              <a:t>                 </a:t>
            </a:r>
            <a:r>
              <a:rPr lang="en-GB" i="1" dirty="0">
                <a:solidFill>
                  <a:srgbClr val="7030A0"/>
                </a:solidFill>
              </a:rPr>
              <a:t>Next is….</a:t>
            </a:r>
            <a:r>
              <a:rPr lang="en-GB" i="1" dirty="0"/>
              <a:t>  c                                               </a:t>
            </a:r>
            <a:r>
              <a:rPr lang="en-GB" i="1" dirty="0">
                <a:solidFill>
                  <a:srgbClr val="00B0F0"/>
                </a:solidFill>
              </a:rPr>
              <a:t>So now that we’ve discussed…</a:t>
            </a:r>
            <a:r>
              <a:rPr lang="en-GB" i="1" dirty="0"/>
              <a:t> b</a:t>
            </a:r>
            <a:endParaRPr lang="cs-CZ" dirty="0"/>
          </a:p>
          <a:p>
            <a:pPr marL="0" indent="0">
              <a:buNone/>
            </a:pPr>
            <a:r>
              <a:rPr lang="en-GB" i="1" dirty="0"/>
              <a:t>We’ll  then turn to… a, c                   </a:t>
            </a:r>
            <a:r>
              <a:rPr lang="en-GB" i="1" dirty="0">
                <a:solidFill>
                  <a:srgbClr val="00B0F0"/>
                </a:solidFill>
              </a:rPr>
              <a:t>So that was…</a:t>
            </a:r>
            <a:r>
              <a:rPr lang="en-GB" i="1" dirty="0"/>
              <a:t>   b                    </a:t>
            </a:r>
            <a:r>
              <a:rPr lang="en-GB" i="1" dirty="0">
                <a:solidFill>
                  <a:srgbClr val="7030A0"/>
                </a:solidFill>
              </a:rPr>
              <a:t>And lastly</a:t>
            </a:r>
            <a:r>
              <a:rPr lang="cs-CZ" i="1" dirty="0">
                <a:solidFill>
                  <a:srgbClr val="7030A0"/>
                </a:solidFill>
              </a:rPr>
              <a:t>,</a:t>
            </a:r>
            <a:r>
              <a:rPr lang="en-GB" i="1" dirty="0">
                <a:solidFill>
                  <a:srgbClr val="7030A0"/>
                </a:solidFill>
              </a:rPr>
              <a:t> we’ll… </a:t>
            </a:r>
            <a:r>
              <a:rPr lang="en-GB" i="1" dirty="0"/>
              <a:t>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8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5BDB88-626E-840D-3993-8B0E3FBD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b="1" dirty="0"/>
              <a:t>Fourier </a:t>
            </a:r>
            <a:r>
              <a:rPr lang="cs-CZ" sz="4000" b="1" dirty="0" err="1"/>
              <a:t>Transform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81AFD-902A-38C5-A0A5-E7D54737B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7679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D1ECB2D-F726-8070-5B4A-91F36D3E5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2658" y="2405149"/>
            <a:ext cx="9900586" cy="3899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963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3AE4E03-A0E5-1AFD-84D6-50602CC90A13}"/>
              </a:ext>
            </a:extLst>
          </p:cNvPr>
          <p:cNvSpPr txBox="1"/>
          <p:nvPr/>
        </p:nvSpPr>
        <p:spPr>
          <a:xfrm>
            <a:off x="1237785" y="479502"/>
            <a:ext cx="9010186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In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its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most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general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form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Fourier´s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method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represents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a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signal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determined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by a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function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f, as a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combination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of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waves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of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all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possible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frequencies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.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This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called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Fourier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transform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of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wave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. It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replaces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original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signal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by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its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spectrum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: a list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of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amplitudes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and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frequencies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for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component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sines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and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cosines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.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Encoding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same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information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in a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different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way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–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engineers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talk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of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transforming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from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time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domain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to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frequency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domain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.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When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data are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represented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in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different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ways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operations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that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are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difficult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or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impossible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in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one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representation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may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become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easy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in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other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.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For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example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you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can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start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with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a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telephone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conversation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form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its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Fourier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transform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and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strip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out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all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parts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of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signal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whose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Fourier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components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have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frequencies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too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high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or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too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low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for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human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ear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to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hear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.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This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makes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possible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to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send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more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conversations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over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same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communication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channels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and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is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one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reason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why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today´s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phone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bills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are,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relatively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speaking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so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small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.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You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can´t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play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this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game on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original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untransformed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signal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,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because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that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does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not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have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“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frequency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” as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an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obvious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characteristic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.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You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do not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know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what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to </a:t>
            </a:r>
            <a:r>
              <a:rPr lang="cs-CZ" sz="2400" b="1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strip</a:t>
            </a:r>
            <a:r>
              <a:rPr lang="cs-CZ" sz="24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out.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30469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1118</Words>
  <Application>Microsoft Office PowerPoint</Application>
  <PresentationFormat>Širokoúhlá obrazovka</PresentationFormat>
  <Paragraphs>109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Motiv Office</vt:lpstr>
      <vt:lpstr>English for Physicists IV.</vt:lpstr>
      <vt:lpstr>Presentation skills</vt:lpstr>
      <vt:lpstr>Strategies for a successful presentation</vt:lpstr>
      <vt:lpstr>Strategies for a successful presentation</vt:lpstr>
      <vt:lpstr>Presentation structure gap fill</vt:lpstr>
      <vt:lpstr>Signposting language</vt:lpstr>
      <vt:lpstr>Signposting language</vt:lpstr>
      <vt:lpstr>Fourier Transform</vt:lpstr>
      <vt:lpstr>Prezentace aplikace PowerPoint</vt:lpstr>
      <vt:lpstr>Prezentace aplikace PowerPoint</vt:lpstr>
      <vt:lpstr>Listening. Answer Qs.</vt:lpstr>
      <vt:lpstr>Listening. Answer Qs.</vt:lpstr>
      <vt:lpstr>Strategies used in the video</vt:lpstr>
      <vt:lpstr>Explaining difficult concepts in physics</vt:lpstr>
      <vt:lpstr>Prezentace aplikace PowerPoint</vt:lpstr>
      <vt:lpstr>Audience awareness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Physicists IV.</dc:title>
  <dc:creator>Coupkova</dc:creator>
  <cp:lastModifiedBy>Eva Čoupková</cp:lastModifiedBy>
  <cp:revision>39</cp:revision>
  <dcterms:created xsi:type="dcterms:W3CDTF">2019-03-18T10:18:06Z</dcterms:created>
  <dcterms:modified xsi:type="dcterms:W3CDTF">2024-03-07T09:20:03Z</dcterms:modified>
</cp:coreProperties>
</file>