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media/image14.jpg" ContentType="image/jpeg"/>
  <Override PartName="/ppt/media/image15.jpg" ContentType="image/jpeg"/>
  <Override PartName="/ppt/media/image16.jpg" ContentType="image/jpeg"/>
  <Override PartName="/ppt/media/image17.jpg" ContentType="image/jpeg"/>
  <Override PartName="/ppt/media/image20.jpg" ContentType="image/jpeg"/>
  <Override PartName="/ppt/media/image21.jpg" ContentType="image/jpeg"/>
  <Override PartName="/ppt/media/image22.jpg" ContentType="image/jpeg"/>
  <Override PartName="/ppt/media/image23.jpg" ContentType="image/jpeg"/>
  <Override PartName="/ppt/media/image24.jpg" ContentType="image/jpeg"/>
  <Override PartName="/ppt/media/image32.jpg" ContentType="image/jpeg"/>
  <Override PartName="/ppt/media/image37.jpg" ContentType="image/jpeg"/>
  <Override PartName="/ppt/media/image47.jpg" ContentType="image/jpeg"/>
  <Override PartName="/ppt/media/image48.jpg" ContentType="image/jpeg"/>
  <Override PartName="/ppt/media/image50.jpg" ContentType="image/jpeg"/>
  <Override PartName="/ppt/media/image51.jpg" ContentType="image/jpeg"/>
  <Override PartName="/ppt/media/image53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65"/>
  </p:notesMasterIdLst>
  <p:handoutMasterIdLst>
    <p:handoutMasterId r:id="rId66"/>
  </p:handoutMasterIdLst>
  <p:sldIdLst>
    <p:sldId id="256" r:id="rId2"/>
    <p:sldId id="327" r:id="rId3"/>
    <p:sldId id="346" r:id="rId4"/>
    <p:sldId id="347" r:id="rId5"/>
    <p:sldId id="344" r:id="rId6"/>
    <p:sldId id="336" r:id="rId7"/>
    <p:sldId id="340" r:id="rId8"/>
    <p:sldId id="342" r:id="rId9"/>
    <p:sldId id="354" r:id="rId10"/>
    <p:sldId id="348" r:id="rId11"/>
    <p:sldId id="349" r:id="rId12"/>
    <p:sldId id="350" r:id="rId13"/>
    <p:sldId id="351" r:id="rId14"/>
    <p:sldId id="352" r:id="rId15"/>
    <p:sldId id="353" r:id="rId16"/>
    <p:sldId id="355" r:id="rId17"/>
    <p:sldId id="357" r:id="rId18"/>
    <p:sldId id="360" r:id="rId19"/>
    <p:sldId id="358" r:id="rId20"/>
    <p:sldId id="359" r:id="rId21"/>
    <p:sldId id="361" r:id="rId22"/>
    <p:sldId id="362" r:id="rId23"/>
    <p:sldId id="356" r:id="rId24"/>
    <p:sldId id="363" r:id="rId25"/>
    <p:sldId id="364" r:id="rId26"/>
    <p:sldId id="316" r:id="rId27"/>
    <p:sldId id="366" r:id="rId28"/>
    <p:sldId id="368" r:id="rId29"/>
    <p:sldId id="367" r:id="rId30"/>
    <p:sldId id="369" r:id="rId31"/>
    <p:sldId id="370" r:id="rId32"/>
    <p:sldId id="371" r:id="rId33"/>
    <p:sldId id="372" r:id="rId34"/>
    <p:sldId id="373" r:id="rId35"/>
    <p:sldId id="374" r:id="rId36"/>
    <p:sldId id="375" r:id="rId37"/>
    <p:sldId id="376" r:id="rId38"/>
    <p:sldId id="377" r:id="rId39"/>
    <p:sldId id="318" r:id="rId40"/>
    <p:sldId id="378" r:id="rId41"/>
    <p:sldId id="379" r:id="rId42"/>
    <p:sldId id="381" r:id="rId43"/>
    <p:sldId id="365" r:id="rId44"/>
    <p:sldId id="383" r:id="rId45"/>
    <p:sldId id="382" r:id="rId46"/>
    <p:sldId id="385" r:id="rId47"/>
    <p:sldId id="384" r:id="rId48"/>
    <p:sldId id="387" r:id="rId49"/>
    <p:sldId id="386" r:id="rId50"/>
    <p:sldId id="388" r:id="rId51"/>
    <p:sldId id="389" r:id="rId52"/>
    <p:sldId id="390" r:id="rId53"/>
    <p:sldId id="391" r:id="rId54"/>
    <p:sldId id="392" r:id="rId55"/>
    <p:sldId id="393" r:id="rId56"/>
    <p:sldId id="394" r:id="rId57"/>
    <p:sldId id="398" r:id="rId58"/>
    <p:sldId id="395" r:id="rId59"/>
    <p:sldId id="396" r:id="rId60"/>
    <p:sldId id="397" r:id="rId61"/>
    <p:sldId id="399" r:id="rId62"/>
    <p:sldId id="317" r:id="rId63"/>
    <p:sldId id="304" r:id="rId64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DC"/>
    <a:srgbClr val="00AF3F"/>
    <a:srgbClr val="008C78"/>
    <a:srgbClr val="4BC8FF"/>
    <a:srgbClr val="F01928"/>
    <a:srgbClr val="9100DC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Bez stylu, mřížka tabulky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833" autoAdjust="0"/>
    <p:restoredTop sz="96754" autoAdjust="0"/>
  </p:normalViewPr>
  <p:slideViewPr>
    <p:cSldViewPr snapToGrid="0">
      <p:cViewPr varScale="1">
        <p:scale>
          <a:sx n="77" d="100"/>
          <a:sy n="77" d="100"/>
        </p:scale>
        <p:origin x="91" y="230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25" d="100"/>
          <a:sy n="125" d="100"/>
        </p:scale>
        <p:origin x="400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=""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=""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=""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=""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46942" cy="1067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=""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997" y="718712"/>
            <a:ext cx="5220001" cy="3204001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=""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=""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=""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=""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=""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6251278" y="718712"/>
            <a:ext cx="5220001" cy="3204001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</p:txBody>
      </p:sp>
      <p:pic>
        <p:nvPicPr>
          <p:cNvPr id="14" name="Obrázek 13">
            <a:extLst>
              <a:ext uri="{FF2B5EF4-FFF2-40B4-BE49-F238E27FC236}">
                <a16:creationId xmlns=""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8" y="6054702"/>
            <a:ext cx="867340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  <p:hf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=""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8" y="6054702"/>
            <a:ext cx="867340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  <p:hf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nímek s obrázkem">
    <p:bg>
      <p:bgPr>
        <a:solidFill>
          <a:srgbClr val="00AF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5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8" name="Zástupný symbol pro obrázek 7"/>
          <p:cNvSpPr>
            <a:spLocks noGrp="1"/>
          </p:cNvSpPr>
          <p:nvPr>
            <p:ph type="pic" sz="quarter" idx="12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na ikonu přidáte obrázek.</a:t>
            </a:r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="" xmlns:a16="http://schemas.microsoft.com/office/drawing/2014/main" id="{9D114D9D-A2CF-4840-9721-521117432B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5161" y="6048047"/>
            <a:ext cx="866087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854523"/>
      </p:ext>
    </p:extLst>
  </p:cSld>
  <p:clrMapOvr>
    <a:masterClrMapping/>
  </p:clrMapOvr>
  <p:hf hd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ímek MUNI CSI">
    <p:bg>
      <p:bgPr>
        <a:solidFill>
          <a:srgbClr val="00AF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="" xmlns:a16="http://schemas.microsoft.com/office/drawing/2014/main" id="{9D114D9D-A2CF-4840-9721-521117432B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870" y="2019300"/>
            <a:ext cx="4087670" cy="2820493"/>
          </a:xfrm>
          <a:prstGeom prst="rect">
            <a:avLst/>
          </a:prstGeom>
        </p:spPr>
      </p:pic>
      <p:sp>
        <p:nvSpPr>
          <p:cNvPr id="3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rgbClr val="00AF3F"/>
                </a:solidFill>
              </a:defRPr>
            </a:lvl1pPr>
          </a:lstStyle>
          <a:p>
            <a:r>
              <a:rPr lang="cs-CZ" dirty="0"/>
              <a:t>Definujte zápatí - název prezentace / pracoviště</a:t>
            </a:r>
          </a:p>
        </p:txBody>
      </p:sp>
      <p:sp>
        <p:nvSpPr>
          <p:cNvPr id="4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rgbClr val="00AF3F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ímek MUN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0208" y="2434288"/>
            <a:ext cx="7673489" cy="1989423"/>
          </a:xfrm>
          <a:prstGeom prst="rect">
            <a:avLst/>
          </a:prstGeom>
        </p:spPr>
      </p:pic>
      <p:sp>
        <p:nvSpPr>
          <p:cNvPr id="3" name="Zástupný symbol pro zápatí 1">
            <a:extLst>
              <a:ext uri="{FF2B5EF4-FFF2-40B4-BE49-F238E27FC236}">
                <a16:creationId xmlns="" xmlns:a16="http://schemas.microsoft.com/office/drawing/2014/main" id="{F79F468F-CBBF-4FBC-9D13-2F9F8C72B9F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Definujte zápatí - název prezentace / pracoviště</a:t>
            </a:r>
          </a:p>
        </p:txBody>
      </p:sp>
      <p:sp>
        <p:nvSpPr>
          <p:cNvPr id="5" name="Zástupný symbol pro číslo snímku 2">
            <a:extLst>
              <a:ext uri="{FF2B5EF4-FFF2-40B4-BE49-F238E27FC236}">
                <a16:creationId xmlns="" xmlns:a16="http://schemas.microsoft.com/office/drawing/2014/main" id="{86C4ECC2-52CE-44A7-BFFB-E1B0BA66ECA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rgbClr val="0000DC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=""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7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=""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8" y="6054702"/>
            <a:ext cx="867340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– inverzní">
    <p:bg>
      <p:bgPr>
        <a:solidFill>
          <a:srgbClr val="00AF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=""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Definujte zápatí - název prezentace / pracoviště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=""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=""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="" xmlns:a16="http://schemas.microsoft.com/office/drawing/2014/main" id="{9D114D9D-A2CF-4840-9721-521117432B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35991" cy="1059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=""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=""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=""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8" y="6054702"/>
            <a:ext cx="867340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  <p:hf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=""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=""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21" name="Zástupný symbol pro text 7">
            <a:extLst>
              <a:ext uri="{FF2B5EF4-FFF2-40B4-BE49-F238E27FC236}">
                <a16:creationId xmlns=""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2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23" name="Zástupný symbol pro obsah 2"/>
          <p:cNvSpPr>
            <a:spLocks noGrp="1"/>
          </p:cNvSpPr>
          <p:nvPr>
            <p:ph idx="28"/>
          </p:nvPr>
        </p:nvSpPr>
        <p:spPr>
          <a:xfrm>
            <a:off x="6251280" y="169027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=""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8" y="6054702"/>
            <a:ext cx="867340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obsah 12">
            <a:extLst>
              <a:ext uri="{FF2B5EF4-FFF2-40B4-BE49-F238E27FC236}">
                <a16:creationId xmlns=""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37" y="1695074"/>
            <a:ext cx="5218413" cy="3896711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=""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9" name="Zástupný symbol pro text 13">
            <a:extLst>
              <a:ext uri="{FF2B5EF4-FFF2-40B4-BE49-F238E27FC236}">
                <a16:creationId xmlns=""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2" name="Zástupný symbol pro obsah 2"/>
          <p:cNvSpPr>
            <a:spLocks noGrp="1"/>
          </p:cNvSpPr>
          <p:nvPr>
            <p:ph idx="28"/>
          </p:nvPr>
        </p:nvSpPr>
        <p:spPr>
          <a:xfrm>
            <a:off x="6251280" y="1667024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3" name="Obrázek 12">
            <a:extLst>
              <a:ext uri="{FF2B5EF4-FFF2-40B4-BE49-F238E27FC236}">
                <a16:creationId xmlns=""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8" y="6054702"/>
            <a:ext cx="867340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=""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440000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=""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=""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=""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=""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=""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=""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=""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719999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=""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8160001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=""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=""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17" name="Obrázek 16">
            <a:extLst>
              <a:ext uri="{FF2B5EF4-FFF2-40B4-BE49-F238E27FC236}">
                <a16:creationId xmlns=""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8" y="6054702"/>
            <a:ext cx="867340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a text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4" name="Zástupný symbol pro obsah 2"/>
          <p:cNvSpPr>
            <a:spLocks noGrp="1"/>
          </p:cNvSpPr>
          <p:nvPr>
            <p:ph idx="1"/>
          </p:nvPr>
        </p:nvSpPr>
        <p:spPr>
          <a:xfrm>
            <a:off x="6272212" y="692150"/>
            <a:ext cx="5200987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9" name="Zástupný symbol pro obsah 12">
            <a:extLst>
              <a:ext uri="{FF2B5EF4-FFF2-40B4-BE49-F238E27FC236}">
                <a16:creationId xmlns=""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37" y="692150"/>
            <a:ext cx="5218413" cy="489963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0" name="Zástupný symbol pro text 13">
            <a:extLst>
              <a:ext uri="{FF2B5EF4-FFF2-40B4-BE49-F238E27FC236}">
                <a16:creationId xmlns=""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=""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8" y="6054702"/>
            <a:ext cx="867340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383761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3158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0" name="Zástupný symbol pro obsah 2"/>
          <p:cNvSpPr>
            <a:spLocks noGrp="1"/>
          </p:cNvSpPr>
          <p:nvPr>
            <p:ph idx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=""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8" y="6054702"/>
            <a:ext cx="867340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 dirty="0"/>
              <a:t>Definujte zápatí - název prezentace / pracoviště</a:t>
            </a:r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=""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=""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cs-CZ" dirty="0"/>
              <a:t>Upravte styly předlohy textu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90" r:id="rId3"/>
    <p:sldLayoutId id="2147483685" r:id="rId4"/>
    <p:sldLayoutId id="2147483688" r:id="rId5"/>
    <p:sldLayoutId id="2147483674" r:id="rId6"/>
    <p:sldLayoutId id="2147483673" r:id="rId7"/>
    <p:sldLayoutId id="2147483676" r:id="rId8"/>
    <p:sldLayoutId id="2147483675" r:id="rId9"/>
    <p:sldLayoutId id="2147483677" r:id="rId10"/>
    <p:sldLayoutId id="2147483686" r:id="rId11"/>
    <p:sldLayoutId id="2147483691" r:id="rId12"/>
    <p:sldLayoutId id="2147483692" r:id="rId13"/>
    <p:sldLayoutId id="2147483693" r:id="rId14"/>
  </p:sldLayoutIdLst>
  <p:hf sldNum="0" hdr="0" ft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indent="0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6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49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www.bezbarierovebrno.cz/dokument/strategicky-plan/OZ_Strategicky-plan-pro-odstranovani-barier-2021-2030_WEB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mailto:ondrej.sery@mail.muni.cz" TargetMode="External"/><Relationship Id="rId2" Type="http://schemas.openxmlformats.org/officeDocument/2006/relationships/hyperlink" Target="mailto:osman@mail.muni.cz" TargetMode="Externa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7160"/>
            <a:ext cx="12192000" cy="6858000"/>
          </a:xfrm>
          <a:prstGeom prst="rect">
            <a:avLst/>
          </a:prstGeom>
        </p:spPr>
      </p:pic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1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165097" y="1860698"/>
            <a:ext cx="4333752" cy="2369444"/>
          </a:xfrm>
        </p:spPr>
        <p:txBody>
          <a:bodyPr/>
          <a:lstStyle/>
          <a:p>
            <a:pPr>
              <a:lnSpc>
                <a:spcPts val="3500"/>
              </a:lnSpc>
            </a:pPr>
            <a:r>
              <a:rPr lang="cs-CZ" sz="3200" dirty="0">
                <a:solidFill>
                  <a:schemeClr val="tx1"/>
                </a:solidFill>
              </a:rPr>
              <a:t>Strategie </a:t>
            </a:r>
            <a:r>
              <a:rPr lang="cs-CZ" sz="3200" dirty="0" smtClean="0">
                <a:solidFill>
                  <a:schemeClr val="tx1"/>
                </a:solidFill>
              </a:rPr>
              <a:t>přístupnosti</a:t>
            </a:r>
            <a:br>
              <a:rPr lang="cs-CZ" sz="3200" dirty="0" smtClean="0">
                <a:solidFill>
                  <a:schemeClr val="tx1"/>
                </a:solidFill>
              </a:rPr>
            </a:br>
            <a:r>
              <a:rPr lang="cs-CZ" sz="3200" dirty="0" smtClean="0">
                <a:solidFill>
                  <a:schemeClr val="tx1"/>
                </a:solidFill>
              </a:rPr>
              <a:t>MAS </a:t>
            </a:r>
            <a:r>
              <a:rPr lang="cs-CZ" sz="3200" dirty="0" err="1" smtClean="0">
                <a:solidFill>
                  <a:schemeClr val="tx1"/>
                </a:solidFill>
              </a:rPr>
              <a:t>Hlinecko</a:t>
            </a:r>
            <a:r>
              <a:rPr lang="cs-CZ" sz="3200" dirty="0" smtClean="0">
                <a:solidFill>
                  <a:schemeClr val="tx1"/>
                </a:solidFill>
              </a:rPr>
              <a:t/>
            </a:r>
            <a:br>
              <a:rPr lang="cs-CZ" sz="3200" dirty="0" smtClean="0">
                <a:solidFill>
                  <a:schemeClr val="tx1"/>
                </a:solidFill>
              </a:rPr>
            </a:br>
            <a:r>
              <a:rPr lang="cs-CZ" sz="1400" dirty="0" smtClean="0">
                <a:solidFill>
                  <a:schemeClr val="tx1"/>
                </a:solidFill>
              </a:rPr>
              <a:t/>
            </a:r>
            <a:br>
              <a:rPr lang="cs-CZ" sz="1400" dirty="0" smtClean="0">
                <a:solidFill>
                  <a:schemeClr val="tx1"/>
                </a:solidFill>
              </a:rPr>
            </a:br>
            <a:r>
              <a:rPr lang="cs-CZ" sz="3200" b="0" dirty="0" smtClean="0">
                <a:solidFill>
                  <a:schemeClr val="tx1"/>
                </a:solidFill>
              </a:rPr>
              <a:t>část 1. exteriér</a:t>
            </a:r>
            <a:endParaRPr lang="cs-CZ" sz="3200" b="0" dirty="0">
              <a:solidFill>
                <a:schemeClr val="tx1"/>
              </a:solidFill>
            </a:endParaRPr>
          </a:p>
        </p:txBody>
      </p:sp>
      <p:sp>
        <p:nvSpPr>
          <p:cNvPr id="5" name="Podnadpis 4"/>
          <p:cNvSpPr>
            <a:spLocks noGrp="1"/>
          </p:cNvSpPr>
          <p:nvPr>
            <p:ph type="subTitle" idx="1"/>
          </p:nvPr>
        </p:nvSpPr>
        <p:spPr>
          <a:xfrm>
            <a:off x="10413504" y="3579747"/>
            <a:ext cx="1702296" cy="698497"/>
          </a:xfrm>
        </p:spPr>
        <p:txBody>
          <a:bodyPr/>
          <a:lstStyle/>
          <a:p>
            <a:r>
              <a:rPr lang="cs-CZ" sz="1800" b="1" dirty="0"/>
              <a:t>Robert </a:t>
            </a:r>
            <a:r>
              <a:rPr lang="cs-CZ" sz="1800" b="1" dirty="0" smtClean="0"/>
              <a:t>Osman</a:t>
            </a:r>
            <a:endParaRPr lang="cs-CZ" sz="1800" b="1" dirty="0"/>
          </a:p>
          <a:p>
            <a:r>
              <a:rPr lang="cs-CZ" sz="1800" b="1" dirty="0" smtClean="0"/>
              <a:t>9</a:t>
            </a:r>
            <a:r>
              <a:rPr lang="cs-CZ" sz="1800" b="1" dirty="0" smtClean="0"/>
              <a:t>. </a:t>
            </a:r>
            <a:r>
              <a:rPr lang="cs-CZ" sz="1800" b="1" dirty="0"/>
              <a:t>5</a:t>
            </a:r>
            <a:r>
              <a:rPr lang="cs-CZ" sz="1800" b="1" dirty="0" smtClean="0"/>
              <a:t>. </a:t>
            </a:r>
            <a:r>
              <a:rPr lang="cs-CZ" sz="1800" b="1" dirty="0" smtClean="0"/>
              <a:t>2024</a:t>
            </a:r>
            <a:endParaRPr lang="cs-CZ" sz="1800" b="1" dirty="0"/>
          </a:p>
        </p:txBody>
      </p:sp>
    </p:spTree>
    <p:extLst>
      <p:ext uri="{BB962C8B-B14F-4D97-AF65-F5344CB8AC3E}">
        <p14:creationId xmlns:p14="http://schemas.microsoft.com/office/powerpoint/2010/main" val="1423763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10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299376" y="527976"/>
            <a:ext cx="10753200" cy="451576"/>
          </a:xfrm>
        </p:spPr>
        <p:txBody>
          <a:bodyPr/>
          <a:lstStyle/>
          <a:p>
            <a:r>
              <a:rPr lang="cs-CZ" dirty="0" smtClean="0"/>
              <a:t>Chodník - linie</a:t>
            </a:r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0150"/>
            <a:ext cx="10058400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023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11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299376" y="527976"/>
            <a:ext cx="10753200" cy="451576"/>
          </a:xfrm>
        </p:spPr>
        <p:txBody>
          <a:bodyPr/>
          <a:lstStyle/>
          <a:p>
            <a:r>
              <a:rPr lang="cs-CZ" dirty="0" smtClean="0"/>
              <a:t>Chodník - linie</a:t>
            </a:r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0150"/>
            <a:ext cx="10058400" cy="5657850"/>
          </a:xfrm>
          <a:prstGeom prst="rect">
            <a:avLst/>
          </a:prstGeom>
        </p:spPr>
      </p:pic>
      <p:cxnSp>
        <p:nvCxnSpPr>
          <p:cNvPr id="5" name="Přímá spojnice 4"/>
          <p:cNvCxnSpPr/>
          <p:nvPr/>
        </p:nvCxnSpPr>
        <p:spPr bwMode="auto">
          <a:xfrm>
            <a:off x="3766930" y="3409122"/>
            <a:ext cx="1580322" cy="3448878"/>
          </a:xfrm>
          <a:prstGeom prst="line">
            <a:avLst/>
          </a:prstGeom>
          <a:ln w="82550" cap="rnd">
            <a:solidFill>
              <a:schemeClr val="accent3">
                <a:lumMod val="60000"/>
                <a:lumOff val="40000"/>
              </a:schemeClr>
            </a:solidFill>
            <a:prstDash val="sysDash"/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6870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12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299376" y="527976"/>
            <a:ext cx="10753200" cy="451576"/>
          </a:xfrm>
        </p:spPr>
        <p:txBody>
          <a:bodyPr/>
          <a:lstStyle/>
          <a:p>
            <a:r>
              <a:rPr lang="cs-CZ" dirty="0" smtClean="0"/>
              <a:t>Chodník - linie</a:t>
            </a:r>
            <a:endParaRPr lang="cs-CZ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74800"/>
            <a:ext cx="12192000" cy="5283200"/>
          </a:xfrm>
          <a:prstGeom prst="rect">
            <a:avLst/>
          </a:prstGeom>
        </p:spPr>
      </p:pic>
      <p:sp>
        <p:nvSpPr>
          <p:cNvPr id="10" name="Nadpis 3"/>
          <p:cNvSpPr txBox="1">
            <a:spLocks/>
          </p:cNvSpPr>
          <p:nvPr/>
        </p:nvSpPr>
        <p:spPr>
          <a:xfrm>
            <a:off x="9650897" y="5776424"/>
            <a:ext cx="2007703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r>
              <a:rPr lang="cs-CZ" kern="0" dirty="0" smtClean="0">
                <a:solidFill>
                  <a:schemeClr val="bg1"/>
                </a:solidFill>
              </a:rPr>
              <a:t>Krouna</a:t>
            </a:r>
            <a:endParaRPr lang="cs-CZ" kern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5299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13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299376" y="527976"/>
            <a:ext cx="10753200" cy="451576"/>
          </a:xfrm>
        </p:spPr>
        <p:txBody>
          <a:bodyPr/>
          <a:lstStyle/>
          <a:p>
            <a:r>
              <a:rPr lang="cs-CZ" dirty="0" smtClean="0"/>
              <a:t>Chodník - linie</a:t>
            </a:r>
            <a:endParaRPr lang="cs-CZ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74800"/>
            <a:ext cx="12192000" cy="5283200"/>
          </a:xfrm>
          <a:prstGeom prst="rect">
            <a:avLst/>
          </a:prstGeom>
        </p:spPr>
      </p:pic>
      <p:cxnSp>
        <p:nvCxnSpPr>
          <p:cNvPr id="7" name="Přímá spojnice 6"/>
          <p:cNvCxnSpPr/>
          <p:nvPr/>
        </p:nvCxnSpPr>
        <p:spPr bwMode="auto">
          <a:xfrm flipH="1">
            <a:off x="4671391" y="3985591"/>
            <a:ext cx="3607906" cy="1580322"/>
          </a:xfrm>
          <a:prstGeom prst="line">
            <a:avLst/>
          </a:prstGeom>
          <a:ln w="82550" cap="rnd">
            <a:solidFill>
              <a:schemeClr val="accent3">
                <a:lumMod val="60000"/>
                <a:lumOff val="40000"/>
              </a:schemeClr>
            </a:solidFill>
            <a:prstDash val="sysDash"/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6" name="Nadpis 3"/>
          <p:cNvSpPr txBox="1">
            <a:spLocks/>
          </p:cNvSpPr>
          <p:nvPr/>
        </p:nvSpPr>
        <p:spPr>
          <a:xfrm>
            <a:off x="9650897" y="5776424"/>
            <a:ext cx="2007703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r>
              <a:rPr lang="cs-CZ" kern="0" dirty="0" smtClean="0">
                <a:solidFill>
                  <a:schemeClr val="bg1"/>
                </a:solidFill>
              </a:rPr>
              <a:t>Krouna</a:t>
            </a:r>
            <a:endParaRPr lang="cs-CZ" kern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7195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14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299376" y="527976"/>
            <a:ext cx="10753200" cy="451576"/>
          </a:xfrm>
        </p:spPr>
        <p:txBody>
          <a:bodyPr/>
          <a:lstStyle/>
          <a:p>
            <a:r>
              <a:rPr lang="cs-CZ" dirty="0" smtClean="0"/>
              <a:t>Chodník – zúžení chodníku – bod</a:t>
            </a:r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0150"/>
            <a:ext cx="10058400" cy="5657850"/>
          </a:xfrm>
          <a:prstGeom prst="rect">
            <a:avLst/>
          </a:prstGeom>
        </p:spPr>
      </p:pic>
      <p:sp>
        <p:nvSpPr>
          <p:cNvPr id="2" name="TextovéPole 1"/>
          <p:cNvSpPr txBox="1"/>
          <p:nvPr/>
        </p:nvSpPr>
        <p:spPr>
          <a:xfrm>
            <a:off x="110533" y="4213678"/>
            <a:ext cx="3248893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000" dirty="0"/>
              <a:t>Komunikace pro chodce musí mít celkovou šířku nejméně 1500 </a:t>
            </a:r>
            <a:r>
              <a:rPr lang="cs-CZ" sz="2000" dirty="0" smtClean="0"/>
              <a:t>mm.</a:t>
            </a:r>
            <a:endParaRPr lang="cs-CZ" sz="2000" dirty="0"/>
          </a:p>
        </p:txBody>
      </p:sp>
      <p:sp>
        <p:nvSpPr>
          <p:cNvPr id="7" name="TextovéPole 6"/>
          <p:cNvSpPr txBox="1"/>
          <p:nvPr/>
        </p:nvSpPr>
        <p:spPr>
          <a:xfrm>
            <a:off x="110533" y="5381951"/>
            <a:ext cx="4163293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000" dirty="0"/>
              <a:t>Technické vybavení komunikace lze v odůvodněných případech umístit tak, že bude průchozí prostor místně zúžen až na </a:t>
            </a:r>
            <a:r>
              <a:rPr lang="cs-CZ" sz="2000" b="1" dirty="0">
                <a:solidFill>
                  <a:schemeClr val="tx2"/>
                </a:solidFill>
              </a:rPr>
              <a:t>900 mm</a:t>
            </a:r>
            <a:r>
              <a:rPr lang="cs-CZ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5133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15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299376" y="527976"/>
            <a:ext cx="10753200" cy="451576"/>
          </a:xfrm>
        </p:spPr>
        <p:txBody>
          <a:bodyPr/>
          <a:lstStyle/>
          <a:p>
            <a:r>
              <a:rPr lang="cs-CZ" dirty="0" smtClean="0"/>
              <a:t>Chodník – zúžení chodníku – bod</a:t>
            </a:r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0150"/>
            <a:ext cx="10058400" cy="5657850"/>
          </a:xfrm>
          <a:prstGeom prst="rect">
            <a:avLst/>
          </a:prstGeom>
        </p:spPr>
      </p:pic>
      <p:sp>
        <p:nvSpPr>
          <p:cNvPr id="2" name="TextovéPole 1"/>
          <p:cNvSpPr txBox="1"/>
          <p:nvPr/>
        </p:nvSpPr>
        <p:spPr>
          <a:xfrm>
            <a:off x="110533" y="4213678"/>
            <a:ext cx="3248893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000" dirty="0"/>
              <a:t>Komunikace pro chodce musí mít celkovou šířku nejméně 1500 </a:t>
            </a:r>
            <a:r>
              <a:rPr lang="cs-CZ" sz="2000" dirty="0" smtClean="0"/>
              <a:t>mm.</a:t>
            </a:r>
            <a:endParaRPr lang="cs-CZ" sz="2000" dirty="0"/>
          </a:p>
        </p:txBody>
      </p:sp>
      <p:sp>
        <p:nvSpPr>
          <p:cNvPr id="7" name="TextovéPole 6"/>
          <p:cNvSpPr txBox="1"/>
          <p:nvPr/>
        </p:nvSpPr>
        <p:spPr>
          <a:xfrm>
            <a:off x="110533" y="5381950"/>
            <a:ext cx="4163293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000" dirty="0"/>
              <a:t>Technické vybavení komunikace lze v odůvodněných případech umístit tak, že bude průchozí prostor místně zúžen až na </a:t>
            </a:r>
            <a:r>
              <a:rPr lang="cs-CZ" sz="2000" b="1" dirty="0">
                <a:solidFill>
                  <a:schemeClr val="tx2"/>
                </a:solidFill>
              </a:rPr>
              <a:t>900 mm</a:t>
            </a:r>
            <a:r>
              <a:rPr lang="cs-CZ" sz="2000" dirty="0"/>
              <a:t>.</a:t>
            </a:r>
          </a:p>
        </p:txBody>
      </p:sp>
      <p:cxnSp>
        <p:nvCxnSpPr>
          <p:cNvPr id="8" name="Přímá spojnice 7"/>
          <p:cNvCxnSpPr/>
          <p:nvPr/>
        </p:nvCxnSpPr>
        <p:spPr bwMode="auto">
          <a:xfrm flipH="1">
            <a:off x="5337313" y="5546035"/>
            <a:ext cx="3220278" cy="1003852"/>
          </a:xfrm>
          <a:prstGeom prst="line">
            <a:avLst/>
          </a:prstGeom>
          <a:ln w="82550" cap="rnd">
            <a:solidFill>
              <a:schemeClr val="accent3">
                <a:lumMod val="60000"/>
                <a:lumOff val="40000"/>
              </a:schemeClr>
            </a:solidFill>
            <a:prstDash val="sysDash"/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2" name="TextovéPole 11"/>
          <p:cNvSpPr txBox="1"/>
          <p:nvPr/>
        </p:nvSpPr>
        <p:spPr>
          <a:xfrm rot="20682841">
            <a:off x="6563597" y="5330759"/>
            <a:ext cx="19679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1500</a:t>
            </a:r>
            <a:endParaRPr lang="cs-CZ" b="1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13" name="Přímá spojnice 12"/>
          <p:cNvCxnSpPr/>
          <p:nvPr/>
        </p:nvCxnSpPr>
        <p:spPr bwMode="auto">
          <a:xfrm flipH="1">
            <a:off x="4820478" y="4029075"/>
            <a:ext cx="675861" cy="95664"/>
          </a:xfrm>
          <a:prstGeom prst="line">
            <a:avLst/>
          </a:prstGeom>
          <a:ln w="82550" cap="rnd">
            <a:solidFill>
              <a:srgbClr val="FF0000"/>
            </a:solidFill>
            <a:prstDash val="sysDash"/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6" name="TextovéPole 15"/>
          <p:cNvSpPr txBox="1"/>
          <p:nvPr/>
        </p:nvSpPr>
        <p:spPr>
          <a:xfrm rot="21050327">
            <a:off x="4719348" y="3564981"/>
            <a:ext cx="8781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FF0000"/>
                </a:solidFill>
              </a:rPr>
              <a:t>800</a:t>
            </a:r>
            <a:endParaRPr lang="cs-CZ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2986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0150"/>
            <a:ext cx="10058400" cy="5657850"/>
          </a:xfrm>
          <a:prstGeom prst="rect">
            <a:avLst/>
          </a:prstGeom>
        </p:spPr>
      </p:pic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16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299376" y="527976"/>
            <a:ext cx="10753200" cy="451576"/>
          </a:xfrm>
        </p:spPr>
        <p:txBody>
          <a:bodyPr/>
          <a:lstStyle/>
          <a:p>
            <a:r>
              <a:rPr lang="cs-CZ" dirty="0" smtClean="0"/>
              <a:t>Chodník – přechod pro chodce – bod</a:t>
            </a:r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110533" y="5381951"/>
            <a:ext cx="4163293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000" dirty="0"/>
              <a:t>Tlačítko pro ovládání signalizace chodci musí být umístěno ve výšce maximálně </a:t>
            </a:r>
            <a:r>
              <a:rPr lang="cs-CZ" sz="2000" b="1" dirty="0">
                <a:solidFill>
                  <a:schemeClr val="tx2"/>
                </a:solidFill>
              </a:rPr>
              <a:t>1200 mm </a:t>
            </a:r>
            <a:r>
              <a:rPr lang="cs-CZ" sz="2000" dirty="0"/>
              <a:t>od úrovně komunikace pro chodce.</a:t>
            </a:r>
          </a:p>
        </p:txBody>
      </p:sp>
      <p:sp>
        <p:nvSpPr>
          <p:cNvPr id="16" name="TextovéPole 15"/>
          <p:cNvSpPr txBox="1"/>
          <p:nvPr/>
        </p:nvSpPr>
        <p:spPr>
          <a:xfrm>
            <a:off x="4364137" y="4259844"/>
            <a:ext cx="8781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FF0000"/>
                </a:solidFill>
              </a:rPr>
              <a:t>bod</a:t>
            </a:r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5337313" y="3142260"/>
            <a:ext cx="8781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FF0000"/>
                </a:solidFill>
              </a:rPr>
              <a:t>bod</a:t>
            </a:r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15" name="TextovéPole 14"/>
          <p:cNvSpPr txBox="1"/>
          <p:nvPr/>
        </p:nvSpPr>
        <p:spPr>
          <a:xfrm>
            <a:off x="9387613" y="3603925"/>
            <a:ext cx="8781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FF0000"/>
                </a:solidFill>
              </a:rPr>
              <a:t>bod</a:t>
            </a:r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7508215" y="2911427"/>
            <a:ext cx="8781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FF0000"/>
                </a:solidFill>
              </a:rPr>
              <a:t>bod</a:t>
            </a:r>
            <a:endParaRPr lang="cs-CZ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3546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0150"/>
            <a:ext cx="10058400" cy="5657850"/>
          </a:xfrm>
          <a:prstGeom prst="rect">
            <a:avLst/>
          </a:prstGeom>
        </p:spPr>
      </p:pic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17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299376" y="527976"/>
            <a:ext cx="10753200" cy="451576"/>
          </a:xfrm>
        </p:spPr>
        <p:txBody>
          <a:bodyPr/>
          <a:lstStyle/>
          <a:p>
            <a:r>
              <a:rPr lang="cs-CZ" dirty="0" smtClean="0"/>
              <a:t>Chodník – snížení obrubníku – bod</a:t>
            </a:r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190046" y="5083645"/>
            <a:ext cx="4968363" cy="16312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000" dirty="0"/>
              <a:t>Výškové rozdíly na komunikacích pro chodce nesmí být vyšší než </a:t>
            </a:r>
            <a:r>
              <a:rPr lang="cs-CZ" sz="2000" b="1" dirty="0">
                <a:solidFill>
                  <a:schemeClr val="tx2"/>
                </a:solidFill>
              </a:rPr>
              <a:t>20 mm</a:t>
            </a:r>
            <a:r>
              <a:rPr lang="cs-CZ" sz="2000" dirty="0"/>
              <a:t>, jinak musí být řešeny výtahy nebo v odůvodněných případech u změn dokončených staveb zdvihacími plošinami.</a:t>
            </a:r>
          </a:p>
        </p:txBody>
      </p:sp>
      <p:sp>
        <p:nvSpPr>
          <p:cNvPr id="16" name="TextovéPole 15"/>
          <p:cNvSpPr txBox="1"/>
          <p:nvPr/>
        </p:nvSpPr>
        <p:spPr>
          <a:xfrm>
            <a:off x="1670633" y="4309539"/>
            <a:ext cx="8781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FF0000"/>
                </a:solidFill>
              </a:rPr>
              <a:t>bod</a:t>
            </a:r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5158409" y="3798242"/>
            <a:ext cx="8781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FF0000"/>
                </a:solidFill>
              </a:rPr>
              <a:t>bod</a:t>
            </a:r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15" name="TextovéPole 14"/>
          <p:cNvSpPr txBox="1"/>
          <p:nvPr/>
        </p:nvSpPr>
        <p:spPr>
          <a:xfrm>
            <a:off x="8592483" y="3570168"/>
            <a:ext cx="8781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FF0000"/>
                </a:solidFill>
              </a:rPr>
              <a:t>bod</a:t>
            </a:r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5675976" y="3457111"/>
            <a:ext cx="8781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FF0000"/>
                </a:solidFill>
              </a:rPr>
              <a:t>bod</a:t>
            </a:r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5158409" y="2995446"/>
            <a:ext cx="8781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FF0000"/>
                </a:solidFill>
              </a:rPr>
              <a:t>bod</a:t>
            </a:r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6965778" y="2907560"/>
            <a:ext cx="8781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FF0000"/>
                </a:solidFill>
              </a:rPr>
              <a:t>bod</a:t>
            </a:r>
            <a:endParaRPr lang="cs-CZ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4914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5023" y="234712"/>
            <a:ext cx="3301571" cy="3292138"/>
          </a:xfrm>
          <a:prstGeom prst="rect">
            <a:avLst/>
          </a:prstGeom>
        </p:spPr>
      </p:pic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18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299376" y="527976"/>
            <a:ext cx="3837195" cy="451576"/>
          </a:xfrm>
        </p:spPr>
        <p:txBody>
          <a:bodyPr/>
          <a:lstStyle/>
          <a:p>
            <a:r>
              <a:rPr lang="cs-CZ" dirty="0" smtClean="0"/>
              <a:t>Chodník – hmatná dlažba</a:t>
            </a:r>
            <a:endParaRPr lang="cs-CZ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8503" y="0"/>
            <a:ext cx="3783497" cy="3761563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6571" y="3761563"/>
            <a:ext cx="4271934" cy="3096437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8504" y="3761563"/>
            <a:ext cx="3848000" cy="3096437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9" y="3761563"/>
            <a:ext cx="4128582" cy="3096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330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0150"/>
            <a:ext cx="10058400" cy="5657850"/>
          </a:xfrm>
          <a:prstGeom prst="rect">
            <a:avLst/>
          </a:prstGeom>
        </p:spPr>
      </p:pic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19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299376" y="527976"/>
            <a:ext cx="10753200" cy="451576"/>
          </a:xfrm>
        </p:spPr>
        <p:txBody>
          <a:bodyPr/>
          <a:lstStyle/>
          <a:p>
            <a:r>
              <a:rPr lang="cs-CZ" dirty="0" smtClean="0"/>
              <a:t>Chodník – varovný pás – bod</a:t>
            </a:r>
            <a:endParaRPr lang="cs-CZ" dirty="0"/>
          </a:p>
        </p:txBody>
      </p:sp>
      <p:sp>
        <p:nvSpPr>
          <p:cNvPr id="15" name="TextovéPole 14"/>
          <p:cNvSpPr txBox="1"/>
          <p:nvPr/>
        </p:nvSpPr>
        <p:spPr>
          <a:xfrm>
            <a:off x="3897634" y="3017031"/>
            <a:ext cx="8781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FF0000"/>
                </a:solidFill>
              </a:rPr>
              <a:t>bod</a:t>
            </a:r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4345043" y="1730547"/>
            <a:ext cx="8781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FF0000"/>
                </a:solidFill>
              </a:rPr>
              <a:t>bod</a:t>
            </a:r>
            <a:endParaRPr lang="cs-CZ" b="1" dirty="0">
              <a:solidFill>
                <a:srgbClr val="FF0000"/>
              </a:solidFill>
            </a:endParaRPr>
          </a:p>
        </p:txBody>
      </p:sp>
      <p:cxnSp>
        <p:nvCxnSpPr>
          <p:cNvPr id="13" name="Přímá spojnice 12"/>
          <p:cNvCxnSpPr/>
          <p:nvPr/>
        </p:nvCxnSpPr>
        <p:spPr bwMode="auto">
          <a:xfrm flipH="1">
            <a:off x="540000" y="3399183"/>
            <a:ext cx="7610087" cy="79513"/>
          </a:xfrm>
          <a:prstGeom prst="line">
            <a:avLst/>
          </a:prstGeom>
          <a:ln w="82550" cap="rnd">
            <a:solidFill>
              <a:schemeClr val="accent3">
                <a:lumMod val="60000"/>
                <a:lumOff val="40000"/>
              </a:schemeClr>
            </a:solidFill>
            <a:prstDash val="sysDash"/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8" name="Přímá spojnice 17"/>
          <p:cNvCxnSpPr/>
          <p:nvPr/>
        </p:nvCxnSpPr>
        <p:spPr bwMode="auto">
          <a:xfrm flipH="1">
            <a:off x="2922104" y="2146854"/>
            <a:ext cx="3707298" cy="74459"/>
          </a:xfrm>
          <a:prstGeom prst="line">
            <a:avLst/>
          </a:prstGeom>
          <a:ln w="82550" cap="rnd">
            <a:solidFill>
              <a:schemeClr val="accent3">
                <a:lumMod val="60000"/>
                <a:lumOff val="40000"/>
              </a:schemeClr>
            </a:solidFill>
            <a:prstDash val="sysDash"/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3" name="TextovéPole 22"/>
          <p:cNvSpPr txBox="1"/>
          <p:nvPr/>
        </p:nvSpPr>
        <p:spPr>
          <a:xfrm>
            <a:off x="6818976" y="2348583"/>
            <a:ext cx="34789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</a:rPr>
              <a:t>p</a:t>
            </a:r>
            <a:r>
              <a:rPr lang="cs-CZ" b="1" dirty="0" smtClean="0">
                <a:solidFill>
                  <a:srgbClr val="FF0000"/>
                </a:solidFill>
              </a:rPr>
              <a:t>řechod pro chodce</a:t>
            </a:r>
            <a:endParaRPr lang="cs-CZ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3226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</a:t>
            </a:fld>
            <a:endParaRPr lang="cs-CZ" alt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540000" y="6200111"/>
            <a:ext cx="10972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>
                <a:hlinkClick r:id="rId2"/>
              </a:rPr>
              <a:t>https://</a:t>
            </a:r>
            <a:r>
              <a:rPr lang="cs-CZ" sz="1400" dirty="0" smtClean="0">
                <a:hlinkClick r:id="rId2"/>
              </a:rPr>
              <a:t>www.bezbarierovebrno.cz/dokument/strategicky-plan/OZ_Strategicky-plan-pro-odstranovani-barier-2021-2030_WEB.PDF</a:t>
            </a:r>
            <a:endParaRPr lang="cs-CZ" sz="1400" dirty="0" smtClean="0"/>
          </a:p>
          <a:p>
            <a:endParaRPr lang="cs-CZ" sz="1600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3"/>
          <a:srcRect r="1511"/>
          <a:stretch/>
        </p:blipFill>
        <p:spPr>
          <a:xfrm>
            <a:off x="666000" y="400534"/>
            <a:ext cx="3730248" cy="5319221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4"/>
          <a:srcRect l="-4363" t="1927" r="4363" b="32032"/>
          <a:stretch/>
        </p:blipFill>
        <p:spPr>
          <a:xfrm>
            <a:off x="4586255" y="400534"/>
            <a:ext cx="6243523" cy="5104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697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7983"/>
            <a:ext cx="10058400" cy="5657850"/>
          </a:xfrm>
          <a:prstGeom prst="rect">
            <a:avLst/>
          </a:prstGeom>
        </p:spPr>
      </p:pic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20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299376" y="527976"/>
            <a:ext cx="10753200" cy="451576"/>
          </a:xfrm>
        </p:spPr>
        <p:txBody>
          <a:bodyPr/>
          <a:lstStyle/>
          <a:p>
            <a:r>
              <a:rPr lang="cs-CZ" dirty="0" smtClean="0"/>
              <a:t>Chodník – varovný pás – bod</a:t>
            </a:r>
            <a:endParaRPr lang="cs-CZ" dirty="0"/>
          </a:p>
        </p:txBody>
      </p:sp>
      <p:sp>
        <p:nvSpPr>
          <p:cNvPr id="16" name="TextovéPole 15"/>
          <p:cNvSpPr txBox="1"/>
          <p:nvPr/>
        </p:nvSpPr>
        <p:spPr>
          <a:xfrm>
            <a:off x="5675976" y="2555366"/>
            <a:ext cx="34789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</a:rPr>
              <a:t>m</a:t>
            </a:r>
            <a:r>
              <a:rPr lang="cs-CZ" b="1" dirty="0" smtClean="0">
                <a:solidFill>
                  <a:srgbClr val="FF0000"/>
                </a:solidFill>
              </a:rPr>
              <a:t>ísto pro přecházení</a:t>
            </a:r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15" name="TextovéPole 14"/>
          <p:cNvSpPr txBox="1"/>
          <p:nvPr/>
        </p:nvSpPr>
        <p:spPr>
          <a:xfrm>
            <a:off x="3957268" y="3146111"/>
            <a:ext cx="8781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FF0000"/>
                </a:solidFill>
              </a:rPr>
              <a:t>bod</a:t>
            </a:r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3768573" y="1955776"/>
            <a:ext cx="8781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FF0000"/>
                </a:solidFill>
              </a:rPr>
              <a:t>bod</a:t>
            </a:r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7" name="Volný tvar 6"/>
          <p:cNvSpPr/>
          <p:nvPr/>
        </p:nvSpPr>
        <p:spPr bwMode="auto">
          <a:xfrm>
            <a:off x="2643809" y="3647661"/>
            <a:ext cx="3518452" cy="149087"/>
          </a:xfrm>
          <a:custGeom>
            <a:avLst/>
            <a:gdLst>
              <a:gd name="connsiteX0" fmla="*/ 0 w 3518452"/>
              <a:gd name="connsiteY0" fmla="*/ 9939 h 149087"/>
              <a:gd name="connsiteX1" fmla="*/ 795130 w 3518452"/>
              <a:gd name="connsiteY1" fmla="*/ 0 h 149087"/>
              <a:gd name="connsiteX2" fmla="*/ 1500808 w 3518452"/>
              <a:gd name="connsiteY2" fmla="*/ 0 h 149087"/>
              <a:gd name="connsiteX3" fmla="*/ 2117034 w 3518452"/>
              <a:gd name="connsiteY3" fmla="*/ 19878 h 149087"/>
              <a:gd name="connsiteX4" fmla="*/ 2882348 w 3518452"/>
              <a:gd name="connsiteY4" fmla="*/ 69574 h 149087"/>
              <a:gd name="connsiteX5" fmla="*/ 3518452 w 3518452"/>
              <a:gd name="connsiteY5" fmla="*/ 149087 h 149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18452" h="149087">
                <a:moveTo>
                  <a:pt x="0" y="9939"/>
                </a:moveTo>
                <a:lnTo>
                  <a:pt x="795130" y="0"/>
                </a:lnTo>
                <a:lnTo>
                  <a:pt x="1500808" y="0"/>
                </a:lnTo>
                <a:cubicBezTo>
                  <a:pt x="1721125" y="3313"/>
                  <a:pt x="1886777" y="8282"/>
                  <a:pt x="2117034" y="19878"/>
                </a:cubicBezTo>
                <a:cubicBezTo>
                  <a:pt x="2347291" y="31474"/>
                  <a:pt x="2648778" y="48039"/>
                  <a:pt x="2882348" y="69574"/>
                </a:cubicBezTo>
                <a:cubicBezTo>
                  <a:pt x="3115918" y="91109"/>
                  <a:pt x="3317185" y="120098"/>
                  <a:pt x="3518452" y="149087"/>
                </a:cubicBezTo>
              </a:path>
            </a:pathLst>
          </a:custGeom>
          <a:noFill/>
          <a:ln w="82550" cap="flat" cmpd="sng" algn="ctr">
            <a:solidFill>
              <a:schemeClr val="accent3">
                <a:lumMod val="60000"/>
                <a:lumOff val="40000"/>
              </a:schemeClr>
            </a:solidFill>
            <a:prstDash val="sysDash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9" name="Volný tvar 8"/>
          <p:cNvSpPr/>
          <p:nvPr/>
        </p:nvSpPr>
        <p:spPr bwMode="auto">
          <a:xfrm>
            <a:off x="3349487" y="2355574"/>
            <a:ext cx="1500809" cy="159907"/>
          </a:xfrm>
          <a:custGeom>
            <a:avLst/>
            <a:gdLst>
              <a:gd name="connsiteX0" fmla="*/ 0 w 1500809"/>
              <a:gd name="connsiteY0" fmla="*/ 149087 h 159907"/>
              <a:gd name="connsiteX1" fmla="*/ 487017 w 1500809"/>
              <a:gd name="connsiteY1" fmla="*/ 159026 h 159907"/>
              <a:gd name="connsiteX2" fmla="*/ 1043609 w 1500809"/>
              <a:gd name="connsiteY2" fmla="*/ 129209 h 159907"/>
              <a:gd name="connsiteX3" fmla="*/ 1381539 w 1500809"/>
              <a:gd name="connsiteY3" fmla="*/ 59635 h 159907"/>
              <a:gd name="connsiteX4" fmla="*/ 1500809 w 1500809"/>
              <a:gd name="connsiteY4" fmla="*/ 0 h 159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00809" h="159907">
                <a:moveTo>
                  <a:pt x="0" y="149087"/>
                </a:moveTo>
                <a:cubicBezTo>
                  <a:pt x="156541" y="155713"/>
                  <a:pt x="313082" y="162339"/>
                  <a:pt x="487017" y="159026"/>
                </a:cubicBezTo>
                <a:cubicBezTo>
                  <a:pt x="660952" y="155713"/>
                  <a:pt x="894522" y="145774"/>
                  <a:pt x="1043609" y="129209"/>
                </a:cubicBezTo>
                <a:cubicBezTo>
                  <a:pt x="1192696" y="112644"/>
                  <a:pt x="1305339" y="81170"/>
                  <a:pt x="1381539" y="59635"/>
                </a:cubicBezTo>
                <a:cubicBezTo>
                  <a:pt x="1457739" y="38100"/>
                  <a:pt x="1479274" y="19050"/>
                  <a:pt x="1500809" y="0"/>
                </a:cubicBezTo>
              </a:path>
            </a:pathLst>
          </a:custGeom>
          <a:noFill/>
          <a:ln w="82550" cap="flat" cmpd="sng" algn="ctr">
            <a:solidFill>
              <a:schemeClr val="accent3">
                <a:lumMod val="60000"/>
                <a:lumOff val="40000"/>
              </a:schemeClr>
            </a:solidFill>
            <a:prstDash val="sysDash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5537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0150"/>
            <a:ext cx="10058400" cy="5657850"/>
          </a:xfrm>
          <a:prstGeom prst="rect">
            <a:avLst/>
          </a:prstGeom>
        </p:spPr>
      </p:pic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21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299376" y="527976"/>
            <a:ext cx="10753200" cy="451576"/>
          </a:xfrm>
        </p:spPr>
        <p:txBody>
          <a:bodyPr/>
          <a:lstStyle/>
          <a:p>
            <a:r>
              <a:rPr lang="cs-CZ" dirty="0" smtClean="0"/>
              <a:t>Chodník – signální pás – bod</a:t>
            </a:r>
            <a:endParaRPr lang="cs-CZ" dirty="0"/>
          </a:p>
        </p:txBody>
      </p:sp>
      <p:sp>
        <p:nvSpPr>
          <p:cNvPr id="16" name="TextovéPole 15"/>
          <p:cNvSpPr txBox="1"/>
          <p:nvPr/>
        </p:nvSpPr>
        <p:spPr>
          <a:xfrm>
            <a:off x="6838121" y="2431044"/>
            <a:ext cx="38110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</a:rPr>
              <a:t>p</a:t>
            </a:r>
            <a:r>
              <a:rPr lang="cs-CZ" b="1" dirty="0" smtClean="0">
                <a:solidFill>
                  <a:srgbClr val="FF0000"/>
                </a:solidFill>
              </a:rPr>
              <a:t>řechod pro chodce</a:t>
            </a:r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15" name="TextovéPole 14"/>
          <p:cNvSpPr txBox="1"/>
          <p:nvPr/>
        </p:nvSpPr>
        <p:spPr>
          <a:xfrm>
            <a:off x="4253948" y="3517420"/>
            <a:ext cx="8781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FF0000"/>
                </a:solidFill>
              </a:rPr>
              <a:t>bod</a:t>
            </a:r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3932421" y="1731092"/>
            <a:ext cx="8781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FF0000"/>
                </a:solidFill>
              </a:rPr>
              <a:t>bod</a:t>
            </a:r>
            <a:endParaRPr lang="cs-CZ" b="1" dirty="0">
              <a:solidFill>
                <a:srgbClr val="FF0000"/>
              </a:solidFill>
            </a:endParaRPr>
          </a:p>
        </p:txBody>
      </p:sp>
      <p:cxnSp>
        <p:nvCxnSpPr>
          <p:cNvPr id="13" name="Přímá spojnice 12"/>
          <p:cNvCxnSpPr/>
          <p:nvPr/>
        </p:nvCxnSpPr>
        <p:spPr bwMode="auto">
          <a:xfrm flipH="1">
            <a:off x="3617843" y="5794513"/>
            <a:ext cx="6440557" cy="1"/>
          </a:xfrm>
          <a:prstGeom prst="line">
            <a:avLst/>
          </a:prstGeom>
          <a:ln w="82550" cap="rnd">
            <a:solidFill>
              <a:schemeClr val="accent3">
                <a:lumMod val="60000"/>
                <a:lumOff val="40000"/>
              </a:schemeClr>
            </a:solidFill>
            <a:prstDash val="sysDash"/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8" name="Přímá spojnice 17"/>
          <p:cNvCxnSpPr/>
          <p:nvPr/>
        </p:nvCxnSpPr>
        <p:spPr bwMode="auto">
          <a:xfrm flipH="1">
            <a:off x="4810540" y="1771665"/>
            <a:ext cx="2355573" cy="77067"/>
          </a:xfrm>
          <a:prstGeom prst="line">
            <a:avLst/>
          </a:prstGeom>
          <a:ln w="82550" cap="rnd">
            <a:solidFill>
              <a:schemeClr val="accent3">
                <a:lumMod val="60000"/>
                <a:lumOff val="40000"/>
              </a:schemeClr>
            </a:solidFill>
            <a:prstDash val="sysDash"/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2" name="Přímá spojnice 11"/>
          <p:cNvCxnSpPr/>
          <p:nvPr/>
        </p:nvCxnSpPr>
        <p:spPr bwMode="auto">
          <a:xfrm flipV="1">
            <a:off x="3617844" y="3707296"/>
            <a:ext cx="636104" cy="2058117"/>
          </a:xfrm>
          <a:prstGeom prst="line">
            <a:avLst/>
          </a:prstGeom>
          <a:ln w="82550" cap="rnd">
            <a:solidFill>
              <a:schemeClr val="accent3">
                <a:lumMod val="60000"/>
                <a:lumOff val="40000"/>
              </a:schemeClr>
            </a:solidFill>
            <a:prstDash val="sysDash"/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9" name="Přímá spojnice 18"/>
          <p:cNvCxnSpPr/>
          <p:nvPr/>
        </p:nvCxnSpPr>
        <p:spPr bwMode="auto">
          <a:xfrm flipH="1">
            <a:off x="4755876" y="1835071"/>
            <a:ext cx="54664" cy="345974"/>
          </a:xfrm>
          <a:prstGeom prst="line">
            <a:avLst/>
          </a:prstGeom>
          <a:ln w="82550" cap="rnd">
            <a:solidFill>
              <a:schemeClr val="accent3">
                <a:lumMod val="60000"/>
                <a:lumOff val="40000"/>
              </a:schemeClr>
            </a:solidFill>
            <a:prstDash val="sysDash"/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6114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7983"/>
            <a:ext cx="10058400" cy="5657850"/>
          </a:xfrm>
          <a:prstGeom prst="rect">
            <a:avLst/>
          </a:prstGeom>
        </p:spPr>
      </p:pic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22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299376" y="527976"/>
            <a:ext cx="10753200" cy="451576"/>
          </a:xfrm>
        </p:spPr>
        <p:txBody>
          <a:bodyPr/>
          <a:lstStyle/>
          <a:p>
            <a:r>
              <a:rPr lang="cs-CZ" dirty="0" smtClean="0"/>
              <a:t>Chodník – signální pás – bod</a:t>
            </a:r>
            <a:endParaRPr lang="cs-CZ" dirty="0"/>
          </a:p>
        </p:txBody>
      </p:sp>
      <p:sp>
        <p:nvSpPr>
          <p:cNvPr id="16" name="TextovéPole 15"/>
          <p:cNvSpPr txBox="1"/>
          <p:nvPr/>
        </p:nvSpPr>
        <p:spPr>
          <a:xfrm>
            <a:off x="5675976" y="2555366"/>
            <a:ext cx="34789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</a:rPr>
              <a:t>m</a:t>
            </a:r>
            <a:r>
              <a:rPr lang="cs-CZ" b="1" dirty="0" smtClean="0">
                <a:solidFill>
                  <a:srgbClr val="FF0000"/>
                </a:solidFill>
              </a:rPr>
              <a:t>ísto pro přecházení</a:t>
            </a:r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15" name="TextovéPole 14"/>
          <p:cNvSpPr txBox="1"/>
          <p:nvPr/>
        </p:nvSpPr>
        <p:spPr>
          <a:xfrm>
            <a:off x="3957268" y="3146111"/>
            <a:ext cx="8781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FF0000"/>
                </a:solidFill>
              </a:rPr>
              <a:t>bod</a:t>
            </a:r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3290847" y="2244010"/>
            <a:ext cx="8781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FF0000"/>
                </a:solidFill>
              </a:rPr>
              <a:t>bod</a:t>
            </a:r>
            <a:endParaRPr lang="cs-CZ" b="1" dirty="0">
              <a:solidFill>
                <a:srgbClr val="FF0000"/>
              </a:solidFill>
            </a:endParaRPr>
          </a:p>
        </p:txBody>
      </p:sp>
      <p:cxnSp>
        <p:nvCxnSpPr>
          <p:cNvPr id="10" name="Přímá spojnice 9"/>
          <p:cNvCxnSpPr/>
          <p:nvPr/>
        </p:nvCxnSpPr>
        <p:spPr bwMode="auto">
          <a:xfrm flipH="1" flipV="1">
            <a:off x="4646692" y="3926208"/>
            <a:ext cx="680682" cy="2931792"/>
          </a:xfrm>
          <a:prstGeom prst="line">
            <a:avLst/>
          </a:prstGeom>
          <a:ln w="82550" cap="rnd">
            <a:solidFill>
              <a:schemeClr val="accent3">
                <a:lumMod val="60000"/>
                <a:lumOff val="40000"/>
              </a:schemeClr>
            </a:solidFill>
            <a:prstDash val="sysDash"/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2" name="Přímá spojnice 11"/>
          <p:cNvCxnSpPr/>
          <p:nvPr/>
        </p:nvCxnSpPr>
        <p:spPr bwMode="auto">
          <a:xfrm flipH="1" flipV="1">
            <a:off x="4194313" y="2186609"/>
            <a:ext cx="29818" cy="288234"/>
          </a:xfrm>
          <a:prstGeom prst="line">
            <a:avLst/>
          </a:prstGeom>
          <a:ln w="82550" cap="rnd">
            <a:solidFill>
              <a:schemeClr val="accent3">
                <a:lumMod val="60000"/>
                <a:lumOff val="40000"/>
              </a:schemeClr>
            </a:solidFill>
            <a:prstDash val="sysDash"/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7" name="Přímá spojnice 16"/>
          <p:cNvCxnSpPr/>
          <p:nvPr/>
        </p:nvCxnSpPr>
        <p:spPr bwMode="auto">
          <a:xfrm flipH="1" flipV="1">
            <a:off x="3290847" y="2077931"/>
            <a:ext cx="903466" cy="108678"/>
          </a:xfrm>
          <a:prstGeom prst="line">
            <a:avLst/>
          </a:prstGeom>
          <a:ln w="82550" cap="rnd">
            <a:solidFill>
              <a:schemeClr val="accent3">
                <a:lumMod val="60000"/>
                <a:lumOff val="40000"/>
              </a:schemeClr>
            </a:solidFill>
            <a:prstDash val="sysDash"/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7122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23</a:t>
            </a:fld>
            <a:endParaRPr lang="cs-CZ" altLang="cs-CZ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7295"/>
            <a:ext cx="8537714" cy="6875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690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ázek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9443" y="2107923"/>
            <a:ext cx="3562558" cy="4750077"/>
          </a:xfrm>
          <a:prstGeom prst="rect">
            <a:avLst/>
          </a:prstGeom>
        </p:spPr>
      </p:pic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24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297967" y="642761"/>
            <a:ext cx="7080104" cy="451576"/>
          </a:xfrm>
        </p:spPr>
        <p:txBody>
          <a:bodyPr/>
          <a:lstStyle/>
          <a:p>
            <a:r>
              <a:rPr lang="cs-CZ" dirty="0" smtClean="0"/>
              <a:t>Chodník</a:t>
            </a:r>
            <a:br>
              <a:rPr lang="cs-CZ" dirty="0" smtClean="0"/>
            </a:br>
            <a:r>
              <a:rPr lang="cs-CZ" dirty="0" smtClean="0"/>
              <a:t>velká nerovnost/schod/díra bod </a:t>
            </a: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6599" y="2715868"/>
            <a:ext cx="5522843" cy="4142132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15868"/>
            <a:ext cx="3106599" cy="4142132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33" b="17186"/>
          <a:stretch/>
        </p:blipFill>
        <p:spPr>
          <a:xfrm>
            <a:off x="7481897" y="0"/>
            <a:ext cx="4710103" cy="2715868"/>
          </a:xfrm>
          <a:prstGeom prst="rect">
            <a:avLst/>
          </a:prstGeom>
        </p:spPr>
      </p:pic>
      <p:sp>
        <p:nvSpPr>
          <p:cNvPr id="13" name="TextovéPole 12"/>
          <p:cNvSpPr txBox="1"/>
          <p:nvPr/>
        </p:nvSpPr>
        <p:spPr>
          <a:xfrm>
            <a:off x="1114240" y="5143876"/>
            <a:ext cx="8781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FF0000"/>
                </a:solidFill>
              </a:rPr>
              <a:t>bod</a:t>
            </a:r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5617103" y="4325269"/>
            <a:ext cx="8781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FF0000"/>
                </a:solidFill>
              </a:rPr>
              <a:t>bod</a:t>
            </a:r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15" name="TextovéPole 14"/>
          <p:cNvSpPr txBox="1"/>
          <p:nvPr/>
        </p:nvSpPr>
        <p:spPr>
          <a:xfrm>
            <a:off x="9397888" y="1646258"/>
            <a:ext cx="8781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FF0000"/>
                </a:solidFill>
              </a:rPr>
              <a:t>bod</a:t>
            </a:r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9743682" y="4482961"/>
            <a:ext cx="8781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FF0000"/>
                </a:solidFill>
              </a:rPr>
              <a:t>bod</a:t>
            </a:r>
            <a:endParaRPr lang="cs-CZ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050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25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3259828" y="2988395"/>
            <a:ext cx="7080104" cy="451576"/>
          </a:xfrm>
        </p:spPr>
        <p:txBody>
          <a:bodyPr/>
          <a:lstStyle/>
          <a:p>
            <a:r>
              <a:rPr lang="cs-CZ" dirty="0"/>
              <a:t>z</a:t>
            </a:r>
            <a:r>
              <a:rPr lang="cs-CZ" dirty="0" smtClean="0"/>
              <a:t>astávka MHD/VHD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64080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26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SŽDC</a:t>
            </a:r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" y="1865376"/>
            <a:ext cx="10588810" cy="4992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5391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27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414000" y="437471"/>
            <a:ext cx="10753200" cy="451576"/>
          </a:xfrm>
        </p:spPr>
        <p:txBody>
          <a:bodyPr/>
          <a:lstStyle/>
          <a:p>
            <a:r>
              <a:rPr lang="cs-CZ" dirty="0" smtClean="0"/>
              <a:t>Autobusové zastávky</a:t>
            </a:r>
            <a:endParaRPr lang="cs-CZ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" y="1267047"/>
            <a:ext cx="12192000" cy="5590953"/>
          </a:xfrm>
          <a:prstGeom prst="rect">
            <a:avLst/>
          </a:prstGeom>
        </p:spPr>
      </p:pic>
      <p:sp>
        <p:nvSpPr>
          <p:cNvPr id="7" name="Nadpis 3"/>
          <p:cNvSpPr txBox="1">
            <a:spLocks/>
          </p:cNvSpPr>
          <p:nvPr/>
        </p:nvSpPr>
        <p:spPr>
          <a:xfrm>
            <a:off x="8845695" y="5698164"/>
            <a:ext cx="2017774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r>
              <a:rPr lang="cs-CZ" kern="0" dirty="0" smtClean="0">
                <a:solidFill>
                  <a:schemeClr val="bg1"/>
                </a:solidFill>
              </a:rPr>
              <a:t>Hlinsko</a:t>
            </a:r>
            <a:endParaRPr lang="cs-CZ" kern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18012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11775"/>
            <a:ext cx="12192000" cy="5346225"/>
          </a:xfrm>
          <a:prstGeom prst="rect">
            <a:avLst/>
          </a:prstGeom>
        </p:spPr>
      </p:pic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28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414000" y="437471"/>
            <a:ext cx="10753200" cy="451576"/>
          </a:xfrm>
        </p:spPr>
        <p:txBody>
          <a:bodyPr/>
          <a:lstStyle/>
          <a:p>
            <a:r>
              <a:rPr lang="cs-CZ" dirty="0" smtClean="0"/>
              <a:t>Autobusové zastávky</a:t>
            </a:r>
            <a:endParaRPr lang="cs-CZ" dirty="0"/>
          </a:p>
        </p:txBody>
      </p:sp>
      <p:sp>
        <p:nvSpPr>
          <p:cNvPr id="7" name="Nadpis 3"/>
          <p:cNvSpPr txBox="1">
            <a:spLocks/>
          </p:cNvSpPr>
          <p:nvPr/>
        </p:nvSpPr>
        <p:spPr>
          <a:xfrm>
            <a:off x="228601" y="6228000"/>
            <a:ext cx="4571999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r>
              <a:rPr lang="cs-CZ" kern="0" dirty="0" smtClean="0">
                <a:solidFill>
                  <a:schemeClr val="bg1"/>
                </a:solidFill>
              </a:rPr>
              <a:t>Trhová Kamenice</a:t>
            </a:r>
            <a:endParaRPr lang="cs-CZ" kern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94818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71600"/>
            <a:ext cx="12192000" cy="5486400"/>
          </a:xfrm>
          <a:prstGeom prst="rect">
            <a:avLst/>
          </a:prstGeom>
        </p:spPr>
      </p:pic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29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414000" y="437471"/>
            <a:ext cx="10753200" cy="451576"/>
          </a:xfrm>
        </p:spPr>
        <p:txBody>
          <a:bodyPr/>
          <a:lstStyle/>
          <a:p>
            <a:r>
              <a:rPr lang="cs-CZ" dirty="0" smtClean="0"/>
              <a:t>Autobusové zastávky</a:t>
            </a:r>
            <a:endParaRPr lang="cs-CZ" dirty="0"/>
          </a:p>
        </p:txBody>
      </p:sp>
      <p:sp>
        <p:nvSpPr>
          <p:cNvPr id="7" name="Nadpis 3"/>
          <p:cNvSpPr txBox="1">
            <a:spLocks/>
          </p:cNvSpPr>
          <p:nvPr/>
        </p:nvSpPr>
        <p:spPr>
          <a:xfrm>
            <a:off x="9959010" y="6128212"/>
            <a:ext cx="2007703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r>
              <a:rPr lang="cs-CZ" kern="0" dirty="0" smtClean="0">
                <a:solidFill>
                  <a:schemeClr val="bg1"/>
                </a:solidFill>
              </a:rPr>
              <a:t>Dědová</a:t>
            </a:r>
            <a:endParaRPr lang="cs-CZ" kern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42089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</a:t>
            </a:fld>
            <a:endParaRPr lang="cs-CZ" alt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7" r="9327"/>
          <a:stretch/>
        </p:blipFill>
        <p:spPr>
          <a:xfrm>
            <a:off x="0" y="-1"/>
            <a:ext cx="9528048" cy="6054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423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30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414000" y="437471"/>
            <a:ext cx="10753200" cy="451576"/>
          </a:xfrm>
        </p:spPr>
        <p:txBody>
          <a:bodyPr/>
          <a:lstStyle/>
          <a:p>
            <a:r>
              <a:rPr lang="cs-CZ" dirty="0" smtClean="0"/>
              <a:t>Autobusové zastávky - bod</a:t>
            </a:r>
            <a:endParaRPr lang="cs-CZ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0150"/>
            <a:ext cx="10058400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9086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31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414000" y="437471"/>
            <a:ext cx="10753200" cy="451576"/>
          </a:xfrm>
        </p:spPr>
        <p:txBody>
          <a:bodyPr/>
          <a:lstStyle/>
          <a:p>
            <a:r>
              <a:rPr lang="cs-CZ" dirty="0" smtClean="0"/>
              <a:t>Autobusové zastávky - bod</a:t>
            </a:r>
            <a:endParaRPr lang="cs-CZ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0150"/>
            <a:ext cx="10058400" cy="5657850"/>
          </a:xfrm>
          <a:prstGeom prst="rect">
            <a:avLst/>
          </a:prstGeom>
        </p:spPr>
      </p:pic>
      <p:cxnSp>
        <p:nvCxnSpPr>
          <p:cNvPr id="6" name="Přímá spojnice 5"/>
          <p:cNvCxnSpPr/>
          <p:nvPr/>
        </p:nvCxnSpPr>
        <p:spPr bwMode="auto">
          <a:xfrm flipH="1">
            <a:off x="1" y="5635487"/>
            <a:ext cx="9819860" cy="1"/>
          </a:xfrm>
          <a:prstGeom prst="line">
            <a:avLst/>
          </a:prstGeom>
          <a:ln w="82550" cap="rnd">
            <a:solidFill>
              <a:schemeClr val="accent3">
                <a:lumMod val="60000"/>
                <a:lumOff val="40000"/>
              </a:schemeClr>
            </a:solidFill>
            <a:prstDash val="sysDash"/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8" name="Přímá spojnice 7"/>
          <p:cNvCxnSpPr/>
          <p:nvPr/>
        </p:nvCxnSpPr>
        <p:spPr bwMode="auto">
          <a:xfrm flipH="1" flipV="1">
            <a:off x="2782958" y="2266123"/>
            <a:ext cx="4562059" cy="49694"/>
          </a:xfrm>
          <a:prstGeom prst="line">
            <a:avLst/>
          </a:prstGeom>
          <a:ln w="82550" cap="rnd">
            <a:solidFill>
              <a:schemeClr val="accent3">
                <a:lumMod val="60000"/>
                <a:lumOff val="40000"/>
              </a:schemeClr>
            </a:solidFill>
            <a:prstDash val="sysDash"/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1" name="Přímá spojnice 10"/>
          <p:cNvCxnSpPr/>
          <p:nvPr/>
        </p:nvCxnSpPr>
        <p:spPr bwMode="auto">
          <a:xfrm flipH="1">
            <a:off x="6758610" y="2315817"/>
            <a:ext cx="586407" cy="2604053"/>
          </a:xfrm>
          <a:prstGeom prst="line">
            <a:avLst/>
          </a:prstGeom>
          <a:ln w="82550" cap="rnd">
            <a:solidFill>
              <a:schemeClr val="accent3">
                <a:lumMod val="60000"/>
                <a:lumOff val="40000"/>
              </a:schemeClr>
            </a:solidFill>
            <a:prstDash val="sysDash"/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4" name="Přímá spojnice 13"/>
          <p:cNvCxnSpPr/>
          <p:nvPr/>
        </p:nvCxnSpPr>
        <p:spPr bwMode="auto">
          <a:xfrm>
            <a:off x="2782958" y="2315817"/>
            <a:ext cx="303144" cy="2727158"/>
          </a:xfrm>
          <a:prstGeom prst="line">
            <a:avLst/>
          </a:prstGeom>
          <a:ln w="82550" cap="rnd">
            <a:solidFill>
              <a:schemeClr val="accent3">
                <a:lumMod val="60000"/>
                <a:lumOff val="40000"/>
              </a:schemeClr>
            </a:solidFill>
            <a:prstDash val="sysDash"/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TextovéPole 16"/>
          <p:cNvSpPr txBox="1"/>
          <p:nvPr/>
        </p:nvSpPr>
        <p:spPr>
          <a:xfrm>
            <a:off x="3698105" y="4973402"/>
            <a:ext cx="2573486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b="1" dirty="0"/>
              <a:t>n</a:t>
            </a:r>
            <a:r>
              <a:rPr lang="cs-CZ" b="1" dirty="0" smtClean="0"/>
              <a:t>ástupní hrana</a:t>
            </a:r>
            <a:endParaRPr lang="cs-CZ" b="1" dirty="0"/>
          </a:p>
        </p:txBody>
      </p:sp>
      <p:sp>
        <p:nvSpPr>
          <p:cNvPr id="18" name="TextovéPole 17"/>
          <p:cNvSpPr txBox="1"/>
          <p:nvPr/>
        </p:nvSpPr>
        <p:spPr>
          <a:xfrm>
            <a:off x="3501809" y="1756174"/>
            <a:ext cx="175599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b="1" dirty="0" smtClean="0"/>
              <a:t>přístřešek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37429130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0150"/>
            <a:ext cx="10058400" cy="5657850"/>
          </a:xfrm>
          <a:prstGeom prst="rect">
            <a:avLst/>
          </a:prstGeom>
        </p:spPr>
      </p:pic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32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414000" y="437471"/>
            <a:ext cx="10753200" cy="451576"/>
          </a:xfrm>
        </p:spPr>
        <p:txBody>
          <a:bodyPr/>
          <a:lstStyle/>
          <a:p>
            <a:r>
              <a:rPr lang="cs-CZ" dirty="0" smtClean="0"/>
              <a:t>Autobusové zastávky - bod</a:t>
            </a:r>
            <a:endParaRPr lang="cs-CZ" dirty="0"/>
          </a:p>
        </p:txBody>
      </p:sp>
      <p:cxnSp>
        <p:nvCxnSpPr>
          <p:cNvPr id="8" name="Přímá spojnice 7"/>
          <p:cNvCxnSpPr/>
          <p:nvPr/>
        </p:nvCxnSpPr>
        <p:spPr bwMode="auto">
          <a:xfrm flipH="1">
            <a:off x="1898374" y="1828800"/>
            <a:ext cx="5267739" cy="974034"/>
          </a:xfrm>
          <a:prstGeom prst="line">
            <a:avLst/>
          </a:prstGeom>
          <a:ln w="82550" cap="rnd">
            <a:solidFill>
              <a:schemeClr val="accent3">
                <a:lumMod val="60000"/>
                <a:lumOff val="40000"/>
              </a:schemeClr>
            </a:solidFill>
            <a:prstDash val="sysDash"/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1" name="Přímá spojnice 10"/>
          <p:cNvCxnSpPr/>
          <p:nvPr/>
        </p:nvCxnSpPr>
        <p:spPr bwMode="auto">
          <a:xfrm flipH="1">
            <a:off x="7007087" y="1828800"/>
            <a:ext cx="159026" cy="4822510"/>
          </a:xfrm>
          <a:prstGeom prst="line">
            <a:avLst/>
          </a:prstGeom>
          <a:ln w="82550" cap="rnd">
            <a:solidFill>
              <a:schemeClr val="accent3">
                <a:lumMod val="60000"/>
                <a:lumOff val="40000"/>
              </a:schemeClr>
            </a:solidFill>
            <a:prstDash val="sysDash"/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4" name="Přímá spojnice 13"/>
          <p:cNvCxnSpPr/>
          <p:nvPr/>
        </p:nvCxnSpPr>
        <p:spPr bwMode="auto">
          <a:xfrm flipH="1">
            <a:off x="1868558" y="2802834"/>
            <a:ext cx="59633" cy="3081131"/>
          </a:xfrm>
          <a:prstGeom prst="line">
            <a:avLst/>
          </a:prstGeom>
          <a:ln w="82550" cap="rnd">
            <a:solidFill>
              <a:schemeClr val="accent3">
                <a:lumMod val="60000"/>
                <a:lumOff val="40000"/>
              </a:schemeClr>
            </a:solidFill>
            <a:prstDash val="sysDash"/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TextovéPole 16"/>
          <p:cNvSpPr txBox="1"/>
          <p:nvPr/>
        </p:nvSpPr>
        <p:spPr>
          <a:xfrm>
            <a:off x="3490828" y="5857645"/>
            <a:ext cx="138079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b="1" dirty="0" smtClean="0"/>
              <a:t>lavička</a:t>
            </a:r>
            <a:endParaRPr lang="cs-CZ" b="1" dirty="0"/>
          </a:p>
        </p:txBody>
      </p:sp>
      <p:sp>
        <p:nvSpPr>
          <p:cNvPr id="18" name="TextovéPole 17"/>
          <p:cNvSpPr txBox="1"/>
          <p:nvPr/>
        </p:nvSpPr>
        <p:spPr>
          <a:xfrm>
            <a:off x="414000" y="2198780"/>
            <a:ext cx="175599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b="1" dirty="0" smtClean="0"/>
              <a:t>přístřešek</a:t>
            </a:r>
            <a:endParaRPr lang="cs-CZ" b="1" dirty="0"/>
          </a:p>
        </p:txBody>
      </p:sp>
      <p:cxnSp>
        <p:nvCxnSpPr>
          <p:cNvPr id="19" name="Přímá spojnice 18"/>
          <p:cNvCxnSpPr/>
          <p:nvPr/>
        </p:nvCxnSpPr>
        <p:spPr bwMode="auto">
          <a:xfrm>
            <a:off x="3221027" y="5019261"/>
            <a:ext cx="1" cy="761359"/>
          </a:xfrm>
          <a:prstGeom prst="line">
            <a:avLst/>
          </a:prstGeom>
          <a:ln w="82550" cap="rnd">
            <a:solidFill>
              <a:schemeClr val="accent3">
                <a:lumMod val="60000"/>
                <a:lumOff val="40000"/>
              </a:schemeClr>
            </a:solidFill>
            <a:prstDash val="sysDash"/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0" name="Přímá spojnice 19"/>
          <p:cNvCxnSpPr/>
          <p:nvPr/>
        </p:nvCxnSpPr>
        <p:spPr bwMode="auto">
          <a:xfrm>
            <a:off x="6603644" y="5808965"/>
            <a:ext cx="1" cy="761359"/>
          </a:xfrm>
          <a:prstGeom prst="line">
            <a:avLst/>
          </a:prstGeom>
          <a:ln w="82550" cap="rnd">
            <a:solidFill>
              <a:schemeClr val="accent3">
                <a:lumMod val="60000"/>
                <a:lumOff val="40000"/>
              </a:schemeClr>
            </a:solidFill>
            <a:prstDash val="sysDash"/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1" name="Přímá spojnice 20"/>
          <p:cNvCxnSpPr/>
          <p:nvPr/>
        </p:nvCxnSpPr>
        <p:spPr bwMode="auto">
          <a:xfrm flipH="1" flipV="1">
            <a:off x="3221027" y="5019261"/>
            <a:ext cx="3382618" cy="761360"/>
          </a:xfrm>
          <a:prstGeom prst="line">
            <a:avLst/>
          </a:prstGeom>
          <a:ln w="82550" cap="rnd">
            <a:solidFill>
              <a:schemeClr val="accent3">
                <a:lumMod val="60000"/>
                <a:lumOff val="40000"/>
              </a:schemeClr>
            </a:solidFill>
            <a:prstDash val="sysDash"/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607657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0150"/>
            <a:ext cx="10058400" cy="5657850"/>
          </a:xfrm>
          <a:prstGeom prst="rect">
            <a:avLst/>
          </a:prstGeom>
        </p:spPr>
      </p:pic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33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414000" y="437471"/>
            <a:ext cx="10753200" cy="451576"/>
          </a:xfrm>
        </p:spPr>
        <p:txBody>
          <a:bodyPr/>
          <a:lstStyle/>
          <a:p>
            <a:r>
              <a:rPr lang="cs-CZ" dirty="0" smtClean="0"/>
              <a:t>Autobusové zastávky - bod</a:t>
            </a:r>
            <a:endParaRPr lang="cs-CZ" dirty="0"/>
          </a:p>
        </p:txBody>
      </p:sp>
      <p:cxnSp>
        <p:nvCxnSpPr>
          <p:cNvPr id="8" name="Přímá spojnice 7"/>
          <p:cNvCxnSpPr/>
          <p:nvPr/>
        </p:nvCxnSpPr>
        <p:spPr bwMode="auto">
          <a:xfrm flipH="1" flipV="1">
            <a:off x="3985591" y="1887677"/>
            <a:ext cx="2448666" cy="428140"/>
          </a:xfrm>
          <a:prstGeom prst="line">
            <a:avLst/>
          </a:prstGeom>
          <a:ln w="82550" cap="rnd">
            <a:solidFill>
              <a:schemeClr val="accent3">
                <a:lumMod val="60000"/>
                <a:lumOff val="40000"/>
              </a:schemeClr>
            </a:solidFill>
            <a:prstDash val="sysDash"/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1" name="Přímá spojnice 10"/>
          <p:cNvCxnSpPr/>
          <p:nvPr/>
        </p:nvCxnSpPr>
        <p:spPr bwMode="auto">
          <a:xfrm>
            <a:off x="6434256" y="2315817"/>
            <a:ext cx="0" cy="3541828"/>
          </a:xfrm>
          <a:prstGeom prst="line">
            <a:avLst/>
          </a:prstGeom>
          <a:ln w="82550" cap="rnd">
            <a:solidFill>
              <a:schemeClr val="accent3">
                <a:lumMod val="60000"/>
                <a:lumOff val="40000"/>
              </a:schemeClr>
            </a:solidFill>
            <a:prstDash val="sysDash"/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4" name="Přímá spojnice 13"/>
          <p:cNvCxnSpPr/>
          <p:nvPr/>
        </p:nvCxnSpPr>
        <p:spPr bwMode="auto">
          <a:xfrm>
            <a:off x="3020082" y="2621320"/>
            <a:ext cx="40581" cy="2397941"/>
          </a:xfrm>
          <a:prstGeom prst="line">
            <a:avLst/>
          </a:prstGeom>
          <a:ln w="82550" cap="rnd">
            <a:solidFill>
              <a:schemeClr val="accent3">
                <a:lumMod val="60000"/>
                <a:lumOff val="40000"/>
              </a:schemeClr>
            </a:solidFill>
            <a:prstDash val="sysDash"/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TextovéPole 16"/>
          <p:cNvSpPr txBox="1"/>
          <p:nvPr/>
        </p:nvSpPr>
        <p:spPr>
          <a:xfrm>
            <a:off x="471840" y="4571771"/>
            <a:ext cx="212478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b="1" dirty="0"/>
              <a:t>s</a:t>
            </a:r>
            <a:r>
              <a:rPr lang="cs-CZ" b="1" dirty="0" smtClean="0"/>
              <a:t>ignální pás</a:t>
            </a:r>
            <a:endParaRPr lang="cs-CZ" b="1" dirty="0"/>
          </a:p>
        </p:txBody>
      </p:sp>
      <p:sp>
        <p:nvSpPr>
          <p:cNvPr id="18" name="TextovéPole 17"/>
          <p:cNvSpPr txBox="1"/>
          <p:nvPr/>
        </p:nvSpPr>
        <p:spPr>
          <a:xfrm>
            <a:off x="6621495" y="4086731"/>
            <a:ext cx="175599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b="1" dirty="0" smtClean="0"/>
              <a:t>přístřešek</a:t>
            </a:r>
            <a:endParaRPr lang="cs-CZ" b="1" dirty="0"/>
          </a:p>
        </p:txBody>
      </p:sp>
      <p:cxnSp>
        <p:nvCxnSpPr>
          <p:cNvPr id="20" name="Přímá spojnice 19"/>
          <p:cNvCxnSpPr/>
          <p:nvPr/>
        </p:nvCxnSpPr>
        <p:spPr bwMode="auto">
          <a:xfrm>
            <a:off x="854765" y="3041374"/>
            <a:ext cx="89452" cy="1332845"/>
          </a:xfrm>
          <a:prstGeom prst="line">
            <a:avLst/>
          </a:prstGeom>
          <a:ln w="82550" cap="rnd">
            <a:solidFill>
              <a:schemeClr val="accent3">
                <a:lumMod val="60000"/>
                <a:lumOff val="40000"/>
              </a:schemeClr>
            </a:solidFill>
            <a:prstDash val="sysDash"/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1" name="Přímá spojnice 20"/>
          <p:cNvCxnSpPr/>
          <p:nvPr/>
        </p:nvCxnSpPr>
        <p:spPr bwMode="auto">
          <a:xfrm flipH="1">
            <a:off x="540001" y="4317563"/>
            <a:ext cx="2073990" cy="113312"/>
          </a:xfrm>
          <a:prstGeom prst="line">
            <a:avLst/>
          </a:prstGeom>
          <a:ln w="82550" cap="rnd">
            <a:solidFill>
              <a:schemeClr val="accent3">
                <a:lumMod val="60000"/>
                <a:lumOff val="40000"/>
              </a:schemeClr>
            </a:solidFill>
            <a:prstDash val="sysDash"/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2" name="Přímá spojnice 21"/>
          <p:cNvCxnSpPr/>
          <p:nvPr/>
        </p:nvCxnSpPr>
        <p:spPr bwMode="auto">
          <a:xfrm flipH="1">
            <a:off x="3020082" y="1924822"/>
            <a:ext cx="994502" cy="696498"/>
          </a:xfrm>
          <a:prstGeom prst="line">
            <a:avLst/>
          </a:prstGeom>
          <a:ln w="82550" cap="rnd">
            <a:solidFill>
              <a:schemeClr val="accent3">
                <a:lumMod val="60000"/>
                <a:lumOff val="40000"/>
              </a:schemeClr>
            </a:solidFill>
            <a:prstDash val="sysDash"/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8" name="TextovéPole 27"/>
          <p:cNvSpPr txBox="1"/>
          <p:nvPr/>
        </p:nvSpPr>
        <p:spPr>
          <a:xfrm>
            <a:off x="694659" y="2400920"/>
            <a:ext cx="159018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b="1" dirty="0" smtClean="0"/>
              <a:t>označník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2173147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238" y="1579407"/>
            <a:ext cx="3958943" cy="5278591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879" y="1579409"/>
            <a:ext cx="7038121" cy="5278591"/>
          </a:xfrm>
          <a:prstGeom prst="rect">
            <a:avLst/>
          </a:prstGeom>
        </p:spPr>
      </p:pic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34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414000" y="437471"/>
            <a:ext cx="10753200" cy="451576"/>
          </a:xfrm>
        </p:spPr>
        <p:txBody>
          <a:bodyPr/>
          <a:lstStyle/>
          <a:p>
            <a:r>
              <a:rPr lang="cs-CZ" dirty="0" smtClean="0"/>
              <a:t>Autobusové zastávky - bod</a:t>
            </a:r>
            <a:endParaRPr lang="cs-CZ" dirty="0"/>
          </a:p>
        </p:txBody>
      </p:sp>
      <p:cxnSp>
        <p:nvCxnSpPr>
          <p:cNvPr id="11" name="Přímá spojnice 10"/>
          <p:cNvCxnSpPr/>
          <p:nvPr/>
        </p:nvCxnSpPr>
        <p:spPr bwMode="auto">
          <a:xfrm flipH="1">
            <a:off x="7245627" y="1887677"/>
            <a:ext cx="89451" cy="3558966"/>
          </a:xfrm>
          <a:prstGeom prst="line">
            <a:avLst/>
          </a:prstGeom>
          <a:ln w="82550" cap="rnd">
            <a:solidFill>
              <a:schemeClr val="accent3">
                <a:lumMod val="60000"/>
                <a:lumOff val="40000"/>
              </a:schemeClr>
            </a:solidFill>
            <a:prstDash val="sysDash"/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4" name="Přímá spojnice 13"/>
          <p:cNvCxnSpPr/>
          <p:nvPr/>
        </p:nvCxnSpPr>
        <p:spPr bwMode="auto">
          <a:xfrm>
            <a:off x="2047461" y="2686160"/>
            <a:ext cx="0" cy="3541840"/>
          </a:xfrm>
          <a:prstGeom prst="line">
            <a:avLst/>
          </a:prstGeom>
          <a:ln w="82550" cap="rnd">
            <a:solidFill>
              <a:schemeClr val="accent3">
                <a:lumMod val="60000"/>
                <a:lumOff val="40000"/>
              </a:schemeClr>
            </a:solidFill>
            <a:prstDash val="sysDash"/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TextovéPole 16"/>
          <p:cNvSpPr txBox="1"/>
          <p:nvPr/>
        </p:nvSpPr>
        <p:spPr>
          <a:xfrm>
            <a:off x="2416511" y="5413604"/>
            <a:ext cx="212478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b="1" dirty="0"/>
              <a:t>s</a:t>
            </a:r>
            <a:r>
              <a:rPr lang="cs-CZ" b="1" dirty="0" smtClean="0"/>
              <a:t>ignální pás</a:t>
            </a:r>
            <a:endParaRPr lang="cs-CZ" b="1" dirty="0"/>
          </a:p>
        </p:txBody>
      </p:sp>
      <p:cxnSp>
        <p:nvCxnSpPr>
          <p:cNvPr id="21" name="Přímá spojnice 20"/>
          <p:cNvCxnSpPr/>
          <p:nvPr/>
        </p:nvCxnSpPr>
        <p:spPr bwMode="auto">
          <a:xfrm flipH="1" flipV="1">
            <a:off x="2047461" y="6228000"/>
            <a:ext cx="1768170" cy="126000"/>
          </a:xfrm>
          <a:prstGeom prst="line">
            <a:avLst/>
          </a:prstGeom>
          <a:ln w="82550" cap="rnd">
            <a:solidFill>
              <a:schemeClr val="accent3">
                <a:lumMod val="60000"/>
                <a:lumOff val="40000"/>
              </a:schemeClr>
            </a:solidFill>
            <a:prstDash val="sysDash"/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8" name="TextovéPole 27"/>
          <p:cNvSpPr txBox="1"/>
          <p:nvPr/>
        </p:nvSpPr>
        <p:spPr>
          <a:xfrm>
            <a:off x="287933" y="2584174"/>
            <a:ext cx="159018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b="1" dirty="0" smtClean="0"/>
              <a:t>označník</a:t>
            </a:r>
            <a:endParaRPr lang="cs-CZ" b="1" dirty="0"/>
          </a:p>
        </p:txBody>
      </p:sp>
      <p:sp>
        <p:nvSpPr>
          <p:cNvPr id="19" name="TextovéPole 18"/>
          <p:cNvSpPr txBox="1"/>
          <p:nvPr/>
        </p:nvSpPr>
        <p:spPr>
          <a:xfrm>
            <a:off x="7456581" y="1887677"/>
            <a:ext cx="159018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b="1" dirty="0" smtClean="0"/>
              <a:t>označník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4066600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35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414000" y="437471"/>
            <a:ext cx="10753200" cy="451576"/>
          </a:xfrm>
        </p:spPr>
        <p:txBody>
          <a:bodyPr/>
          <a:lstStyle/>
          <a:p>
            <a:r>
              <a:rPr lang="cs-CZ" dirty="0" smtClean="0"/>
              <a:t>Autobusové zastávky – bod</a:t>
            </a:r>
            <a:endParaRPr lang="cs-CZ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" y="1267047"/>
            <a:ext cx="12192000" cy="5590953"/>
          </a:xfrm>
          <a:prstGeom prst="rect">
            <a:avLst/>
          </a:prstGeom>
        </p:spPr>
      </p:pic>
      <p:sp>
        <p:nvSpPr>
          <p:cNvPr id="7" name="Nadpis 3"/>
          <p:cNvSpPr txBox="1">
            <a:spLocks/>
          </p:cNvSpPr>
          <p:nvPr/>
        </p:nvSpPr>
        <p:spPr>
          <a:xfrm>
            <a:off x="8845695" y="5698164"/>
            <a:ext cx="2017774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r>
              <a:rPr lang="cs-CZ" kern="0" dirty="0" smtClean="0">
                <a:solidFill>
                  <a:schemeClr val="bg1"/>
                </a:solidFill>
              </a:rPr>
              <a:t>Hlinsko</a:t>
            </a:r>
            <a:endParaRPr lang="cs-CZ" kern="0" dirty="0">
              <a:solidFill>
                <a:schemeClr val="bg1"/>
              </a:solidFill>
            </a:endParaRPr>
          </a:p>
        </p:txBody>
      </p:sp>
      <p:cxnSp>
        <p:nvCxnSpPr>
          <p:cNvPr id="6" name="Přímá spojnice 5"/>
          <p:cNvCxnSpPr/>
          <p:nvPr/>
        </p:nvCxnSpPr>
        <p:spPr bwMode="auto">
          <a:xfrm flipH="1">
            <a:off x="7305261" y="1858617"/>
            <a:ext cx="39756" cy="2057400"/>
          </a:xfrm>
          <a:prstGeom prst="line">
            <a:avLst/>
          </a:prstGeom>
          <a:ln w="82550" cap="rnd">
            <a:solidFill>
              <a:schemeClr val="accent3">
                <a:lumMod val="60000"/>
                <a:lumOff val="40000"/>
              </a:schemeClr>
            </a:solidFill>
            <a:prstDash val="sysDash"/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9" name="Přímá spojnice 8"/>
          <p:cNvCxnSpPr/>
          <p:nvPr/>
        </p:nvCxnSpPr>
        <p:spPr bwMode="auto">
          <a:xfrm flipH="1">
            <a:off x="646122" y="3319670"/>
            <a:ext cx="9208460" cy="2653747"/>
          </a:xfrm>
          <a:prstGeom prst="line">
            <a:avLst/>
          </a:prstGeom>
          <a:ln w="82550" cap="rnd">
            <a:solidFill>
              <a:schemeClr val="accent3">
                <a:lumMod val="60000"/>
                <a:lumOff val="40000"/>
              </a:schemeClr>
            </a:solidFill>
            <a:prstDash val="sysDash"/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1" name="Přímá spojnice 10"/>
          <p:cNvCxnSpPr/>
          <p:nvPr/>
        </p:nvCxnSpPr>
        <p:spPr bwMode="auto">
          <a:xfrm flipH="1">
            <a:off x="540000" y="4170600"/>
            <a:ext cx="2819426" cy="541527"/>
          </a:xfrm>
          <a:prstGeom prst="line">
            <a:avLst/>
          </a:prstGeom>
          <a:ln w="82550" cap="rnd">
            <a:solidFill>
              <a:schemeClr val="accent3">
                <a:lumMod val="60000"/>
                <a:lumOff val="40000"/>
              </a:schemeClr>
            </a:solidFill>
            <a:prstDash val="sysDash"/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Přímá spojnice 12"/>
          <p:cNvCxnSpPr/>
          <p:nvPr/>
        </p:nvCxnSpPr>
        <p:spPr bwMode="auto">
          <a:xfrm>
            <a:off x="3359426" y="4170600"/>
            <a:ext cx="168965" cy="541527"/>
          </a:xfrm>
          <a:prstGeom prst="line">
            <a:avLst/>
          </a:prstGeom>
          <a:ln w="82550" cap="rnd">
            <a:solidFill>
              <a:schemeClr val="accent3">
                <a:lumMod val="60000"/>
                <a:lumOff val="40000"/>
              </a:schemeClr>
            </a:solidFill>
            <a:prstDash val="sysDash"/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6" name="Přímá spojnice 15"/>
          <p:cNvCxnSpPr/>
          <p:nvPr/>
        </p:nvCxnSpPr>
        <p:spPr bwMode="auto">
          <a:xfrm>
            <a:off x="526722" y="4712127"/>
            <a:ext cx="228652" cy="635125"/>
          </a:xfrm>
          <a:prstGeom prst="line">
            <a:avLst/>
          </a:prstGeom>
          <a:ln w="82550" cap="rnd">
            <a:solidFill>
              <a:schemeClr val="accent3">
                <a:lumMod val="60000"/>
                <a:lumOff val="40000"/>
              </a:schemeClr>
            </a:solidFill>
            <a:prstDash val="sysDash"/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9" name="TextovéPole 18"/>
          <p:cNvSpPr txBox="1"/>
          <p:nvPr/>
        </p:nvSpPr>
        <p:spPr>
          <a:xfrm>
            <a:off x="7502963" y="1831693"/>
            <a:ext cx="159018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b="1" dirty="0" smtClean="0"/>
              <a:t>označník</a:t>
            </a:r>
            <a:endParaRPr lang="cs-CZ" b="1" dirty="0"/>
          </a:p>
        </p:txBody>
      </p:sp>
      <p:sp>
        <p:nvSpPr>
          <p:cNvPr id="20" name="TextovéPole 19"/>
          <p:cNvSpPr txBox="1"/>
          <p:nvPr/>
        </p:nvSpPr>
        <p:spPr>
          <a:xfrm>
            <a:off x="5049827" y="4942329"/>
            <a:ext cx="2573486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b="1" dirty="0"/>
              <a:t>n</a:t>
            </a:r>
            <a:r>
              <a:rPr lang="cs-CZ" b="1" dirty="0" smtClean="0"/>
              <a:t>ástupní hrana</a:t>
            </a:r>
            <a:endParaRPr lang="cs-CZ" b="1" dirty="0"/>
          </a:p>
        </p:txBody>
      </p:sp>
      <p:sp>
        <p:nvSpPr>
          <p:cNvPr id="21" name="TextovéPole 20"/>
          <p:cNvSpPr txBox="1"/>
          <p:nvPr/>
        </p:nvSpPr>
        <p:spPr>
          <a:xfrm>
            <a:off x="414000" y="3855129"/>
            <a:ext cx="138079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b="1" dirty="0" smtClean="0"/>
              <a:t>lavička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195817848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11775"/>
            <a:ext cx="12192000" cy="5346225"/>
          </a:xfrm>
          <a:prstGeom prst="rect">
            <a:avLst/>
          </a:prstGeom>
        </p:spPr>
      </p:pic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36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414000" y="437471"/>
            <a:ext cx="10753200" cy="451576"/>
          </a:xfrm>
        </p:spPr>
        <p:txBody>
          <a:bodyPr/>
          <a:lstStyle/>
          <a:p>
            <a:r>
              <a:rPr lang="cs-CZ" dirty="0" smtClean="0"/>
              <a:t>Autobusové zastávky – bod</a:t>
            </a:r>
            <a:endParaRPr lang="cs-CZ" dirty="0"/>
          </a:p>
        </p:txBody>
      </p:sp>
      <p:sp>
        <p:nvSpPr>
          <p:cNvPr id="7" name="Nadpis 3"/>
          <p:cNvSpPr txBox="1">
            <a:spLocks/>
          </p:cNvSpPr>
          <p:nvPr/>
        </p:nvSpPr>
        <p:spPr>
          <a:xfrm>
            <a:off x="228601" y="6228000"/>
            <a:ext cx="4571999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r>
              <a:rPr lang="cs-CZ" kern="0" dirty="0" smtClean="0">
                <a:solidFill>
                  <a:schemeClr val="bg1"/>
                </a:solidFill>
              </a:rPr>
              <a:t>Trhová Kamenice</a:t>
            </a:r>
            <a:endParaRPr lang="cs-CZ" kern="0" dirty="0">
              <a:solidFill>
                <a:schemeClr val="bg1"/>
              </a:solidFill>
            </a:endParaRPr>
          </a:p>
        </p:txBody>
      </p:sp>
      <p:cxnSp>
        <p:nvCxnSpPr>
          <p:cNvPr id="6" name="Přímá spojnice 5"/>
          <p:cNvCxnSpPr/>
          <p:nvPr/>
        </p:nvCxnSpPr>
        <p:spPr bwMode="auto">
          <a:xfrm flipH="1" flipV="1">
            <a:off x="228602" y="4711148"/>
            <a:ext cx="6669155" cy="2047461"/>
          </a:xfrm>
          <a:prstGeom prst="line">
            <a:avLst/>
          </a:prstGeom>
          <a:ln w="82550" cap="rnd">
            <a:solidFill>
              <a:schemeClr val="accent3">
                <a:lumMod val="60000"/>
                <a:lumOff val="40000"/>
              </a:schemeClr>
            </a:solidFill>
            <a:prstDash val="sysDash"/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9" name="Přímá spojnice 8"/>
          <p:cNvCxnSpPr/>
          <p:nvPr/>
        </p:nvCxnSpPr>
        <p:spPr bwMode="auto">
          <a:xfrm>
            <a:off x="2951922" y="2295939"/>
            <a:ext cx="149088" cy="2415209"/>
          </a:xfrm>
          <a:prstGeom prst="line">
            <a:avLst/>
          </a:prstGeom>
          <a:ln w="82550" cap="rnd">
            <a:solidFill>
              <a:schemeClr val="accent3">
                <a:lumMod val="60000"/>
                <a:lumOff val="40000"/>
              </a:schemeClr>
            </a:solidFill>
            <a:prstDash val="sysDash"/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2" name="Přímá spojnice 11"/>
          <p:cNvCxnSpPr/>
          <p:nvPr/>
        </p:nvCxnSpPr>
        <p:spPr bwMode="auto">
          <a:xfrm>
            <a:off x="7245626" y="2156791"/>
            <a:ext cx="102706" cy="3144079"/>
          </a:xfrm>
          <a:prstGeom prst="line">
            <a:avLst/>
          </a:prstGeom>
          <a:ln w="82550" cap="rnd">
            <a:solidFill>
              <a:schemeClr val="accent3">
                <a:lumMod val="60000"/>
                <a:lumOff val="40000"/>
              </a:schemeClr>
            </a:solidFill>
            <a:prstDash val="sysDash"/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4" name="Přímá spojnice 13"/>
          <p:cNvCxnSpPr/>
          <p:nvPr/>
        </p:nvCxnSpPr>
        <p:spPr bwMode="auto">
          <a:xfrm flipV="1">
            <a:off x="2951922" y="2067339"/>
            <a:ext cx="4293704" cy="228600"/>
          </a:xfrm>
          <a:prstGeom prst="line">
            <a:avLst/>
          </a:prstGeom>
          <a:ln w="82550" cap="rnd">
            <a:solidFill>
              <a:schemeClr val="accent3">
                <a:lumMod val="60000"/>
                <a:lumOff val="40000"/>
              </a:schemeClr>
            </a:solidFill>
            <a:prstDash val="sysDash"/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9" name="Přímá spojnice 18"/>
          <p:cNvCxnSpPr/>
          <p:nvPr/>
        </p:nvCxnSpPr>
        <p:spPr bwMode="auto">
          <a:xfrm>
            <a:off x="6052932" y="4323522"/>
            <a:ext cx="0" cy="636104"/>
          </a:xfrm>
          <a:prstGeom prst="line">
            <a:avLst/>
          </a:prstGeom>
          <a:ln w="82550" cap="rnd">
            <a:solidFill>
              <a:schemeClr val="accent3">
                <a:lumMod val="60000"/>
                <a:lumOff val="40000"/>
              </a:schemeClr>
            </a:solidFill>
            <a:prstDash val="sysDash"/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2" name="Přímá spojnice 21"/>
          <p:cNvCxnSpPr/>
          <p:nvPr/>
        </p:nvCxnSpPr>
        <p:spPr bwMode="auto">
          <a:xfrm>
            <a:off x="6096000" y="4323523"/>
            <a:ext cx="1149626" cy="129209"/>
          </a:xfrm>
          <a:prstGeom prst="line">
            <a:avLst/>
          </a:prstGeom>
          <a:ln w="82550" cap="rnd">
            <a:solidFill>
              <a:schemeClr val="accent3">
                <a:lumMod val="60000"/>
                <a:lumOff val="40000"/>
              </a:schemeClr>
            </a:solidFill>
            <a:prstDash val="sysDash"/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7" name="TextovéPole 26"/>
          <p:cNvSpPr txBox="1"/>
          <p:nvPr/>
        </p:nvSpPr>
        <p:spPr>
          <a:xfrm>
            <a:off x="163463" y="4184887"/>
            <a:ext cx="2573486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b="1" dirty="0"/>
              <a:t>n</a:t>
            </a:r>
            <a:r>
              <a:rPr lang="cs-CZ" b="1" dirty="0" smtClean="0"/>
              <a:t>ástupní hrana</a:t>
            </a:r>
            <a:endParaRPr lang="cs-CZ" b="1" dirty="0"/>
          </a:p>
        </p:txBody>
      </p:sp>
      <p:sp>
        <p:nvSpPr>
          <p:cNvPr id="28" name="TextovéPole 27"/>
          <p:cNvSpPr txBox="1"/>
          <p:nvPr/>
        </p:nvSpPr>
        <p:spPr>
          <a:xfrm>
            <a:off x="7544549" y="4641574"/>
            <a:ext cx="138079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b="1" dirty="0" smtClean="0"/>
              <a:t>lavička</a:t>
            </a:r>
            <a:endParaRPr lang="cs-CZ" b="1" dirty="0"/>
          </a:p>
        </p:txBody>
      </p:sp>
      <p:sp>
        <p:nvSpPr>
          <p:cNvPr id="29" name="TextovéPole 28"/>
          <p:cNvSpPr txBox="1"/>
          <p:nvPr/>
        </p:nvSpPr>
        <p:spPr>
          <a:xfrm>
            <a:off x="5315700" y="2389838"/>
            <a:ext cx="175599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b="1" dirty="0" smtClean="0"/>
              <a:t>přístřešek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354308107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71600"/>
            <a:ext cx="12192000" cy="5486400"/>
          </a:xfrm>
          <a:prstGeom prst="rect">
            <a:avLst/>
          </a:prstGeom>
        </p:spPr>
      </p:pic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37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414000" y="437471"/>
            <a:ext cx="10753200" cy="451576"/>
          </a:xfrm>
        </p:spPr>
        <p:txBody>
          <a:bodyPr/>
          <a:lstStyle/>
          <a:p>
            <a:r>
              <a:rPr lang="cs-CZ" dirty="0" smtClean="0"/>
              <a:t>Autobusové zastávky – bod</a:t>
            </a:r>
            <a:endParaRPr lang="cs-CZ" dirty="0"/>
          </a:p>
        </p:txBody>
      </p:sp>
      <p:sp>
        <p:nvSpPr>
          <p:cNvPr id="7" name="Nadpis 3"/>
          <p:cNvSpPr txBox="1">
            <a:spLocks/>
          </p:cNvSpPr>
          <p:nvPr/>
        </p:nvSpPr>
        <p:spPr>
          <a:xfrm>
            <a:off x="9959010" y="6128212"/>
            <a:ext cx="2007703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r>
              <a:rPr lang="cs-CZ" kern="0" dirty="0" smtClean="0">
                <a:solidFill>
                  <a:schemeClr val="bg1"/>
                </a:solidFill>
              </a:rPr>
              <a:t>Dědová</a:t>
            </a:r>
            <a:endParaRPr lang="cs-CZ" kern="0" dirty="0">
              <a:solidFill>
                <a:schemeClr val="bg1"/>
              </a:solidFill>
            </a:endParaRPr>
          </a:p>
        </p:txBody>
      </p:sp>
      <p:cxnSp>
        <p:nvCxnSpPr>
          <p:cNvPr id="8" name="Přímá spojnice 7"/>
          <p:cNvCxnSpPr/>
          <p:nvPr/>
        </p:nvCxnSpPr>
        <p:spPr bwMode="auto">
          <a:xfrm>
            <a:off x="3607904" y="2832653"/>
            <a:ext cx="149088" cy="2415209"/>
          </a:xfrm>
          <a:prstGeom prst="line">
            <a:avLst/>
          </a:prstGeom>
          <a:ln w="82550" cap="rnd">
            <a:solidFill>
              <a:schemeClr val="accent3">
                <a:lumMod val="60000"/>
                <a:lumOff val="40000"/>
              </a:schemeClr>
            </a:solidFill>
            <a:prstDash val="sysDash"/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9" name="Přímá spojnice 8"/>
          <p:cNvCxnSpPr/>
          <p:nvPr/>
        </p:nvCxnSpPr>
        <p:spPr bwMode="auto">
          <a:xfrm flipH="1">
            <a:off x="8193157" y="2832653"/>
            <a:ext cx="155713" cy="2319131"/>
          </a:xfrm>
          <a:prstGeom prst="line">
            <a:avLst/>
          </a:prstGeom>
          <a:ln w="82550" cap="rnd">
            <a:solidFill>
              <a:schemeClr val="accent3">
                <a:lumMod val="60000"/>
                <a:lumOff val="40000"/>
              </a:schemeClr>
            </a:solidFill>
            <a:prstDash val="sysDash"/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0" name="Přímá spojnice 9"/>
          <p:cNvCxnSpPr/>
          <p:nvPr/>
        </p:nvCxnSpPr>
        <p:spPr bwMode="auto">
          <a:xfrm flipH="1" flipV="1">
            <a:off x="5953539" y="2216426"/>
            <a:ext cx="2395331" cy="616227"/>
          </a:xfrm>
          <a:prstGeom prst="line">
            <a:avLst/>
          </a:prstGeom>
          <a:ln w="82550" cap="rnd">
            <a:solidFill>
              <a:schemeClr val="accent3">
                <a:lumMod val="60000"/>
                <a:lumOff val="40000"/>
              </a:schemeClr>
            </a:solidFill>
            <a:prstDash val="sysDash"/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2" name="Přímá spojnice 11"/>
          <p:cNvCxnSpPr/>
          <p:nvPr/>
        </p:nvCxnSpPr>
        <p:spPr bwMode="auto">
          <a:xfrm flipH="1">
            <a:off x="3607904" y="2216426"/>
            <a:ext cx="2345635" cy="616227"/>
          </a:xfrm>
          <a:prstGeom prst="line">
            <a:avLst/>
          </a:prstGeom>
          <a:ln w="82550" cap="rnd">
            <a:solidFill>
              <a:schemeClr val="accent3">
                <a:lumMod val="60000"/>
                <a:lumOff val="40000"/>
              </a:schemeClr>
            </a:solidFill>
            <a:prstDash val="sysDash"/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6" name="Přímá spojnice 15"/>
          <p:cNvCxnSpPr/>
          <p:nvPr/>
        </p:nvCxnSpPr>
        <p:spPr bwMode="auto">
          <a:xfrm>
            <a:off x="4482548" y="4383157"/>
            <a:ext cx="9939" cy="566530"/>
          </a:xfrm>
          <a:prstGeom prst="line">
            <a:avLst/>
          </a:prstGeom>
          <a:ln w="82550" cap="rnd">
            <a:solidFill>
              <a:schemeClr val="accent3">
                <a:lumMod val="60000"/>
                <a:lumOff val="40000"/>
              </a:schemeClr>
            </a:solidFill>
            <a:prstDash val="sysDash"/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9" name="Přímá spojnice 18"/>
          <p:cNvCxnSpPr/>
          <p:nvPr/>
        </p:nvCxnSpPr>
        <p:spPr bwMode="auto">
          <a:xfrm>
            <a:off x="5410200" y="4383157"/>
            <a:ext cx="9939" cy="566530"/>
          </a:xfrm>
          <a:prstGeom prst="line">
            <a:avLst/>
          </a:prstGeom>
          <a:ln w="82550" cap="rnd">
            <a:solidFill>
              <a:schemeClr val="accent3">
                <a:lumMod val="60000"/>
                <a:lumOff val="40000"/>
              </a:schemeClr>
            </a:solidFill>
            <a:prstDash val="sysDash"/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0" name="Přímá spojnice 19"/>
          <p:cNvCxnSpPr/>
          <p:nvPr/>
        </p:nvCxnSpPr>
        <p:spPr bwMode="auto">
          <a:xfrm flipH="1">
            <a:off x="4467639" y="4383157"/>
            <a:ext cx="952500" cy="0"/>
          </a:xfrm>
          <a:prstGeom prst="line">
            <a:avLst/>
          </a:prstGeom>
          <a:ln w="82550" cap="rnd">
            <a:solidFill>
              <a:schemeClr val="accent3">
                <a:lumMod val="60000"/>
                <a:lumOff val="40000"/>
              </a:schemeClr>
            </a:solidFill>
            <a:prstDash val="sysDash"/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3" name="TextovéPole 22"/>
          <p:cNvSpPr txBox="1"/>
          <p:nvPr/>
        </p:nvSpPr>
        <p:spPr>
          <a:xfrm>
            <a:off x="4482548" y="5017029"/>
            <a:ext cx="138079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b="1" dirty="0" smtClean="0"/>
              <a:t>lavička</a:t>
            </a:r>
            <a:endParaRPr lang="cs-CZ" b="1" dirty="0"/>
          </a:p>
        </p:txBody>
      </p:sp>
      <p:sp>
        <p:nvSpPr>
          <p:cNvPr id="24" name="TextovéPole 23"/>
          <p:cNvSpPr txBox="1"/>
          <p:nvPr/>
        </p:nvSpPr>
        <p:spPr>
          <a:xfrm>
            <a:off x="5118614" y="2611758"/>
            <a:ext cx="175599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b="1" dirty="0" smtClean="0"/>
              <a:t>přístřešek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270508215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38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2902019" y="2958578"/>
            <a:ext cx="7080104" cy="451576"/>
          </a:xfrm>
        </p:spPr>
        <p:txBody>
          <a:bodyPr/>
          <a:lstStyle/>
          <a:p>
            <a:r>
              <a:rPr lang="cs-CZ" dirty="0" smtClean="0"/>
              <a:t>v</a:t>
            </a:r>
            <a:r>
              <a:rPr lang="cs-CZ" dirty="0" smtClean="0"/>
              <a:t>yhrazená parkovací stání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8223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39</a:t>
            </a:fld>
            <a:endParaRPr lang="cs-CZ" alt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622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</a:t>
            </a:fld>
            <a:endParaRPr lang="cs-CZ" altLang="cs-CZ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/>
          <a:srcRect t="2080"/>
          <a:stretch/>
        </p:blipFill>
        <p:spPr>
          <a:xfrm>
            <a:off x="0" y="0"/>
            <a:ext cx="12192000" cy="6027257"/>
          </a:xfrm>
          <a:prstGeom prst="rect">
            <a:avLst/>
          </a:prstGeom>
        </p:spPr>
      </p:pic>
      <p:sp>
        <p:nvSpPr>
          <p:cNvPr id="5" name="Nadpis 3"/>
          <p:cNvSpPr txBox="1">
            <a:spLocks/>
          </p:cNvSpPr>
          <p:nvPr/>
        </p:nvSpPr>
        <p:spPr>
          <a:xfrm>
            <a:off x="7931427" y="1377308"/>
            <a:ext cx="2007703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r>
              <a:rPr lang="cs-CZ" kern="0" dirty="0" smtClean="0">
                <a:solidFill>
                  <a:schemeClr val="bg1"/>
                </a:solidFill>
              </a:rPr>
              <a:t>Krouna</a:t>
            </a:r>
            <a:endParaRPr lang="cs-CZ" kern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9235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40</a:t>
            </a:fld>
            <a:endParaRPr lang="cs-CZ" alt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6183342" y="163906"/>
            <a:ext cx="5872824" cy="19389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000" dirty="0"/>
              <a:t>Vyhrazená stání pro vozidla přepravující osoby těžce pohybově postižené a vyhrazená stání pro osoby doprovázející dítě v kočárku musí mít šířku nejméně </a:t>
            </a:r>
            <a:r>
              <a:rPr lang="cs-CZ" sz="2000" b="1" dirty="0">
                <a:solidFill>
                  <a:schemeClr val="tx2"/>
                </a:solidFill>
              </a:rPr>
              <a:t>3500 mm</a:t>
            </a:r>
            <a:r>
              <a:rPr lang="cs-CZ" sz="2000" dirty="0"/>
              <a:t>, která zahrnuje manipulační plochu šířky nejméně 1200 mm. Dvě sousedící stání mohou využívat jednu manipulační plochu.</a:t>
            </a:r>
          </a:p>
        </p:txBody>
      </p:sp>
      <p:cxnSp>
        <p:nvCxnSpPr>
          <p:cNvPr id="6" name="Přímá spojnice 5"/>
          <p:cNvCxnSpPr/>
          <p:nvPr/>
        </p:nvCxnSpPr>
        <p:spPr bwMode="auto">
          <a:xfrm flipH="1" flipV="1">
            <a:off x="2971800" y="2643808"/>
            <a:ext cx="2057400" cy="19879"/>
          </a:xfrm>
          <a:prstGeom prst="line">
            <a:avLst/>
          </a:prstGeom>
          <a:ln w="82550" cap="rnd">
            <a:solidFill>
              <a:srgbClr val="FF0000"/>
            </a:solidFill>
            <a:prstDash val="sysDash"/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7" name="TextovéPole 6"/>
          <p:cNvSpPr txBox="1"/>
          <p:nvPr/>
        </p:nvSpPr>
        <p:spPr>
          <a:xfrm>
            <a:off x="3393615" y="2643808"/>
            <a:ext cx="12137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FF0000"/>
                </a:solidFill>
              </a:rPr>
              <a:t>2800</a:t>
            </a:r>
            <a:endParaRPr lang="cs-CZ" b="1" dirty="0">
              <a:solidFill>
                <a:srgbClr val="FF0000"/>
              </a:solidFill>
            </a:endParaRP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5064" y="5377069"/>
            <a:ext cx="5162550" cy="88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590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41</a:t>
            </a:fld>
            <a:endParaRPr lang="cs-CZ" alt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6183342" y="163906"/>
            <a:ext cx="5872824" cy="19389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000" dirty="0"/>
              <a:t>Vyhrazená stání pro vozidla přepravující osoby těžce pohybově postižené a vyhrazená stání pro osoby doprovázející dítě v kočárku musí mít šířku nejméně </a:t>
            </a:r>
            <a:r>
              <a:rPr lang="cs-CZ" sz="2000" b="1" dirty="0">
                <a:solidFill>
                  <a:schemeClr val="tx2"/>
                </a:solidFill>
              </a:rPr>
              <a:t>3500 mm</a:t>
            </a:r>
            <a:r>
              <a:rPr lang="cs-CZ" sz="2000" dirty="0"/>
              <a:t>, která zahrnuje manipulační plochu šířky nejméně 1200 mm. Dvě sousedící stání mohou využívat jednu manipulační plochu.</a:t>
            </a:r>
          </a:p>
        </p:txBody>
      </p:sp>
      <p:cxnSp>
        <p:nvCxnSpPr>
          <p:cNvPr id="6" name="Přímá spojnice 5"/>
          <p:cNvCxnSpPr/>
          <p:nvPr/>
        </p:nvCxnSpPr>
        <p:spPr bwMode="auto">
          <a:xfrm flipH="1" flipV="1">
            <a:off x="2971800" y="2643808"/>
            <a:ext cx="2057400" cy="19879"/>
          </a:xfrm>
          <a:prstGeom prst="line">
            <a:avLst/>
          </a:prstGeom>
          <a:ln w="82550" cap="rnd">
            <a:solidFill>
              <a:srgbClr val="FF0000"/>
            </a:solidFill>
            <a:prstDash val="sysDash"/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7" name="TextovéPole 6"/>
          <p:cNvSpPr txBox="1"/>
          <p:nvPr/>
        </p:nvSpPr>
        <p:spPr>
          <a:xfrm>
            <a:off x="3393615" y="2643808"/>
            <a:ext cx="12137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FF0000"/>
                </a:solidFill>
              </a:rPr>
              <a:t>2800</a:t>
            </a:r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193358" y="5377069"/>
            <a:ext cx="6088172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000" dirty="0"/>
              <a:t>Od vyhrazených stání musí být zajištěn </a:t>
            </a:r>
            <a:r>
              <a:rPr lang="cs-CZ" sz="2000" b="1" dirty="0">
                <a:solidFill>
                  <a:schemeClr val="tx2"/>
                </a:solidFill>
              </a:rPr>
              <a:t>přímý bezbariérový přístup na komunikaci pro chodce </a:t>
            </a:r>
            <a:r>
              <a:rPr lang="cs-CZ" sz="2000" dirty="0"/>
              <a:t>a tato stání musí být umístěna nejblíže vůči vchodu a východu z příslušné stavby nebo výtahu.</a:t>
            </a: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5064" y="5377069"/>
            <a:ext cx="5162550" cy="88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405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42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3468550" y="3097726"/>
            <a:ext cx="5138738" cy="451576"/>
          </a:xfrm>
        </p:spPr>
        <p:txBody>
          <a:bodyPr/>
          <a:lstStyle/>
          <a:p>
            <a:r>
              <a:rPr lang="cs-CZ" dirty="0"/>
              <a:t>v</a:t>
            </a:r>
            <a:r>
              <a:rPr lang="cs-CZ" dirty="0" smtClean="0"/>
              <a:t>olně stojící lavička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38749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43</a:t>
            </a:fld>
            <a:endParaRPr lang="cs-CZ" alt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9575" y="1535966"/>
            <a:ext cx="7972425" cy="5331560"/>
          </a:xfrm>
          <a:prstGeom prst="rect">
            <a:avLst/>
          </a:prstGeom>
        </p:spPr>
      </p:pic>
      <p:sp>
        <p:nvSpPr>
          <p:cNvPr id="6" name="Nadpis 3"/>
          <p:cNvSpPr>
            <a:spLocks noGrp="1"/>
          </p:cNvSpPr>
          <p:nvPr>
            <p:ph type="title"/>
          </p:nvPr>
        </p:nvSpPr>
        <p:spPr>
          <a:xfrm>
            <a:off x="540000" y="473795"/>
            <a:ext cx="6934226" cy="451576"/>
          </a:xfrm>
        </p:spPr>
        <p:txBody>
          <a:bodyPr/>
          <a:lstStyle/>
          <a:p>
            <a:r>
              <a:rPr lang="cs-CZ" dirty="0" smtClean="0"/>
              <a:t>Volně stojící lavička – bod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90862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2148"/>
            <a:ext cx="10058400" cy="5657850"/>
          </a:xfrm>
          <a:prstGeom prst="rect">
            <a:avLst/>
          </a:prstGeom>
        </p:spPr>
      </p:pic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44</a:t>
            </a:fld>
            <a:endParaRPr lang="cs-CZ" altLang="cs-CZ" dirty="0"/>
          </a:p>
        </p:txBody>
      </p:sp>
      <p:sp>
        <p:nvSpPr>
          <p:cNvPr id="6" name="Nadpis 3"/>
          <p:cNvSpPr>
            <a:spLocks noGrp="1"/>
          </p:cNvSpPr>
          <p:nvPr>
            <p:ph type="title"/>
          </p:nvPr>
        </p:nvSpPr>
        <p:spPr>
          <a:xfrm>
            <a:off x="539999" y="473795"/>
            <a:ext cx="8772965" cy="451576"/>
          </a:xfrm>
        </p:spPr>
        <p:txBody>
          <a:bodyPr/>
          <a:lstStyle/>
          <a:p>
            <a:r>
              <a:rPr lang="cs-CZ" dirty="0" smtClean="0"/>
              <a:t>Volně stojící lavička – </a:t>
            </a:r>
            <a:r>
              <a:rPr lang="cs-CZ" dirty="0"/>
              <a:t>4 nohy </a:t>
            </a:r>
            <a:r>
              <a:rPr lang="cs-CZ" dirty="0" smtClean="0"/>
              <a:t>– bod</a:t>
            </a:r>
            <a:endParaRPr lang="cs-CZ" dirty="0"/>
          </a:p>
        </p:txBody>
      </p:sp>
      <p:cxnSp>
        <p:nvCxnSpPr>
          <p:cNvPr id="11" name="Přímá spojnice 10"/>
          <p:cNvCxnSpPr/>
          <p:nvPr/>
        </p:nvCxnSpPr>
        <p:spPr bwMode="auto">
          <a:xfrm flipH="1">
            <a:off x="2256183" y="6072809"/>
            <a:ext cx="99392" cy="785191"/>
          </a:xfrm>
          <a:prstGeom prst="line">
            <a:avLst/>
          </a:prstGeom>
          <a:ln w="82550" cap="rnd">
            <a:solidFill>
              <a:schemeClr val="accent3">
                <a:lumMod val="60000"/>
                <a:lumOff val="40000"/>
              </a:schemeClr>
            </a:solidFill>
            <a:prstDash val="sysDash"/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Přímá spojnice 12"/>
          <p:cNvCxnSpPr/>
          <p:nvPr/>
        </p:nvCxnSpPr>
        <p:spPr bwMode="auto">
          <a:xfrm flipH="1">
            <a:off x="3856383" y="5267739"/>
            <a:ext cx="19879" cy="457200"/>
          </a:xfrm>
          <a:prstGeom prst="line">
            <a:avLst/>
          </a:prstGeom>
          <a:ln w="82550" cap="rnd">
            <a:solidFill>
              <a:schemeClr val="accent3">
                <a:lumMod val="60000"/>
                <a:lumOff val="40000"/>
              </a:schemeClr>
            </a:solidFill>
            <a:prstDash val="sysDash"/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Přímá spojnice 14"/>
          <p:cNvCxnSpPr/>
          <p:nvPr/>
        </p:nvCxnSpPr>
        <p:spPr bwMode="auto">
          <a:xfrm>
            <a:off x="4452730" y="5267739"/>
            <a:ext cx="9940" cy="546652"/>
          </a:xfrm>
          <a:prstGeom prst="line">
            <a:avLst/>
          </a:prstGeom>
          <a:ln w="82550" cap="rnd">
            <a:solidFill>
              <a:schemeClr val="accent3">
                <a:lumMod val="60000"/>
                <a:lumOff val="40000"/>
              </a:schemeClr>
            </a:solidFill>
            <a:prstDash val="sysDash"/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6" name="Přímá spojnice 15"/>
          <p:cNvCxnSpPr/>
          <p:nvPr/>
        </p:nvCxnSpPr>
        <p:spPr bwMode="auto">
          <a:xfrm flipH="1">
            <a:off x="3366052" y="6072809"/>
            <a:ext cx="13252" cy="785191"/>
          </a:xfrm>
          <a:prstGeom prst="line">
            <a:avLst/>
          </a:prstGeom>
          <a:ln w="82550" cap="rnd">
            <a:solidFill>
              <a:schemeClr val="accent3">
                <a:lumMod val="60000"/>
                <a:lumOff val="40000"/>
              </a:schemeClr>
            </a:solidFill>
            <a:prstDash val="sysDash"/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671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45</a:t>
            </a:fld>
            <a:endParaRPr lang="cs-CZ" altLang="cs-CZ" dirty="0"/>
          </a:p>
        </p:txBody>
      </p:sp>
      <p:sp>
        <p:nvSpPr>
          <p:cNvPr id="6" name="Nadpis 3"/>
          <p:cNvSpPr>
            <a:spLocks noGrp="1"/>
          </p:cNvSpPr>
          <p:nvPr>
            <p:ph type="title"/>
          </p:nvPr>
        </p:nvSpPr>
        <p:spPr>
          <a:xfrm>
            <a:off x="539999" y="473795"/>
            <a:ext cx="8772965" cy="451576"/>
          </a:xfrm>
        </p:spPr>
        <p:txBody>
          <a:bodyPr/>
          <a:lstStyle/>
          <a:p>
            <a:r>
              <a:rPr lang="cs-CZ" dirty="0" smtClean="0"/>
              <a:t>Volně stojící lavička – </a:t>
            </a:r>
            <a:r>
              <a:rPr lang="cs-CZ" dirty="0"/>
              <a:t>4 nohy – bod</a:t>
            </a:r>
            <a:endParaRPr lang="cs-CZ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850"/>
          <a:stretch/>
        </p:blipFill>
        <p:spPr>
          <a:xfrm>
            <a:off x="0" y="1200150"/>
            <a:ext cx="7961243" cy="565785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36"/>
          <a:stretch/>
        </p:blipFill>
        <p:spPr>
          <a:xfrm rot="5400000">
            <a:off x="7434262" y="2100263"/>
            <a:ext cx="5657850" cy="3857625"/>
          </a:xfrm>
          <a:prstGeom prst="rect">
            <a:avLst/>
          </a:prstGeom>
        </p:spPr>
      </p:pic>
      <p:cxnSp>
        <p:nvCxnSpPr>
          <p:cNvPr id="7" name="Přímá spojnice 6"/>
          <p:cNvCxnSpPr/>
          <p:nvPr/>
        </p:nvCxnSpPr>
        <p:spPr bwMode="auto">
          <a:xfrm>
            <a:off x="2782957" y="6228000"/>
            <a:ext cx="278295" cy="1077261"/>
          </a:xfrm>
          <a:prstGeom prst="line">
            <a:avLst/>
          </a:prstGeom>
          <a:ln w="82550" cap="rnd">
            <a:solidFill>
              <a:schemeClr val="accent3">
                <a:lumMod val="60000"/>
                <a:lumOff val="40000"/>
              </a:schemeClr>
            </a:solidFill>
            <a:prstDash val="sysDash"/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0" name="Přímá spojnice 9"/>
          <p:cNvCxnSpPr/>
          <p:nvPr/>
        </p:nvCxnSpPr>
        <p:spPr bwMode="auto">
          <a:xfrm>
            <a:off x="10319508" y="5150739"/>
            <a:ext cx="27127" cy="643774"/>
          </a:xfrm>
          <a:prstGeom prst="line">
            <a:avLst/>
          </a:prstGeom>
          <a:ln w="82550" cap="rnd">
            <a:solidFill>
              <a:schemeClr val="accent3">
                <a:lumMod val="60000"/>
                <a:lumOff val="40000"/>
              </a:schemeClr>
            </a:solidFill>
            <a:prstDash val="sysDash"/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2" name="TextovéPole 11"/>
          <p:cNvSpPr txBox="1"/>
          <p:nvPr/>
        </p:nvSpPr>
        <p:spPr>
          <a:xfrm>
            <a:off x="3170490" y="6209870"/>
            <a:ext cx="175599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b="1" dirty="0" smtClean="0"/>
              <a:t>4 nohy</a:t>
            </a:r>
            <a:endParaRPr lang="cs-CZ" b="1" dirty="0"/>
          </a:p>
        </p:txBody>
      </p:sp>
      <p:sp>
        <p:nvSpPr>
          <p:cNvPr id="14" name="TextovéPole 13"/>
          <p:cNvSpPr txBox="1"/>
          <p:nvPr/>
        </p:nvSpPr>
        <p:spPr>
          <a:xfrm>
            <a:off x="10199603" y="6209869"/>
            <a:ext cx="175599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b="1" dirty="0" smtClean="0"/>
              <a:t>4 nohy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3439595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2148"/>
            <a:ext cx="10058400" cy="5657850"/>
          </a:xfrm>
          <a:prstGeom prst="rect">
            <a:avLst/>
          </a:prstGeom>
        </p:spPr>
      </p:pic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46</a:t>
            </a:fld>
            <a:endParaRPr lang="cs-CZ" altLang="cs-CZ" dirty="0"/>
          </a:p>
        </p:txBody>
      </p:sp>
      <p:sp>
        <p:nvSpPr>
          <p:cNvPr id="6" name="Nadpis 3"/>
          <p:cNvSpPr>
            <a:spLocks noGrp="1"/>
          </p:cNvSpPr>
          <p:nvPr>
            <p:ph type="title"/>
          </p:nvPr>
        </p:nvSpPr>
        <p:spPr>
          <a:xfrm>
            <a:off x="539999" y="473795"/>
            <a:ext cx="8772965" cy="451576"/>
          </a:xfrm>
        </p:spPr>
        <p:txBody>
          <a:bodyPr/>
          <a:lstStyle/>
          <a:p>
            <a:r>
              <a:rPr lang="cs-CZ" dirty="0" smtClean="0"/>
              <a:t>Volně stojící lavička </a:t>
            </a:r>
            <a:r>
              <a:rPr lang="cs-CZ" dirty="0"/>
              <a:t>– opěrka – bod</a:t>
            </a:r>
            <a:endParaRPr lang="cs-CZ" dirty="0"/>
          </a:p>
        </p:txBody>
      </p:sp>
      <p:cxnSp>
        <p:nvCxnSpPr>
          <p:cNvPr id="7" name="Přímá spojnice 6"/>
          <p:cNvCxnSpPr/>
          <p:nvPr/>
        </p:nvCxnSpPr>
        <p:spPr bwMode="auto">
          <a:xfrm flipV="1">
            <a:off x="2355574" y="4704521"/>
            <a:ext cx="1431233" cy="533401"/>
          </a:xfrm>
          <a:prstGeom prst="line">
            <a:avLst/>
          </a:prstGeom>
          <a:ln w="82550" cap="rnd">
            <a:solidFill>
              <a:schemeClr val="accent3">
                <a:lumMod val="60000"/>
                <a:lumOff val="40000"/>
              </a:schemeClr>
            </a:solidFill>
            <a:prstDash val="sysDash"/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8" name="Přímá spojnice 7"/>
          <p:cNvCxnSpPr/>
          <p:nvPr/>
        </p:nvCxnSpPr>
        <p:spPr bwMode="auto">
          <a:xfrm>
            <a:off x="3786807" y="4704521"/>
            <a:ext cx="89454" cy="443950"/>
          </a:xfrm>
          <a:prstGeom prst="line">
            <a:avLst/>
          </a:prstGeom>
          <a:ln w="82550" cap="rnd">
            <a:solidFill>
              <a:schemeClr val="accent3">
                <a:lumMod val="60000"/>
                <a:lumOff val="40000"/>
              </a:schemeClr>
            </a:solidFill>
            <a:prstDash val="sysDash"/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0" name="Přímá spojnice 9"/>
          <p:cNvCxnSpPr/>
          <p:nvPr/>
        </p:nvCxnSpPr>
        <p:spPr bwMode="auto">
          <a:xfrm>
            <a:off x="2355574" y="5257802"/>
            <a:ext cx="89454" cy="443950"/>
          </a:xfrm>
          <a:prstGeom prst="line">
            <a:avLst/>
          </a:prstGeom>
          <a:ln w="82550" cap="rnd">
            <a:solidFill>
              <a:schemeClr val="accent3">
                <a:lumMod val="60000"/>
                <a:lumOff val="40000"/>
              </a:schemeClr>
            </a:solidFill>
            <a:prstDash val="sysDash"/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1576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47</a:t>
            </a:fld>
            <a:endParaRPr lang="cs-CZ" altLang="cs-CZ" dirty="0"/>
          </a:p>
        </p:txBody>
      </p:sp>
      <p:sp>
        <p:nvSpPr>
          <p:cNvPr id="6" name="Nadpis 3"/>
          <p:cNvSpPr>
            <a:spLocks noGrp="1"/>
          </p:cNvSpPr>
          <p:nvPr>
            <p:ph type="title"/>
          </p:nvPr>
        </p:nvSpPr>
        <p:spPr>
          <a:xfrm>
            <a:off x="539999" y="473795"/>
            <a:ext cx="8772965" cy="451576"/>
          </a:xfrm>
        </p:spPr>
        <p:txBody>
          <a:bodyPr/>
          <a:lstStyle/>
          <a:p>
            <a:r>
              <a:rPr lang="cs-CZ" dirty="0" smtClean="0"/>
              <a:t>Volně stojící lavička </a:t>
            </a:r>
            <a:r>
              <a:rPr lang="cs-CZ" dirty="0"/>
              <a:t>– </a:t>
            </a:r>
            <a:r>
              <a:rPr lang="cs-CZ" dirty="0" smtClean="0"/>
              <a:t>opěrka </a:t>
            </a:r>
            <a:r>
              <a:rPr lang="cs-CZ" dirty="0"/>
              <a:t>– bod</a:t>
            </a: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90903"/>
            <a:ext cx="8358809" cy="5567097"/>
          </a:xfrm>
          <a:prstGeom prst="rect">
            <a:avLst/>
          </a:prstGeom>
        </p:spPr>
      </p:pic>
      <p:cxnSp>
        <p:nvCxnSpPr>
          <p:cNvPr id="11" name="Přímá spojnice 10"/>
          <p:cNvCxnSpPr/>
          <p:nvPr/>
        </p:nvCxnSpPr>
        <p:spPr bwMode="auto">
          <a:xfrm flipH="1">
            <a:off x="4050194" y="3240156"/>
            <a:ext cx="258418" cy="596348"/>
          </a:xfrm>
          <a:prstGeom prst="line">
            <a:avLst/>
          </a:prstGeom>
          <a:ln w="82550" cap="rnd">
            <a:solidFill>
              <a:schemeClr val="accent3">
                <a:lumMod val="60000"/>
                <a:lumOff val="40000"/>
              </a:schemeClr>
            </a:solidFill>
            <a:prstDash val="sysDash"/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Přímá spojnice 12"/>
          <p:cNvCxnSpPr/>
          <p:nvPr/>
        </p:nvCxnSpPr>
        <p:spPr bwMode="auto">
          <a:xfrm flipH="1">
            <a:off x="1262267" y="2826025"/>
            <a:ext cx="258418" cy="596348"/>
          </a:xfrm>
          <a:prstGeom prst="line">
            <a:avLst/>
          </a:prstGeom>
          <a:ln w="82550" cap="rnd">
            <a:solidFill>
              <a:schemeClr val="accent3">
                <a:lumMod val="60000"/>
                <a:lumOff val="40000"/>
              </a:schemeClr>
            </a:solidFill>
            <a:prstDash val="sysDash"/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Přímá spojnice 14"/>
          <p:cNvCxnSpPr/>
          <p:nvPr/>
        </p:nvCxnSpPr>
        <p:spPr bwMode="auto">
          <a:xfrm flipH="1">
            <a:off x="4111484" y="2567608"/>
            <a:ext cx="258418" cy="596348"/>
          </a:xfrm>
          <a:prstGeom prst="line">
            <a:avLst/>
          </a:prstGeom>
          <a:ln w="82550" cap="rnd">
            <a:solidFill>
              <a:schemeClr val="accent3">
                <a:lumMod val="60000"/>
                <a:lumOff val="40000"/>
              </a:schemeClr>
            </a:solidFill>
            <a:prstDash val="sysDash"/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6" name="Přímá spojnice 15"/>
          <p:cNvCxnSpPr/>
          <p:nvPr/>
        </p:nvCxnSpPr>
        <p:spPr bwMode="auto">
          <a:xfrm flipH="1">
            <a:off x="3026463" y="2435086"/>
            <a:ext cx="258418" cy="596348"/>
          </a:xfrm>
          <a:prstGeom prst="line">
            <a:avLst/>
          </a:prstGeom>
          <a:ln w="82550" cap="rnd">
            <a:solidFill>
              <a:schemeClr val="accent3">
                <a:lumMod val="60000"/>
                <a:lumOff val="40000"/>
              </a:schemeClr>
            </a:solidFill>
            <a:prstDash val="sysDash"/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7" name="Přímá spojnice 16"/>
          <p:cNvCxnSpPr/>
          <p:nvPr/>
        </p:nvCxnSpPr>
        <p:spPr bwMode="auto">
          <a:xfrm flipH="1">
            <a:off x="8373716" y="4320208"/>
            <a:ext cx="258418" cy="596348"/>
          </a:xfrm>
          <a:prstGeom prst="line">
            <a:avLst/>
          </a:prstGeom>
          <a:ln w="82550" cap="rnd">
            <a:solidFill>
              <a:schemeClr val="accent3">
                <a:lumMod val="60000"/>
                <a:lumOff val="40000"/>
              </a:schemeClr>
            </a:solidFill>
            <a:prstDash val="sysDash"/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8" name="Přímá spojnice 17"/>
          <p:cNvCxnSpPr/>
          <p:nvPr/>
        </p:nvCxnSpPr>
        <p:spPr bwMode="auto">
          <a:xfrm flipH="1">
            <a:off x="3308" y="2597425"/>
            <a:ext cx="258418" cy="596348"/>
          </a:xfrm>
          <a:prstGeom prst="line">
            <a:avLst/>
          </a:prstGeom>
          <a:ln w="82550" cap="rnd">
            <a:solidFill>
              <a:schemeClr val="accent3">
                <a:lumMod val="60000"/>
                <a:lumOff val="40000"/>
              </a:schemeClr>
            </a:solidFill>
            <a:prstDash val="sysDash"/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9" name="Přímá spojnice 18"/>
          <p:cNvCxnSpPr/>
          <p:nvPr/>
        </p:nvCxnSpPr>
        <p:spPr bwMode="auto">
          <a:xfrm>
            <a:off x="261726" y="2567608"/>
            <a:ext cx="1258959" cy="258417"/>
          </a:xfrm>
          <a:prstGeom prst="line">
            <a:avLst/>
          </a:prstGeom>
          <a:ln w="82550" cap="rnd">
            <a:solidFill>
              <a:schemeClr val="accent3">
                <a:lumMod val="60000"/>
                <a:lumOff val="40000"/>
              </a:schemeClr>
            </a:solidFill>
            <a:prstDash val="sysDash"/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2" name="Přímá spojnice 21"/>
          <p:cNvCxnSpPr/>
          <p:nvPr/>
        </p:nvCxnSpPr>
        <p:spPr bwMode="auto">
          <a:xfrm>
            <a:off x="4369902" y="3264444"/>
            <a:ext cx="4262232" cy="1055764"/>
          </a:xfrm>
          <a:prstGeom prst="line">
            <a:avLst/>
          </a:prstGeom>
          <a:ln w="82550" cap="rnd">
            <a:solidFill>
              <a:schemeClr val="accent3">
                <a:lumMod val="60000"/>
                <a:lumOff val="40000"/>
              </a:schemeClr>
            </a:solidFill>
            <a:prstDash val="sysDash"/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3" name="Přímá spojnice 22"/>
          <p:cNvCxnSpPr/>
          <p:nvPr/>
        </p:nvCxnSpPr>
        <p:spPr bwMode="auto">
          <a:xfrm>
            <a:off x="3359420" y="2435086"/>
            <a:ext cx="1010482" cy="132522"/>
          </a:xfrm>
          <a:prstGeom prst="line">
            <a:avLst/>
          </a:prstGeom>
          <a:ln w="82550" cap="rnd">
            <a:solidFill>
              <a:schemeClr val="accent3">
                <a:lumMod val="60000"/>
                <a:lumOff val="40000"/>
              </a:schemeClr>
            </a:solidFill>
            <a:prstDash val="sysDash"/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8" name="TextovéPole 27"/>
          <p:cNvSpPr txBox="1"/>
          <p:nvPr/>
        </p:nvSpPr>
        <p:spPr>
          <a:xfrm>
            <a:off x="414000" y="1864075"/>
            <a:ext cx="175599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b="1" dirty="0" smtClean="0"/>
              <a:t>opěrka</a:t>
            </a:r>
            <a:endParaRPr lang="cs-CZ" b="1" dirty="0"/>
          </a:p>
        </p:txBody>
      </p:sp>
      <p:sp>
        <p:nvSpPr>
          <p:cNvPr id="29" name="TextovéPole 28"/>
          <p:cNvSpPr txBox="1"/>
          <p:nvPr/>
        </p:nvSpPr>
        <p:spPr>
          <a:xfrm>
            <a:off x="1970339" y="3374838"/>
            <a:ext cx="175599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b="1" dirty="0" smtClean="0"/>
              <a:t>opěrka</a:t>
            </a:r>
            <a:endParaRPr lang="cs-CZ" b="1" dirty="0"/>
          </a:p>
        </p:txBody>
      </p:sp>
      <p:sp>
        <p:nvSpPr>
          <p:cNvPr id="30" name="TextovéPole 29"/>
          <p:cNvSpPr txBox="1"/>
          <p:nvPr/>
        </p:nvSpPr>
        <p:spPr>
          <a:xfrm>
            <a:off x="6294652" y="4341150"/>
            <a:ext cx="175599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b="1" dirty="0" smtClean="0"/>
              <a:t>opěrka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2683318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2148"/>
            <a:ext cx="10058400" cy="5657850"/>
          </a:xfrm>
          <a:prstGeom prst="rect">
            <a:avLst/>
          </a:prstGeom>
        </p:spPr>
      </p:pic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48</a:t>
            </a:fld>
            <a:endParaRPr lang="cs-CZ" altLang="cs-CZ" dirty="0"/>
          </a:p>
        </p:txBody>
      </p:sp>
      <p:sp>
        <p:nvSpPr>
          <p:cNvPr id="6" name="Nadpis 3"/>
          <p:cNvSpPr>
            <a:spLocks noGrp="1"/>
          </p:cNvSpPr>
          <p:nvPr>
            <p:ph type="title"/>
          </p:nvPr>
        </p:nvSpPr>
        <p:spPr>
          <a:xfrm>
            <a:off x="539999" y="473795"/>
            <a:ext cx="9309679" cy="451576"/>
          </a:xfrm>
        </p:spPr>
        <p:txBody>
          <a:bodyPr/>
          <a:lstStyle/>
          <a:p>
            <a:r>
              <a:rPr lang="cs-CZ" dirty="0" smtClean="0"/>
              <a:t>Volně stojící lavička </a:t>
            </a:r>
            <a:r>
              <a:rPr lang="cs-CZ" dirty="0"/>
              <a:t>– </a:t>
            </a:r>
            <a:r>
              <a:rPr lang="cs-CZ" dirty="0" smtClean="0"/>
              <a:t>područka </a:t>
            </a:r>
            <a:r>
              <a:rPr lang="cs-CZ" dirty="0"/>
              <a:t>– bod</a:t>
            </a:r>
            <a:endParaRPr lang="cs-CZ" dirty="0"/>
          </a:p>
        </p:txBody>
      </p:sp>
      <p:cxnSp>
        <p:nvCxnSpPr>
          <p:cNvPr id="7" name="Přímá spojnice 6"/>
          <p:cNvCxnSpPr/>
          <p:nvPr/>
        </p:nvCxnSpPr>
        <p:spPr bwMode="auto">
          <a:xfrm>
            <a:off x="2514600" y="5594699"/>
            <a:ext cx="904461" cy="0"/>
          </a:xfrm>
          <a:prstGeom prst="line">
            <a:avLst/>
          </a:prstGeom>
          <a:ln w="82550" cap="rnd">
            <a:solidFill>
              <a:schemeClr val="accent3">
                <a:lumMod val="60000"/>
                <a:lumOff val="40000"/>
              </a:schemeClr>
            </a:solidFill>
            <a:prstDash val="sysDash"/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8" name="Přímá spojnice 7"/>
          <p:cNvCxnSpPr/>
          <p:nvPr/>
        </p:nvCxnSpPr>
        <p:spPr bwMode="auto">
          <a:xfrm flipH="1">
            <a:off x="2445028" y="5715000"/>
            <a:ext cx="69572" cy="285548"/>
          </a:xfrm>
          <a:prstGeom prst="line">
            <a:avLst/>
          </a:prstGeom>
          <a:ln w="82550" cap="rnd">
            <a:solidFill>
              <a:schemeClr val="accent3">
                <a:lumMod val="60000"/>
                <a:lumOff val="40000"/>
              </a:schemeClr>
            </a:solidFill>
            <a:prstDash val="sysDash"/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0" name="Přímá spojnice 9"/>
          <p:cNvCxnSpPr/>
          <p:nvPr/>
        </p:nvCxnSpPr>
        <p:spPr bwMode="auto">
          <a:xfrm>
            <a:off x="3419061" y="5594699"/>
            <a:ext cx="9941" cy="443950"/>
          </a:xfrm>
          <a:prstGeom prst="line">
            <a:avLst/>
          </a:prstGeom>
          <a:ln w="82550" cap="rnd">
            <a:solidFill>
              <a:schemeClr val="accent3">
                <a:lumMod val="60000"/>
                <a:lumOff val="40000"/>
              </a:schemeClr>
            </a:solidFill>
            <a:prstDash val="sysDash"/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4" name="Přímá spojnice 13"/>
          <p:cNvCxnSpPr/>
          <p:nvPr/>
        </p:nvCxnSpPr>
        <p:spPr bwMode="auto">
          <a:xfrm flipV="1">
            <a:off x="3816626" y="4989443"/>
            <a:ext cx="586409" cy="49696"/>
          </a:xfrm>
          <a:prstGeom prst="line">
            <a:avLst/>
          </a:prstGeom>
          <a:ln w="82550" cap="rnd">
            <a:solidFill>
              <a:schemeClr val="accent3">
                <a:lumMod val="60000"/>
                <a:lumOff val="40000"/>
              </a:schemeClr>
            </a:solidFill>
            <a:prstDash val="sysDash"/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7" name="Přímá spojnice 16"/>
          <p:cNvCxnSpPr/>
          <p:nvPr/>
        </p:nvCxnSpPr>
        <p:spPr bwMode="auto">
          <a:xfrm flipH="1">
            <a:off x="3747054" y="5039139"/>
            <a:ext cx="69572" cy="285548"/>
          </a:xfrm>
          <a:prstGeom prst="line">
            <a:avLst/>
          </a:prstGeom>
          <a:ln w="82550" cap="rnd">
            <a:solidFill>
              <a:schemeClr val="accent3">
                <a:lumMod val="60000"/>
                <a:lumOff val="40000"/>
              </a:schemeClr>
            </a:solidFill>
            <a:prstDash val="sysDash"/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8" name="Přímá spojnice 17"/>
          <p:cNvCxnSpPr/>
          <p:nvPr/>
        </p:nvCxnSpPr>
        <p:spPr bwMode="auto">
          <a:xfrm>
            <a:off x="4462666" y="5014291"/>
            <a:ext cx="9941" cy="310396"/>
          </a:xfrm>
          <a:prstGeom prst="line">
            <a:avLst/>
          </a:prstGeom>
          <a:ln w="82550" cap="rnd">
            <a:solidFill>
              <a:schemeClr val="accent3">
                <a:lumMod val="60000"/>
                <a:lumOff val="40000"/>
              </a:schemeClr>
            </a:solidFill>
            <a:prstDash val="sysDash"/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92157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49</a:t>
            </a:fld>
            <a:endParaRPr lang="cs-CZ" altLang="cs-CZ" dirty="0"/>
          </a:p>
        </p:txBody>
      </p:sp>
      <p:sp>
        <p:nvSpPr>
          <p:cNvPr id="6" name="Nadpis 3"/>
          <p:cNvSpPr>
            <a:spLocks noGrp="1"/>
          </p:cNvSpPr>
          <p:nvPr>
            <p:ph type="title"/>
          </p:nvPr>
        </p:nvSpPr>
        <p:spPr>
          <a:xfrm>
            <a:off x="539999" y="473795"/>
            <a:ext cx="9518401" cy="451576"/>
          </a:xfrm>
        </p:spPr>
        <p:txBody>
          <a:bodyPr/>
          <a:lstStyle/>
          <a:p>
            <a:r>
              <a:rPr lang="cs-CZ" dirty="0" smtClean="0"/>
              <a:t>Volně stojící lavička </a:t>
            </a:r>
            <a:r>
              <a:rPr lang="cs-CZ" dirty="0"/>
              <a:t>– </a:t>
            </a:r>
            <a:r>
              <a:rPr lang="cs-CZ" dirty="0" smtClean="0"/>
              <a:t>područka </a:t>
            </a:r>
            <a:r>
              <a:rPr lang="cs-CZ" dirty="0"/>
              <a:t>– bod</a:t>
            </a:r>
            <a:endParaRPr lang="cs-CZ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06660" y="2905643"/>
            <a:ext cx="5059014" cy="2845695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25336" y="2905646"/>
            <a:ext cx="5059013" cy="2845695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57331" y="2905646"/>
            <a:ext cx="5059013" cy="2845695"/>
          </a:xfrm>
          <a:prstGeom prst="rect">
            <a:avLst/>
          </a:prstGeom>
        </p:spPr>
      </p:pic>
      <p:cxnSp>
        <p:nvCxnSpPr>
          <p:cNvPr id="8" name="Přímá spojnice 7"/>
          <p:cNvCxnSpPr/>
          <p:nvPr/>
        </p:nvCxnSpPr>
        <p:spPr bwMode="auto">
          <a:xfrm>
            <a:off x="1351722" y="3568148"/>
            <a:ext cx="954157" cy="19878"/>
          </a:xfrm>
          <a:prstGeom prst="line">
            <a:avLst/>
          </a:prstGeom>
          <a:ln w="82550" cap="rnd">
            <a:solidFill>
              <a:schemeClr val="accent3">
                <a:lumMod val="60000"/>
                <a:lumOff val="40000"/>
              </a:schemeClr>
            </a:solidFill>
            <a:prstDash val="sysDash"/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1" name="Přímá spojnice 10"/>
          <p:cNvCxnSpPr/>
          <p:nvPr/>
        </p:nvCxnSpPr>
        <p:spPr bwMode="auto">
          <a:xfrm>
            <a:off x="1351722" y="2796209"/>
            <a:ext cx="805069" cy="26504"/>
          </a:xfrm>
          <a:prstGeom prst="line">
            <a:avLst/>
          </a:prstGeom>
          <a:ln w="82550" cap="rnd">
            <a:solidFill>
              <a:schemeClr val="accent3">
                <a:lumMod val="60000"/>
                <a:lumOff val="40000"/>
              </a:schemeClr>
            </a:solidFill>
            <a:prstDash val="sysDash"/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Přímá spojnice 12"/>
          <p:cNvCxnSpPr/>
          <p:nvPr/>
        </p:nvCxnSpPr>
        <p:spPr bwMode="auto">
          <a:xfrm>
            <a:off x="1504122" y="2030896"/>
            <a:ext cx="463826" cy="19878"/>
          </a:xfrm>
          <a:prstGeom prst="line">
            <a:avLst/>
          </a:prstGeom>
          <a:ln w="82550" cap="rnd">
            <a:solidFill>
              <a:schemeClr val="accent3">
                <a:lumMod val="60000"/>
                <a:lumOff val="40000"/>
              </a:schemeClr>
            </a:solidFill>
            <a:prstDash val="sysDash"/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Přímá spojnice 14"/>
          <p:cNvCxnSpPr/>
          <p:nvPr/>
        </p:nvCxnSpPr>
        <p:spPr bwMode="auto">
          <a:xfrm>
            <a:off x="4850296" y="3260035"/>
            <a:ext cx="798444" cy="728869"/>
          </a:xfrm>
          <a:prstGeom prst="line">
            <a:avLst/>
          </a:prstGeom>
          <a:ln w="82550" cap="rnd">
            <a:solidFill>
              <a:schemeClr val="accent3">
                <a:lumMod val="60000"/>
                <a:lumOff val="40000"/>
              </a:schemeClr>
            </a:solidFill>
            <a:prstDash val="sysDash"/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8" name="Přímá spojnice 17"/>
          <p:cNvCxnSpPr/>
          <p:nvPr/>
        </p:nvCxnSpPr>
        <p:spPr bwMode="auto">
          <a:xfrm>
            <a:off x="5446643" y="3101009"/>
            <a:ext cx="781879" cy="652669"/>
          </a:xfrm>
          <a:prstGeom prst="line">
            <a:avLst/>
          </a:prstGeom>
          <a:ln w="82550" cap="rnd">
            <a:solidFill>
              <a:schemeClr val="accent3">
                <a:lumMod val="60000"/>
                <a:lumOff val="40000"/>
              </a:schemeClr>
            </a:solidFill>
            <a:prstDash val="sysDash"/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0" name="Přímá spojnice 19"/>
          <p:cNvCxnSpPr/>
          <p:nvPr/>
        </p:nvCxnSpPr>
        <p:spPr bwMode="auto">
          <a:xfrm flipV="1">
            <a:off x="5648740" y="3836504"/>
            <a:ext cx="619619" cy="152400"/>
          </a:xfrm>
          <a:prstGeom prst="line">
            <a:avLst/>
          </a:prstGeom>
          <a:ln w="82550" cap="rnd">
            <a:solidFill>
              <a:schemeClr val="accent3">
                <a:lumMod val="60000"/>
                <a:lumOff val="40000"/>
              </a:schemeClr>
            </a:solidFill>
            <a:prstDash val="sysDash"/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3" name="Přímá spojnice 22"/>
          <p:cNvCxnSpPr/>
          <p:nvPr/>
        </p:nvCxnSpPr>
        <p:spPr bwMode="auto">
          <a:xfrm flipV="1">
            <a:off x="4939708" y="3101009"/>
            <a:ext cx="506935" cy="132521"/>
          </a:xfrm>
          <a:prstGeom prst="line">
            <a:avLst/>
          </a:prstGeom>
          <a:ln w="82550" cap="rnd">
            <a:solidFill>
              <a:schemeClr val="accent3">
                <a:lumMod val="60000"/>
                <a:lumOff val="40000"/>
              </a:schemeClr>
            </a:solidFill>
            <a:prstDash val="sysDash"/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7692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Cíl strategie přístupnosti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000" dirty="0" smtClean="0"/>
              <a:t>Stanovit si priority s čím začít.</a:t>
            </a:r>
          </a:p>
          <a:p>
            <a:r>
              <a:rPr lang="cs-CZ" sz="2000" dirty="0" smtClean="0"/>
              <a:t>Začít přemýšlet o prostoru, službách a informacích s ohledem na jejich různé uživatele.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4025715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50</a:t>
            </a:fld>
            <a:endParaRPr lang="cs-CZ" alt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9575" y="1535966"/>
            <a:ext cx="7972425" cy="5331560"/>
          </a:xfrm>
          <a:prstGeom prst="rect">
            <a:avLst/>
          </a:prstGeom>
        </p:spPr>
      </p:pic>
      <p:sp>
        <p:nvSpPr>
          <p:cNvPr id="6" name="Nadpis 3"/>
          <p:cNvSpPr>
            <a:spLocks noGrp="1"/>
          </p:cNvSpPr>
          <p:nvPr>
            <p:ph type="title"/>
          </p:nvPr>
        </p:nvSpPr>
        <p:spPr>
          <a:xfrm>
            <a:off x="539999" y="473795"/>
            <a:ext cx="6447209" cy="451576"/>
          </a:xfrm>
        </p:spPr>
        <p:txBody>
          <a:bodyPr/>
          <a:lstStyle/>
          <a:p>
            <a:r>
              <a:rPr lang="cs-CZ" dirty="0" smtClean="0"/>
              <a:t>Volně stojící lavička – bod</a:t>
            </a:r>
            <a:endParaRPr lang="cs-CZ" dirty="0"/>
          </a:p>
        </p:txBody>
      </p:sp>
      <p:cxnSp>
        <p:nvCxnSpPr>
          <p:cNvPr id="7" name="Přímá spojnice 6"/>
          <p:cNvCxnSpPr/>
          <p:nvPr/>
        </p:nvCxnSpPr>
        <p:spPr bwMode="auto">
          <a:xfrm>
            <a:off x="8219661" y="3835473"/>
            <a:ext cx="735496" cy="0"/>
          </a:xfrm>
          <a:prstGeom prst="line">
            <a:avLst/>
          </a:prstGeom>
          <a:ln w="82550" cap="rnd">
            <a:solidFill>
              <a:schemeClr val="accent3">
                <a:lumMod val="60000"/>
                <a:lumOff val="40000"/>
              </a:schemeClr>
            </a:solidFill>
            <a:prstDash val="sysDash"/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8" name="Přímá spojnice 7"/>
          <p:cNvCxnSpPr/>
          <p:nvPr/>
        </p:nvCxnSpPr>
        <p:spPr bwMode="auto">
          <a:xfrm flipH="1">
            <a:off x="7901609" y="3835473"/>
            <a:ext cx="318052" cy="756405"/>
          </a:xfrm>
          <a:prstGeom prst="line">
            <a:avLst/>
          </a:prstGeom>
          <a:ln w="82550" cap="rnd">
            <a:solidFill>
              <a:schemeClr val="accent3">
                <a:lumMod val="60000"/>
                <a:lumOff val="40000"/>
              </a:schemeClr>
            </a:solidFill>
            <a:prstDash val="sysDash"/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9" name="Přímá spojnice 8"/>
          <p:cNvCxnSpPr/>
          <p:nvPr/>
        </p:nvCxnSpPr>
        <p:spPr bwMode="auto">
          <a:xfrm>
            <a:off x="8955157" y="3835473"/>
            <a:ext cx="268356" cy="657014"/>
          </a:xfrm>
          <a:prstGeom prst="line">
            <a:avLst/>
          </a:prstGeom>
          <a:ln w="82550" cap="rnd">
            <a:solidFill>
              <a:schemeClr val="accent3">
                <a:lumMod val="60000"/>
                <a:lumOff val="40000"/>
              </a:schemeClr>
            </a:solidFill>
            <a:prstDash val="sysDash"/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Přímá spojnice 12"/>
          <p:cNvCxnSpPr/>
          <p:nvPr/>
        </p:nvCxnSpPr>
        <p:spPr bwMode="auto">
          <a:xfrm flipH="1">
            <a:off x="9223514" y="3458817"/>
            <a:ext cx="288234" cy="884583"/>
          </a:xfrm>
          <a:prstGeom prst="line">
            <a:avLst/>
          </a:prstGeom>
          <a:ln w="82550" cap="rnd">
            <a:solidFill>
              <a:schemeClr val="accent3">
                <a:lumMod val="60000"/>
                <a:lumOff val="40000"/>
              </a:schemeClr>
            </a:solidFill>
            <a:prstDash val="sysDash"/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7" name="Přímá spojnice 16"/>
          <p:cNvCxnSpPr/>
          <p:nvPr/>
        </p:nvCxnSpPr>
        <p:spPr bwMode="auto">
          <a:xfrm flipH="1">
            <a:off x="10399644" y="3561934"/>
            <a:ext cx="308112" cy="1147454"/>
          </a:xfrm>
          <a:prstGeom prst="line">
            <a:avLst/>
          </a:prstGeom>
          <a:ln w="82550" cap="rnd">
            <a:solidFill>
              <a:schemeClr val="accent3">
                <a:lumMod val="60000"/>
                <a:lumOff val="40000"/>
              </a:schemeClr>
            </a:solidFill>
            <a:prstDash val="sysDash"/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9" name="Přímá spojnice 18"/>
          <p:cNvCxnSpPr/>
          <p:nvPr/>
        </p:nvCxnSpPr>
        <p:spPr bwMode="auto">
          <a:xfrm flipV="1">
            <a:off x="9511748" y="3458817"/>
            <a:ext cx="1272209" cy="2282"/>
          </a:xfrm>
          <a:prstGeom prst="line">
            <a:avLst/>
          </a:prstGeom>
          <a:ln w="82550" cap="rnd">
            <a:solidFill>
              <a:schemeClr val="accent3">
                <a:lumMod val="60000"/>
                <a:lumOff val="40000"/>
              </a:schemeClr>
            </a:solidFill>
            <a:prstDash val="sysDash"/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1" name="Přímá spojnice 20"/>
          <p:cNvCxnSpPr/>
          <p:nvPr/>
        </p:nvCxnSpPr>
        <p:spPr bwMode="auto">
          <a:xfrm flipH="1">
            <a:off x="8423413" y="4987527"/>
            <a:ext cx="318052" cy="1492473"/>
          </a:xfrm>
          <a:prstGeom prst="line">
            <a:avLst/>
          </a:prstGeom>
          <a:ln w="82550" cap="rnd">
            <a:solidFill>
              <a:schemeClr val="accent3">
                <a:lumMod val="60000"/>
                <a:lumOff val="40000"/>
              </a:schemeClr>
            </a:solidFill>
            <a:prstDash val="sysDash"/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2" name="Přímá spojnice 21"/>
          <p:cNvCxnSpPr/>
          <p:nvPr/>
        </p:nvCxnSpPr>
        <p:spPr bwMode="auto">
          <a:xfrm flipH="1">
            <a:off x="7293666" y="4752301"/>
            <a:ext cx="308112" cy="1147454"/>
          </a:xfrm>
          <a:prstGeom prst="line">
            <a:avLst/>
          </a:prstGeom>
          <a:ln w="82550" cap="rnd">
            <a:solidFill>
              <a:schemeClr val="accent3">
                <a:lumMod val="60000"/>
                <a:lumOff val="40000"/>
              </a:schemeClr>
            </a:solidFill>
            <a:prstDash val="sysDash"/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3" name="Přímá spojnice 22"/>
          <p:cNvCxnSpPr/>
          <p:nvPr/>
        </p:nvCxnSpPr>
        <p:spPr bwMode="auto">
          <a:xfrm>
            <a:off x="10384735" y="4810223"/>
            <a:ext cx="291134" cy="925534"/>
          </a:xfrm>
          <a:prstGeom prst="line">
            <a:avLst/>
          </a:prstGeom>
          <a:ln w="82550" cap="rnd">
            <a:solidFill>
              <a:schemeClr val="accent3">
                <a:lumMod val="60000"/>
                <a:lumOff val="40000"/>
              </a:schemeClr>
            </a:solidFill>
            <a:prstDash val="sysDash"/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5" name="Přímá spojnice 24"/>
          <p:cNvCxnSpPr/>
          <p:nvPr/>
        </p:nvCxnSpPr>
        <p:spPr bwMode="auto">
          <a:xfrm>
            <a:off x="9271966" y="4591878"/>
            <a:ext cx="291134" cy="925534"/>
          </a:xfrm>
          <a:prstGeom prst="line">
            <a:avLst/>
          </a:prstGeom>
          <a:ln w="82550" cap="rnd">
            <a:solidFill>
              <a:schemeClr val="accent3">
                <a:lumMod val="60000"/>
                <a:lumOff val="40000"/>
              </a:schemeClr>
            </a:solidFill>
            <a:prstDash val="sysDash"/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3347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51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4591671" y="2938699"/>
            <a:ext cx="3856589" cy="451576"/>
          </a:xfrm>
        </p:spPr>
        <p:txBody>
          <a:bodyPr/>
          <a:lstStyle/>
          <a:p>
            <a:r>
              <a:rPr lang="cs-CZ" dirty="0" smtClean="0"/>
              <a:t>vchod / vstup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66105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0150"/>
            <a:ext cx="10058400" cy="5657850"/>
          </a:xfrm>
          <a:prstGeom prst="rect">
            <a:avLst/>
          </a:prstGeom>
        </p:spPr>
      </p:pic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52</a:t>
            </a:fld>
            <a:endParaRPr lang="cs-CZ" altLang="cs-CZ" dirty="0"/>
          </a:p>
        </p:txBody>
      </p:sp>
      <p:sp>
        <p:nvSpPr>
          <p:cNvPr id="6" name="Nadpis 3"/>
          <p:cNvSpPr>
            <a:spLocks noGrp="1"/>
          </p:cNvSpPr>
          <p:nvPr>
            <p:ph type="title"/>
          </p:nvPr>
        </p:nvSpPr>
        <p:spPr>
          <a:xfrm>
            <a:off x="540000" y="473795"/>
            <a:ext cx="7182704" cy="451576"/>
          </a:xfrm>
        </p:spPr>
        <p:txBody>
          <a:bodyPr/>
          <a:lstStyle/>
          <a:p>
            <a:r>
              <a:rPr lang="cs-CZ" dirty="0" smtClean="0"/>
              <a:t>Vchod / vstup – schody – bod</a:t>
            </a:r>
            <a:endParaRPr lang="cs-CZ" dirty="0"/>
          </a:p>
        </p:txBody>
      </p:sp>
      <p:cxnSp>
        <p:nvCxnSpPr>
          <p:cNvPr id="21" name="Přímá spojnice 20"/>
          <p:cNvCxnSpPr/>
          <p:nvPr/>
        </p:nvCxnSpPr>
        <p:spPr bwMode="auto">
          <a:xfrm flipH="1">
            <a:off x="1302027" y="3458818"/>
            <a:ext cx="1754257" cy="665921"/>
          </a:xfrm>
          <a:prstGeom prst="line">
            <a:avLst/>
          </a:prstGeom>
          <a:ln w="82550" cap="rnd">
            <a:solidFill>
              <a:schemeClr val="accent3">
                <a:lumMod val="60000"/>
                <a:lumOff val="40000"/>
              </a:schemeClr>
            </a:solidFill>
            <a:prstDash val="sysDash"/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0" name="Přímá spojnice 19"/>
          <p:cNvCxnSpPr/>
          <p:nvPr/>
        </p:nvCxnSpPr>
        <p:spPr bwMode="auto">
          <a:xfrm flipH="1" flipV="1">
            <a:off x="1302026" y="4204252"/>
            <a:ext cx="4820478" cy="2139398"/>
          </a:xfrm>
          <a:prstGeom prst="line">
            <a:avLst/>
          </a:prstGeom>
          <a:ln w="82550" cap="rnd">
            <a:solidFill>
              <a:schemeClr val="accent3">
                <a:lumMod val="60000"/>
                <a:lumOff val="40000"/>
              </a:schemeClr>
            </a:solidFill>
            <a:prstDash val="sysDash"/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4" name="Přímá spojnice 23"/>
          <p:cNvCxnSpPr/>
          <p:nvPr/>
        </p:nvCxnSpPr>
        <p:spPr bwMode="auto">
          <a:xfrm flipV="1">
            <a:off x="6122504" y="5531126"/>
            <a:ext cx="1053548" cy="822874"/>
          </a:xfrm>
          <a:prstGeom prst="line">
            <a:avLst/>
          </a:prstGeom>
          <a:ln w="82550" cap="rnd">
            <a:solidFill>
              <a:schemeClr val="accent3">
                <a:lumMod val="60000"/>
                <a:lumOff val="40000"/>
              </a:schemeClr>
            </a:solidFill>
            <a:prstDash val="sysDash"/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6" name="Přímá spojnice 25"/>
          <p:cNvCxnSpPr/>
          <p:nvPr/>
        </p:nvCxnSpPr>
        <p:spPr bwMode="auto">
          <a:xfrm flipH="1" flipV="1">
            <a:off x="5824330" y="4204252"/>
            <a:ext cx="1351722" cy="1326874"/>
          </a:xfrm>
          <a:prstGeom prst="line">
            <a:avLst/>
          </a:prstGeom>
          <a:ln w="82550" cap="rnd">
            <a:solidFill>
              <a:schemeClr val="accent3">
                <a:lumMod val="60000"/>
                <a:lumOff val="40000"/>
              </a:schemeClr>
            </a:solidFill>
            <a:prstDash val="sysDash"/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8" name="Přímá spojnice 27"/>
          <p:cNvCxnSpPr/>
          <p:nvPr/>
        </p:nvCxnSpPr>
        <p:spPr bwMode="auto">
          <a:xfrm flipH="1" flipV="1">
            <a:off x="3056284" y="3458818"/>
            <a:ext cx="2768046" cy="824948"/>
          </a:xfrm>
          <a:prstGeom prst="line">
            <a:avLst/>
          </a:prstGeom>
          <a:ln w="82550" cap="rnd">
            <a:solidFill>
              <a:schemeClr val="accent3">
                <a:lumMod val="60000"/>
                <a:lumOff val="40000"/>
              </a:schemeClr>
            </a:solidFill>
            <a:prstDash val="sysDash"/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0921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0534"/>
            <a:ext cx="9491870" cy="5339177"/>
          </a:xfrm>
          <a:prstGeom prst="rect">
            <a:avLst/>
          </a:prstGeom>
        </p:spPr>
      </p:pic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53</a:t>
            </a:fld>
            <a:endParaRPr lang="cs-CZ" altLang="cs-CZ" dirty="0"/>
          </a:p>
        </p:txBody>
      </p:sp>
      <p:sp>
        <p:nvSpPr>
          <p:cNvPr id="6" name="Nadpis 3"/>
          <p:cNvSpPr>
            <a:spLocks noGrp="1"/>
          </p:cNvSpPr>
          <p:nvPr>
            <p:ph type="title"/>
          </p:nvPr>
        </p:nvSpPr>
        <p:spPr>
          <a:xfrm>
            <a:off x="540000" y="473795"/>
            <a:ext cx="7182704" cy="451576"/>
          </a:xfrm>
        </p:spPr>
        <p:txBody>
          <a:bodyPr/>
          <a:lstStyle/>
          <a:p>
            <a:r>
              <a:rPr lang="cs-CZ" dirty="0" smtClean="0"/>
              <a:t>Vchod / vstup – rampa – bod </a:t>
            </a:r>
            <a:endParaRPr lang="cs-CZ" dirty="0"/>
          </a:p>
        </p:txBody>
      </p:sp>
      <p:cxnSp>
        <p:nvCxnSpPr>
          <p:cNvPr id="21" name="Přímá spojnice 20"/>
          <p:cNvCxnSpPr/>
          <p:nvPr/>
        </p:nvCxnSpPr>
        <p:spPr bwMode="auto">
          <a:xfrm flipH="1">
            <a:off x="2862470" y="4711148"/>
            <a:ext cx="646042" cy="1642852"/>
          </a:xfrm>
          <a:prstGeom prst="line">
            <a:avLst/>
          </a:prstGeom>
          <a:ln w="82550" cap="rnd">
            <a:solidFill>
              <a:schemeClr val="accent3">
                <a:lumMod val="60000"/>
                <a:lumOff val="40000"/>
              </a:schemeClr>
            </a:solidFill>
            <a:prstDash val="sysDash"/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0" name="Přímá spojnice 19"/>
          <p:cNvCxnSpPr/>
          <p:nvPr/>
        </p:nvCxnSpPr>
        <p:spPr bwMode="auto">
          <a:xfrm flipH="1">
            <a:off x="2862470" y="6354000"/>
            <a:ext cx="2673626" cy="0"/>
          </a:xfrm>
          <a:prstGeom prst="line">
            <a:avLst/>
          </a:prstGeom>
          <a:ln w="82550" cap="rnd">
            <a:solidFill>
              <a:schemeClr val="accent3">
                <a:lumMod val="60000"/>
                <a:lumOff val="40000"/>
              </a:schemeClr>
            </a:solidFill>
            <a:prstDash val="sysDash"/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6" name="Přímá spojnice 25"/>
          <p:cNvCxnSpPr/>
          <p:nvPr/>
        </p:nvCxnSpPr>
        <p:spPr bwMode="auto">
          <a:xfrm flipH="1" flipV="1">
            <a:off x="5063986" y="4711148"/>
            <a:ext cx="472110" cy="1642852"/>
          </a:xfrm>
          <a:prstGeom prst="line">
            <a:avLst/>
          </a:prstGeom>
          <a:ln w="82550" cap="rnd">
            <a:solidFill>
              <a:schemeClr val="accent3">
                <a:lumMod val="60000"/>
                <a:lumOff val="40000"/>
              </a:schemeClr>
            </a:solidFill>
            <a:prstDash val="sysDash"/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8" name="Přímá spojnice 27"/>
          <p:cNvCxnSpPr/>
          <p:nvPr/>
        </p:nvCxnSpPr>
        <p:spPr bwMode="auto">
          <a:xfrm flipH="1">
            <a:off x="3508512" y="4711147"/>
            <a:ext cx="1520688" cy="0"/>
          </a:xfrm>
          <a:prstGeom prst="line">
            <a:avLst/>
          </a:prstGeom>
          <a:ln w="82550" cap="rnd">
            <a:solidFill>
              <a:schemeClr val="accent3">
                <a:lumMod val="60000"/>
                <a:lumOff val="40000"/>
              </a:schemeClr>
            </a:solidFill>
            <a:prstDash val="sysDash"/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5476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54</a:t>
            </a:fld>
            <a:endParaRPr lang="cs-CZ" altLang="cs-CZ" dirty="0"/>
          </a:p>
        </p:txBody>
      </p:sp>
      <p:sp>
        <p:nvSpPr>
          <p:cNvPr id="6" name="Nadpis 3"/>
          <p:cNvSpPr>
            <a:spLocks noGrp="1"/>
          </p:cNvSpPr>
          <p:nvPr>
            <p:ph type="title"/>
          </p:nvPr>
        </p:nvSpPr>
        <p:spPr>
          <a:xfrm>
            <a:off x="414000" y="921055"/>
            <a:ext cx="7182704" cy="451576"/>
          </a:xfrm>
        </p:spPr>
        <p:txBody>
          <a:bodyPr/>
          <a:lstStyle/>
          <a:p>
            <a:r>
              <a:rPr lang="cs-CZ" dirty="0" smtClean="0"/>
              <a:t>Vchod / vstup – rampa – bod </a:t>
            </a:r>
            <a:endParaRPr lang="cs-CZ" dirty="0"/>
          </a:p>
        </p:txBody>
      </p:sp>
      <p:cxnSp>
        <p:nvCxnSpPr>
          <p:cNvPr id="21" name="Přímá spojnice 20"/>
          <p:cNvCxnSpPr/>
          <p:nvPr/>
        </p:nvCxnSpPr>
        <p:spPr bwMode="auto">
          <a:xfrm flipH="1">
            <a:off x="2862470" y="4711148"/>
            <a:ext cx="646042" cy="1642852"/>
          </a:xfrm>
          <a:prstGeom prst="line">
            <a:avLst/>
          </a:prstGeom>
          <a:ln w="82550" cap="rnd">
            <a:solidFill>
              <a:schemeClr val="accent3">
                <a:lumMod val="60000"/>
                <a:lumOff val="40000"/>
              </a:schemeClr>
            </a:solidFill>
            <a:prstDash val="sysDash"/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0" name="Přímá spojnice 19"/>
          <p:cNvCxnSpPr/>
          <p:nvPr/>
        </p:nvCxnSpPr>
        <p:spPr bwMode="auto">
          <a:xfrm flipH="1">
            <a:off x="2862470" y="6354000"/>
            <a:ext cx="2673626" cy="0"/>
          </a:xfrm>
          <a:prstGeom prst="line">
            <a:avLst/>
          </a:prstGeom>
          <a:ln w="82550" cap="rnd">
            <a:solidFill>
              <a:schemeClr val="accent3">
                <a:lumMod val="60000"/>
                <a:lumOff val="40000"/>
              </a:schemeClr>
            </a:solidFill>
            <a:prstDash val="sysDash"/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6" name="Přímá spojnice 25"/>
          <p:cNvCxnSpPr/>
          <p:nvPr/>
        </p:nvCxnSpPr>
        <p:spPr bwMode="auto">
          <a:xfrm flipH="1" flipV="1">
            <a:off x="5063986" y="4711148"/>
            <a:ext cx="472110" cy="1642852"/>
          </a:xfrm>
          <a:prstGeom prst="line">
            <a:avLst/>
          </a:prstGeom>
          <a:ln w="82550" cap="rnd">
            <a:solidFill>
              <a:schemeClr val="accent3">
                <a:lumMod val="60000"/>
                <a:lumOff val="40000"/>
              </a:schemeClr>
            </a:solidFill>
            <a:prstDash val="sysDash"/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8" name="Přímá spojnice 27"/>
          <p:cNvCxnSpPr/>
          <p:nvPr/>
        </p:nvCxnSpPr>
        <p:spPr bwMode="auto">
          <a:xfrm flipH="1">
            <a:off x="3508512" y="4711147"/>
            <a:ext cx="1520688" cy="0"/>
          </a:xfrm>
          <a:prstGeom prst="line">
            <a:avLst/>
          </a:prstGeom>
          <a:ln w="82550" cap="rnd">
            <a:solidFill>
              <a:schemeClr val="accent3">
                <a:lumMod val="60000"/>
                <a:lumOff val="40000"/>
              </a:schemeClr>
            </a:solidFill>
            <a:prstDash val="sysDash"/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9" name="Obrázek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2418" y="0"/>
            <a:ext cx="4279582" cy="3207682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76"/>
          <a:stretch/>
        </p:blipFill>
        <p:spPr>
          <a:xfrm>
            <a:off x="-1" y="2454966"/>
            <a:ext cx="7923884" cy="4576510"/>
          </a:xfrm>
          <a:prstGeom prst="rect">
            <a:avLst/>
          </a:prstGeom>
        </p:spPr>
      </p:pic>
      <p:sp>
        <p:nvSpPr>
          <p:cNvPr id="12" name="TextovéPole 11"/>
          <p:cNvSpPr txBox="1"/>
          <p:nvPr/>
        </p:nvSpPr>
        <p:spPr>
          <a:xfrm>
            <a:off x="8282519" y="3593582"/>
            <a:ext cx="3550845" cy="224676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000" dirty="0"/>
              <a:t>Bezbariérové rampy musí být široké nejméně </a:t>
            </a:r>
            <a:r>
              <a:rPr lang="cs-CZ" sz="2000" b="1" dirty="0">
                <a:solidFill>
                  <a:schemeClr val="tx2"/>
                </a:solidFill>
              </a:rPr>
              <a:t>1500 mm </a:t>
            </a:r>
            <a:r>
              <a:rPr lang="cs-CZ" sz="2000" dirty="0"/>
              <a:t>a jejich podélný sklon smí být nejvýše v poměru </a:t>
            </a:r>
            <a:r>
              <a:rPr lang="cs-CZ" sz="2000" b="1" dirty="0">
                <a:solidFill>
                  <a:schemeClr val="tx2"/>
                </a:solidFill>
              </a:rPr>
              <a:t>1:16 (6,25 %)</a:t>
            </a:r>
            <a:r>
              <a:rPr lang="cs-CZ" sz="2000" dirty="0"/>
              <a:t> a příčný sklon nejvýše v poměru 1:100 (1,0 %).</a:t>
            </a:r>
          </a:p>
        </p:txBody>
      </p:sp>
    </p:spTree>
    <p:extLst>
      <p:ext uri="{BB962C8B-B14F-4D97-AF65-F5344CB8AC3E}">
        <p14:creationId xmlns:p14="http://schemas.microsoft.com/office/powerpoint/2010/main" val="3674115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55</a:t>
            </a:fld>
            <a:endParaRPr lang="cs-CZ" altLang="cs-CZ" dirty="0"/>
          </a:p>
        </p:txBody>
      </p:sp>
      <p:sp>
        <p:nvSpPr>
          <p:cNvPr id="6" name="Nadpis 3"/>
          <p:cNvSpPr>
            <a:spLocks noGrp="1"/>
          </p:cNvSpPr>
          <p:nvPr>
            <p:ph type="title"/>
          </p:nvPr>
        </p:nvSpPr>
        <p:spPr>
          <a:xfrm>
            <a:off x="414000" y="2168301"/>
            <a:ext cx="7182704" cy="451576"/>
          </a:xfrm>
        </p:spPr>
        <p:txBody>
          <a:bodyPr/>
          <a:lstStyle/>
          <a:p>
            <a:r>
              <a:rPr lang="cs-CZ" dirty="0" smtClean="0"/>
              <a:t>Vchod / vstup – rampa – bod </a:t>
            </a:r>
            <a:endParaRPr lang="cs-CZ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7682949" y="4418530"/>
            <a:ext cx="4276402" cy="224676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000" dirty="0"/>
              <a:t>Bezbariérové rampy musí být široké nejméně </a:t>
            </a:r>
            <a:r>
              <a:rPr lang="cs-CZ" sz="2000" b="1" dirty="0">
                <a:solidFill>
                  <a:schemeClr val="tx2"/>
                </a:solidFill>
              </a:rPr>
              <a:t>1500 mm </a:t>
            </a:r>
            <a:r>
              <a:rPr lang="cs-CZ" sz="2000" dirty="0"/>
              <a:t>a jejich podélný sklon smí být nejvýše v poměru </a:t>
            </a:r>
            <a:r>
              <a:rPr lang="cs-CZ" sz="2000" b="1" dirty="0">
                <a:solidFill>
                  <a:schemeClr val="tx2"/>
                </a:solidFill>
              </a:rPr>
              <a:t>1:16 (6,25 %)</a:t>
            </a:r>
            <a:r>
              <a:rPr lang="cs-CZ" sz="2000" dirty="0"/>
              <a:t> a příčný sklon nejvýše v poměru 1:100 (1,0 </a:t>
            </a:r>
            <a:r>
              <a:rPr lang="cs-CZ" sz="2000" dirty="0" smtClean="0"/>
              <a:t>%).</a:t>
            </a:r>
          </a:p>
          <a:p>
            <a:endParaRPr lang="cs-CZ" sz="2000" dirty="0"/>
          </a:p>
          <a:p>
            <a:endParaRPr lang="cs-CZ" sz="2000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3973110"/>
            <a:ext cx="6533736" cy="2692189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704" y="333545"/>
            <a:ext cx="4384357" cy="3870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34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56</a:t>
            </a:fld>
            <a:endParaRPr lang="cs-CZ" altLang="cs-CZ" dirty="0"/>
          </a:p>
        </p:txBody>
      </p:sp>
      <p:sp>
        <p:nvSpPr>
          <p:cNvPr id="6" name="Nadpis 3"/>
          <p:cNvSpPr>
            <a:spLocks noGrp="1"/>
          </p:cNvSpPr>
          <p:nvPr>
            <p:ph type="title"/>
          </p:nvPr>
        </p:nvSpPr>
        <p:spPr>
          <a:xfrm>
            <a:off x="414000" y="921055"/>
            <a:ext cx="7182704" cy="451576"/>
          </a:xfrm>
        </p:spPr>
        <p:txBody>
          <a:bodyPr/>
          <a:lstStyle/>
          <a:p>
            <a:r>
              <a:rPr lang="cs-CZ" dirty="0" smtClean="0"/>
              <a:t>Vchod / vstup – rampa – bod </a:t>
            </a:r>
            <a:endParaRPr lang="cs-CZ" dirty="0"/>
          </a:p>
        </p:txBody>
      </p:sp>
      <p:cxnSp>
        <p:nvCxnSpPr>
          <p:cNvPr id="21" name="Přímá spojnice 20"/>
          <p:cNvCxnSpPr/>
          <p:nvPr/>
        </p:nvCxnSpPr>
        <p:spPr bwMode="auto">
          <a:xfrm flipH="1">
            <a:off x="2862470" y="4711148"/>
            <a:ext cx="646042" cy="1642852"/>
          </a:xfrm>
          <a:prstGeom prst="line">
            <a:avLst/>
          </a:prstGeom>
          <a:ln w="82550" cap="rnd">
            <a:solidFill>
              <a:schemeClr val="accent3">
                <a:lumMod val="60000"/>
                <a:lumOff val="40000"/>
              </a:schemeClr>
            </a:solidFill>
            <a:prstDash val="sysDash"/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0" name="Přímá spojnice 19"/>
          <p:cNvCxnSpPr/>
          <p:nvPr/>
        </p:nvCxnSpPr>
        <p:spPr bwMode="auto">
          <a:xfrm flipH="1">
            <a:off x="2862470" y="6354000"/>
            <a:ext cx="2673626" cy="0"/>
          </a:xfrm>
          <a:prstGeom prst="line">
            <a:avLst/>
          </a:prstGeom>
          <a:ln w="82550" cap="rnd">
            <a:solidFill>
              <a:schemeClr val="accent3">
                <a:lumMod val="60000"/>
                <a:lumOff val="40000"/>
              </a:schemeClr>
            </a:solidFill>
            <a:prstDash val="sysDash"/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6" name="Přímá spojnice 25"/>
          <p:cNvCxnSpPr/>
          <p:nvPr/>
        </p:nvCxnSpPr>
        <p:spPr bwMode="auto">
          <a:xfrm flipH="1" flipV="1">
            <a:off x="5063986" y="4711148"/>
            <a:ext cx="472110" cy="1642852"/>
          </a:xfrm>
          <a:prstGeom prst="line">
            <a:avLst/>
          </a:prstGeom>
          <a:ln w="82550" cap="rnd">
            <a:solidFill>
              <a:schemeClr val="accent3">
                <a:lumMod val="60000"/>
                <a:lumOff val="40000"/>
              </a:schemeClr>
            </a:solidFill>
            <a:prstDash val="sysDash"/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8" name="Přímá spojnice 27"/>
          <p:cNvCxnSpPr/>
          <p:nvPr/>
        </p:nvCxnSpPr>
        <p:spPr bwMode="auto">
          <a:xfrm flipH="1">
            <a:off x="3508512" y="4711147"/>
            <a:ext cx="1520688" cy="0"/>
          </a:xfrm>
          <a:prstGeom prst="line">
            <a:avLst/>
          </a:prstGeom>
          <a:ln w="82550" cap="rnd">
            <a:solidFill>
              <a:schemeClr val="accent3">
                <a:lumMod val="60000"/>
                <a:lumOff val="40000"/>
              </a:schemeClr>
            </a:solidFill>
            <a:prstDash val="sysDash"/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9" name="Obrázek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2418" y="0"/>
            <a:ext cx="4279582" cy="3207682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76"/>
          <a:stretch/>
        </p:blipFill>
        <p:spPr>
          <a:xfrm>
            <a:off x="-1" y="2454966"/>
            <a:ext cx="7923884" cy="4576510"/>
          </a:xfrm>
          <a:prstGeom prst="rect">
            <a:avLst/>
          </a:prstGeom>
        </p:spPr>
      </p:pic>
      <p:sp>
        <p:nvSpPr>
          <p:cNvPr id="12" name="TextovéPole 11"/>
          <p:cNvSpPr txBox="1"/>
          <p:nvPr/>
        </p:nvSpPr>
        <p:spPr>
          <a:xfrm>
            <a:off x="8344930" y="3921574"/>
            <a:ext cx="3550845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000" dirty="0"/>
              <a:t>Bezbariérové rampy musí být po obou stranách opatřeny madly ve výši </a:t>
            </a:r>
            <a:r>
              <a:rPr lang="cs-CZ" sz="2000" b="1" dirty="0">
                <a:solidFill>
                  <a:schemeClr val="tx2"/>
                </a:solidFill>
              </a:rPr>
              <a:t>900 </a:t>
            </a:r>
            <a:r>
              <a:rPr lang="cs-CZ" sz="2000" b="1" dirty="0" smtClean="0">
                <a:solidFill>
                  <a:schemeClr val="tx2"/>
                </a:solidFill>
              </a:rPr>
              <a:t>mm</a:t>
            </a:r>
            <a:r>
              <a:rPr lang="cs-CZ" sz="2000" dirty="0" smtClean="0"/>
              <a:t>.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3509517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0534"/>
            <a:ext cx="9491870" cy="5339177"/>
          </a:xfrm>
          <a:prstGeom prst="rect">
            <a:avLst/>
          </a:prstGeom>
        </p:spPr>
      </p:pic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57</a:t>
            </a:fld>
            <a:endParaRPr lang="cs-CZ" altLang="cs-CZ" dirty="0"/>
          </a:p>
        </p:txBody>
      </p:sp>
      <p:sp>
        <p:nvSpPr>
          <p:cNvPr id="6" name="Nadpis 3"/>
          <p:cNvSpPr>
            <a:spLocks noGrp="1"/>
          </p:cNvSpPr>
          <p:nvPr>
            <p:ph type="title"/>
          </p:nvPr>
        </p:nvSpPr>
        <p:spPr>
          <a:xfrm>
            <a:off x="540000" y="473795"/>
            <a:ext cx="7182704" cy="451576"/>
          </a:xfrm>
        </p:spPr>
        <p:txBody>
          <a:bodyPr/>
          <a:lstStyle/>
          <a:p>
            <a:r>
              <a:rPr lang="cs-CZ" dirty="0" smtClean="0"/>
              <a:t>Vchod / vstup – rampa – bod </a:t>
            </a:r>
            <a:endParaRPr lang="cs-CZ" dirty="0"/>
          </a:p>
        </p:txBody>
      </p:sp>
      <p:cxnSp>
        <p:nvCxnSpPr>
          <p:cNvPr id="21" name="Přímá spojnice 20"/>
          <p:cNvCxnSpPr/>
          <p:nvPr/>
        </p:nvCxnSpPr>
        <p:spPr bwMode="auto">
          <a:xfrm flipH="1">
            <a:off x="2862470" y="4711148"/>
            <a:ext cx="646042" cy="1642852"/>
          </a:xfrm>
          <a:prstGeom prst="line">
            <a:avLst/>
          </a:prstGeom>
          <a:ln w="82550" cap="rnd">
            <a:solidFill>
              <a:schemeClr val="accent3">
                <a:lumMod val="60000"/>
                <a:lumOff val="40000"/>
              </a:schemeClr>
            </a:solidFill>
            <a:prstDash val="sysDash"/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0" name="Přímá spojnice 19"/>
          <p:cNvCxnSpPr/>
          <p:nvPr/>
        </p:nvCxnSpPr>
        <p:spPr bwMode="auto">
          <a:xfrm flipH="1">
            <a:off x="2862470" y="6354000"/>
            <a:ext cx="2673626" cy="0"/>
          </a:xfrm>
          <a:prstGeom prst="line">
            <a:avLst/>
          </a:prstGeom>
          <a:ln w="82550" cap="rnd">
            <a:solidFill>
              <a:schemeClr val="accent3">
                <a:lumMod val="60000"/>
                <a:lumOff val="40000"/>
              </a:schemeClr>
            </a:solidFill>
            <a:prstDash val="sysDash"/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6" name="Přímá spojnice 25"/>
          <p:cNvCxnSpPr/>
          <p:nvPr/>
        </p:nvCxnSpPr>
        <p:spPr bwMode="auto">
          <a:xfrm flipH="1" flipV="1">
            <a:off x="5063986" y="4711148"/>
            <a:ext cx="472110" cy="1642852"/>
          </a:xfrm>
          <a:prstGeom prst="line">
            <a:avLst/>
          </a:prstGeom>
          <a:ln w="82550" cap="rnd">
            <a:solidFill>
              <a:schemeClr val="accent3">
                <a:lumMod val="60000"/>
                <a:lumOff val="40000"/>
              </a:schemeClr>
            </a:solidFill>
            <a:prstDash val="sysDash"/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8" name="Přímá spojnice 27"/>
          <p:cNvCxnSpPr/>
          <p:nvPr/>
        </p:nvCxnSpPr>
        <p:spPr bwMode="auto">
          <a:xfrm flipH="1">
            <a:off x="3508512" y="4711147"/>
            <a:ext cx="1520688" cy="0"/>
          </a:xfrm>
          <a:prstGeom prst="line">
            <a:avLst/>
          </a:prstGeom>
          <a:ln w="82550" cap="rnd">
            <a:solidFill>
              <a:schemeClr val="accent3">
                <a:lumMod val="60000"/>
                <a:lumOff val="40000"/>
              </a:schemeClr>
            </a:solidFill>
            <a:prstDash val="sysDash"/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5303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58</a:t>
            </a:fld>
            <a:endParaRPr lang="cs-CZ" altLang="cs-CZ" dirty="0"/>
          </a:p>
        </p:txBody>
      </p:sp>
      <p:sp>
        <p:nvSpPr>
          <p:cNvPr id="6" name="Nadpis 3"/>
          <p:cNvSpPr>
            <a:spLocks noGrp="1"/>
          </p:cNvSpPr>
          <p:nvPr>
            <p:ph type="title"/>
          </p:nvPr>
        </p:nvSpPr>
        <p:spPr>
          <a:xfrm>
            <a:off x="540000" y="473795"/>
            <a:ext cx="7182704" cy="451576"/>
          </a:xfrm>
        </p:spPr>
        <p:txBody>
          <a:bodyPr/>
          <a:lstStyle/>
          <a:p>
            <a:r>
              <a:rPr lang="cs-CZ" dirty="0" smtClean="0"/>
              <a:t>Vchod / vstup – </a:t>
            </a:r>
            <a:r>
              <a:rPr lang="cs-CZ" dirty="0" err="1" smtClean="0"/>
              <a:t>brano</a:t>
            </a:r>
            <a:r>
              <a:rPr lang="cs-CZ" dirty="0" smtClean="0"/>
              <a:t> – bod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08872"/>
            <a:ext cx="7265504" cy="5449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611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59</a:t>
            </a:fld>
            <a:endParaRPr lang="cs-CZ" altLang="cs-CZ" dirty="0"/>
          </a:p>
        </p:txBody>
      </p:sp>
      <p:sp>
        <p:nvSpPr>
          <p:cNvPr id="6" name="Nadpis 3"/>
          <p:cNvSpPr>
            <a:spLocks noGrp="1"/>
          </p:cNvSpPr>
          <p:nvPr>
            <p:ph type="title"/>
          </p:nvPr>
        </p:nvSpPr>
        <p:spPr>
          <a:xfrm>
            <a:off x="539999" y="473795"/>
            <a:ext cx="10830365" cy="451576"/>
          </a:xfrm>
        </p:spPr>
        <p:txBody>
          <a:bodyPr/>
          <a:lstStyle/>
          <a:p>
            <a:r>
              <a:rPr lang="cs-CZ" dirty="0" smtClean="0"/>
              <a:t>Vchod / vstup – samo otevírací dveře – bod</a:t>
            </a:r>
            <a:endParaRPr lang="cs-CZ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0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29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Druhy prostoru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720000" y="1692002"/>
            <a:ext cx="11377512" cy="4139998"/>
          </a:xfrm>
        </p:spPr>
        <p:txBody>
          <a:bodyPr/>
          <a:lstStyle/>
          <a:p>
            <a:r>
              <a:rPr lang="cs-CZ" sz="2000" dirty="0">
                <a:solidFill>
                  <a:schemeClr val="tx2"/>
                </a:solidFill>
              </a:rPr>
              <a:t>fyzický prostor (exteriér)</a:t>
            </a:r>
          </a:p>
          <a:p>
            <a:pPr lvl="1"/>
            <a:r>
              <a:rPr lang="cs-CZ" sz="1600" dirty="0">
                <a:solidFill>
                  <a:schemeClr val="tx2"/>
                </a:solidFill>
              </a:rPr>
              <a:t>nádraží, zastávky, náměstí, návsi, přechody, chodníky, vyhrazená parkovací stání, parkoviště, popelnice, sportoviště …</a:t>
            </a:r>
          </a:p>
          <a:p>
            <a:r>
              <a:rPr lang="cs-CZ" sz="2000" dirty="0">
                <a:solidFill>
                  <a:schemeClr val="tx2"/>
                </a:solidFill>
              </a:rPr>
              <a:t>fyzický prostor (interiér)</a:t>
            </a:r>
          </a:p>
          <a:p>
            <a:pPr lvl="1"/>
            <a:r>
              <a:rPr lang="cs-CZ" sz="1600" dirty="0">
                <a:solidFill>
                  <a:schemeClr val="tx2"/>
                </a:solidFill>
              </a:rPr>
              <a:t>městský/obecní úřad, nemocnice, školky, školy, kostely, obchody, restaurace, ordinace lékařů, pošty, nádraží …</a:t>
            </a:r>
          </a:p>
          <a:p>
            <a:r>
              <a:rPr lang="cs-CZ" sz="2000" dirty="0"/>
              <a:t>virtuální prostor (weby, aplikace, sociální sítě)</a:t>
            </a:r>
          </a:p>
          <a:p>
            <a:pPr lvl="1"/>
            <a:r>
              <a:rPr lang="cs-CZ" sz="1600" dirty="0"/>
              <a:t>městský web, obecní weby, web </a:t>
            </a:r>
            <a:r>
              <a:rPr lang="cs-CZ" sz="1600" dirty="0" err="1"/>
              <a:t>MASky</a:t>
            </a:r>
            <a:r>
              <a:rPr lang="cs-CZ" sz="1600" dirty="0"/>
              <a:t>, weby dopravců, weby zdravotnických zařízení, registrační formuláře …</a:t>
            </a:r>
          </a:p>
          <a:p>
            <a:r>
              <a:rPr lang="cs-CZ" sz="2000" dirty="0"/>
              <a:t>prostor dopravních prostředků</a:t>
            </a:r>
          </a:p>
          <a:p>
            <a:pPr lvl="1"/>
            <a:r>
              <a:rPr lang="cs-CZ" sz="1600" dirty="0"/>
              <a:t>autobusy, vlaky, sanitky, senior taxi, taxi, sdílená auta, toalety v dopravních prostředcích, osvětlení, zvuk, </a:t>
            </a:r>
            <a:r>
              <a:rPr lang="cs-CZ" sz="1600" dirty="0" err="1"/>
              <a:t>wifi</a:t>
            </a:r>
            <a:r>
              <a:rPr lang="cs-CZ" sz="1600" dirty="0"/>
              <a:t> …</a:t>
            </a:r>
          </a:p>
          <a:p>
            <a:r>
              <a:rPr lang="cs-CZ" sz="2000" dirty="0"/>
              <a:t>vzdělávací prostory</a:t>
            </a:r>
          </a:p>
          <a:p>
            <a:pPr lvl="1"/>
            <a:r>
              <a:rPr lang="cs-CZ" sz="1600" dirty="0"/>
              <a:t>třídy, jídelny, tělocvičny, kabinety, družiny …</a:t>
            </a:r>
          </a:p>
          <a:p>
            <a:r>
              <a:rPr lang="cs-CZ" sz="2000" dirty="0" err="1"/>
              <a:t>gastroprostory</a:t>
            </a:r>
            <a:endParaRPr lang="cs-CZ" sz="2000" dirty="0"/>
          </a:p>
          <a:p>
            <a:pPr lvl="1"/>
            <a:r>
              <a:rPr lang="cs-CZ" sz="1600" dirty="0"/>
              <a:t>lepek, laktóza, </a:t>
            </a:r>
            <a:r>
              <a:rPr lang="cs-CZ" sz="1600" dirty="0" err="1"/>
              <a:t>vege</a:t>
            </a:r>
            <a:r>
              <a:rPr lang="cs-CZ" sz="1600" dirty="0"/>
              <a:t>, vegan, kombinace, alergie na vybrané potraviny …</a:t>
            </a:r>
          </a:p>
        </p:txBody>
      </p:sp>
    </p:spTree>
    <p:extLst>
      <p:ext uri="{BB962C8B-B14F-4D97-AF65-F5344CB8AC3E}">
        <p14:creationId xmlns:p14="http://schemas.microsoft.com/office/powerpoint/2010/main" val="1195456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60</a:t>
            </a:fld>
            <a:endParaRPr lang="cs-CZ" altLang="cs-CZ" dirty="0"/>
          </a:p>
        </p:txBody>
      </p:sp>
      <p:sp>
        <p:nvSpPr>
          <p:cNvPr id="6" name="Nadpis 3"/>
          <p:cNvSpPr>
            <a:spLocks noGrp="1"/>
          </p:cNvSpPr>
          <p:nvPr>
            <p:ph type="title"/>
          </p:nvPr>
        </p:nvSpPr>
        <p:spPr>
          <a:xfrm>
            <a:off x="414000" y="318872"/>
            <a:ext cx="10830365" cy="451576"/>
          </a:xfrm>
        </p:spPr>
        <p:txBody>
          <a:bodyPr/>
          <a:lstStyle/>
          <a:p>
            <a:r>
              <a:rPr lang="cs-CZ" dirty="0" smtClean="0"/>
              <a:t>Vchod / vstup – šířka vstupních dveří – bod</a:t>
            </a: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926" y="1148448"/>
            <a:ext cx="3212074" cy="5709552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8448"/>
            <a:ext cx="7621975" cy="5709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181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61</a:t>
            </a:fld>
            <a:endParaRPr lang="cs-CZ" altLang="cs-CZ" dirty="0"/>
          </a:p>
        </p:txBody>
      </p:sp>
      <p:sp>
        <p:nvSpPr>
          <p:cNvPr id="6" name="Nadpis 3"/>
          <p:cNvSpPr>
            <a:spLocks noGrp="1"/>
          </p:cNvSpPr>
          <p:nvPr>
            <p:ph type="title"/>
          </p:nvPr>
        </p:nvSpPr>
        <p:spPr>
          <a:xfrm>
            <a:off x="414000" y="318872"/>
            <a:ext cx="10830365" cy="451576"/>
          </a:xfrm>
        </p:spPr>
        <p:txBody>
          <a:bodyPr/>
          <a:lstStyle/>
          <a:p>
            <a:r>
              <a:rPr lang="cs-CZ" dirty="0" smtClean="0"/>
              <a:t>Vchod / vstup – šířka vstupních dveří – bod</a:t>
            </a:r>
            <a:endParaRPr lang="cs-CZ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8448"/>
            <a:ext cx="7621975" cy="5709552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7937426" y="1163835"/>
            <a:ext cx="3550845" cy="16312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000" dirty="0"/>
              <a:t>Vstup do objektu musí mít šířku nejméně 1250 mm. Hlavní křídlo dvoukřídlých dveří musí umožňovat otevření nejméně </a:t>
            </a:r>
            <a:r>
              <a:rPr lang="cs-CZ" sz="2000" b="1" dirty="0">
                <a:solidFill>
                  <a:schemeClr val="tx2"/>
                </a:solidFill>
              </a:rPr>
              <a:t>900 mm</a:t>
            </a:r>
            <a:r>
              <a:rPr lang="cs-CZ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0940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62</a:t>
            </a:fld>
            <a:endParaRPr lang="cs-CZ" altLang="cs-CZ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45" t="12563" r="28455" b="1627"/>
          <a:stretch/>
        </p:blipFill>
        <p:spPr>
          <a:xfrm rot="5400000">
            <a:off x="-246344" y="239761"/>
            <a:ext cx="6864583" cy="6371895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56" t="17920" r="32795" b="44768"/>
          <a:stretch/>
        </p:blipFill>
        <p:spPr>
          <a:xfrm rot="5400000">
            <a:off x="6515954" y="1181954"/>
            <a:ext cx="5531987" cy="5820105"/>
          </a:xfrm>
          <a:prstGeom prst="rect">
            <a:avLst/>
          </a:prstGeom>
        </p:spPr>
      </p:pic>
      <p:sp>
        <p:nvSpPr>
          <p:cNvPr id="5" name="Nadpis 3"/>
          <p:cNvSpPr>
            <a:spLocks noGrp="1"/>
          </p:cNvSpPr>
          <p:nvPr>
            <p:ph type="title"/>
          </p:nvPr>
        </p:nvSpPr>
        <p:spPr>
          <a:xfrm>
            <a:off x="6698975" y="208139"/>
            <a:ext cx="5277678" cy="451576"/>
          </a:xfrm>
        </p:spPr>
        <p:txBody>
          <a:bodyPr/>
          <a:lstStyle/>
          <a:p>
            <a:r>
              <a:rPr lang="cs-CZ" dirty="0" smtClean="0"/>
              <a:t>Vchod / vstup – </a:t>
            </a:r>
            <a:r>
              <a:rPr lang="cs-CZ" dirty="0" err="1" smtClean="0"/>
              <a:t>telekom</a:t>
            </a:r>
            <a:r>
              <a:rPr lang="cs-CZ" dirty="0" smtClean="0"/>
              <a:t> – bod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93836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63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Díky za pozornost</a:t>
            </a:r>
          </a:p>
        </p:txBody>
      </p:sp>
      <p:sp>
        <p:nvSpPr>
          <p:cNvPr id="5" name="Podnadpis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Robert Osman, Ondřej Šerý</a:t>
            </a:r>
          </a:p>
          <a:p>
            <a:r>
              <a:rPr lang="cs-CZ" dirty="0">
                <a:hlinkClick r:id="rId2"/>
              </a:rPr>
              <a:t>osman@mail.muni.cz</a:t>
            </a:r>
            <a:endParaRPr lang="cs-CZ" dirty="0"/>
          </a:p>
          <a:p>
            <a:r>
              <a:rPr lang="cs-CZ" dirty="0">
                <a:hlinkClick r:id="rId3"/>
              </a:rPr>
              <a:t>ondrej.sery@mail.muni.cz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206214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7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Hlavní cílová skupina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000" dirty="0">
                <a:solidFill>
                  <a:schemeClr val="tx2"/>
                </a:solidFill>
              </a:rPr>
              <a:t>obyvatelé (ti, co zde reálně bydlí)</a:t>
            </a:r>
          </a:p>
          <a:p>
            <a:r>
              <a:rPr lang="cs-CZ" sz="2000" dirty="0">
                <a:solidFill>
                  <a:schemeClr val="tx2"/>
                </a:solidFill>
              </a:rPr>
              <a:t>uživatelé (ti, co zde nebydlí, ale třeba zde pracují, studují, nakupují, někoho zde navštěvují)</a:t>
            </a:r>
          </a:p>
          <a:p>
            <a:r>
              <a:rPr lang="cs-CZ" sz="2000" dirty="0"/>
              <a:t>turisté (návštěvníci Betléma, Veselého kopečku, Planety Hlinsko, Čertoviny </a:t>
            </a:r>
            <a:r>
              <a:rPr lang="cs-CZ" sz="2000" dirty="0" smtClean="0"/>
              <a:t>…)</a:t>
            </a:r>
          </a:p>
          <a:p>
            <a:r>
              <a:rPr lang="cs-CZ" sz="2000" dirty="0"/>
              <a:t>c</a:t>
            </a:r>
            <a:r>
              <a:rPr lang="cs-CZ" sz="2000" dirty="0" smtClean="0"/>
              <a:t>halupáři, chataři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594654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8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Vedlejší cílová skupina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000" dirty="0">
                <a:solidFill>
                  <a:schemeClr val="tx2"/>
                </a:solidFill>
              </a:rPr>
              <a:t>pohybově znevýhodnění</a:t>
            </a:r>
          </a:p>
          <a:p>
            <a:r>
              <a:rPr lang="cs-CZ" sz="2000" dirty="0">
                <a:solidFill>
                  <a:schemeClr val="tx2"/>
                </a:solidFill>
              </a:rPr>
              <a:t>zrakově znevýhodnění</a:t>
            </a:r>
          </a:p>
          <a:p>
            <a:r>
              <a:rPr lang="cs-CZ" sz="2000" dirty="0"/>
              <a:t>sluchově znevýhodnění</a:t>
            </a:r>
          </a:p>
          <a:p>
            <a:r>
              <a:rPr lang="cs-CZ" sz="2000" dirty="0"/>
              <a:t>psychicky znevýhodnění</a:t>
            </a:r>
          </a:p>
          <a:p>
            <a:r>
              <a:rPr lang="cs-CZ" sz="2000" dirty="0"/>
              <a:t>mentálně znevýhodnění</a:t>
            </a:r>
          </a:p>
          <a:p>
            <a:r>
              <a:rPr lang="cs-CZ" sz="2000" dirty="0"/>
              <a:t>děti (výška, váha, délka soustředění, schopnost orientace, autonomie, jazyk)</a:t>
            </a:r>
          </a:p>
          <a:p>
            <a:r>
              <a:rPr lang="cs-CZ" sz="2000" dirty="0">
                <a:solidFill>
                  <a:schemeClr val="tx2"/>
                </a:solidFill>
              </a:rPr>
              <a:t>rodiče s dětmi (kojení, krmení, přebalování, kočárky)</a:t>
            </a:r>
          </a:p>
          <a:p>
            <a:r>
              <a:rPr lang="cs-CZ" sz="2000" dirty="0">
                <a:solidFill>
                  <a:schemeClr val="tx2"/>
                </a:solidFill>
              </a:rPr>
              <a:t>senioři</a:t>
            </a:r>
          </a:p>
          <a:p>
            <a:r>
              <a:rPr lang="cs-CZ" sz="2000" dirty="0"/>
              <a:t>kombinace</a:t>
            </a:r>
          </a:p>
          <a:p>
            <a:r>
              <a:rPr lang="cs-CZ" sz="2000" dirty="0"/>
              <a:t>…</a:t>
            </a:r>
          </a:p>
          <a:p>
            <a:endParaRPr lang="cs-CZ" sz="2000" dirty="0"/>
          </a:p>
          <a:p>
            <a:endParaRPr lang="cs-CZ" sz="2000" dirty="0"/>
          </a:p>
          <a:p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2621070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9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Právní rámec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000" dirty="0" smtClean="0"/>
              <a:t>zákon </a:t>
            </a:r>
            <a:r>
              <a:rPr lang="cs-CZ" sz="2000" dirty="0"/>
              <a:t>č. 183/2006 Sb., o územním plánování a stavebním řádu (stavební zákon</a:t>
            </a:r>
            <a:r>
              <a:rPr lang="cs-CZ" sz="2000" dirty="0" smtClean="0"/>
              <a:t>)</a:t>
            </a:r>
            <a:endParaRPr lang="cs-CZ" sz="2000" dirty="0" smtClean="0"/>
          </a:p>
          <a:p>
            <a:r>
              <a:rPr lang="cs-CZ" sz="2000" dirty="0" smtClean="0"/>
              <a:t>vyhláška </a:t>
            </a:r>
            <a:r>
              <a:rPr lang="cs-CZ" sz="2000" dirty="0"/>
              <a:t>č. 398/2009 Sb. - Vyhláška o obecných technických požadavcích zabezpečujících bezbariérové užívání </a:t>
            </a:r>
            <a:r>
              <a:rPr lang="cs-CZ" sz="2000" dirty="0" smtClean="0"/>
              <a:t>staveb</a:t>
            </a:r>
          </a:p>
          <a:p>
            <a:endParaRPr lang="cs-CZ" sz="2000" dirty="0" smtClean="0"/>
          </a:p>
          <a:p>
            <a:r>
              <a:rPr lang="cs-CZ" sz="2000" dirty="0" smtClean="0"/>
              <a:t>v</a:t>
            </a:r>
            <a:r>
              <a:rPr lang="cs-CZ" sz="2000" dirty="0" smtClean="0"/>
              <a:t>yhláška zrušena k 1.1.2024</a:t>
            </a:r>
          </a:p>
          <a:p>
            <a:r>
              <a:rPr lang="cs-CZ" sz="2000" dirty="0"/>
              <a:t>a</a:t>
            </a:r>
            <a:r>
              <a:rPr lang="cs-CZ" sz="2000" dirty="0" smtClean="0"/>
              <a:t>ktuálně se pracuje na nové technické normě</a:t>
            </a:r>
          </a:p>
          <a:p>
            <a:r>
              <a:rPr lang="cs-CZ" sz="2000" dirty="0"/>
              <a:t>„Přístupnost a bezbariérové </a:t>
            </a:r>
            <a:r>
              <a:rPr lang="cs-CZ" sz="2000" dirty="0" smtClean="0"/>
              <a:t>užívání“</a:t>
            </a:r>
            <a:endParaRPr lang="cs-CZ" sz="2000" dirty="0"/>
          </a:p>
          <a:p>
            <a:endParaRPr lang="cs-CZ" sz="2000" dirty="0"/>
          </a:p>
          <a:p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1516252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zentace-SCI-CZ.potx" id="{45F6B7E5-7C04-4D6F-988C-FDDEAE8B644B}" vid="{0017D97F-3299-46A0-BBAA-D432C306E011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prezentace-sci-cz</Template>
  <TotalTime>4420</TotalTime>
  <Words>1052</Words>
  <Application>Microsoft Office PowerPoint</Application>
  <PresentationFormat>Širokoúhlá obrazovka</PresentationFormat>
  <Paragraphs>235</Paragraphs>
  <Slides>63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63</vt:i4>
      </vt:variant>
    </vt:vector>
  </HeadingPairs>
  <TitlesOfParts>
    <vt:vector size="67" baseType="lpstr">
      <vt:lpstr>Arial</vt:lpstr>
      <vt:lpstr>Tahoma</vt:lpstr>
      <vt:lpstr>Wingdings</vt:lpstr>
      <vt:lpstr>Prezentace_MU_CZ</vt:lpstr>
      <vt:lpstr>Strategie přístupnosti MAS Hlinecko  část 1. exteriér</vt:lpstr>
      <vt:lpstr>Prezentace aplikace PowerPoint</vt:lpstr>
      <vt:lpstr>Prezentace aplikace PowerPoint</vt:lpstr>
      <vt:lpstr>Prezentace aplikace PowerPoint</vt:lpstr>
      <vt:lpstr>Cíl strategie přístupnosti</vt:lpstr>
      <vt:lpstr>Druhy prostoru</vt:lpstr>
      <vt:lpstr>Hlavní cílová skupina</vt:lpstr>
      <vt:lpstr>Vedlejší cílová skupina</vt:lpstr>
      <vt:lpstr>Právní rámec</vt:lpstr>
      <vt:lpstr>Chodník - linie</vt:lpstr>
      <vt:lpstr>Chodník - linie</vt:lpstr>
      <vt:lpstr>Chodník - linie</vt:lpstr>
      <vt:lpstr>Chodník - linie</vt:lpstr>
      <vt:lpstr>Chodník – zúžení chodníku – bod</vt:lpstr>
      <vt:lpstr>Chodník – zúžení chodníku – bod</vt:lpstr>
      <vt:lpstr>Chodník – přechod pro chodce – bod</vt:lpstr>
      <vt:lpstr>Chodník – snížení obrubníku – bod</vt:lpstr>
      <vt:lpstr>Chodník – hmatná dlažba</vt:lpstr>
      <vt:lpstr>Chodník – varovný pás – bod</vt:lpstr>
      <vt:lpstr>Chodník – varovný pás – bod</vt:lpstr>
      <vt:lpstr>Chodník – signální pás – bod</vt:lpstr>
      <vt:lpstr>Chodník – signální pás – bod</vt:lpstr>
      <vt:lpstr>Prezentace aplikace PowerPoint</vt:lpstr>
      <vt:lpstr>Chodník velká nerovnost/schod/díra bod </vt:lpstr>
      <vt:lpstr>zastávka MHD/VHD</vt:lpstr>
      <vt:lpstr>SŽDC</vt:lpstr>
      <vt:lpstr>Autobusové zastávky</vt:lpstr>
      <vt:lpstr>Autobusové zastávky</vt:lpstr>
      <vt:lpstr>Autobusové zastávky</vt:lpstr>
      <vt:lpstr>Autobusové zastávky - bod</vt:lpstr>
      <vt:lpstr>Autobusové zastávky - bod</vt:lpstr>
      <vt:lpstr>Autobusové zastávky - bod</vt:lpstr>
      <vt:lpstr>Autobusové zastávky - bod</vt:lpstr>
      <vt:lpstr>Autobusové zastávky - bod</vt:lpstr>
      <vt:lpstr>Autobusové zastávky – bod</vt:lpstr>
      <vt:lpstr>Autobusové zastávky – bod</vt:lpstr>
      <vt:lpstr>Autobusové zastávky – bod</vt:lpstr>
      <vt:lpstr>vyhrazená parkovací stání</vt:lpstr>
      <vt:lpstr>Prezentace aplikace PowerPoint</vt:lpstr>
      <vt:lpstr>Prezentace aplikace PowerPoint</vt:lpstr>
      <vt:lpstr>Prezentace aplikace PowerPoint</vt:lpstr>
      <vt:lpstr>volně stojící lavička</vt:lpstr>
      <vt:lpstr>Volně stojící lavička – bod</vt:lpstr>
      <vt:lpstr>Volně stojící lavička – 4 nohy – bod</vt:lpstr>
      <vt:lpstr>Volně stojící lavička – 4 nohy – bod</vt:lpstr>
      <vt:lpstr>Volně stojící lavička – opěrka – bod</vt:lpstr>
      <vt:lpstr>Volně stojící lavička – opěrka – bod</vt:lpstr>
      <vt:lpstr>Volně stojící lavička – područka – bod</vt:lpstr>
      <vt:lpstr>Volně stojící lavička – područka – bod</vt:lpstr>
      <vt:lpstr>Volně stojící lavička – bod</vt:lpstr>
      <vt:lpstr>vchod / vstup</vt:lpstr>
      <vt:lpstr>Vchod / vstup – schody – bod</vt:lpstr>
      <vt:lpstr>Vchod / vstup – rampa – bod </vt:lpstr>
      <vt:lpstr>Vchod / vstup – rampa – bod </vt:lpstr>
      <vt:lpstr>Vchod / vstup – rampa – bod </vt:lpstr>
      <vt:lpstr>Vchod / vstup – rampa – bod </vt:lpstr>
      <vt:lpstr>Vchod / vstup – rampa – bod </vt:lpstr>
      <vt:lpstr>Vchod / vstup – brano – bod</vt:lpstr>
      <vt:lpstr>Vchod / vstup – samo otevírací dveře – bod</vt:lpstr>
      <vt:lpstr>Vchod / vstup – šířka vstupních dveří – bod</vt:lpstr>
      <vt:lpstr>Vchod / vstup – šířka vstupních dveří – bod</vt:lpstr>
      <vt:lpstr>Vchod / vstup – telekom – bod</vt:lpstr>
      <vt:lpstr>Díky za pozornost</vt:lpstr>
    </vt:vector>
  </TitlesOfParts>
  <Company>Ústav geoniky AV ČR, v.v.i.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Technická stránka publikačního procesu</dc:title>
  <dc:creator>no one</dc:creator>
  <cp:lastModifiedBy>Authors</cp:lastModifiedBy>
  <cp:revision>109</cp:revision>
  <cp:lastPrinted>1601-01-01T00:00:00Z</cp:lastPrinted>
  <dcterms:created xsi:type="dcterms:W3CDTF">2019-10-18T05:01:17Z</dcterms:created>
  <dcterms:modified xsi:type="dcterms:W3CDTF">2024-05-08T17:27:36Z</dcterms:modified>
</cp:coreProperties>
</file>