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png"/>
  <Override PartName="/ppt/media/image22.jpg" ContentType="image/png"/>
  <Override PartName="/ppt/media/image23.jpg" ContentType="image/png"/>
  <Override PartName="/ppt/media/image24.jpg" ContentType="image/png"/>
  <Override PartName="/ppt/media/image45.jpg" ContentType="image/png"/>
  <Override PartName="/ppt/media/image6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8"/>
  </p:notesMasterIdLst>
  <p:handoutMasterIdLst>
    <p:handoutMasterId r:id="rId69"/>
  </p:handoutMasterIdLst>
  <p:sldIdLst>
    <p:sldId id="256" r:id="rId2"/>
    <p:sldId id="390" r:id="rId3"/>
    <p:sldId id="401" r:id="rId4"/>
    <p:sldId id="403" r:id="rId5"/>
    <p:sldId id="404" r:id="rId6"/>
    <p:sldId id="400" r:id="rId7"/>
    <p:sldId id="406" r:id="rId8"/>
    <p:sldId id="405" r:id="rId9"/>
    <p:sldId id="402" r:id="rId10"/>
    <p:sldId id="347" r:id="rId11"/>
    <p:sldId id="407" r:id="rId12"/>
    <p:sldId id="409" r:id="rId13"/>
    <p:sldId id="410" r:id="rId14"/>
    <p:sldId id="344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22" r:id="rId23"/>
    <p:sldId id="423" r:id="rId24"/>
    <p:sldId id="420" r:id="rId25"/>
    <p:sldId id="419" r:id="rId26"/>
    <p:sldId id="421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7" r:id="rId40"/>
    <p:sldId id="436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1" r:id="rId54"/>
    <p:sldId id="450" r:id="rId55"/>
    <p:sldId id="452" r:id="rId56"/>
    <p:sldId id="453" r:id="rId57"/>
    <p:sldId id="454" r:id="rId58"/>
    <p:sldId id="455" r:id="rId59"/>
    <p:sldId id="456" r:id="rId60"/>
    <p:sldId id="457" r:id="rId61"/>
    <p:sldId id="458" r:id="rId62"/>
    <p:sldId id="459" r:id="rId63"/>
    <p:sldId id="460" r:id="rId64"/>
    <p:sldId id="461" r:id="rId65"/>
    <p:sldId id="462" r:id="rId66"/>
    <p:sldId id="304" r:id="rId6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0000DC"/>
    <a:srgbClr val="008C78"/>
    <a:srgbClr val="4B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>
        <p:scale>
          <a:sx n="72" d="100"/>
          <a:sy n="72" d="100"/>
        </p:scale>
        <p:origin x="250" y="33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2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CSI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F79F468F-CBBF-4FBC-9D13-2F9F8C7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86C4ECC2-52CE-44A7-BFFB-E1B0BA66E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WifPN-8NF_0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zickar.com/7-cili-sedm-dni-v-sede-komplet-den-prvni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ondrej.sery@mail.muni.cz" TargetMode="External"/><Relationship Id="rId2" Type="http://schemas.openxmlformats.org/officeDocument/2006/relationships/hyperlink" Target="mailto:osman@mail.muni.cz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9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9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0" y="-18288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 rot="711130">
            <a:off x="8453789" y="1196387"/>
            <a:ext cx="4333752" cy="446095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cs-CZ" sz="2800" dirty="0">
                <a:solidFill>
                  <a:schemeClr val="tx1"/>
                </a:solidFill>
              </a:rPr>
              <a:t>Strategie </a:t>
            </a:r>
            <a:r>
              <a:rPr lang="cs-CZ" sz="2800" dirty="0" smtClean="0">
                <a:solidFill>
                  <a:schemeClr val="tx1"/>
                </a:solidFill>
              </a:rPr>
              <a:t>přístupnosti</a:t>
            </a:r>
            <a:r>
              <a:rPr lang="cs-CZ" sz="2800" dirty="0" smtClean="0">
                <a:solidFill>
                  <a:schemeClr val="tx1"/>
                </a:solidFill>
              </a:rPr>
              <a:t/>
            </a:r>
            <a:br>
              <a:rPr lang="cs-CZ" sz="2800" dirty="0" smtClean="0">
                <a:solidFill>
                  <a:schemeClr val="tx1"/>
                </a:solidFill>
              </a:rPr>
            </a:br>
            <a:endParaRPr lang="cs-CZ" sz="2800" b="0" dirty="0">
              <a:solidFill>
                <a:schemeClr val="tx1"/>
              </a:solidFill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 rot="1353994">
            <a:off x="7863439" y="2766568"/>
            <a:ext cx="1702296" cy="698497"/>
          </a:xfrm>
        </p:spPr>
        <p:txBody>
          <a:bodyPr/>
          <a:lstStyle/>
          <a:p>
            <a:r>
              <a:rPr lang="cs-CZ" sz="1800" b="1" dirty="0"/>
              <a:t>Robert </a:t>
            </a:r>
            <a:r>
              <a:rPr lang="cs-CZ" sz="1800" b="1" dirty="0" smtClean="0"/>
              <a:t>Osman</a:t>
            </a:r>
            <a:endParaRPr lang="cs-CZ" sz="1800" b="1" dirty="0"/>
          </a:p>
          <a:p>
            <a:r>
              <a:rPr lang="cs-CZ" sz="1800" b="1" dirty="0" smtClean="0"/>
              <a:t>13</a:t>
            </a:r>
            <a:r>
              <a:rPr lang="cs-CZ" sz="1800" b="1" dirty="0" smtClean="0"/>
              <a:t>. </a:t>
            </a:r>
            <a:r>
              <a:rPr lang="cs-CZ" sz="1800" b="1" dirty="0"/>
              <a:t>5</a:t>
            </a:r>
            <a:r>
              <a:rPr lang="cs-CZ" sz="1800" b="1" dirty="0" smtClean="0"/>
              <a:t>. 2024</a:t>
            </a:r>
            <a:endParaRPr lang="cs-CZ" sz="1800" b="1" dirty="0"/>
          </a:p>
        </p:txBody>
      </p:sp>
      <p:sp>
        <p:nvSpPr>
          <p:cNvPr id="6" name="TextovéPole 5"/>
          <p:cNvSpPr txBox="1"/>
          <p:nvPr/>
        </p:nvSpPr>
        <p:spPr>
          <a:xfrm rot="1096268">
            <a:off x="8114611" y="2098363"/>
            <a:ext cx="334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část 2. interiér</a:t>
            </a:r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 rot="893564">
            <a:off x="8305717" y="1689107"/>
            <a:ext cx="4333752" cy="464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cs-CZ" sz="2800" kern="0" dirty="0" smtClean="0">
                <a:solidFill>
                  <a:schemeClr val="tx1"/>
                </a:solidFill>
              </a:rPr>
              <a:t>MAS </a:t>
            </a:r>
            <a:r>
              <a:rPr lang="cs-CZ" sz="2800" kern="0" dirty="0" err="1" smtClean="0">
                <a:solidFill>
                  <a:schemeClr val="tx1"/>
                </a:solidFill>
              </a:rPr>
              <a:t>Hlinecko</a:t>
            </a:r>
            <a:endParaRPr lang="cs-CZ" sz="28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Schody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35" y="2738397"/>
            <a:ext cx="6173165" cy="41196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6"/>
          <a:stretch/>
        </p:blipFill>
        <p:spPr>
          <a:xfrm>
            <a:off x="0" y="2738397"/>
            <a:ext cx="6238754" cy="411960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5125" y="1167164"/>
            <a:ext cx="5743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Sklon schodišťového ramene nesmí být větší než 28° a výška schodišťového nebo vyrovnávacího stupně větší než 160 mm; to neplatí pro stavby bytových domů s výtahem.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366075" y="100035"/>
            <a:ext cx="5717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Schodišťová ramena a vyrovnávací stupně musí být po obou stranách opatřeny </a:t>
            </a:r>
            <a:r>
              <a:rPr lang="cs-CZ" sz="2000" b="1" dirty="0">
                <a:solidFill>
                  <a:schemeClr val="tx2"/>
                </a:solidFill>
              </a:rPr>
              <a:t>madly ve výši 900 mm</a:t>
            </a:r>
            <a:r>
              <a:rPr lang="cs-CZ" sz="2000" dirty="0"/>
              <a:t>, která musí přesahovat nejméně o 150 mm první a poslední stupeň s vyznačením v jejich půdorysném průmětu. Madlo musí být odsazeno od svislé konstrukce ve vzdálenosti nejméně 60 mm. Tvar madla musí umožnit uchopení rukou shora a jeho pevné sevření.</a:t>
            </a:r>
          </a:p>
        </p:txBody>
      </p:sp>
    </p:spTree>
    <p:extLst>
      <p:ext uri="{BB962C8B-B14F-4D97-AF65-F5344CB8AC3E}">
        <p14:creationId xmlns:p14="http://schemas.microsoft.com/office/powerpoint/2010/main" val="36592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1275620"/>
            <a:ext cx="4099560" cy="5582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/>
        </p:blipFill>
        <p:spPr>
          <a:xfrm>
            <a:off x="4907241" y="1275620"/>
            <a:ext cx="2962656" cy="55800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0" y="1377308"/>
            <a:ext cx="4495834" cy="5480692"/>
          </a:xfrm>
          <a:prstGeom prst="rect">
            <a:avLst/>
          </a:prstGeom>
        </p:spPr>
      </p:pic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Interiérové dveře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7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1275620"/>
            <a:ext cx="4099560" cy="5582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/>
        </p:blipFill>
        <p:spPr>
          <a:xfrm>
            <a:off x="4907241" y="1275620"/>
            <a:ext cx="2962656" cy="55800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0" y="1377308"/>
            <a:ext cx="4495834" cy="5480692"/>
          </a:xfrm>
          <a:prstGeom prst="rect">
            <a:avLst/>
          </a:prstGeom>
        </p:spPr>
      </p:pic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Interiérové dveře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705941" y="284084"/>
            <a:ext cx="6458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světlá </a:t>
            </a:r>
            <a:r>
              <a:rPr lang="cs-CZ"/>
              <a:t>šířka </a:t>
            </a:r>
            <a:r>
              <a:rPr lang="cs-CZ" smtClean="0"/>
              <a:t>dveří: šířka otvoru </a:t>
            </a:r>
            <a:r>
              <a:rPr lang="cs-CZ"/>
              <a:t>rámu při otevřených dveřích – tedy </a:t>
            </a:r>
            <a:r>
              <a:rPr lang="cs-CZ"/>
              <a:t>šířka </a:t>
            </a:r>
            <a:r>
              <a:rPr lang="cs-CZ" smtClean="0"/>
              <a:t>průchodu</a:t>
            </a:r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01662" y="5649003"/>
            <a:ext cx="36925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Dveře musí mít světlou šířku nejméně </a:t>
            </a:r>
            <a:r>
              <a:rPr lang="cs-CZ" b="1" dirty="0">
                <a:solidFill>
                  <a:schemeClr val="tx2"/>
                </a:solidFill>
              </a:rPr>
              <a:t>800 mm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1275620"/>
            <a:ext cx="4099560" cy="5582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/>
        </p:blipFill>
        <p:spPr>
          <a:xfrm>
            <a:off x="4907241" y="1275620"/>
            <a:ext cx="2962656" cy="55800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0" y="1377308"/>
            <a:ext cx="4495834" cy="5480692"/>
          </a:xfrm>
          <a:prstGeom prst="rect">
            <a:avLst/>
          </a:prstGeom>
        </p:spPr>
      </p:pic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Interiérové dveře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705941" y="284084"/>
            <a:ext cx="6458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světlá </a:t>
            </a:r>
            <a:r>
              <a:rPr lang="cs-CZ"/>
              <a:t>šířka </a:t>
            </a:r>
            <a:r>
              <a:rPr lang="cs-CZ" smtClean="0"/>
              <a:t>dveří: šířka otvoru </a:t>
            </a:r>
            <a:r>
              <a:rPr lang="cs-CZ"/>
              <a:t>rámu při otevřených dveřích – tedy </a:t>
            </a:r>
            <a:r>
              <a:rPr lang="cs-CZ"/>
              <a:t>šířka </a:t>
            </a:r>
            <a:r>
              <a:rPr lang="cs-CZ" smtClean="0"/>
              <a:t>průchodu</a:t>
            </a:r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01662" y="5649003"/>
            <a:ext cx="36925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Dveře musí mít světlou šířku nejméně </a:t>
            </a:r>
            <a:r>
              <a:rPr lang="cs-CZ" b="1" dirty="0">
                <a:solidFill>
                  <a:schemeClr val="tx2"/>
                </a:solidFill>
              </a:rPr>
              <a:t>800 mm</a:t>
            </a:r>
            <a:r>
              <a:rPr lang="cs-CZ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07241" y="1465330"/>
            <a:ext cx="706657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Světlá šířka 800 mm se navrhuje </a:t>
            </a:r>
            <a:r>
              <a:rPr lang="cs-CZ" b="1" dirty="0">
                <a:solidFill>
                  <a:schemeClr val="tx2"/>
                </a:solidFill>
              </a:rPr>
              <a:t>do obytných prostor, kanceláří a do sociálních zařízení v občanských budovách</a:t>
            </a:r>
            <a:r>
              <a:rPr lang="cs-CZ" dirty="0"/>
              <a:t>. Dveře se světlou šířkou 900 mm se navrhují jako vchodové dveře do rodinného domu, do učeben, do únikových cest a prostor, kde se zdržuje méně než 20 osob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7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Interiérové dveře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6" y="0"/>
            <a:ext cx="5874684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15878"/>
            <a:ext cx="6322828" cy="47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" b="13656"/>
          <a:stretch/>
        </p:blipFill>
        <p:spPr>
          <a:xfrm>
            <a:off x="7160198" y="3281533"/>
            <a:ext cx="5173570" cy="3597732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Prahy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5" y="-171"/>
            <a:ext cx="4898065" cy="3281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0"/>
          <a:stretch/>
        </p:blipFill>
        <p:spPr>
          <a:xfrm>
            <a:off x="0" y="3283389"/>
            <a:ext cx="7293935" cy="35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" b="13656"/>
          <a:stretch/>
        </p:blipFill>
        <p:spPr>
          <a:xfrm>
            <a:off x="7160198" y="3281533"/>
            <a:ext cx="5173570" cy="3597732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Prahy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5" y="-171"/>
            <a:ext cx="4898065" cy="3281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0"/>
          <a:stretch/>
        </p:blipFill>
        <p:spPr>
          <a:xfrm>
            <a:off x="0" y="3283389"/>
            <a:ext cx="7293935" cy="359229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0000" y="1750437"/>
            <a:ext cx="574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Výškové rozdíly </a:t>
            </a:r>
            <a:r>
              <a:rPr lang="cs-CZ" sz="2000" dirty="0" err="1"/>
              <a:t>pochozích</a:t>
            </a:r>
            <a:r>
              <a:rPr lang="cs-CZ" sz="2000" dirty="0"/>
              <a:t> ploch nesmí být vyšší než </a:t>
            </a:r>
            <a:r>
              <a:rPr lang="cs-CZ" sz="2000" b="1" dirty="0">
                <a:solidFill>
                  <a:schemeClr val="tx2"/>
                </a:solidFill>
              </a:rPr>
              <a:t>20 </a:t>
            </a:r>
            <a:r>
              <a:rPr lang="cs-CZ" sz="2000" b="1" dirty="0" smtClean="0">
                <a:solidFill>
                  <a:schemeClr val="tx2"/>
                </a:solidFill>
              </a:rPr>
              <a:t>mm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532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Koberec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728976"/>
            <a:ext cx="7182704" cy="451576"/>
          </a:xfrm>
        </p:spPr>
        <p:txBody>
          <a:bodyPr/>
          <a:lstStyle/>
          <a:p>
            <a:r>
              <a:rPr lang="cs-CZ" dirty="0" smtClean="0"/>
              <a:t>Volně ložená rohožka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30" y="2039679"/>
            <a:ext cx="4818321" cy="48183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677"/>
            <a:ext cx="4818321" cy="481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43" y="2339163"/>
            <a:ext cx="6822558" cy="4518837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728976"/>
            <a:ext cx="7182704" cy="451576"/>
          </a:xfrm>
        </p:spPr>
        <p:txBody>
          <a:bodyPr/>
          <a:lstStyle/>
          <a:p>
            <a:r>
              <a:rPr lang="cs-CZ" dirty="0" smtClean="0"/>
              <a:t>Kontaktní místo s plexisklem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163"/>
            <a:ext cx="6025116" cy="45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</a:t>
            </a:r>
            <a:r>
              <a:rPr lang="cs-CZ" dirty="0" smtClean="0"/>
              <a:t>exteriér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9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728976"/>
            <a:ext cx="7182704" cy="451576"/>
          </a:xfrm>
        </p:spPr>
        <p:txBody>
          <a:bodyPr/>
          <a:lstStyle/>
          <a:p>
            <a:r>
              <a:rPr lang="cs-CZ" dirty="0" smtClean="0"/>
              <a:t>Místo pro vozíčkáře u stolu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635"/>
            <a:ext cx="7619047" cy="50793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20042"/>
          <a:stretch/>
        </p:blipFill>
        <p:spPr>
          <a:xfrm>
            <a:off x="7067106" y="1778634"/>
            <a:ext cx="5124894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728976"/>
            <a:ext cx="7182704" cy="451576"/>
          </a:xfrm>
        </p:spPr>
        <p:txBody>
          <a:bodyPr/>
          <a:lstStyle/>
          <a:p>
            <a:r>
              <a:rPr lang="cs-CZ" dirty="0" smtClean="0"/>
              <a:t>Místo pro vozíčkáře u stolu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635"/>
            <a:ext cx="7619047" cy="50793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20042"/>
          <a:stretch/>
        </p:blipFill>
        <p:spPr>
          <a:xfrm>
            <a:off x="7067106" y="1778634"/>
            <a:ext cx="5124894" cy="50793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64056" y="253923"/>
            <a:ext cx="45507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Pro podjezd sedátka vozíku musí být </a:t>
            </a:r>
            <a:r>
              <a:rPr lang="cs-CZ" sz="2000" b="1" dirty="0">
                <a:solidFill>
                  <a:schemeClr val="tx2"/>
                </a:solidFill>
              </a:rPr>
              <a:t>výška nejméně 700 mm</a:t>
            </a:r>
            <a:r>
              <a:rPr lang="cs-CZ" sz="2000" dirty="0"/>
              <a:t>, při šířce nejméně 800 mm a </a:t>
            </a:r>
            <a:r>
              <a:rPr lang="cs-CZ" sz="2000" b="1" dirty="0">
                <a:solidFill>
                  <a:schemeClr val="tx2"/>
                </a:solidFill>
              </a:rPr>
              <a:t>hloubce nejméně 600 mm</a:t>
            </a:r>
            <a:r>
              <a:rPr lang="cs-CZ" sz="2000" dirty="0"/>
              <a:t>. Pro podjezd pouze stupaček vozíku musí být výška nejméně 350 mm, při šířce nejméně 600 mm a hloubce nejméně 300 mm.</a:t>
            </a:r>
          </a:p>
        </p:txBody>
      </p:sp>
    </p:spTree>
    <p:extLst>
      <p:ext uri="{BB962C8B-B14F-4D97-AF65-F5344CB8AC3E}">
        <p14:creationId xmlns:p14="http://schemas.microsoft.com/office/powerpoint/2010/main" val="18400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370574"/>
            <a:ext cx="7182704" cy="451576"/>
          </a:xfrm>
        </p:spPr>
        <p:txBody>
          <a:bodyPr/>
          <a:lstStyle/>
          <a:p>
            <a:r>
              <a:rPr lang="cs-CZ" dirty="0" smtClean="0"/>
              <a:t>Místo pro vozíčkáře u stolu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464056" y="253923"/>
            <a:ext cx="45507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Pro podjezd sedátka vozíku musí být </a:t>
            </a:r>
            <a:r>
              <a:rPr lang="cs-CZ" sz="2000" b="1" dirty="0">
                <a:solidFill>
                  <a:schemeClr val="tx2"/>
                </a:solidFill>
              </a:rPr>
              <a:t>výška nejméně 700 mm</a:t>
            </a:r>
            <a:r>
              <a:rPr lang="cs-CZ" sz="2000" dirty="0"/>
              <a:t>, při šířce nejméně 800 mm a </a:t>
            </a:r>
            <a:r>
              <a:rPr lang="cs-CZ" sz="2000" b="1" dirty="0">
                <a:solidFill>
                  <a:schemeClr val="tx2"/>
                </a:solidFill>
              </a:rPr>
              <a:t>hloubce nejméně 600 mm</a:t>
            </a:r>
            <a:r>
              <a:rPr lang="cs-CZ" sz="2000" dirty="0"/>
              <a:t>. Pro podjezd pouze stupaček vozíku musí být výška nejméně 350 mm, při šířce nejméně 600 mm a hloubce nejméně 300 mm.</a:t>
            </a:r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2722785" y="5776424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Krouna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0732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370574"/>
            <a:ext cx="7182704" cy="451576"/>
          </a:xfrm>
        </p:spPr>
        <p:txBody>
          <a:bodyPr/>
          <a:lstStyle/>
          <a:p>
            <a:r>
              <a:rPr lang="cs-CZ" dirty="0" smtClean="0"/>
              <a:t>Místo pro vozíčkáře u stolu</a:t>
            </a:r>
            <a:endParaRPr lang="cs-CZ" dirty="0"/>
          </a:p>
        </p:txBody>
      </p:sp>
      <p:sp>
        <p:nvSpPr>
          <p:cNvPr id="10" name="Nadpis 3"/>
          <p:cNvSpPr txBox="1">
            <a:spLocks/>
          </p:cNvSpPr>
          <p:nvPr/>
        </p:nvSpPr>
        <p:spPr>
          <a:xfrm>
            <a:off x="414000" y="4213437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Krouna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73348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728976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2713" r="1089" b="57364"/>
          <a:stretch/>
        </p:blipFill>
        <p:spPr>
          <a:xfrm>
            <a:off x="-1" y="1947207"/>
            <a:ext cx="6762308" cy="49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728976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826"/>
            <a:ext cx="9324753" cy="52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55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857291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sp>
        <p:nvSpPr>
          <p:cNvPr id="6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1377512" cy="4139998"/>
          </a:xfrm>
        </p:spPr>
        <p:txBody>
          <a:bodyPr/>
          <a:lstStyle/>
          <a:p>
            <a:r>
              <a:rPr lang="cs-CZ" sz="2000" dirty="0">
                <a:solidFill>
                  <a:schemeClr val="tx2"/>
                </a:solidFill>
              </a:rPr>
              <a:t>š</a:t>
            </a:r>
            <a:r>
              <a:rPr lang="cs-CZ" sz="2000" dirty="0" smtClean="0">
                <a:solidFill>
                  <a:schemeClr val="tx2"/>
                </a:solidFill>
              </a:rPr>
              <a:t>ířka dveří</a:t>
            </a:r>
            <a:endParaRPr lang="cs-CZ" sz="2000" dirty="0">
              <a:solidFill>
                <a:schemeClr val="tx2"/>
              </a:solidFill>
            </a:endParaRPr>
          </a:p>
          <a:p>
            <a:r>
              <a:rPr lang="cs-CZ" sz="2000" dirty="0" smtClean="0">
                <a:solidFill>
                  <a:schemeClr val="tx2"/>
                </a:solidFill>
              </a:rPr>
              <a:t>p</a:t>
            </a:r>
            <a:r>
              <a:rPr lang="cs-CZ" sz="2000" dirty="0" smtClean="0">
                <a:solidFill>
                  <a:schemeClr val="tx2"/>
                </a:solidFill>
              </a:rPr>
              <a:t>ráh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604486" y="3715918"/>
            <a:ext cx="6493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Šířka vstupu musí být nejméně </a:t>
            </a:r>
            <a:r>
              <a:rPr lang="cs-CZ" b="1" dirty="0">
                <a:solidFill>
                  <a:schemeClr val="tx2"/>
                </a:solidFill>
              </a:rPr>
              <a:t>800 mm</a:t>
            </a:r>
            <a:r>
              <a:rPr lang="cs-CZ" dirty="0"/>
              <a:t>, u bytů a obytných částí staveb nejméně 900 mm. Dveře se musí </a:t>
            </a:r>
            <a:r>
              <a:rPr lang="cs-CZ" b="1" dirty="0">
                <a:solidFill>
                  <a:schemeClr val="tx2"/>
                </a:solidFill>
              </a:rPr>
              <a:t>otevírat směrem ven </a:t>
            </a:r>
            <a:r>
              <a:rPr lang="cs-CZ" dirty="0"/>
              <a:t>a musí být opatřeny z vnitřní strany vodorovným madlem ve výšce 800 až 900 mm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/>
          <a:stretch/>
        </p:blipFill>
        <p:spPr>
          <a:xfrm>
            <a:off x="0" y="3715918"/>
            <a:ext cx="5307090" cy="31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3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 bwMode="auto">
          <a:xfrm flipH="1">
            <a:off x="1392865" y="5563839"/>
            <a:ext cx="2629041" cy="177262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 flipH="1" flipV="1">
            <a:off x="4925674" y="5556218"/>
            <a:ext cx="489097" cy="34024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 flipH="1">
            <a:off x="5414771" y="4816549"/>
            <a:ext cx="305546" cy="107991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auto">
          <a:xfrm flipV="1">
            <a:off x="6209414" y="5273750"/>
            <a:ext cx="328865" cy="146729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 flipV="1">
            <a:off x="3009014" y="2466753"/>
            <a:ext cx="396949" cy="21744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 flipH="1" flipV="1">
            <a:off x="4561367" y="4015297"/>
            <a:ext cx="1006177" cy="28025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 bwMode="auto">
          <a:xfrm flipV="1">
            <a:off x="6829275" y="4295553"/>
            <a:ext cx="60623" cy="3456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302642" y="3426187"/>
            <a:ext cx="9781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madla</a:t>
            </a:r>
            <a:endParaRPr lang="cs-CZ" sz="20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107606" y="4295553"/>
            <a:ext cx="9781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baterie</a:t>
            </a:r>
            <a:endParaRPr lang="cs-CZ" sz="20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538279" y="6279945"/>
            <a:ext cx="19996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ýška umyvadla</a:t>
            </a:r>
            <a:endParaRPr lang="cs-CZ" sz="2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766494" y="5888504"/>
            <a:ext cx="1903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zdálenost mezi mísou a umyvadlem</a:t>
            </a:r>
            <a:endParaRPr lang="cs-CZ" sz="20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256697" y="5323451"/>
            <a:ext cx="16034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manipulační prostor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892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 bwMode="auto">
          <a:xfrm flipH="1" flipV="1">
            <a:off x="4925674" y="5556218"/>
            <a:ext cx="489097" cy="34024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 flipH="1">
            <a:off x="5414771" y="4816549"/>
            <a:ext cx="305546" cy="107991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3816627" y="5896460"/>
            <a:ext cx="1903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zdálenost mezi mísou a umyvadlem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378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</a:t>
            </a:r>
            <a:r>
              <a:rPr lang="cs-CZ" dirty="0" smtClean="0"/>
              <a:t>exteriér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8277" y="6079890"/>
            <a:ext cx="23034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Exteriér v aplikaci.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90765" y="1358538"/>
            <a:ext cx="23034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Interiér do papíru.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889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23" y="0"/>
            <a:ext cx="5591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27" y="643986"/>
            <a:ext cx="8176773" cy="621401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2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6209414" y="5273750"/>
            <a:ext cx="328865" cy="146729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6538279" y="6279945"/>
            <a:ext cx="19996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ýška umyvadla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889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635"/>
            <a:ext cx="7619047" cy="507936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356447" y="1773042"/>
            <a:ext cx="273331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Umyvadlo musí umožnit podjezd osoby na vozíku, jeho </a:t>
            </a:r>
            <a:r>
              <a:rPr lang="cs-CZ" sz="2000" b="1" dirty="0">
                <a:solidFill>
                  <a:schemeClr val="tx2"/>
                </a:solidFill>
              </a:rPr>
              <a:t>horní hrana </a:t>
            </a:r>
            <a:r>
              <a:rPr lang="cs-CZ" sz="2000" dirty="0"/>
              <a:t>musí být </a:t>
            </a:r>
            <a:r>
              <a:rPr lang="cs-CZ" sz="2000" b="1" dirty="0">
                <a:solidFill>
                  <a:schemeClr val="tx2"/>
                </a:solidFill>
              </a:rPr>
              <a:t>ve výšce 800 mm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48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25" name="Přímá spojnice 24"/>
          <p:cNvCxnSpPr/>
          <p:nvPr/>
        </p:nvCxnSpPr>
        <p:spPr bwMode="auto">
          <a:xfrm flipV="1">
            <a:off x="6829275" y="4295553"/>
            <a:ext cx="60623" cy="3456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7107606" y="4295553"/>
            <a:ext cx="9781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baterie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013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23070" y="1430555"/>
            <a:ext cx="292469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Umyvadlo musí být opatřeno stojánkovou výtokovou </a:t>
            </a:r>
            <a:r>
              <a:rPr lang="cs-CZ" sz="2000" b="1" dirty="0">
                <a:solidFill>
                  <a:schemeClr val="tx2"/>
                </a:solidFill>
              </a:rPr>
              <a:t>baterií s pákovým ovládáním</a:t>
            </a:r>
            <a:r>
              <a:rPr lang="cs-CZ" sz="2000" dirty="0"/>
              <a:t>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/>
          <a:stretch/>
        </p:blipFill>
        <p:spPr>
          <a:xfrm>
            <a:off x="6884910" y="3715918"/>
            <a:ext cx="5307090" cy="314208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68" y="3009014"/>
            <a:ext cx="5192895" cy="3848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5" y="1603096"/>
            <a:ext cx="2753094" cy="26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20" name="Přímá spojnice 19"/>
          <p:cNvCxnSpPr/>
          <p:nvPr/>
        </p:nvCxnSpPr>
        <p:spPr bwMode="auto">
          <a:xfrm flipH="1" flipV="1">
            <a:off x="3009014" y="2466753"/>
            <a:ext cx="396949" cy="21744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 flipH="1" flipV="1">
            <a:off x="4561367" y="4015297"/>
            <a:ext cx="1006177" cy="28025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302642" y="3426187"/>
            <a:ext cx="9781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madla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65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356190" y="370574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84"/>
            <a:ext cx="10058400" cy="49894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71403" y="370574"/>
            <a:ext cx="400341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Po obou stranách záchodové mísy musí být madla </a:t>
            </a:r>
            <a:r>
              <a:rPr lang="cs-CZ" sz="2000" b="1" dirty="0">
                <a:solidFill>
                  <a:schemeClr val="tx2"/>
                </a:solidFill>
              </a:rPr>
              <a:t>ve vzájemné vzdálenosti 600 mm </a:t>
            </a:r>
            <a:r>
              <a:rPr lang="cs-CZ" sz="2000" dirty="0"/>
              <a:t>a ve </a:t>
            </a:r>
            <a:r>
              <a:rPr lang="cs-CZ" sz="2000" b="1" dirty="0">
                <a:solidFill>
                  <a:schemeClr val="tx2"/>
                </a:solidFill>
              </a:rPr>
              <a:t>výši 800 mm</a:t>
            </a:r>
            <a:r>
              <a:rPr lang="cs-CZ" sz="2000" dirty="0"/>
              <a:t> nad podlahou.</a:t>
            </a:r>
          </a:p>
        </p:txBody>
      </p:sp>
    </p:spTree>
    <p:extLst>
      <p:ext uri="{BB962C8B-B14F-4D97-AF65-F5344CB8AC3E}">
        <p14:creationId xmlns:p14="http://schemas.microsoft.com/office/powerpoint/2010/main" val="242841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 bwMode="auto">
          <a:xfrm flipH="1">
            <a:off x="1392865" y="5563839"/>
            <a:ext cx="2629041" cy="177262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1256697" y="5323451"/>
            <a:ext cx="16034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manipulační prostor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22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894"/>
            <a:ext cx="5996763" cy="39978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62" y="0"/>
            <a:ext cx="5603038" cy="6858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78822" y="1084100"/>
            <a:ext cx="627285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Záchodová mísa musí být osazena v osové vzdálenosti 450 mm od boční stěny. Mezi čelem záchodové mísy a zadní stěnou kabiny musí být nejméně 700 mm. Prostor </a:t>
            </a:r>
            <a:r>
              <a:rPr lang="cs-CZ" sz="2000" b="1" dirty="0">
                <a:solidFill>
                  <a:schemeClr val="tx2"/>
                </a:solidFill>
              </a:rPr>
              <a:t>okolo záchodové mísy musí umožnit čelní, diagonální nebo boční nástup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50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8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14000" y="370574"/>
            <a:ext cx="7182704" cy="451576"/>
          </a:xfrm>
        </p:spPr>
        <p:txBody>
          <a:bodyPr/>
          <a:lstStyle/>
          <a:p>
            <a:r>
              <a:rPr lang="cs-CZ" dirty="0" smtClean="0"/>
              <a:t>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 bwMode="auto">
          <a:xfrm flipH="1">
            <a:off x="1392865" y="5563839"/>
            <a:ext cx="2629041" cy="177262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 flipH="1" flipV="1">
            <a:off x="4925674" y="5556218"/>
            <a:ext cx="489097" cy="34024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 flipH="1">
            <a:off x="5414771" y="4816549"/>
            <a:ext cx="305546" cy="107991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auto">
          <a:xfrm flipV="1">
            <a:off x="6209414" y="5273750"/>
            <a:ext cx="328865" cy="146729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 flipV="1">
            <a:off x="3009014" y="2466753"/>
            <a:ext cx="396949" cy="21744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 flipH="1" flipV="1">
            <a:off x="4561367" y="4015297"/>
            <a:ext cx="1006177" cy="28025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 bwMode="auto">
          <a:xfrm flipV="1">
            <a:off x="6829275" y="4295553"/>
            <a:ext cx="60623" cy="3456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302642" y="3426187"/>
            <a:ext cx="9781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madla</a:t>
            </a:r>
            <a:endParaRPr lang="cs-CZ" sz="20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107606" y="4295553"/>
            <a:ext cx="9781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baterie</a:t>
            </a:r>
            <a:endParaRPr lang="cs-CZ" sz="20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538279" y="6279945"/>
            <a:ext cx="19996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ýška umyvadla</a:t>
            </a:r>
            <a:endParaRPr lang="cs-CZ" sz="2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4163815" y="6031337"/>
            <a:ext cx="1903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zdálenost mezi mísou a umyvadlem</a:t>
            </a:r>
            <a:endParaRPr lang="cs-CZ" sz="20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256697" y="5323451"/>
            <a:ext cx="16034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manipulační prostor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394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018438" y="2922388"/>
            <a:ext cx="4381284" cy="451576"/>
          </a:xfrm>
        </p:spPr>
        <p:txBody>
          <a:bodyPr/>
          <a:lstStyle/>
          <a:p>
            <a:r>
              <a:rPr lang="cs-CZ" dirty="0" smtClean="0"/>
              <a:t>Indukční smyčka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56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56261" y="5160850"/>
            <a:ext cx="5954902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b="0" kern="0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cs-CZ" sz="2000" b="0" kern="0" dirty="0">
                <a:solidFill>
                  <a:schemeClr val="tx1"/>
                </a:solidFill>
                <a:hlinkClick r:id="rId2"/>
              </a:rPr>
              <a:t>://</a:t>
            </a:r>
            <a:r>
              <a:rPr lang="cs-CZ" sz="2000" b="0" kern="0" dirty="0" smtClean="0">
                <a:solidFill>
                  <a:schemeClr val="tx1"/>
                </a:solidFill>
                <a:hlinkClick r:id="rId2"/>
              </a:rPr>
              <a:t>www.youtube.com/watch?v=WifPN-8NF_0a</a:t>
            </a:r>
            <a:endParaRPr lang="cs-CZ" sz="2000" b="0" kern="0" dirty="0" smtClean="0">
              <a:solidFill>
                <a:schemeClr val="tx1"/>
              </a:solidFill>
            </a:endParaRPr>
          </a:p>
          <a:p>
            <a:endParaRPr lang="cs-CZ" sz="3200" b="0" kern="0" dirty="0">
              <a:solidFill>
                <a:schemeClr val="tx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956261" y="934099"/>
            <a:ext cx="4381284" cy="451576"/>
          </a:xfrm>
        </p:spPr>
        <p:txBody>
          <a:bodyPr/>
          <a:lstStyle/>
          <a:p>
            <a:r>
              <a:rPr lang="cs-CZ" dirty="0" smtClean="0"/>
              <a:t>Indukční smyčka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7" y="1660450"/>
            <a:ext cx="3101427" cy="30876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0" r="23294"/>
          <a:stretch/>
        </p:blipFill>
        <p:spPr>
          <a:xfrm>
            <a:off x="7492409" y="-127591"/>
            <a:ext cx="469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956261" y="934099"/>
            <a:ext cx="4381284" cy="451576"/>
          </a:xfrm>
        </p:spPr>
        <p:txBody>
          <a:bodyPr/>
          <a:lstStyle/>
          <a:p>
            <a:r>
              <a:rPr lang="cs-CZ" dirty="0" smtClean="0"/>
              <a:t>Indukční smyčka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" y="1840864"/>
            <a:ext cx="5153744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796773" y="445001"/>
            <a:ext cx="4381284" cy="451576"/>
          </a:xfrm>
        </p:spPr>
        <p:txBody>
          <a:bodyPr/>
          <a:lstStyle/>
          <a:p>
            <a:r>
              <a:rPr lang="cs-CZ" dirty="0" smtClean="0"/>
              <a:t>Indukční smyčka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283712" y="3028714"/>
            <a:ext cx="1638083" cy="451576"/>
          </a:xfrm>
        </p:spPr>
        <p:txBody>
          <a:bodyPr/>
          <a:lstStyle/>
          <a:p>
            <a:r>
              <a:rPr lang="cs-CZ" dirty="0" smtClean="0"/>
              <a:t>Výtah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6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839303" y="668285"/>
            <a:ext cx="4381284" cy="451576"/>
          </a:xfrm>
        </p:spPr>
        <p:txBody>
          <a:bodyPr/>
          <a:lstStyle/>
          <a:p>
            <a:r>
              <a:rPr lang="cs-CZ" dirty="0" smtClean="0"/>
              <a:t>Výtah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595" y="0"/>
            <a:ext cx="694340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38647" y="1573620"/>
            <a:ext cx="45825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Šířka vstupu </a:t>
            </a:r>
            <a:r>
              <a:rPr lang="cs-CZ" dirty="0"/>
              <a:t>musí být nejméně </a:t>
            </a:r>
            <a:r>
              <a:rPr lang="cs-CZ" b="1" dirty="0">
                <a:solidFill>
                  <a:schemeClr val="tx2"/>
                </a:solidFill>
              </a:rPr>
              <a:t>900 mm</a:t>
            </a:r>
            <a:r>
              <a:rPr lang="cs-CZ" dirty="0"/>
              <a:t>. </a:t>
            </a:r>
            <a:r>
              <a:rPr lang="cs-CZ" dirty="0" smtClean="0"/>
              <a:t>V </a:t>
            </a:r>
            <a:r>
              <a:rPr lang="cs-CZ" dirty="0"/>
              <a:t>odůvodněných případech u změn dokončených staveb může být klec výtahu zmenšena až na šířku nejméně 1000 mm a hloubku nejméně 1250 mm. Šířka vstupu musí být nejméně </a:t>
            </a:r>
            <a:r>
              <a:rPr lang="cs-CZ" b="1" dirty="0">
                <a:solidFill>
                  <a:schemeClr val="tx2"/>
                </a:solidFill>
              </a:rPr>
              <a:t>800 </a:t>
            </a:r>
            <a:r>
              <a:rPr lang="cs-CZ" b="1" dirty="0" smtClean="0">
                <a:solidFill>
                  <a:schemeClr val="tx2"/>
                </a:solidFill>
              </a:rPr>
              <a:t>mm.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2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283712" y="3028714"/>
            <a:ext cx="2084651" cy="451576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lošina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3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625756"/>
            <a:ext cx="2084651" cy="451576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lošina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4000" y="2274838"/>
            <a:ext cx="1892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http://www.vozickar.com/7-cili-sedm-dni-v-sede-komplet-den-prvni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51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625756"/>
            <a:ext cx="2084651" cy="451576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lošina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92" y="685394"/>
            <a:ext cx="9258908" cy="61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78" y="3074823"/>
            <a:ext cx="1865376" cy="1865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245878" y="4546837"/>
            <a:ext cx="28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ancelář s úředníkem/úřednicí</a:t>
            </a:r>
            <a:endParaRPr lang="cs-CZ" dirty="0"/>
          </a:p>
        </p:txBody>
      </p:sp>
      <p:sp>
        <p:nvSpPr>
          <p:cNvPr id="18" name="Volný tvar 17"/>
          <p:cNvSpPr/>
          <p:nvPr/>
        </p:nvSpPr>
        <p:spPr bwMode="auto">
          <a:xfrm>
            <a:off x="5909001" y="3412181"/>
            <a:ext cx="2586817" cy="1449186"/>
          </a:xfrm>
          <a:custGeom>
            <a:avLst/>
            <a:gdLst>
              <a:gd name="connsiteX0" fmla="*/ 28812 w 2586817"/>
              <a:gd name="connsiteY0" fmla="*/ 1449186 h 1449186"/>
              <a:gd name="connsiteX1" fmla="*/ 156133 w 2586817"/>
              <a:gd name="connsiteY1" fmla="*/ 557935 h 1449186"/>
              <a:gd name="connsiteX2" fmla="*/ 1232579 w 2586817"/>
              <a:gd name="connsiteY2" fmla="*/ 2351 h 1449186"/>
              <a:gd name="connsiteX3" fmla="*/ 2586817 w 2586817"/>
              <a:gd name="connsiteY3" fmla="*/ 395890 h 14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817" h="1449186">
                <a:moveTo>
                  <a:pt x="28812" y="1449186"/>
                </a:moveTo>
                <a:cubicBezTo>
                  <a:pt x="-7842" y="1124130"/>
                  <a:pt x="-44495" y="799074"/>
                  <a:pt x="156133" y="557935"/>
                </a:cubicBezTo>
                <a:cubicBezTo>
                  <a:pt x="356761" y="316796"/>
                  <a:pt x="827465" y="29358"/>
                  <a:pt x="1232579" y="2351"/>
                </a:cubicBezTo>
                <a:cubicBezTo>
                  <a:pt x="1637693" y="-24656"/>
                  <a:pt x="2112255" y="185617"/>
                  <a:pt x="2586817" y="39589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964735" y="2922388"/>
            <a:ext cx="2733237" cy="451576"/>
          </a:xfrm>
        </p:spPr>
        <p:txBody>
          <a:bodyPr/>
          <a:lstStyle/>
          <a:p>
            <a:r>
              <a:rPr lang="cs-CZ" dirty="0" err="1" smtClean="0"/>
              <a:t>Schodolez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9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666000" y="774612"/>
            <a:ext cx="2733237" cy="451576"/>
          </a:xfrm>
        </p:spPr>
        <p:txBody>
          <a:bodyPr/>
          <a:lstStyle/>
          <a:p>
            <a:r>
              <a:rPr lang="cs-CZ" dirty="0" err="1" smtClean="0"/>
              <a:t>Schodolez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447"/>
            <a:ext cx="4295553" cy="42955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19" y="2576944"/>
            <a:ext cx="6896882" cy="4281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57" y="211951"/>
            <a:ext cx="2931904" cy="23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6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082232" y="2922388"/>
            <a:ext cx="4583302" cy="451576"/>
          </a:xfrm>
        </p:spPr>
        <p:txBody>
          <a:bodyPr/>
          <a:lstStyle/>
          <a:p>
            <a:r>
              <a:rPr lang="cs-CZ" dirty="0" smtClean="0"/>
              <a:t>Základní škola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6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Základní škola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495818" y="3705043"/>
            <a:ext cx="28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</a:t>
            </a:r>
            <a:r>
              <a:rPr lang="cs-CZ" dirty="0" smtClean="0"/>
              <a:t>edna klasická třída (bezbariérová)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330961" y="1830851"/>
            <a:ext cx="115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šatny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334584" y="1722129"/>
            <a:ext cx="14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jídelna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790902" y="4472091"/>
            <a:ext cx="83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WC</a:t>
            </a:r>
            <a:endParaRPr lang="cs-CZ" dirty="0"/>
          </a:p>
        </p:txBody>
      </p:sp>
      <p:sp>
        <p:nvSpPr>
          <p:cNvPr id="18" name="Volný tvar 17"/>
          <p:cNvSpPr/>
          <p:nvPr/>
        </p:nvSpPr>
        <p:spPr bwMode="auto">
          <a:xfrm>
            <a:off x="5909001" y="3412181"/>
            <a:ext cx="2586817" cy="1449186"/>
          </a:xfrm>
          <a:custGeom>
            <a:avLst/>
            <a:gdLst>
              <a:gd name="connsiteX0" fmla="*/ 28812 w 2586817"/>
              <a:gd name="connsiteY0" fmla="*/ 1449186 h 1449186"/>
              <a:gd name="connsiteX1" fmla="*/ 156133 w 2586817"/>
              <a:gd name="connsiteY1" fmla="*/ 557935 h 1449186"/>
              <a:gd name="connsiteX2" fmla="*/ 1232579 w 2586817"/>
              <a:gd name="connsiteY2" fmla="*/ 2351 h 1449186"/>
              <a:gd name="connsiteX3" fmla="*/ 2586817 w 2586817"/>
              <a:gd name="connsiteY3" fmla="*/ 395890 h 14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817" h="1449186">
                <a:moveTo>
                  <a:pt x="28812" y="1449186"/>
                </a:moveTo>
                <a:cubicBezTo>
                  <a:pt x="-7842" y="1124130"/>
                  <a:pt x="-44495" y="799074"/>
                  <a:pt x="156133" y="557935"/>
                </a:cubicBezTo>
                <a:cubicBezTo>
                  <a:pt x="356761" y="316796"/>
                  <a:pt x="827465" y="29358"/>
                  <a:pt x="1232579" y="2351"/>
                </a:cubicBezTo>
                <a:cubicBezTo>
                  <a:pt x="1637693" y="-24656"/>
                  <a:pt x="2112255" y="185617"/>
                  <a:pt x="2586817" y="39589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Volný tvar 18"/>
          <p:cNvSpPr/>
          <p:nvPr/>
        </p:nvSpPr>
        <p:spPr bwMode="auto">
          <a:xfrm>
            <a:off x="5485024" y="1917813"/>
            <a:ext cx="1668130" cy="2931979"/>
          </a:xfrm>
          <a:custGeom>
            <a:avLst/>
            <a:gdLst>
              <a:gd name="connsiteX0" fmla="*/ 383341 w 1668130"/>
              <a:gd name="connsiteY0" fmla="*/ 2931979 h 2931979"/>
              <a:gd name="connsiteX1" fmla="*/ 302318 w 1668130"/>
              <a:gd name="connsiteY1" fmla="*/ 2075453 h 2931979"/>
              <a:gd name="connsiteX2" fmla="*/ 1376 w 1668130"/>
              <a:gd name="connsiteY2" fmla="*/ 1207352 h 2931979"/>
              <a:gd name="connsiteX3" fmla="*/ 221295 w 1668130"/>
              <a:gd name="connsiteY3" fmla="*/ 512871 h 2931979"/>
              <a:gd name="connsiteX4" fmla="*/ 881052 w 1668130"/>
              <a:gd name="connsiteY4" fmla="*/ 15159 h 2931979"/>
              <a:gd name="connsiteX5" fmla="*/ 1668130 w 1668130"/>
              <a:gd name="connsiteY5" fmla="*/ 177205 h 293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8130" h="2931979">
                <a:moveTo>
                  <a:pt x="383341" y="2931979"/>
                </a:moveTo>
                <a:cubicBezTo>
                  <a:pt x="374660" y="2647435"/>
                  <a:pt x="365979" y="2362891"/>
                  <a:pt x="302318" y="2075453"/>
                </a:cubicBezTo>
                <a:cubicBezTo>
                  <a:pt x="238657" y="1788015"/>
                  <a:pt x="14880" y="1467782"/>
                  <a:pt x="1376" y="1207352"/>
                </a:cubicBezTo>
                <a:cubicBezTo>
                  <a:pt x="-12128" y="946922"/>
                  <a:pt x="74682" y="711570"/>
                  <a:pt x="221295" y="512871"/>
                </a:cubicBezTo>
                <a:cubicBezTo>
                  <a:pt x="367908" y="314172"/>
                  <a:pt x="639913" y="71103"/>
                  <a:pt x="881052" y="15159"/>
                </a:cubicBezTo>
                <a:cubicBezTo>
                  <a:pt x="1122191" y="-40785"/>
                  <a:pt x="1395160" y="68210"/>
                  <a:pt x="1668130" y="177205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Volný tvar 19"/>
          <p:cNvSpPr/>
          <p:nvPr/>
        </p:nvSpPr>
        <p:spPr bwMode="auto">
          <a:xfrm>
            <a:off x="2592729" y="4156830"/>
            <a:ext cx="3229337" cy="692961"/>
          </a:xfrm>
          <a:custGeom>
            <a:avLst/>
            <a:gdLst>
              <a:gd name="connsiteX0" fmla="*/ 3171463 w 3172307"/>
              <a:gd name="connsiteY0" fmla="*/ 669813 h 669813"/>
              <a:gd name="connsiteX1" fmla="*/ 3044142 w 3172307"/>
              <a:gd name="connsiteY1" fmla="*/ 206826 h 669813"/>
              <a:gd name="connsiteX2" fmla="*/ 2372810 w 3172307"/>
              <a:gd name="connsiteY2" fmla="*/ 10056 h 669813"/>
              <a:gd name="connsiteX3" fmla="*/ 1088020 w 3172307"/>
              <a:gd name="connsiteY3" fmla="*/ 496193 h 669813"/>
              <a:gd name="connsiteX4" fmla="*/ 0 w 3172307"/>
              <a:gd name="connsiteY4" fmla="*/ 496193 h 66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2307" h="669813">
                <a:moveTo>
                  <a:pt x="3171463" y="669813"/>
                </a:moveTo>
                <a:cubicBezTo>
                  <a:pt x="3174357" y="493299"/>
                  <a:pt x="3177251" y="316785"/>
                  <a:pt x="3044142" y="206826"/>
                </a:cubicBezTo>
                <a:cubicBezTo>
                  <a:pt x="2911033" y="96867"/>
                  <a:pt x="2698830" y="-38172"/>
                  <a:pt x="2372810" y="10056"/>
                </a:cubicBezTo>
                <a:cubicBezTo>
                  <a:pt x="2046790" y="58284"/>
                  <a:pt x="1483488" y="415170"/>
                  <a:pt x="1088020" y="496193"/>
                </a:cubicBezTo>
                <a:cubicBezTo>
                  <a:pt x="692552" y="577216"/>
                  <a:pt x="346276" y="536704"/>
                  <a:pt x="0" y="49619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Volný tvar 20"/>
          <p:cNvSpPr/>
          <p:nvPr/>
        </p:nvSpPr>
        <p:spPr bwMode="auto">
          <a:xfrm>
            <a:off x="4525701" y="2013995"/>
            <a:ext cx="1250665" cy="2824223"/>
          </a:xfrm>
          <a:custGeom>
            <a:avLst/>
            <a:gdLst>
              <a:gd name="connsiteX0" fmla="*/ 1238491 w 1250665"/>
              <a:gd name="connsiteY0" fmla="*/ 2824223 h 2824223"/>
              <a:gd name="connsiteX1" fmla="*/ 1076446 w 1250665"/>
              <a:gd name="connsiteY1" fmla="*/ 2476982 h 2824223"/>
              <a:gd name="connsiteX2" fmla="*/ 949124 w 1250665"/>
              <a:gd name="connsiteY2" fmla="*/ 1805651 h 2824223"/>
              <a:gd name="connsiteX3" fmla="*/ 1250066 w 1250665"/>
              <a:gd name="connsiteY3" fmla="*/ 1064871 h 2824223"/>
              <a:gd name="connsiteX4" fmla="*/ 856527 w 1250665"/>
              <a:gd name="connsiteY4" fmla="*/ 185195 h 2824223"/>
              <a:gd name="connsiteX5" fmla="*/ 0 w 1250665"/>
              <a:gd name="connsiteY5" fmla="*/ 0 h 28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665" h="2824223">
                <a:moveTo>
                  <a:pt x="1238491" y="2824223"/>
                </a:moveTo>
                <a:cubicBezTo>
                  <a:pt x="1181582" y="2735483"/>
                  <a:pt x="1124674" y="2646744"/>
                  <a:pt x="1076446" y="2476982"/>
                </a:cubicBezTo>
                <a:cubicBezTo>
                  <a:pt x="1028218" y="2307220"/>
                  <a:pt x="920187" y="2041003"/>
                  <a:pt x="949124" y="1805651"/>
                </a:cubicBezTo>
                <a:cubicBezTo>
                  <a:pt x="978061" y="1570299"/>
                  <a:pt x="1265499" y="1334947"/>
                  <a:pt x="1250066" y="1064871"/>
                </a:cubicBezTo>
                <a:cubicBezTo>
                  <a:pt x="1234633" y="794795"/>
                  <a:pt x="1064871" y="362673"/>
                  <a:pt x="856527" y="185195"/>
                </a:cubicBezTo>
                <a:cubicBezTo>
                  <a:pt x="648183" y="7717"/>
                  <a:pt x="324091" y="3858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00AF3F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Násobení 21"/>
          <p:cNvSpPr/>
          <p:nvPr/>
        </p:nvSpPr>
        <p:spPr bwMode="auto">
          <a:xfrm>
            <a:off x="3336878" y="4522924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Násobení 22"/>
          <p:cNvSpPr/>
          <p:nvPr/>
        </p:nvSpPr>
        <p:spPr bwMode="auto">
          <a:xfrm>
            <a:off x="5416366" y="3345043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Násobení 23"/>
          <p:cNvSpPr/>
          <p:nvPr/>
        </p:nvSpPr>
        <p:spPr bwMode="auto">
          <a:xfrm>
            <a:off x="5884800" y="1917813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Rovná se 25"/>
          <p:cNvSpPr/>
          <p:nvPr/>
        </p:nvSpPr>
        <p:spPr bwMode="auto">
          <a:xfrm rot="5400000">
            <a:off x="2668131" y="4506358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Rovná se 26"/>
          <p:cNvSpPr/>
          <p:nvPr/>
        </p:nvSpPr>
        <p:spPr bwMode="auto">
          <a:xfrm rot="5400000">
            <a:off x="4770307" y="4030672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Rovná se 27"/>
          <p:cNvSpPr/>
          <p:nvPr/>
        </p:nvSpPr>
        <p:spPr bwMode="auto">
          <a:xfrm rot="5400000">
            <a:off x="8016635" y="3500301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ovná se 28"/>
          <p:cNvSpPr/>
          <p:nvPr/>
        </p:nvSpPr>
        <p:spPr bwMode="auto">
          <a:xfrm rot="5400000">
            <a:off x="6139089" y="64906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0" name="Násobení 29"/>
          <p:cNvSpPr/>
          <p:nvPr/>
        </p:nvSpPr>
        <p:spPr bwMode="auto">
          <a:xfrm>
            <a:off x="9168483" y="76481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487821" y="41626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</a:t>
            </a:r>
            <a:r>
              <a:rPr lang="cs-CZ" dirty="0" smtClean="0"/>
              <a:t>zké dveře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9639565" y="37431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schody</a:t>
            </a:r>
            <a:endParaRPr lang="cs-CZ" dirty="0"/>
          </a:p>
        </p:txBody>
      </p:sp>
      <p:sp>
        <p:nvSpPr>
          <p:cNvPr id="2" name="Volný tvar 1"/>
          <p:cNvSpPr/>
          <p:nvPr/>
        </p:nvSpPr>
        <p:spPr bwMode="auto">
          <a:xfrm>
            <a:off x="2339163" y="2694696"/>
            <a:ext cx="3591166" cy="2111220"/>
          </a:xfrm>
          <a:custGeom>
            <a:avLst/>
            <a:gdLst>
              <a:gd name="connsiteX0" fmla="*/ 3349256 w 3591166"/>
              <a:gd name="connsiteY0" fmla="*/ 2111220 h 2111220"/>
              <a:gd name="connsiteX1" fmla="*/ 3370521 w 3591166"/>
              <a:gd name="connsiteY1" fmla="*/ 1664653 h 2111220"/>
              <a:gd name="connsiteX2" fmla="*/ 3551274 w 3591166"/>
              <a:gd name="connsiteY2" fmla="*/ 1111760 h 2111220"/>
              <a:gd name="connsiteX3" fmla="*/ 3519377 w 3591166"/>
              <a:gd name="connsiteY3" fmla="*/ 495071 h 2111220"/>
              <a:gd name="connsiteX4" fmla="*/ 2817628 w 3591166"/>
              <a:gd name="connsiteY4" fmla="*/ 5974 h 2111220"/>
              <a:gd name="connsiteX5" fmla="*/ 1796902 w 3591166"/>
              <a:gd name="connsiteY5" fmla="*/ 261155 h 2111220"/>
              <a:gd name="connsiteX6" fmla="*/ 680484 w 3591166"/>
              <a:gd name="connsiteY6" fmla="*/ 814048 h 2111220"/>
              <a:gd name="connsiteX7" fmla="*/ 0 w 3591166"/>
              <a:gd name="connsiteY7" fmla="*/ 643927 h 21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1166" h="2111220">
                <a:moveTo>
                  <a:pt x="3349256" y="2111220"/>
                </a:moveTo>
                <a:cubicBezTo>
                  <a:pt x="3343053" y="1971225"/>
                  <a:pt x="3336851" y="1831230"/>
                  <a:pt x="3370521" y="1664653"/>
                </a:cubicBezTo>
                <a:cubicBezTo>
                  <a:pt x="3404191" y="1498076"/>
                  <a:pt x="3526465" y="1306690"/>
                  <a:pt x="3551274" y="1111760"/>
                </a:cubicBezTo>
                <a:cubicBezTo>
                  <a:pt x="3576083" y="916830"/>
                  <a:pt x="3641651" y="679369"/>
                  <a:pt x="3519377" y="495071"/>
                </a:cubicBezTo>
                <a:cubicBezTo>
                  <a:pt x="3397103" y="310773"/>
                  <a:pt x="3104707" y="44960"/>
                  <a:pt x="2817628" y="5974"/>
                </a:cubicBezTo>
                <a:cubicBezTo>
                  <a:pt x="2530549" y="-33012"/>
                  <a:pt x="2153093" y="126476"/>
                  <a:pt x="1796902" y="261155"/>
                </a:cubicBezTo>
                <a:cubicBezTo>
                  <a:pt x="1440711" y="395834"/>
                  <a:pt x="979968" y="750253"/>
                  <a:pt x="680484" y="814048"/>
                </a:cubicBezTo>
                <a:cubicBezTo>
                  <a:pt x="381000" y="877843"/>
                  <a:pt x="190500" y="760885"/>
                  <a:pt x="0" y="643927"/>
                </a:cubicBezTo>
              </a:path>
            </a:pathLst>
          </a:cu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893136" y="2890896"/>
            <a:ext cx="177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tělocvična</a:t>
            </a:r>
            <a:endParaRPr lang="cs-CZ" dirty="0"/>
          </a:p>
        </p:txBody>
      </p:sp>
      <p:sp>
        <p:nvSpPr>
          <p:cNvPr id="34" name="Násobení 33"/>
          <p:cNvSpPr/>
          <p:nvPr/>
        </p:nvSpPr>
        <p:spPr bwMode="auto">
          <a:xfrm>
            <a:off x="3375534" y="3079605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5" name="Násobení 34"/>
          <p:cNvSpPr/>
          <p:nvPr/>
        </p:nvSpPr>
        <p:spPr bwMode="auto">
          <a:xfrm>
            <a:off x="2890168" y="3325518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24633" y="370574"/>
            <a:ext cx="7112825" cy="451576"/>
          </a:xfrm>
        </p:spPr>
        <p:txBody>
          <a:bodyPr/>
          <a:lstStyle/>
          <a:p>
            <a:r>
              <a:rPr lang="cs-CZ" dirty="0" smtClean="0"/>
              <a:t>Základní škola – tělocvična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92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24633" y="370574"/>
            <a:ext cx="10356781" cy="451576"/>
          </a:xfrm>
        </p:spPr>
        <p:txBody>
          <a:bodyPr/>
          <a:lstStyle/>
          <a:p>
            <a:r>
              <a:rPr lang="cs-CZ" dirty="0" smtClean="0"/>
              <a:t>Základní škola – WC / Bezbariérové WC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148187" y="785244"/>
            <a:ext cx="10356781" cy="451576"/>
          </a:xfrm>
        </p:spPr>
        <p:txBody>
          <a:bodyPr/>
          <a:lstStyle/>
          <a:p>
            <a:r>
              <a:rPr lang="cs-CZ" dirty="0" smtClean="0"/>
              <a:t>Základní škola – menstruační potřeby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3"/>
          <a:stretch/>
        </p:blipFill>
        <p:spPr>
          <a:xfrm>
            <a:off x="0" y="1871330"/>
            <a:ext cx="9144000" cy="49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424633" y="370574"/>
            <a:ext cx="10356781" cy="451576"/>
          </a:xfrm>
        </p:spPr>
        <p:txBody>
          <a:bodyPr/>
          <a:lstStyle/>
          <a:p>
            <a:r>
              <a:rPr lang="cs-CZ" dirty="0" smtClean="0"/>
              <a:t>Základní škola – menstruační potřeby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3380483" y="2996816"/>
            <a:ext cx="5657191" cy="451576"/>
          </a:xfrm>
        </p:spPr>
        <p:txBody>
          <a:bodyPr/>
          <a:lstStyle/>
          <a:p>
            <a:r>
              <a:rPr lang="cs-CZ" dirty="0" smtClean="0"/>
              <a:t>Obchod s potravinami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22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666000" y="604490"/>
            <a:ext cx="10498186" cy="451576"/>
          </a:xfrm>
        </p:spPr>
        <p:txBody>
          <a:bodyPr/>
          <a:lstStyle/>
          <a:p>
            <a:r>
              <a:rPr lang="cs-CZ" dirty="0" smtClean="0"/>
              <a:t>Obchod s potravinami – pultový prodej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/>
          <a:stretch/>
        </p:blipFill>
        <p:spPr>
          <a:xfrm>
            <a:off x="-1" y="1913860"/>
            <a:ext cx="10192895" cy="49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39" y="841621"/>
            <a:ext cx="1865376" cy="18653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78" y="3074823"/>
            <a:ext cx="1865376" cy="1865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245878" y="4546837"/>
            <a:ext cx="28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ancelář s úředníkem/úřednicí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376635" y="1297256"/>
            <a:ext cx="256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zasedá zastupitelstvo</a:t>
            </a:r>
            <a:endParaRPr lang="cs-CZ" dirty="0"/>
          </a:p>
        </p:txBody>
      </p:sp>
      <p:sp>
        <p:nvSpPr>
          <p:cNvPr id="18" name="Volný tvar 17"/>
          <p:cNvSpPr/>
          <p:nvPr/>
        </p:nvSpPr>
        <p:spPr bwMode="auto">
          <a:xfrm>
            <a:off x="5909001" y="3412181"/>
            <a:ext cx="2586817" cy="1449186"/>
          </a:xfrm>
          <a:custGeom>
            <a:avLst/>
            <a:gdLst>
              <a:gd name="connsiteX0" fmla="*/ 28812 w 2586817"/>
              <a:gd name="connsiteY0" fmla="*/ 1449186 h 1449186"/>
              <a:gd name="connsiteX1" fmla="*/ 156133 w 2586817"/>
              <a:gd name="connsiteY1" fmla="*/ 557935 h 1449186"/>
              <a:gd name="connsiteX2" fmla="*/ 1232579 w 2586817"/>
              <a:gd name="connsiteY2" fmla="*/ 2351 h 1449186"/>
              <a:gd name="connsiteX3" fmla="*/ 2586817 w 2586817"/>
              <a:gd name="connsiteY3" fmla="*/ 395890 h 14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817" h="1449186">
                <a:moveTo>
                  <a:pt x="28812" y="1449186"/>
                </a:moveTo>
                <a:cubicBezTo>
                  <a:pt x="-7842" y="1124130"/>
                  <a:pt x="-44495" y="799074"/>
                  <a:pt x="156133" y="557935"/>
                </a:cubicBezTo>
                <a:cubicBezTo>
                  <a:pt x="356761" y="316796"/>
                  <a:pt x="827465" y="29358"/>
                  <a:pt x="1232579" y="2351"/>
                </a:cubicBezTo>
                <a:cubicBezTo>
                  <a:pt x="1637693" y="-24656"/>
                  <a:pt x="2112255" y="185617"/>
                  <a:pt x="2586817" y="39589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Volný tvar 18"/>
          <p:cNvSpPr/>
          <p:nvPr/>
        </p:nvSpPr>
        <p:spPr bwMode="auto">
          <a:xfrm>
            <a:off x="5485024" y="1917813"/>
            <a:ext cx="1668130" cy="2931979"/>
          </a:xfrm>
          <a:custGeom>
            <a:avLst/>
            <a:gdLst>
              <a:gd name="connsiteX0" fmla="*/ 383341 w 1668130"/>
              <a:gd name="connsiteY0" fmla="*/ 2931979 h 2931979"/>
              <a:gd name="connsiteX1" fmla="*/ 302318 w 1668130"/>
              <a:gd name="connsiteY1" fmla="*/ 2075453 h 2931979"/>
              <a:gd name="connsiteX2" fmla="*/ 1376 w 1668130"/>
              <a:gd name="connsiteY2" fmla="*/ 1207352 h 2931979"/>
              <a:gd name="connsiteX3" fmla="*/ 221295 w 1668130"/>
              <a:gd name="connsiteY3" fmla="*/ 512871 h 2931979"/>
              <a:gd name="connsiteX4" fmla="*/ 881052 w 1668130"/>
              <a:gd name="connsiteY4" fmla="*/ 15159 h 2931979"/>
              <a:gd name="connsiteX5" fmla="*/ 1668130 w 1668130"/>
              <a:gd name="connsiteY5" fmla="*/ 177205 h 293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8130" h="2931979">
                <a:moveTo>
                  <a:pt x="383341" y="2931979"/>
                </a:moveTo>
                <a:cubicBezTo>
                  <a:pt x="374660" y="2647435"/>
                  <a:pt x="365979" y="2362891"/>
                  <a:pt x="302318" y="2075453"/>
                </a:cubicBezTo>
                <a:cubicBezTo>
                  <a:pt x="238657" y="1788015"/>
                  <a:pt x="14880" y="1467782"/>
                  <a:pt x="1376" y="1207352"/>
                </a:cubicBezTo>
                <a:cubicBezTo>
                  <a:pt x="-12128" y="946922"/>
                  <a:pt x="74682" y="711570"/>
                  <a:pt x="221295" y="512871"/>
                </a:cubicBezTo>
                <a:cubicBezTo>
                  <a:pt x="367908" y="314172"/>
                  <a:pt x="639913" y="71103"/>
                  <a:pt x="881052" y="15159"/>
                </a:cubicBezTo>
                <a:cubicBezTo>
                  <a:pt x="1122191" y="-40785"/>
                  <a:pt x="1395160" y="68210"/>
                  <a:pt x="1668130" y="177205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0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666000" y="604490"/>
            <a:ext cx="10498186" cy="451576"/>
          </a:xfrm>
        </p:spPr>
        <p:txBody>
          <a:bodyPr/>
          <a:lstStyle/>
          <a:p>
            <a:r>
              <a:rPr lang="cs-CZ" dirty="0" smtClean="0"/>
              <a:t>Obchod s potravinami – „otáčivý turniket“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59" y="1641743"/>
            <a:ext cx="7045842" cy="52162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641743"/>
            <a:ext cx="4093481" cy="51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0000" y="575894"/>
            <a:ext cx="10498186" cy="451576"/>
          </a:xfrm>
        </p:spPr>
        <p:txBody>
          <a:bodyPr/>
          <a:lstStyle/>
          <a:p>
            <a:r>
              <a:rPr lang="cs-CZ" dirty="0" smtClean="0"/>
              <a:t>Obchod s potravinami – platba kartou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880"/>
            <a:ext cx="5931408" cy="40081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25" y="1410550"/>
            <a:ext cx="3359473" cy="51886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550"/>
            <a:ext cx="3748822" cy="14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5475097" y="2858593"/>
            <a:ext cx="2265405" cy="451576"/>
          </a:xfrm>
        </p:spPr>
        <p:txBody>
          <a:bodyPr/>
          <a:lstStyle/>
          <a:p>
            <a:r>
              <a:rPr lang="cs-CZ" dirty="0" smtClean="0"/>
              <a:t>Pošta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1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666000" y="370574"/>
            <a:ext cx="6549299" cy="451576"/>
          </a:xfrm>
        </p:spPr>
        <p:txBody>
          <a:bodyPr/>
          <a:lstStyle/>
          <a:p>
            <a:r>
              <a:rPr lang="cs-CZ" dirty="0" smtClean="0"/>
              <a:t>Pošta – vyvolávací systém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4907"/>
            <a:ext cx="10005237" cy="52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3646297" y="2879858"/>
            <a:ext cx="5497703" cy="451576"/>
          </a:xfrm>
        </p:spPr>
        <p:txBody>
          <a:bodyPr/>
          <a:lstStyle/>
          <a:p>
            <a:r>
              <a:rPr lang="cs-CZ" dirty="0" smtClean="0"/>
              <a:t>Zdravotnické zařízení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50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925389" y="212536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754241" y="657653"/>
            <a:ext cx="10271722" cy="451576"/>
          </a:xfrm>
        </p:spPr>
        <p:txBody>
          <a:bodyPr/>
          <a:lstStyle/>
          <a:p>
            <a:r>
              <a:rPr lang="cs-CZ" dirty="0" smtClean="0"/>
              <a:t>Zdravotnické zařízení – seznam ordinací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t="1309" r="2477" b="1579"/>
          <a:stretch/>
        </p:blipFill>
        <p:spPr>
          <a:xfrm>
            <a:off x="5295014" y="1424763"/>
            <a:ext cx="4997302" cy="50079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9" y="1357237"/>
            <a:ext cx="5329681" cy="53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Díky za pozornost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Robert Osman, Ondřej Šerý</a:t>
            </a:r>
          </a:p>
          <a:p>
            <a:r>
              <a:rPr lang="cs-CZ" dirty="0">
                <a:hlinkClick r:id="rId2"/>
              </a:rPr>
              <a:t>osman@mail.muni.cz</a:t>
            </a:r>
            <a:endParaRPr lang="cs-CZ" dirty="0"/>
          </a:p>
          <a:p>
            <a:r>
              <a:rPr lang="cs-CZ" dirty="0">
                <a:hlinkClick r:id="rId3"/>
              </a:rPr>
              <a:t>ondrej.sery@mail.muni.cz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06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60" y="539229"/>
            <a:ext cx="2283184" cy="228318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39" y="841621"/>
            <a:ext cx="1865376" cy="18653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78" y="3074823"/>
            <a:ext cx="1865376" cy="1865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245878" y="4546837"/>
            <a:ext cx="28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ancelář s úředníkem/úřednicí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376635" y="1297256"/>
            <a:ext cx="256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zasedá zastupitelstvo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77362" y="1265322"/>
            <a:ext cx="256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se konají volby</a:t>
            </a:r>
            <a:endParaRPr lang="cs-CZ" dirty="0"/>
          </a:p>
        </p:txBody>
      </p:sp>
      <p:sp>
        <p:nvSpPr>
          <p:cNvPr id="18" name="Volný tvar 17"/>
          <p:cNvSpPr/>
          <p:nvPr/>
        </p:nvSpPr>
        <p:spPr bwMode="auto">
          <a:xfrm>
            <a:off x="5909001" y="3412181"/>
            <a:ext cx="2586817" cy="1449186"/>
          </a:xfrm>
          <a:custGeom>
            <a:avLst/>
            <a:gdLst>
              <a:gd name="connsiteX0" fmla="*/ 28812 w 2586817"/>
              <a:gd name="connsiteY0" fmla="*/ 1449186 h 1449186"/>
              <a:gd name="connsiteX1" fmla="*/ 156133 w 2586817"/>
              <a:gd name="connsiteY1" fmla="*/ 557935 h 1449186"/>
              <a:gd name="connsiteX2" fmla="*/ 1232579 w 2586817"/>
              <a:gd name="connsiteY2" fmla="*/ 2351 h 1449186"/>
              <a:gd name="connsiteX3" fmla="*/ 2586817 w 2586817"/>
              <a:gd name="connsiteY3" fmla="*/ 395890 h 14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817" h="1449186">
                <a:moveTo>
                  <a:pt x="28812" y="1449186"/>
                </a:moveTo>
                <a:cubicBezTo>
                  <a:pt x="-7842" y="1124130"/>
                  <a:pt x="-44495" y="799074"/>
                  <a:pt x="156133" y="557935"/>
                </a:cubicBezTo>
                <a:cubicBezTo>
                  <a:pt x="356761" y="316796"/>
                  <a:pt x="827465" y="29358"/>
                  <a:pt x="1232579" y="2351"/>
                </a:cubicBezTo>
                <a:cubicBezTo>
                  <a:pt x="1637693" y="-24656"/>
                  <a:pt x="2112255" y="185617"/>
                  <a:pt x="2586817" y="39589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Volný tvar 18"/>
          <p:cNvSpPr/>
          <p:nvPr/>
        </p:nvSpPr>
        <p:spPr bwMode="auto">
          <a:xfrm>
            <a:off x="5485024" y="1917813"/>
            <a:ext cx="1668130" cy="2931979"/>
          </a:xfrm>
          <a:custGeom>
            <a:avLst/>
            <a:gdLst>
              <a:gd name="connsiteX0" fmla="*/ 383341 w 1668130"/>
              <a:gd name="connsiteY0" fmla="*/ 2931979 h 2931979"/>
              <a:gd name="connsiteX1" fmla="*/ 302318 w 1668130"/>
              <a:gd name="connsiteY1" fmla="*/ 2075453 h 2931979"/>
              <a:gd name="connsiteX2" fmla="*/ 1376 w 1668130"/>
              <a:gd name="connsiteY2" fmla="*/ 1207352 h 2931979"/>
              <a:gd name="connsiteX3" fmla="*/ 221295 w 1668130"/>
              <a:gd name="connsiteY3" fmla="*/ 512871 h 2931979"/>
              <a:gd name="connsiteX4" fmla="*/ 881052 w 1668130"/>
              <a:gd name="connsiteY4" fmla="*/ 15159 h 2931979"/>
              <a:gd name="connsiteX5" fmla="*/ 1668130 w 1668130"/>
              <a:gd name="connsiteY5" fmla="*/ 177205 h 293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8130" h="2931979">
                <a:moveTo>
                  <a:pt x="383341" y="2931979"/>
                </a:moveTo>
                <a:cubicBezTo>
                  <a:pt x="374660" y="2647435"/>
                  <a:pt x="365979" y="2362891"/>
                  <a:pt x="302318" y="2075453"/>
                </a:cubicBezTo>
                <a:cubicBezTo>
                  <a:pt x="238657" y="1788015"/>
                  <a:pt x="14880" y="1467782"/>
                  <a:pt x="1376" y="1207352"/>
                </a:cubicBezTo>
                <a:cubicBezTo>
                  <a:pt x="-12128" y="946922"/>
                  <a:pt x="74682" y="711570"/>
                  <a:pt x="221295" y="512871"/>
                </a:cubicBezTo>
                <a:cubicBezTo>
                  <a:pt x="367908" y="314172"/>
                  <a:pt x="639913" y="71103"/>
                  <a:pt x="881052" y="15159"/>
                </a:cubicBezTo>
                <a:cubicBezTo>
                  <a:pt x="1122191" y="-40785"/>
                  <a:pt x="1395160" y="68210"/>
                  <a:pt x="1668130" y="177205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Volný tvar 20"/>
          <p:cNvSpPr/>
          <p:nvPr/>
        </p:nvSpPr>
        <p:spPr bwMode="auto">
          <a:xfrm>
            <a:off x="4525701" y="2013995"/>
            <a:ext cx="1250665" cy="2824223"/>
          </a:xfrm>
          <a:custGeom>
            <a:avLst/>
            <a:gdLst>
              <a:gd name="connsiteX0" fmla="*/ 1238491 w 1250665"/>
              <a:gd name="connsiteY0" fmla="*/ 2824223 h 2824223"/>
              <a:gd name="connsiteX1" fmla="*/ 1076446 w 1250665"/>
              <a:gd name="connsiteY1" fmla="*/ 2476982 h 2824223"/>
              <a:gd name="connsiteX2" fmla="*/ 949124 w 1250665"/>
              <a:gd name="connsiteY2" fmla="*/ 1805651 h 2824223"/>
              <a:gd name="connsiteX3" fmla="*/ 1250066 w 1250665"/>
              <a:gd name="connsiteY3" fmla="*/ 1064871 h 2824223"/>
              <a:gd name="connsiteX4" fmla="*/ 856527 w 1250665"/>
              <a:gd name="connsiteY4" fmla="*/ 185195 h 2824223"/>
              <a:gd name="connsiteX5" fmla="*/ 0 w 1250665"/>
              <a:gd name="connsiteY5" fmla="*/ 0 h 28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665" h="2824223">
                <a:moveTo>
                  <a:pt x="1238491" y="2824223"/>
                </a:moveTo>
                <a:cubicBezTo>
                  <a:pt x="1181582" y="2735483"/>
                  <a:pt x="1124674" y="2646744"/>
                  <a:pt x="1076446" y="2476982"/>
                </a:cubicBezTo>
                <a:cubicBezTo>
                  <a:pt x="1028218" y="2307220"/>
                  <a:pt x="920187" y="2041003"/>
                  <a:pt x="949124" y="1805651"/>
                </a:cubicBezTo>
                <a:cubicBezTo>
                  <a:pt x="978061" y="1570299"/>
                  <a:pt x="1265499" y="1334947"/>
                  <a:pt x="1250066" y="1064871"/>
                </a:cubicBezTo>
                <a:cubicBezTo>
                  <a:pt x="1234633" y="794795"/>
                  <a:pt x="1064871" y="362673"/>
                  <a:pt x="856527" y="185195"/>
                </a:cubicBezTo>
                <a:cubicBezTo>
                  <a:pt x="648183" y="7717"/>
                  <a:pt x="324091" y="3858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00AF3F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60" y="539229"/>
            <a:ext cx="2283184" cy="228318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61" y="3494544"/>
            <a:ext cx="1052293" cy="10522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39" y="841621"/>
            <a:ext cx="1865376" cy="18653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78" y="3074823"/>
            <a:ext cx="1865376" cy="1865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245878" y="4546837"/>
            <a:ext cx="28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ancelář s úředníkem/úřednicí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376635" y="1297256"/>
            <a:ext cx="256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zasedá zastupitelstvo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77362" y="1265322"/>
            <a:ext cx="256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se konají volby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770392" y="4709366"/>
            <a:ext cx="83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WC</a:t>
            </a:r>
            <a:endParaRPr lang="cs-CZ" dirty="0"/>
          </a:p>
        </p:txBody>
      </p:sp>
      <p:sp>
        <p:nvSpPr>
          <p:cNvPr id="18" name="Volný tvar 17"/>
          <p:cNvSpPr/>
          <p:nvPr/>
        </p:nvSpPr>
        <p:spPr bwMode="auto">
          <a:xfrm>
            <a:off x="5909001" y="3412181"/>
            <a:ext cx="2586817" cy="1449186"/>
          </a:xfrm>
          <a:custGeom>
            <a:avLst/>
            <a:gdLst>
              <a:gd name="connsiteX0" fmla="*/ 28812 w 2586817"/>
              <a:gd name="connsiteY0" fmla="*/ 1449186 h 1449186"/>
              <a:gd name="connsiteX1" fmla="*/ 156133 w 2586817"/>
              <a:gd name="connsiteY1" fmla="*/ 557935 h 1449186"/>
              <a:gd name="connsiteX2" fmla="*/ 1232579 w 2586817"/>
              <a:gd name="connsiteY2" fmla="*/ 2351 h 1449186"/>
              <a:gd name="connsiteX3" fmla="*/ 2586817 w 2586817"/>
              <a:gd name="connsiteY3" fmla="*/ 395890 h 14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817" h="1449186">
                <a:moveTo>
                  <a:pt x="28812" y="1449186"/>
                </a:moveTo>
                <a:cubicBezTo>
                  <a:pt x="-7842" y="1124130"/>
                  <a:pt x="-44495" y="799074"/>
                  <a:pt x="156133" y="557935"/>
                </a:cubicBezTo>
                <a:cubicBezTo>
                  <a:pt x="356761" y="316796"/>
                  <a:pt x="827465" y="29358"/>
                  <a:pt x="1232579" y="2351"/>
                </a:cubicBezTo>
                <a:cubicBezTo>
                  <a:pt x="1637693" y="-24656"/>
                  <a:pt x="2112255" y="185617"/>
                  <a:pt x="2586817" y="39589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Volný tvar 18"/>
          <p:cNvSpPr/>
          <p:nvPr/>
        </p:nvSpPr>
        <p:spPr bwMode="auto">
          <a:xfrm>
            <a:off x="5485024" y="1917813"/>
            <a:ext cx="1668130" cy="2931979"/>
          </a:xfrm>
          <a:custGeom>
            <a:avLst/>
            <a:gdLst>
              <a:gd name="connsiteX0" fmla="*/ 383341 w 1668130"/>
              <a:gd name="connsiteY0" fmla="*/ 2931979 h 2931979"/>
              <a:gd name="connsiteX1" fmla="*/ 302318 w 1668130"/>
              <a:gd name="connsiteY1" fmla="*/ 2075453 h 2931979"/>
              <a:gd name="connsiteX2" fmla="*/ 1376 w 1668130"/>
              <a:gd name="connsiteY2" fmla="*/ 1207352 h 2931979"/>
              <a:gd name="connsiteX3" fmla="*/ 221295 w 1668130"/>
              <a:gd name="connsiteY3" fmla="*/ 512871 h 2931979"/>
              <a:gd name="connsiteX4" fmla="*/ 881052 w 1668130"/>
              <a:gd name="connsiteY4" fmla="*/ 15159 h 2931979"/>
              <a:gd name="connsiteX5" fmla="*/ 1668130 w 1668130"/>
              <a:gd name="connsiteY5" fmla="*/ 177205 h 293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8130" h="2931979">
                <a:moveTo>
                  <a:pt x="383341" y="2931979"/>
                </a:moveTo>
                <a:cubicBezTo>
                  <a:pt x="374660" y="2647435"/>
                  <a:pt x="365979" y="2362891"/>
                  <a:pt x="302318" y="2075453"/>
                </a:cubicBezTo>
                <a:cubicBezTo>
                  <a:pt x="238657" y="1788015"/>
                  <a:pt x="14880" y="1467782"/>
                  <a:pt x="1376" y="1207352"/>
                </a:cubicBezTo>
                <a:cubicBezTo>
                  <a:pt x="-12128" y="946922"/>
                  <a:pt x="74682" y="711570"/>
                  <a:pt x="221295" y="512871"/>
                </a:cubicBezTo>
                <a:cubicBezTo>
                  <a:pt x="367908" y="314172"/>
                  <a:pt x="639913" y="71103"/>
                  <a:pt x="881052" y="15159"/>
                </a:cubicBezTo>
                <a:cubicBezTo>
                  <a:pt x="1122191" y="-40785"/>
                  <a:pt x="1395160" y="68210"/>
                  <a:pt x="1668130" y="177205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Volný tvar 19"/>
          <p:cNvSpPr/>
          <p:nvPr/>
        </p:nvSpPr>
        <p:spPr bwMode="auto">
          <a:xfrm>
            <a:off x="2592729" y="4156830"/>
            <a:ext cx="3229337" cy="692961"/>
          </a:xfrm>
          <a:custGeom>
            <a:avLst/>
            <a:gdLst>
              <a:gd name="connsiteX0" fmla="*/ 3171463 w 3172307"/>
              <a:gd name="connsiteY0" fmla="*/ 669813 h 669813"/>
              <a:gd name="connsiteX1" fmla="*/ 3044142 w 3172307"/>
              <a:gd name="connsiteY1" fmla="*/ 206826 h 669813"/>
              <a:gd name="connsiteX2" fmla="*/ 2372810 w 3172307"/>
              <a:gd name="connsiteY2" fmla="*/ 10056 h 669813"/>
              <a:gd name="connsiteX3" fmla="*/ 1088020 w 3172307"/>
              <a:gd name="connsiteY3" fmla="*/ 496193 h 669813"/>
              <a:gd name="connsiteX4" fmla="*/ 0 w 3172307"/>
              <a:gd name="connsiteY4" fmla="*/ 496193 h 66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2307" h="669813">
                <a:moveTo>
                  <a:pt x="3171463" y="669813"/>
                </a:moveTo>
                <a:cubicBezTo>
                  <a:pt x="3174357" y="493299"/>
                  <a:pt x="3177251" y="316785"/>
                  <a:pt x="3044142" y="206826"/>
                </a:cubicBezTo>
                <a:cubicBezTo>
                  <a:pt x="2911033" y="96867"/>
                  <a:pt x="2698830" y="-38172"/>
                  <a:pt x="2372810" y="10056"/>
                </a:cubicBezTo>
                <a:cubicBezTo>
                  <a:pt x="2046790" y="58284"/>
                  <a:pt x="1483488" y="415170"/>
                  <a:pt x="1088020" y="496193"/>
                </a:cubicBezTo>
                <a:cubicBezTo>
                  <a:pt x="692552" y="577216"/>
                  <a:pt x="346276" y="536704"/>
                  <a:pt x="0" y="49619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Volný tvar 20"/>
          <p:cNvSpPr/>
          <p:nvPr/>
        </p:nvSpPr>
        <p:spPr bwMode="auto">
          <a:xfrm>
            <a:off x="4525701" y="2013995"/>
            <a:ext cx="1250665" cy="2824223"/>
          </a:xfrm>
          <a:custGeom>
            <a:avLst/>
            <a:gdLst>
              <a:gd name="connsiteX0" fmla="*/ 1238491 w 1250665"/>
              <a:gd name="connsiteY0" fmla="*/ 2824223 h 2824223"/>
              <a:gd name="connsiteX1" fmla="*/ 1076446 w 1250665"/>
              <a:gd name="connsiteY1" fmla="*/ 2476982 h 2824223"/>
              <a:gd name="connsiteX2" fmla="*/ 949124 w 1250665"/>
              <a:gd name="connsiteY2" fmla="*/ 1805651 h 2824223"/>
              <a:gd name="connsiteX3" fmla="*/ 1250066 w 1250665"/>
              <a:gd name="connsiteY3" fmla="*/ 1064871 h 2824223"/>
              <a:gd name="connsiteX4" fmla="*/ 856527 w 1250665"/>
              <a:gd name="connsiteY4" fmla="*/ 185195 h 2824223"/>
              <a:gd name="connsiteX5" fmla="*/ 0 w 1250665"/>
              <a:gd name="connsiteY5" fmla="*/ 0 h 28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665" h="2824223">
                <a:moveTo>
                  <a:pt x="1238491" y="2824223"/>
                </a:moveTo>
                <a:cubicBezTo>
                  <a:pt x="1181582" y="2735483"/>
                  <a:pt x="1124674" y="2646744"/>
                  <a:pt x="1076446" y="2476982"/>
                </a:cubicBezTo>
                <a:cubicBezTo>
                  <a:pt x="1028218" y="2307220"/>
                  <a:pt x="920187" y="2041003"/>
                  <a:pt x="949124" y="1805651"/>
                </a:cubicBezTo>
                <a:cubicBezTo>
                  <a:pt x="978061" y="1570299"/>
                  <a:pt x="1265499" y="1334947"/>
                  <a:pt x="1250066" y="1064871"/>
                </a:cubicBezTo>
                <a:cubicBezTo>
                  <a:pt x="1234633" y="794795"/>
                  <a:pt x="1064871" y="362673"/>
                  <a:pt x="856527" y="185195"/>
                </a:cubicBezTo>
                <a:cubicBezTo>
                  <a:pt x="648183" y="7717"/>
                  <a:pt x="324091" y="3858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00AF3F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60" y="539229"/>
            <a:ext cx="2283184" cy="228318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36481"/>
            <a:ext cx="7182704" cy="451576"/>
          </a:xfrm>
        </p:spPr>
        <p:txBody>
          <a:bodyPr/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6" y="4719456"/>
            <a:ext cx="1865376" cy="1865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11326" y="6354000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stupní dveře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61" y="3494544"/>
            <a:ext cx="1052293" cy="10522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39" y="841621"/>
            <a:ext cx="1865376" cy="18653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78" y="3074823"/>
            <a:ext cx="1865376" cy="1865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245878" y="4546837"/>
            <a:ext cx="283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ancelář s úředníkem/úřednicí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376635" y="1297256"/>
            <a:ext cx="256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zasedá zastupitelstvo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77362" y="1265322"/>
            <a:ext cx="256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místnost, kde se konají volby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770392" y="4709366"/>
            <a:ext cx="83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WC</a:t>
            </a:r>
            <a:endParaRPr lang="cs-CZ" dirty="0"/>
          </a:p>
        </p:txBody>
      </p:sp>
      <p:sp>
        <p:nvSpPr>
          <p:cNvPr id="18" name="Volný tvar 17"/>
          <p:cNvSpPr/>
          <p:nvPr/>
        </p:nvSpPr>
        <p:spPr bwMode="auto">
          <a:xfrm>
            <a:off x="5909001" y="3412181"/>
            <a:ext cx="2586817" cy="1449186"/>
          </a:xfrm>
          <a:custGeom>
            <a:avLst/>
            <a:gdLst>
              <a:gd name="connsiteX0" fmla="*/ 28812 w 2586817"/>
              <a:gd name="connsiteY0" fmla="*/ 1449186 h 1449186"/>
              <a:gd name="connsiteX1" fmla="*/ 156133 w 2586817"/>
              <a:gd name="connsiteY1" fmla="*/ 557935 h 1449186"/>
              <a:gd name="connsiteX2" fmla="*/ 1232579 w 2586817"/>
              <a:gd name="connsiteY2" fmla="*/ 2351 h 1449186"/>
              <a:gd name="connsiteX3" fmla="*/ 2586817 w 2586817"/>
              <a:gd name="connsiteY3" fmla="*/ 395890 h 14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817" h="1449186">
                <a:moveTo>
                  <a:pt x="28812" y="1449186"/>
                </a:moveTo>
                <a:cubicBezTo>
                  <a:pt x="-7842" y="1124130"/>
                  <a:pt x="-44495" y="799074"/>
                  <a:pt x="156133" y="557935"/>
                </a:cubicBezTo>
                <a:cubicBezTo>
                  <a:pt x="356761" y="316796"/>
                  <a:pt x="827465" y="29358"/>
                  <a:pt x="1232579" y="2351"/>
                </a:cubicBezTo>
                <a:cubicBezTo>
                  <a:pt x="1637693" y="-24656"/>
                  <a:pt x="2112255" y="185617"/>
                  <a:pt x="2586817" y="39589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Volný tvar 18"/>
          <p:cNvSpPr/>
          <p:nvPr/>
        </p:nvSpPr>
        <p:spPr bwMode="auto">
          <a:xfrm>
            <a:off x="5485024" y="1917813"/>
            <a:ext cx="1668130" cy="2931979"/>
          </a:xfrm>
          <a:custGeom>
            <a:avLst/>
            <a:gdLst>
              <a:gd name="connsiteX0" fmla="*/ 383341 w 1668130"/>
              <a:gd name="connsiteY0" fmla="*/ 2931979 h 2931979"/>
              <a:gd name="connsiteX1" fmla="*/ 302318 w 1668130"/>
              <a:gd name="connsiteY1" fmla="*/ 2075453 h 2931979"/>
              <a:gd name="connsiteX2" fmla="*/ 1376 w 1668130"/>
              <a:gd name="connsiteY2" fmla="*/ 1207352 h 2931979"/>
              <a:gd name="connsiteX3" fmla="*/ 221295 w 1668130"/>
              <a:gd name="connsiteY3" fmla="*/ 512871 h 2931979"/>
              <a:gd name="connsiteX4" fmla="*/ 881052 w 1668130"/>
              <a:gd name="connsiteY4" fmla="*/ 15159 h 2931979"/>
              <a:gd name="connsiteX5" fmla="*/ 1668130 w 1668130"/>
              <a:gd name="connsiteY5" fmla="*/ 177205 h 293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8130" h="2931979">
                <a:moveTo>
                  <a:pt x="383341" y="2931979"/>
                </a:moveTo>
                <a:cubicBezTo>
                  <a:pt x="374660" y="2647435"/>
                  <a:pt x="365979" y="2362891"/>
                  <a:pt x="302318" y="2075453"/>
                </a:cubicBezTo>
                <a:cubicBezTo>
                  <a:pt x="238657" y="1788015"/>
                  <a:pt x="14880" y="1467782"/>
                  <a:pt x="1376" y="1207352"/>
                </a:cubicBezTo>
                <a:cubicBezTo>
                  <a:pt x="-12128" y="946922"/>
                  <a:pt x="74682" y="711570"/>
                  <a:pt x="221295" y="512871"/>
                </a:cubicBezTo>
                <a:cubicBezTo>
                  <a:pt x="367908" y="314172"/>
                  <a:pt x="639913" y="71103"/>
                  <a:pt x="881052" y="15159"/>
                </a:cubicBezTo>
                <a:cubicBezTo>
                  <a:pt x="1122191" y="-40785"/>
                  <a:pt x="1395160" y="68210"/>
                  <a:pt x="1668130" y="177205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Volný tvar 19"/>
          <p:cNvSpPr/>
          <p:nvPr/>
        </p:nvSpPr>
        <p:spPr bwMode="auto">
          <a:xfrm>
            <a:off x="2592729" y="4156830"/>
            <a:ext cx="3229337" cy="692961"/>
          </a:xfrm>
          <a:custGeom>
            <a:avLst/>
            <a:gdLst>
              <a:gd name="connsiteX0" fmla="*/ 3171463 w 3172307"/>
              <a:gd name="connsiteY0" fmla="*/ 669813 h 669813"/>
              <a:gd name="connsiteX1" fmla="*/ 3044142 w 3172307"/>
              <a:gd name="connsiteY1" fmla="*/ 206826 h 669813"/>
              <a:gd name="connsiteX2" fmla="*/ 2372810 w 3172307"/>
              <a:gd name="connsiteY2" fmla="*/ 10056 h 669813"/>
              <a:gd name="connsiteX3" fmla="*/ 1088020 w 3172307"/>
              <a:gd name="connsiteY3" fmla="*/ 496193 h 669813"/>
              <a:gd name="connsiteX4" fmla="*/ 0 w 3172307"/>
              <a:gd name="connsiteY4" fmla="*/ 496193 h 66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2307" h="669813">
                <a:moveTo>
                  <a:pt x="3171463" y="669813"/>
                </a:moveTo>
                <a:cubicBezTo>
                  <a:pt x="3174357" y="493299"/>
                  <a:pt x="3177251" y="316785"/>
                  <a:pt x="3044142" y="206826"/>
                </a:cubicBezTo>
                <a:cubicBezTo>
                  <a:pt x="2911033" y="96867"/>
                  <a:pt x="2698830" y="-38172"/>
                  <a:pt x="2372810" y="10056"/>
                </a:cubicBezTo>
                <a:cubicBezTo>
                  <a:pt x="2046790" y="58284"/>
                  <a:pt x="1483488" y="415170"/>
                  <a:pt x="1088020" y="496193"/>
                </a:cubicBezTo>
                <a:cubicBezTo>
                  <a:pt x="692552" y="577216"/>
                  <a:pt x="346276" y="536704"/>
                  <a:pt x="0" y="49619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Volný tvar 20"/>
          <p:cNvSpPr/>
          <p:nvPr/>
        </p:nvSpPr>
        <p:spPr bwMode="auto">
          <a:xfrm>
            <a:off x="4525701" y="2013995"/>
            <a:ext cx="1250665" cy="2824223"/>
          </a:xfrm>
          <a:custGeom>
            <a:avLst/>
            <a:gdLst>
              <a:gd name="connsiteX0" fmla="*/ 1238491 w 1250665"/>
              <a:gd name="connsiteY0" fmla="*/ 2824223 h 2824223"/>
              <a:gd name="connsiteX1" fmla="*/ 1076446 w 1250665"/>
              <a:gd name="connsiteY1" fmla="*/ 2476982 h 2824223"/>
              <a:gd name="connsiteX2" fmla="*/ 949124 w 1250665"/>
              <a:gd name="connsiteY2" fmla="*/ 1805651 h 2824223"/>
              <a:gd name="connsiteX3" fmla="*/ 1250066 w 1250665"/>
              <a:gd name="connsiteY3" fmla="*/ 1064871 h 2824223"/>
              <a:gd name="connsiteX4" fmla="*/ 856527 w 1250665"/>
              <a:gd name="connsiteY4" fmla="*/ 185195 h 2824223"/>
              <a:gd name="connsiteX5" fmla="*/ 0 w 1250665"/>
              <a:gd name="connsiteY5" fmla="*/ 0 h 28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665" h="2824223">
                <a:moveTo>
                  <a:pt x="1238491" y="2824223"/>
                </a:moveTo>
                <a:cubicBezTo>
                  <a:pt x="1181582" y="2735483"/>
                  <a:pt x="1124674" y="2646744"/>
                  <a:pt x="1076446" y="2476982"/>
                </a:cubicBezTo>
                <a:cubicBezTo>
                  <a:pt x="1028218" y="2307220"/>
                  <a:pt x="920187" y="2041003"/>
                  <a:pt x="949124" y="1805651"/>
                </a:cubicBezTo>
                <a:cubicBezTo>
                  <a:pt x="978061" y="1570299"/>
                  <a:pt x="1265499" y="1334947"/>
                  <a:pt x="1250066" y="1064871"/>
                </a:cubicBezTo>
                <a:cubicBezTo>
                  <a:pt x="1234633" y="794795"/>
                  <a:pt x="1064871" y="362673"/>
                  <a:pt x="856527" y="185195"/>
                </a:cubicBezTo>
                <a:cubicBezTo>
                  <a:pt x="648183" y="7717"/>
                  <a:pt x="324091" y="3858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00AF3F"/>
            </a:solidFill>
            <a:prstDash val="sysDash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Násobení 21"/>
          <p:cNvSpPr/>
          <p:nvPr/>
        </p:nvSpPr>
        <p:spPr bwMode="auto">
          <a:xfrm>
            <a:off x="3336878" y="4522924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Násobení 22"/>
          <p:cNvSpPr/>
          <p:nvPr/>
        </p:nvSpPr>
        <p:spPr bwMode="auto">
          <a:xfrm>
            <a:off x="5416366" y="3345043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Násobení 23"/>
          <p:cNvSpPr/>
          <p:nvPr/>
        </p:nvSpPr>
        <p:spPr bwMode="auto">
          <a:xfrm>
            <a:off x="5884800" y="1917813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Rovná se 25"/>
          <p:cNvSpPr/>
          <p:nvPr/>
        </p:nvSpPr>
        <p:spPr bwMode="auto">
          <a:xfrm rot="5400000">
            <a:off x="2668131" y="4506358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Rovná se 26"/>
          <p:cNvSpPr/>
          <p:nvPr/>
        </p:nvSpPr>
        <p:spPr bwMode="auto">
          <a:xfrm rot="5400000">
            <a:off x="4770307" y="4030672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Rovná se 27"/>
          <p:cNvSpPr/>
          <p:nvPr/>
        </p:nvSpPr>
        <p:spPr bwMode="auto">
          <a:xfrm rot="5400000">
            <a:off x="8016635" y="3500301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ovná se 28"/>
          <p:cNvSpPr/>
          <p:nvPr/>
        </p:nvSpPr>
        <p:spPr bwMode="auto">
          <a:xfrm rot="5400000">
            <a:off x="6139089" y="64906"/>
            <a:ext cx="360000" cy="3600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0" name="Násobení 29"/>
          <p:cNvSpPr/>
          <p:nvPr/>
        </p:nvSpPr>
        <p:spPr bwMode="auto">
          <a:xfrm>
            <a:off x="9168483" y="76481"/>
            <a:ext cx="360000" cy="360000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487821" y="41626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</a:t>
            </a:r>
            <a:r>
              <a:rPr lang="cs-CZ" dirty="0" smtClean="0"/>
              <a:t>zké dveře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9639565" y="37431"/>
            <a:ext cx="256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schody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4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CZ.potx" id="{45F6B7E5-7C04-4D6F-988C-FDDEAE8B644B}" vid="{0017D97F-3299-46A0-BBAA-D432C306E01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prezentace-sci-cz</Template>
  <TotalTime>4878</TotalTime>
  <Words>941</Words>
  <Application>Microsoft Office PowerPoint</Application>
  <PresentationFormat>Širokoúhlá obrazovka</PresentationFormat>
  <Paragraphs>258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0" baseType="lpstr">
      <vt:lpstr>Arial</vt:lpstr>
      <vt:lpstr>Tahoma</vt:lpstr>
      <vt:lpstr>Wingdings</vt:lpstr>
      <vt:lpstr>Prezentace_MU_CZ</vt:lpstr>
      <vt:lpstr>Strategie přístupnosti </vt:lpstr>
      <vt:lpstr>Vchod / vstup – exteriér</vt:lpstr>
      <vt:lpstr>Vchod / vstup – exteriér</vt:lpstr>
      <vt:lpstr>Obecní úřad</vt:lpstr>
      <vt:lpstr>Obecní úřad</vt:lpstr>
      <vt:lpstr>Obecní úřad</vt:lpstr>
      <vt:lpstr>Obecní úřad</vt:lpstr>
      <vt:lpstr>Obecní úřad</vt:lpstr>
      <vt:lpstr>Obecní úřad</vt:lpstr>
      <vt:lpstr>Schody</vt:lpstr>
      <vt:lpstr>Interiérové dveře</vt:lpstr>
      <vt:lpstr>Interiérové dveře</vt:lpstr>
      <vt:lpstr>Interiérové dveře</vt:lpstr>
      <vt:lpstr>Interiérové dveře</vt:lpstr>
      <vt:lpstr>Prahy</vt:lpstr>
      <vt:lpstr>Prahy</vt:lpstr>
      <vt:lpstr>Koberec</vt:lpstr>
      <vt:lpstr>Volně ložená rohožka</vt:lpstr>
      <vt:lpstr>Kontaktní místo s plexisklem</vt:lpstr>
      <vt:lpstr>Místo pro vozíčkáře u stolu</vt:lpstr>
      <vt:lpstr>Místo pro vozíčkáře u stolu</vt:lpstr>
      <vt:lpstr>Místo pro vozíčkáře u stolu</vt:lpstr>
      <vt:lpstr>Místo pro vozíčkáře u stolu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WC / Bezbariérové WC</vt:lpstr>
      <vt:lpstr>Indukční smyčka</vt:lpstr>
      <vt:lpstr>Indukční smyčka</vt:lpstr>
      <vt:lpstr>Indukční smyčka</vt:lpstr>
      <vt:lpstr>Indukční smyčka</vt:lpstr>
      <vt:lpstr>Výtah</vt:lpstr>
      <vt:lpstr>Výtah</vt:lpstr>
      <vt:lpstr>Plošina</vt:lpstr>
      <vt:lpstr>Plošina</vt:lpstr>
      <vt:lpstr>Plošina</vt:lpstr>
      <vt:lpstr>Schodolez</vt:lpstr>
      <vt:lpstr>Schodolez</vt:lpstr>
      <vt:lpstr>Základní škola</vt:lpstr>
      <vt:lpstr>Základní škola</vt:lpstr>
      <vt:lpstr>Základní škola – tělocvična</vt:lpstr>
      <vt:lpstr>Základní škola – WC / Bezbariérové WC</vt:lpstr>
      <vt:lpstr>Základní škola – menstruační potřeby</vt:lpstr>
      <vt:lpstr>Základní škola – menstruační potřeby</vt:lpstr>
      <vt:lpstr>Obchod s potravinami</vt:lpstr>
      <vt:lpstr>Obchod s potravinami – pultový prodej</vt:lpstr>
      <vt:lpstr>Obchod s potravinami – „otáčivý turniket“</vt:lpstr>
      <vt:lpstr>Obchod s potravinami – platba kartou</vt:lpstr>
      <vt:lpstr>Pošta</vt:lpstr>
      <vt:lpstr>Pošta – vyvolávací systém</vt:lpstr>
      <vt:lpstr>Zdravotnické zařízení</vt:lpstr>
      <vt:lpstr>Zdravotnické zařízení – seznam ordinací</vt:lpstr>
      <vt:lpstr>Díky za pozornost</vt:lpstr>
    </vt:vector>
  </TitlesOfParts>
  <Company>Ústav geoniky AV ČR, v.v.i.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Technická stránka publikačního procesu</dc:title>
  <dc:creator>no one</dc:creator>
  <cp:lastModifiedBy>Authors</cp:lastModifiedBy>
  <cp:revision>149</cp:revision>
  <cp:lastPrinted>1601-01-01T00:00:00Z</cp:lastPrinted>
  <dcterms:created xsi:type="dcterms:W3CDTF">2019-10-18T05:01:17Z</dcterms:created>
  <dcterms:modified xsi:type="dcterms:W3CDTF">2024-05-12T15:12:25Z</dcterms:modified>
</cp:coreProperties>
</file>