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320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0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Kvarda" initials="OK" lastIdx="1" clrIdx="0">
    <p:extLst>
      <p:ext uri="{19B8F6BF-5375-455C-9EA6-DF929625EA0E}">
        <p15:presenceInfo xmlns:p15="http://schemas.microsoft.com/office/powerpoint/2012/main" userId="Ondřej Kvar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82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65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0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48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7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62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62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0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70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1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38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8A069-D139-41F5-B2B8-E96E1B0A4704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69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3">
            <a:extLst>
              <a:ext uri="{FF2B5EF4-FFF2-40B4-BE49-F238E27FC236}">
                <a16:creationId xmlns:a16="http://schemas.microsoft.com/office/drawing/2014/main" id="{6A891B41-363B-4EFD-8FC3-B7E640799C18}"/>
              </a:ext>
            </a:extLst>
          </p:cNvPr>
          <p:cNvSpPr txBox="1">
            <a:spLocks/>
          </p:cNvSpPr>
          <p:nvPr/>
        </p:nvSpPr>
        <p:spPr>
          <a:xfrm>
            <a:off x="298877" y="2900365"/>
            <a:ext cx="8521200" cy="11715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3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Z0262 GEOINFORMATIKA</a:t>
            </a:r>
          </a:p>
        </p:txBody>
      </p:sp>
      <p:sp>
        <p:nvSpPr>
          <p:cNvPr id="13" name="Podnadpis 4">
            <a:extLst>
              <a:ext uri="{FF2B5EF4-FFF2-40B4-BE49-F238E27FC236}">
                <a16:creationId xmlns:a16="http://schemas.microsoft.com/office/drawing/2014/main" id="{99EDFC20-1C85-4848-867E-2868F83DA06D}"/>
              </a:ext>
            </a:extLst>
          </p:cNvPr>
          <p:cNvSpPr txBox="1">
            <a:spLocks/>
          </p:cNvSpPr>
          <p:nvPr/>
        </p:nvSpPr>
        <p:spPr>
          <a:xfrm>
            <a:off x="298877" y="4116403"/>
            <a:ext cx="5672715" cy="28143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50" b="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ÚVOD, PODMÍNKY PRO ZÁPOČET, OPAKOVÁNÍ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7" name="Zástupný objekt pre pätu 1">
            <a:extLst>
              <a:ext uri="{FF2B5EF4-FFF2-40B4-BE49-F238E27FC236}">
                <a16:creationId xmlns:a16="http://schemas.microsoft.com/office/drawing/2014/main" id="{4298CD20-AE47-4E54-B6A5-0B2A60AED5EE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24" name="Zástupný objekt pre číslo snímky 2">
            <a:extLst>
              <a:ext uri="{FF2B5EF4-FFF2-40B4-BE49-F238E27FC236}">
                <a16:creationId xmlns:a16="http://schemas.microsoft.com/office/drawing/2014/main" id="{CC1E1FF2-5655-472E-98C2-7753C54D367B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25" name="Zástupný objekt pre pätu 1">
            <a:extLst>
              <a:ext uri="{FF2B5EF4-FFF2-40B4-BE49-F238E27FC236}">
                <a16:creationId xmlns:a16="http://schemas.microsoft.com/office/drawing/2014/main" id="{17751830-83FC-44F9-B7E9-4A1494A9A7A7}"/>
              </a:ext>
            </a:extLst>
          </p:cNvPr>
          <p:cNvSpPr txBox="1">
            <a:spLocks/>
          </p:cNvSpPr>
          <p:nvPr/>
        </p:nvSpPr>
        <p:spPr bwMode="auto">
          <a:xfrm>
            <a:off x="8091813" y="6228000"/>
            <a:ext cx="72826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podzim 2024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BCC10BB-AB7C-426F-8753-E4B16B3C6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5763" y="194407"/>
            <a:ext cx="2464312" cy="10500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B17C2BA-37FD-476C-92B1-9D89FA0F5D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878" y="194407"/>
            <a:ext cx="1277113" cy="982981"/>
          </a:xfrm>
          <a:prstGeom prst="rect">
            <a:avLst/>
          </a:prstGeom>
        </p:spPr>
      </p:pic>
      <p:sp>
        <p:nvSpPr>
          <p:cNvPr id="4" name="Podnadpis 4">
            <a:extLst>
              <a:ext uri="{FF2B5EF4-FFF2-40B4-BE49-F238E27FC236}">
                <a16:creationId xmlns:a16="http://schemas.microsoft.com/office/drawing/2014/main" id="{435B7C73-392D-4B05-8229-DE8D67C2E0D3}"/>
              </a:ext>
            </a:extLst>
          </p:cNvPr>
          <p:cNvSpPr txBox="1">
            <a:spLocks/>
          </p:cNvSpPr>
          <p:nvPr/>
        </p:nvSpPr>
        <p:spPr>
          <a:xfrm>
            <a:off x="310500" y="4897971"/>
            <a:ext cx="2508201" cy="8298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50" b="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lang="cs-CZ" b="1" kern="0" dirty="0">
                <a:solidFill>
                  <a:srgbClr val="0000DC"/>
                </a:solidFill>
                <a:latin typeface="Arial"/>
              </a:rPr>
              <a:t>Marie Novotná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kumimoji="0" lang="cs-CZ" sz="18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Tomáš Hanousek</a:t>
            </a:r>
          </a:p>
        </p:txBody>
      </p:sp>
    </p:spTree>
    <p:extLst>
      <p:ext uri="{BB962C8B-B14F-4D97-AF65-F5344CB8AC3E}">
        <p14:creationId xmlns:p14="http://schemas.microsoft.com/office/powerpoint/2010/main" val="10891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94645-2C4C-88D8-96C8-168B30AD2B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E8BF5BC5-33F3-F203-7C79-78EBD28FE2EC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43F4C0A3-F0C8-EE88-E452-BA401525A4A8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10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AC91EDF4-2D53-0AC0-AFBB-C9DFE26537B3}"/>
              </a:ext>
            </a:extLst>
          </p:cNvPr>
          <p:cNvSpPr txBox="1">
            <a:spLocks/>
          </p:cNvSpPr>
          <p:nvPr/>
        </p:nvSpPr>
        <p:spPr>
          <a:xfrm>
            <a:off x="540000" y="329324"/>
            <a:ext cx="6779100" cy="76944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pl-PL" kern="0" dirty="0">
                <a:solidFill>
                  <a:srgbClr val="0000DC"/>
                </a:solidFill>
                <a:latin typeface="Arial"/>
              </a:rPr>
              <a:t>6. Co z následujících NENÍ základním</a:t>
            </a:r>
          </a:p>
          <a:p>
            <a:pPr lvl="0" defTabSz="914400">
              <a:defRPr/>
            </a:pPr>
            <a:r>
              <a:rPr lang="pl-PL" kern="0" dirty="0">
                <a:solidFill>
                  <a:srgbClr val="0000DC"/>
                </a:solidFill>
                <a:latin typeface="Arial"/>
              </a:rPr>
              <a:t>kompozičním prvkem mapy?</a:t>
            </a:r>
            <a:endParaRPr kumimoji="0" lang="sk-SK" sz="3000" b="0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DAF022E-23FA-DD3E-E5DF-C38BFF2D8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8374DDC-DF84-1F82-D71C-2A1B5976B4CF}"/>
              </a:ext>
            </a:extLst>
          </p:cNvPr>
          <p:cNvSpPr txBox="1"/>
          <p:nvPr/>
        </p:nvSpPr>
        <p:spPr>
          <a:xfrm>
            <a:off x="540000" y="1362269"/>
            <a:ext cx="6770163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strike="sngStrik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Logo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strike="sngStrik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Směrovka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Tiráž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Měřítko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Mapové pole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Název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Legenda</a:t>
            </a:r>
          </a:p>
        </p:txBody>
      </p:sp>
    </p:spTree>
    <p:extLst>
      <p:ext uri="{BB962C8B-B14F-4D97-AF65-F5344CB8AC3E}">
        <p14:creationId xmlns:p14="http://schemas.microsoft.com/office/powerpoint/2010/main" val="386995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F0E44-868F-236A-6758-A1893C8F54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DF896192-F07B-EDDA-5D8A-9CEB58240E8A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F4AA4D04-109A-767E-DDEE-6762472ECCFB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11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5338335C-5DAF-A636-F543-94AE562946FD}"/>
              </a:ext>
            </a:extLst>
          </p:cNvPr>
          <p:cNvSpPr txBox="1">
            <a:spLocks/>
          </p:cNvSpPr>
          <p:nvPr/>
        </p:nvSpPr>
        <p:spPr>
          <a:xfrm>
            <a:off x="540000" y="329324"/>
            <a:ext cx="7413889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pl-PL" kern="0" dirty="0">
                <a:solidFill>
                  <a:srgbClr val="0000DC"/>
                </a:solidFill>
                <a:latin typeface="Arial"/>
              </a:rPr>
              <a:t>7. Je tento kartogram vytvořen správně?</a:t>
            </a:r>
            <a:endParaRPr kumimoji="0" lang="sk-SK" sz="3000" b="0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3A41B8D-82A9-B107-C318-4969B64C3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7CBDBAF-8C4F-26DF-0F3E-AB12D34F95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0154" y="1439790"/>
            <a:ext cx="5103845" cy="38493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64B1419-C966-18FE-8963-AB1A86D96C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7580" y="1744824"/>
            <a:ext cx="4504524" cy="254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49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49506-3388-6F5B-DDED-9FBA980F9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0E67327A-D477-2ABB-F18E-A4E760ECDA18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C5310807-1140-7AD4-6123-9497F3C67A6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12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08E9F3EF-7982-840F-B9C7-5DD5745C3AC6}"/>
              </a:ext>
            </a:extLst>
          </p:cNvPr>
          <p:cNvSpPr txBox="1">
            <a:spLocks/>
          </p:cNvSpPr>
          <p:nvPr/>
        </p:nvSpPr>
        <p:spPr>
          <a:xfrm>
            <a:off x="540000" y="329324"/>
            <a:ext cx="7413889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pl-PL" kern="0" dirty="0">
                <a:solidFill>
                  <a:srgbClr val="0000DC"/>
                </a:solidFill>
                <a:latin typeface="Arial"/>
              </a:rPr>
              <a:t>7. Je tento kartogram vytvořen správně?</a:t>
            </a:r>
            <a:endParaRPr kumimoji="0" lang="sk-SK" sz="3000" b="0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84C0205-F8BF-B41A-B5A9-7ED69AD51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5B83E03-997A-B924-19AA-E3154837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54663"/>
            <a:ext cx="9144000" cy="454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58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3">
            <a:extLst>
              <a:ext uri="{FF2B5EF4-FFF2-40B4-BE49-F238E27FC236}">
                <a16:creationId xmlns:a16="http://schemas.microsoft.com/office/drawing/2014/main" id="{68348224-F928-4F18-A9F5-B672CABA6ECB}"/>
              </a:ext>
            </a:extLst>
          </p:cNvPr>
          <p:cNvSpPr txBox="1">
            <a:spLocks/>
          </p:cNvSpPr>
          <p:nvPr/>
        </p:nvSpPr>
        <p:spPr>
          <a:xfrm>
            <a:off x="2765138" y="3250837"/>
            <a:ext cx="3613723" cy="3563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Děkuji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za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pozornost</a:t>
            </a:r>
            <a:endParaRPr kumimoji="0" lang="sk-SK" sz="30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26C7D03-6E2D-46FF-AA82-973625EEC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5763" y="5807962"/>
            <a:ext cx="2464312" cy="10500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6184775-022C-4FC1-B932-1F831DB6E8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878" y="5807962"/>
            <a:ext cx="1277113" cy="98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3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2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68348224-F928-4F18-A9F5-B672CABA6ECB}"/>
              </a:ext>
            </a:extLst>
          </p:cNvPr>
          <p:cNvSpPr txBox="1">
            <a:spLocks/>
          </p:cNvSpPr>
          <p:nvPr/>
        </p:nvSpPr>
        <p:spPr>
          <a:xfrm>
            <a:off x="540000" y="187987"/>
            <a:ext cx="2308324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Organizačně</a:t>
            </a:r>
            <a:endParaRPr kumimoji="0" lang="sk-SK" sz="30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8" name="Zástupný objekt pre obsah 4">
            <a:extLst>
              <a:ext uri="{FF2B5EF4-FFF2-40B4-BE49-F238E27FC236}">
                <a16:creationId xmlns:a16="http://schemas.microsoft.com/office/drawing/2014/main" id="{67DB656A-9035-4051-B06E-0D6FC91663CA}"/>
              </a:ext>
            </a:extLst>
          </p:cNvPr>
          <p:cNvSpPr txBox="1">
            <a:spLocks/>
          </p:cNvSpPr>
          <p:nvPr/>
        </p:nvSpPr>
        <p:spPr>
          <a:xfrm>
            <a:off x="542487" y="684843"/>
            <a:ext cx="8064900" cy="557530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400" dirty="0">
                <a:effectLst/>
              </a:rPr>
              <a:t>PO 16:00 - 16:50 Mgr. Tomáš Hanousek,  Mgr. Marie Novotná</a:t>
            </a:r>
            <a:endParaRPr lang="cs-CZ" sz="1400" dirty="0"/>
          </a:p>
          <a:p>
            <a:r>
              <a:rPr lang="cs-CZ" sz="1400" dirty="0">
                <a:effectLst/>
              </a:rPr>
              <a:t>PO 19:00 - 19:50 Mgr. Tomáš Hanousek,  Mgr. Marie Novotná</a:t>
            </a:r>
            <a:endParaRPr lang="cs-CZ" sz="1400" dirty="0"/>
          </a:p>
          <a:p>
            <a:r>
              <a:rPr lang="cs-CZ" sz="1400" dirty="0"/>
              <a:t>ST 10:00 - 10:50 </a:t>
            </a:r>
            <a:r>
              <a:rPr lang="cs-CZ" sz="1400" dirty="0">
                <a:effectLst/>
              </a:rPr>
              <a:t>Mgr. Tomáš Hanousek,  Mgr. Marie Novotná</a:t>
            </a:r>
            <a:endParaRPr lang="cs-CZ" sz="1400" dirty="0"/>
          </a:p>
          <a:p>
            <a:r>
              <a:rPr lang="cs-CZ" sz="1400" dirty="0">
                <a:effectLst/>
              </a:rPr>
              <a:t>ST 11:00 - 11:50 Mgr. Tomáš Hanousek,  Mgr. Marie Novotná</a:t>
            </a:r>
            <a:endParaRPr lang="cs-CZ" sz="1400" kern="0" dirty="0">
              <a:solidFill>
                <a:srgbClr val="000000"/>
              </a:solidFill>
              <a:latin typeface="Arial"/>
            </a:endParaRPr>
          </a:p>
          <a:p>
            <a:pPr marL="252000" marR="0" lvl="0" indent="-2520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–"/>
              <a:tabLst/>
              <a:defRPr/>
            </a:pPr>
            <a:r>
              <a:rPr lang="cs-CZ" sz="2000" b="1" kern="0" dirty="0">
                <a:solidFill>
                  <a:srgbClr val="000000"/>
                </a:solidFill>
                <a:latin typeface="Arial"/>
              </a:rPr>
              <a:t>liché týdny </a:t>
            </a:r>
            <a:r>
              <a:rPr lang="cs-CZ" sz="2000" kern="0" dirty="0">
                <a:solidFill>
                  <a:srgbClr val="000000"/>
                </a:solidFill>
                <a:latin typeface="Arial"/>
              </a:rPr>
              <a:t>– související teorie, postup v </a:t>
            </a:r>
            <a:r>
              <a:rPr lang="cs-CZ" sz="2000" kern="0" dirty="0" err="1">
                <a:solidFill>
                  <a:srgbClr val="000000"/>
                </a:solidFill>
                <a:latin typeface="Arial"/>
              </a:rPr>
              <a:t>ArcGIS</a:t>
            </a:r>
            <a:r>
              <a:rPr lang="cs-CZ" sz="2000" kern="0" dirty="0">
                <a:solidFill>
                  <a:srgbClr val="000000"/>
                </a:solidFill>
                <a:latin typeface="Arial"/>
              </a:rPr>
              <a:t> Pro, </a:t>
            </a:r>
            <a:r>
              <a:rPr lang="cs-CZ" sz="2000" b="1" kern="0" dirty="0">
                <a:solidFill>
                  <a:srgbClr val="000000"/>
                </a:solidFill>
                <a:latin typeface="Arial"/>
              </a:rPr>
              <a:t>zadání cvičení</a:t>
            </a:r>
          </a:p>
          <a:p>
            <a:pPr marL="441000" lvl="1" indent="-252000" algn="just" defTabSz="9144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b="1" kern="0" dirty="0">
                <a:solidFill>
                  <a:srgbClr val="000000"/>
                </a:solidFill>
                <a:latin typeface="Arial"/>
              </a:rPr>
              <a:t>2 týdny </a:t>
            </a:r>
            <a:r>
              <a:rPr lang="cs-CZ" sz="1800" kern="0" dirty="0">
                <a:solidFill>
                  <a:srgbClr val="000000"/>
                </a:solidFill>
                <a:latin typeface="Arial"/>
              </a:rPr>
              <a:t>na vypracování</a:t>
            </a:r>
          </a:p>
          <a:p>
            <a:pPr marL="441000" lvl="1" indent="-252000" algn="just" defTabSz="9144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solidFill>
                  <a:srgbClr val="000000"/>
                </a:solidFill>
                <a:latin typeface="Arial"/>
              </a:rPr>
              <a:t>deadline</a:t>
            </a:r>
            <a:r>
              <a:rPr lang="cs-CZ" sz="1800" kern="0" dirty="0">
                <a:solidFill>
                  <a:srgbClr val="000000"/>
                </a:solidFill>
                <a:latin typeface="Arial"/>
              </a:rPr>
              <a:t> pro odevzdání v 7:00</a:t>
            </a:r>
          </a:p>
          <a:p>
            <a:pPr marL="441000" lvl="1" indent="-252000" algn="just" defTabSz="9144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00"/>
                </a:solidFill>
                <a:latin typeface="Arial"/>
              </a:rPr>
              <a:t>cvičení odevzdávejte do odevzdávárny</a:t>
            </a:r>
          </a:p>
          <a:p>
            <a:pPr marL="441000" lvl="1" indent="-252000" algn="just" defTabSz="9144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b="1" kern="0" dirty="0">
                <a:solidFill>
                  <a:srgbClr val="000000"/>
                </a:solidFill>
                <a:latin typeface="Arial"/>
              </a:rPr>
              <a:t>účast povinná</a:t>
            </a:r>
          </a:p>
          <a:p>
            <a:pPr marL="441000" lvl="1" indent="-252000" algn="just" defTabSz="9144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b="1" kern="0" dirty="0">
              <a:solidFill>
                <a:srgbClr val="000000"/>
              </a:solidFill>
              <a:latin typeface="Arial"/>
            </a:endParaRPr>
          </a:p>
          <a:p>
            <a:pPr marL="252000" marR="0" lvl="0" indent="-25200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–"/>
              <a:tabLst/>
              <a:defRPr/>
            </a:pPr>
            <a:r>
              <a:rPr lang="cs-CZ" sz="2000" b="1" kern="0" dirty="0">
                <a:solidFill>
                  <a:srgbClr val="000000"/>
                </a:solidFill>
                <a:latin typeface="Arial"/>
              </a:rPr>
              <a:t>sudé týdny </a:t>
            </a:r>
            <a:r>
              <a:rPr lang="cs-CZ" sz="2000" kern="0" dirty="0">
                <a:solidFill>
                  <a:srgbClr val="000000"/>
                </a:solidFill>
                <a:latin typeface="Arial"/>
              </a:rPr>
              <a:t>– konzultační hodiny, případné problémy, rady, pomoc, čas na vypracování</a:t>
            </a:r>
          </a:p>
          <a:p>
            <a:pPr marL="441000" lvl="1" indent="-252000" algn="just" defTabSz="9144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00"/>
                </a:solidFill>
                <a:latin typeface="Arial"/>
              </a:rPr>
              <a:t>účast </a:t>
            </a:r>
            <a:r>
              <a:rPr lang="cs-CZ" sz="1800" b="1" kern="0" dirty="0">
                <a:solidFill>
                  <a:srgbClr val="000000"/>
                </a:solidFill>
                <a:latin typeface="Arial"/>
              </a:rPr>
              <a:t>nepovinná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2000" b="1" kern="0" dirty="0">
                <a:solidFill>
                  <a:srgbClr val="000000"/>
                </a:solidFill>
                <a:latin typeface="Arial"/>
              </a:rPr>
              <a:t>Komunikace</a:t>
            </a:r>
            <a:r>
              <a:rPr lang="cs-CZ" sz="2000" kern="0" dirty="0">
                <a:solidFill>
                  <a:srgbClr val="000000"/>
                </a:solidFill>
                <a:latin typeface="Arial"/>
              </a:rPr>
              <a:t>: MS Teams/FB (skupina?), mail pro omluvy z výuky</a:t>
            </a:r>
            <a:endParaRPr kumimoji="0" lang="cs-CZ" sz="2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D6E1271-8BD3-4D61-9616-AE1F12AB4A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6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B39AB5-2DEA-7C63-6F13-AA458CBCA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2624103F-96E9-9B30-CA5C-81EDA3FA3A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923D69B9-631C-97D1-4AAA-C8C8C7609F4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3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E7EFE8A9-495E-4B3E-7808-17BEE197B33A}"/>
              </a:ext>
            </a:extLst>
          </p:cNvPr>
          <p:cNvSpPr txBox="1">
            <a:spLocks/>
          </p:cNvSpPr>
          <p:nvPr/>
        </p:nvSpPr>
        <p:spPr>
          <a:xfrm>
            <a:off x="540000" y="187987"/>
            <a:ext cx="3720570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Podmínky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k zápočtu</a:t>
            </a:r>
          </a:p>
        </p:txBody>
      </p:sp>
      <p:sp>
        <p:nvSpPr>
          <p:cNvPr id="18" name="Zástupný objekt pre obsah 4">
            <a:extLst>
              <a:ext uri="{FF2B5EF4-FFF2-40B4-BE49-F238E27FC236}">
                <a16:creationId xmlns:a16="http://schemas.microsoft.com/office/drawing/2014/main" id="{F47E4AE7-276F-01AB-6795-561BB3F2AF57}"/>
              </a:ext>
            </a:extLst>
          </p:cNvPr>
          <p:cNvSpPr txBox="1">
            <a:spLocks/>
          </p:cNvSpPr>
          <p:nvPr/>
        </p:nvSpPr>
        <p:spPr>
          <a:xfrm>
            <a:off x="542487" y="684843"/>
            <a:ext cx="8064900" cy="467820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54000" indent="0">
              <a:buNone/>
            </a:pPr>
            <a:r>
              <a:rPr lang="cs-CZ" sz="2800" dirty="0">
                <a:effectLst/>
              </a:rPr>
              <a:t>DOCHÁZKA:</a:t>
            </a:r>
          </a:p>
          <a:p>
            <a:pPr lvl="1"/>
            <a:r>
              <a:rPr lang="cs-CZ" sz="2000" dirty="0">
                <a:effectLst/>
              </a:rPr>
              <a:t>splněná docházka 100 %</a:t>
            </a:r>
          </a:p>
          <a:p>
            <a:pPr lvl="1"/>
            <a:r>
              <a:rPr lang="cs-CZ" sz="2000" dirty="0">
                <a:effectLst/>
              </a:rPr>
              <a:t>2 omluvené absence v IS pouze přes studijní oddělení – </a:t>
            </a:r>
            <a:r>
              <a:rPr lang="cs-CZ" sz="2000" b="1" dirty="0">
                <a:effectLst/>
              </a:rPr>
              <a:t>liché týdny</a:t>
            </a:r>
          </a:p>
          <a:p>
            <a:pPr marL="54000" indent="0">
              <a:buNone/>
            </a:pPr>
            <a:r>
              <a:rPr lang="cs-CZ" sz="2800" dirty="0">
                <a:effectLst/>
              </a:rPr>
              <a:t>CVIČENÍ:</a:t>
            </a:r>
          </a:p>
          <a:p>
            <a:pPr lvl="1"/>
            <a:r>
              <a:rPr lang="cs-CZ" sz="2000" dirty="0">
                <a:effectLst/>
              </a:rPr>
              <a:t>uznaná všechna cvičení (5)</a:t>
            </a:r>
          </a:p>
          <a:p>
            <a:pPr lvl="1"/>
            <a:r>
              <a:rPr lang="cs-CZ" sz="2000" dirty="0">
                <a:effectLst/>
              </a:rPr>
              <a:t>každé cvičení </a:t>
            </a:r>
            <a:r>
              <a:rPr lang="cs-CZ" sz="2000" b="1" dirty="0">
                <a:effectLst/>
              </a:rPr>
              <a:t>max. 10 bodů </a:t>
            </a:r>
            <a:r>
              <a:rPr lang="cs-CZ" sz="2000" dirty="0">
                <a:effectLst/>
              </a:rPr>
              <a:t>-&gt; za semestr </a:t>
            </a:r>
            <a:r>
              <a:rPr lang="cs-CZ" sz="2000" b="1" dirty="0">
                <a:effectLst/>
              </a:rPr>
              <a:t>max. 50 bodů</a:t>
            </a:r>
            <a:r>
              <a:rPr lang="cs-CZ" sz="2000" dirty="0">
                <a:effectLst/>
              </a:rPr>
              <a:t>, pro zápočet nutné </a:t>
            </a:r>
            <a:r>
              <a:rPr lang="cs-CZ" sz="2000" b="1" dirty="0">
                <a:effectLst/>
              </a:rPr>
              <a:t>min. 30 bodů</a:t>
            </a:r>
          </a:p>
          <a:p>
            <a:pPr lvl="1"/>
            <a:r>
              <a:rPr lang="cs-CZ" sz="2000" dirty="0">
                <a:effectLst/>
              </a:rPr>
              <a:t>odevzdání v stanoveném termínu, za pozdní odevzdání bodová penalizace (každých </a:t>
            </a:r>
            <a:r>
              <a:rPr lang="cs-CZ" sz="2000" b="1" dirty="0">
                <a:effectLst/>
              </a:rPr>
              <a:t>24h -&gt; -2b </a:t>
            </a:r>
            <a:r>
              <a:rPr lang="cs-CZ" sz="2000" dirty="0">
                <a:effectLst/>
              </a:rPr>
              <a:t>z hodnocení)</a:t>
            </a:r>
          </a:p>
          <a:p>
            <a:pPr lvl="1"/>
            <a:r>
              <a:rPr lang="cs-CZ" sz="2000" dirty="0">
                <a:effectLst/>
              </a:rPr>
              <a:t>dodržení podmínek zpracování a formátu požadovaných výsledků podle jednotlivých zadání</a:t>
            </a:r>
          </a:p>
          <a:p>
            <a:pPr lvl="1"/>
            <a:r>
              <a:rPr lang="cs-CZ" sz="2000" dirty="0">
                <a:effectLst/>
              </a:rPr>
              <a:t>na konci semestru možnost opravy 1 cvičení (pouze včas odevzdaného!)</a:t>
            </a:r>
          </a:p>
          <a:p>
            <a:pPr lvl="1"/>
            <a:r>
              <a:rPr lang="cs-CZ" sz="2000" dirty="0">
                <a:effectLst/>
              </a:rPr>
              <a:t>odevzdávárna v </a:t>
            </a:r>
            <a:r>
              <a:rPr lang="cs-CZ" sz="2000" dirty="0" err="1">
                <a:effectLst/>
              </a:rPr>
              <a:t>ISu</a:t>
            </a:r>
            <a:r>
              <a:rPr lang="cs-CZ" sz="2000" dirty="0">
                <a:effectLst/>
              </a:rPr>
              <a:t>, hodnocení v poznámkovém bloku</a:t>
            </a:r>
            <a:endParaRPr kumimoji="0" lang="cs-CZ" sz="36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BB05A08-9DAE-DB38-88F8-96A7EA52F5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96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48647-1816-6549-E204-AA5B72EAA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07217541-EE98-D7D1-1353-DED42EDAE5B4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35E69FE7-B2AF-BFEE-08AD-9DC4EAFC2416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4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D694EF38-BC2D-D941-CE7F-26A60D892CBC}"/>
              </a:ext>
            </a:extLst>
          </p:cNvPr>
          <p:cNvSpPr txBox="1">
            <a:spLocks/>
          </p:cNvSpPr>
          <p:nvPr/>
        </p:nvSpPr>
        <p:spPr>
          <a:xfrm>
            <a:off x="540000" y="260533"/>
            <a:ext cx="7207101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1.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Jaké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jsou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základní GIS komponenty?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FBAFF3A-0C41-715D-971A-93071DB42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6DE2B85-5DC0-039A-4207-12505DC15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778" y="931546"/>
            <a:ext cx="6804275" cy="493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27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7D9BE-C539-5B54-3D9F-FCC46477B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F737A792-C4D5-DD25-EB0D-079FC03D06C6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F2EE82-930E-5C91-4D29-899B6127347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5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0D9AB676-7E73-1393-CE51-A87617A0618A}"/>
              </a:ext>
            </a:extLst>
          </p:cNvPr>
          <p:cNvSpPr txBox="1">
            <a:spLocks/>
          </p:cNvSpPr>
          <p:nvPr/>
        </p:nvSpPr>
        <p:spPr>
          <a:xfrm>
            <a:off x="540000" y="329324"/>
            <a:ext cx="7333739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kern="0" dirty="0">
                <a:solidFill>
                  <a:srgbClr val="0000DC"/>
                </a:solidFill>
                <a:latin typeface="Arial"/>
              </a:rPr>
              <a:t>2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.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Co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je SHAPEFILE a z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čeho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se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skládá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?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508F56A-6F7D-F714-BECB-F3B2E7279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0641EFD-7810-B994-21B3-80FEEE300C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71330"/>
            <a:ext cx="9144000" cy="454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81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98A3-2F19-DCAA-C07A-E6009085A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77D0C784-92EA-EA31-EC44-285A058FBE72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4C5C1E28-6E28-AEF2-02F8-2F8B2AD3071C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6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3D153168-8A37-F742-3E79-45790CAE0A61}"/>
              </a:ext>
            </a:extLst>
          </p:cNvPr>
          <p:cNvSpPr txBox="1">
            <a:spLocks/>
          </p:cNvSpPr>
          <p:nvPr/>
        </p:nvSpPr>
        <p:spPr>
          <a:xfrm>
            <a:off x="540000" y="329324"/>
            <a:ext cx="5536772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3.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Co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označuje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zkratka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EPSG?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6059377-196C-9744-D15B-3BEC4C1F3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57C02B0-95C3-E2D0-6ADF-1A4F5EDBB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98501"/>
            <a:ext cx="9144000" cy="372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BEC6A-D93C-06D1-E0A9-453065664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2F907AE4-DD28-08DD-FC39-36AE15845EA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DA5CA9BD-5EFC-B4F3-701E-7D2DD209C2AC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7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1BF275FB-E4BE-66C7-0C6E-C2E19997F65F}"/>
              </a:ext>
            </a:extLst>
          </p:cNvPr>
          <p:cNvSpPr txBox="1">
            <a:spLocks/>
          </p:cNvSpPr>
          <p:nvPr/>
        </p:nvSpPr>
        <p:spPr>
          <a:xfrm>
            <a:off x="540000" y="329324"/>
            <a:ext cx="5536772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pl-PL" kern="0" dirty="0">
                <a:solidFill>
                  <a:srgbClr val="0000DC"/>
                </a:solidFill>
                <a:latin typeface="Arial"/>
              </a:rPr>
              <a:t>4. Co označuje zkratka WMS?</a:t>
            </a:r>
            <a:endParaRPr kumimoji="0" lang="sk-SK" sz="30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8D023A9-1DA6-B16D-8F34-6F47663D2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D2EC0F4-EA90-84D9-AC5C-D35442BA8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9936"/>
            <a:ext cx="9144000" cy="369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C0579-E818-218A-1E24-B54A23249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7028C8EB-2510-3CB0-0CFC-370642D7DC6C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BBAF69E3-3534-E138-98BE-7192FE716749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8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A62BCBE2-73A3-C4EB-247A-8EC80D7C0330}"/>
              </a:ext>
            </a:extLst>
          </p:cNvPr>
          <p:cNvSpPr txBox="1">
            <a:spLocks/>
          </p:cNvSpPr>
          <p:nvPr/>
        </p:nvSpPr>
        <p:spPr>
          <a:xfrm>
            <a:off x="540000" y="329324"/>
            <a:ext cx="6663684" cy="115416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pl-PL" kern="0" dirty="0">
                <a:solidFill>
                  <a:srgbClr val="0000DC"/>
                </a:solidFill>
                <a:latin typeface="Arial"/>
              </a:rPr>
              <a:t>5. Je tento název mapy správný?</a:t>
            </a:r>
          </a:p>
          <a:p>
            <a:pPr lvl="0" defTabSz="914400">
              <a:defRPr/>
            </a:pPr>
            <a:endParaRPr lang="pl-PL" kern="0" dirty="0">
              <a:solidFill>
                <a:srgbClr val="0000DC"/>
              </a:solidFill>
              <a:latin typeface="Arial"/>
            </a:endParaRPr>
          </a:p>
          <a:p>
            <a:pPr lvl="0" defTabSz="914400">
              <a:defRPr/>
            </a:pPr>
            <a:r>
              <a:rPr lang="pl-PL" b="0" kern="0" dirty="0">
                <a:solidFill>
                  <a:srgbClr val="0000DC"/>
                </a:solidFill>
                <a:latin typeface="Arial"/>
              </a:rPr>
              <a:t>Mapa výskytu kaprů v Jihočeském kraji</a:t>
            </a:r>
            <a:endParaRPr kumimoji="0" lang="sk-SK" sz="3000" b="0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7B4C5AF-D160-8A18-90C4-1D1AC25FA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26E9429-50A9-E1EF-D2DF-CC8264A30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14067"/>
            <a:ext cx="9144000" cy="362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76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640CA-BDFB-3A06-254B-DF4E6BAE1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4A46BE6-7689-0815-8532-878CB4C9518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F84523BF-FA39-1BE5-0E39-DF63EDE81CBC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9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17" name="Nadpis 3">
            <a:extLst>
              <a:ext uri="{FF2B5EF4-FFF2-40B4-BE49-F238E27FC236}">
                <a16:creationId xmlns:a16="http://schemas.microsoft.com/office/drawing/2014/main" id="{7950EC25-1E15-0C3C-E6FF-0CE28990E1FA}"/>
              </a:ext>
            </a:extLst>
          </p:cNvPr>
          <p:cNvSpPr txBox="1">
            <a:spLocks/>
          </p:cNvSpPr>
          <p:nvPr/>
        </p:nvSpPr>
        <p:spPr>
          <a:xfrm>
            <a:off x="540000" y="329324"/>
            <a:ext cx="6779100" cy="76944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pl-PL" kern="0" dirty="0">
                <a:solidFill>
                  <a:srgbClr val="0000DC"/>
                </a:solidFill>
                <a:latin typeface="Arial"/>
              </a:rPr>
              <a:t>6. Co z následujících NENÍ základním</a:t>
            </a:r>
          </a:p>
          <a:p>
            <a:pPr lvl="0" defTabSz="914400">
              <a:defRPr/>
            </a:pPr>
            <a:r>
              <a:rPr lang="pl-PL" kern="0" dirty="0">
                <a:solidFill>
                  <a:srgbClr val="0000DC"/>
                </a:solidFill>
                <a:latin typeface="Arial"/>
              </a:rPr>
              <a:t>kompozičním prvkem mapy?</a:t>
            </a:r>
            <a:endParaRPr kumimoji="0" lang="sk-SK" sz="3000" b="0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FA155AD-4F56-C0C3-A651-CFDCE7241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72A982C-AE48-B788-503C-36D2CAFB403A}"/>
              </a:ext>
            </a:extLst>
          </p:cNvPr>
          <p:cNvSpPr txBox="1"/>
          <p:nvPr/>
        </p:nvSpPr>
        <p:spPr>
          <a:xfrm>
            <a:off x="540000" y="1362269"/>
            <a:ext cx="6770163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Logo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Směrovka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Tiráž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Měřítko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Mapové pole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Název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Legenda</a:t>
            </a:r>
          </a:p>
        </p:txBody>
      </p:sp>
    </p:spTree>
    <p:extLst>
      <p:ext uri="{BB962C8B-B14F-4D97-AF65-F5344CB8AC3E}">
        <p14:creationId xmlns:p14="http://schemas.microsoft.com/office/powerpoint/2010/main" val="1196066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9616</TotalTime>
  <Words>439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Trojanová</dc:creator>
  <cp:lastModifiedBy>Tomáš Hanousek</cp:lastModifiedBy>
  <cp:revision>356</cp:revision>
  <dcterms:created xsi:type="dcterms:W3CDTF">2020-09-28T14:54:23Z</dcterms:created>
  <dcterms:modified xsi:type="dcterms:W3CDTF">2024-02-19T08:33:55Z</dcterms:modified>
</cp:coreProperties>
</file>