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13" r:id="rId3"/>
    <p:sldId id="283" r:id="rId4"/>
    <p:sldId id="334" r:id="rId5"/>
    <p:sldId id="316" r:id="rId6"/>
    <p:sldId id="326" r:id="rId7"/>
    <p:sldId id="329" r:id="rId8"/>
    <p:sldId id="330" r:id="rId9"/>
    <p:sldId id="331" r:id="rId10"/>
    <p:sldId id="33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3" autoAdjust="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E436F96-E9A4-451A-84B5-6EBD82036C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26BA13-701E-427D-82BC-7088AF1D69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D9B7-D7CA-4BCF-80E7-F70BE3B91541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07FDF0-0144-429D-9FC2-F2B9B9D185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7B41FA-0CD5-4961-8896-6787F034D7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47D71-6595-4602-A952-B810AFF27E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9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6EFBE-436D-407C-BCA8-F061AEFF3616}" type="datetimeFigureOut">
              <a:rPr lang="cs-CZ" smtClean="0"/>
              <a:pPr/>
              <a:t>22.04.2024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CE5B7-0F6B-4F45-90F0-4AE212E27AA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5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475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99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531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353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30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715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65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CE5B7-0F6B-4F45-90F0-4AE212E27AA7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30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4B7B-421D-4F17-AA63-0816C42E1741}" type="datetime1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CE15-644F-4701-97BB-4815478D369D}" type="datetime1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C120-9F63-4018-A366-F4A279EC3E38}" type="datetime1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6462A-950D-433C-A865-0E62860D4A13}" type="datetime1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5025-186D-4A9C-976F-4D905BB530B3}" type="datetime1">
              <a:rPr lang="cs-CZ" smtClean="0"/>
              <a:t>22.04.2024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4B2CC-65BB-4DCF-A07A-10E91CF6F8E6}" type="datetime1">
              <a:rPr lang="cs-CZ" smtClean="0"/>
              <a:t>22.04.2024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76F1-3AAB-487A-915D-AAF07CBCE7FE}" type="datetime1">
              <a:rPr lang="cs-CZ" smtClean="0"/>
              <a:t>22.04.2024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4F88-CB7D-4425-B41D-218709FF4D9B}" type="datetime1">
              <a:rPr lang="cs-CZ" smtClean="0"/>
              <a:t>22.04.2024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2D1F-B8FA-4537-8BC3-0692BA5D11D2}" type="datetime1">
              <a:rPr lang="cs-CZ" smtClean="0"/>
              <a:t>22.04.2024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EE4D-ADA8-4ADC-85A7-618773BC9783}" type="datetime1">
              <a:rPr lang="cs-CZ" smtClean="0"/>
              <a:t>22.04.2024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Měření vzdáleností na Zemi (Z0135c – cvičení 2)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2A1F2-98D9-4283-B5B7-77A79B9A1AC4}" type="datetime1">
              <a:rPr lang="cs-CZ" smtClean="0"/>
              <a:t>22.04.2024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Měření vzdáleností na Zemi (Z0135c – cvičení 2)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30240D-D0A4-4E0E-A40F-BCB4FEB29AEF}"/>
              </a:ext>
            </a:extLst>
          </p:cNvPr>
          <p:cNvSpPr txBox="1"/>
          <p:nvPr userDrawn="1"/>
        </p:nvSpPr>
        <p:spPr>
          <a:xfrm>
            <a:off x="383366" y="6417332"/>
            <a:ext cx="768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176DAB-FB26-491E-9ECB-280D86626CB2}" type="slidenum">
              <a:rPr lang="cs-CZ" sz="900" smtClean="0">
                <a:solidFill>
                  <a:srgbClr val="0000DC"/>
                </a:solidFill>
              </a:rPr>
              <a:t>‹#›</a:t>
            </a:fld>
            <a:r>
              <a:rPr lang="cs-CZ" sz="900" dirty="0">
                <a:solidFill>
                  <a:srgbClr val="0000DC"/>
                </a:solidFill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commons.wikimedia.org/w/index.php?curid=2503241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facebook.com/uhul.cz/photos/a.335928969860711/2630296943757224/?type=3&amp;paipv=0&amp;eav=AfY8xIsNZRk-8_DJDW0NQR0Vc5X5qk74jSTleaWN56e0PQGkKRoe6F2L96kfxmgwmFA&amp;_rd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/index.php?curid=6178837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 txBox="1">
            <a:spLocks/>
          </p:cNvSpPr>
          <p:nvPr/>
        </p:nvSpPr>
        <p:spPr>
          <a:xfrm>
            <a:off x="347108" y="2312876"/>
            <a:ext cx="11509532" cy="2052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600" b="1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Geografická </a:t>
            </a:r>
            <a:r>
              <a:rPr lang="cs-CZ" sz="2600" b="1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r>
              <a:rPr lang="cs-CZ" sz="2600" b="1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– profil svahu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400" dirty="0"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2400" dirty="0" err="1"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2400" dirty="0">
                <a:latin typeface="Arial" pitchFamily="34" charset="0"/>
                <a:ea typeface="+mj-ea"/>
                <a:cs typeface="Arial" pitchFamily="34" charset="0"/>
              </a:rPr>
              <a:t> výzkumu (Z2111) - cvičení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108" y="4386688"/>
            <a:ext cx="8521200" cy="1166548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Simona Szymszová, Dominika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Faturová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(upraveno podle předchozích let)</a:t>
            </a:r>
          </a:p>
        </p:txBody>
      </p:sp>
      <p:pic>
        <p:nvPicPr>
          <p:cNvPr id="1026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88641"/>
            <a:ext cx="2463800" cy="1049337"/>
          </a:xfrm>
          <a:prstGeom prst="rect">
            <a:avLst/>
          </a:prstGeom>
          <a:noFill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21E301D-D640-48F7-9AF6-E49AA567C589}"/>
              </a:ext>
            </a:extLst>
          </p:cNvPr>
          <p:cNvSpPr/>
          <p:nvPr/>
        </p:nvSpPr>
        <p:spPr>
          <a:xfrm>
            <a:off x="407368" y="6345324"/>
            <a:ext cx="456699" cy="32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A250A1D1-82B0-703F-DAAA-D7EF00E8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 descr="C:\Users\Martin\Documents\A_ŠKOLA\_02_Magisterské studium\_Diplomová práce\4_Obhajoba\geografust-lg-cze-rgb.png">
            <a:extLst>
              <a:ext uri="{FF2B5EF4-FFF2-40B4-BE49-F238E27FC236}">
                <a16:creationId xmlns:a16="http://schemas.microsoft.com/office/drawing/2014/main" id="{E365A743-0E06-23B9-964E-96F9CE9C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6500" y="6132283"/>
            <a:ext cx="1387253" cy="589193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3A6860-9A70-F9EE-4FCB-69A8A22495A2}"/>
              </a:ext>
            </a:extLst>
          </p:cNvPr>
          <p:cNvSpPr txBox="1"/>
          <p:nvPr/>
        </p:nvSpPr>
        <p:spPr>
          <a:xfrm>
            <a:off x="361693" y="799544"/>
            <a:ext cx="11242919" cy="17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na závěr vytvořte tabulku (třetí výstup do protokolu), která bude obsahovat převládající procesy v jednotlivých částech svahu (vrchol/plošina – svah/y – úpatí – niva), možný příklad provedení níže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 protokolu pak slovně komentujte jednotlivé procesy i části FG složek, zda takto v širším kontextu dávají smysl, nebo si protiřečí, zda je zde něco neobvyklého a proč, …, pokud mám kvalitně zpracovanou textovou část, může být tabulka jen heslovitě (vždy však musí být srozumitelná)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10EBF128-B070-C09B-19AB-DE07461EB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062749"/>
              </p:ext>
            </p:extLst>
          </p:nvPr>
        </p:nvGraphicFramePr>
        <p:xfrm>
          <a:off x="852583" y="2826084"/>
          <a:ext cx="10486835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8153">
                  <a:extLst>
                    <a:ext uri="{9D8B030D-6E8A-4147-A177-3AD203B41FA5}">
                      <a16:colId xmlns:a16="http://schemas.microsoft.com/office/drawing/2014/main" val="107744577"/>
                    </a:ext>
                  </a:extLst>
                </a:gridCol>
                <a:gridCol w="2479990">
                  <a:extLst>
                    <a:ext uri="{9D8B030D-6E8A-4147-A177-3AD203B41FA5}">
                      <a16:colId xmlns:a16="http://schemas.microsoft.com/office/drawing/2014/main" val="3526683617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val="570041584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val="3637060594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332603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půdy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libo něco dalšího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540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vrchol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mělké, kamenité, pomalá pedogeneze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odtok, dlouho zmrzlá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extrémní podmínky, zakrslé formy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728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konvex</a:t>
                      </a: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svah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972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konkáv svah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hlubší profil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vsak/akumulace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83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konvex</a:t>
                      </a: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svah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751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úpatí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348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vliv potoku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8021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7A3EC52E-2E7E-8A6C-4136-CD36017190D8}"/>
              </a:ext>
            </a:extLst>
          </p:cNvPr>
          <p:cNvSpPr txBox="1"/>
          <p:nvPr/>
        </p:nvSpPr>
        <p:spPr>
          <a:xfrm>
            <a:off x="351606" y="224644"/>
            <a:ext cx="4905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8 Geografická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katéna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– profil svahu</a:t>
            </a:r>
          </a:p>
        </p:txBody>
      </p:sp>
    </p:spTree>
    <p:extLst>
      <p:ext uri="{BB962C8B-B14F-4D97-AF65-F5344CB8AC3E}">
        <p14:creationId xmlns:p14="http://schemas.microsoft.com/office/powerpoint/2010/main" val="579879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trocha teorie…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51606" y="800708"/>
            <a:ext cx="11494947" cy="230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 err="1">
                <a:latin typeface="Arial" pitchFamily="34" charset="0"/>
                <a:cs typeface="Arial" pitchFamily="34" charset="0"/>
              </a:rPr>
              <a:t>katéna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= pojem zavedený k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popisu sousedících, současně se vyvíjejících, ale přesto odlišných půd v rámci jednoho profilu svahu</a:t>
            </a:r>
            <a:b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1400" dirty="0">
                <a:latin typeface="Arial" pitchFamily="34" charset="0"/>
                <a:cs typeface="Arial" pitchFamily="34" charset="0"/>
              </a:rPr>
              <a:t>(od vrcholu až po údolní dno)</a:t>
            </a:r>
            <a:endParaRPr lang="cs-CZ" sz="1000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 původním pojetí muselo být podloží homogenní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–"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dnes se uvažuje i sled půdních typů na odlišných substrátech</a:t>
            </a:r>
          </a:p>
          <a:p>
            <a:pPr>
              <a:lnSpc>
                <a:spcPct val="130000"/>
              </a:lnSpc>
            </a:pPr>
            <a:endParaRPr lang="cs-CZ" sz="14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 širším pojetí, jako</a:t>
            </a:r>
          </a:p>
          <a:p>
            <a:pPr>
              <a:lnSpc>
                <a:spcPct val="130000"/>
              </a:lnSpc>
            </a:pPr>
            <a:r>
              <a:rPr lang="cs-CZ" sz="1400" b="1" dirty="0" err="1">
                <a:latin typeface="Arial" pitchFamily="34" charset="0"/>
                <a:cs typeface="Arial" pitchFamily="34" charset="0"/>
              </a:rPr>
              <a:t>fyzickogeografická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err="1">
                <a:latin typeface="Arial" pitchFamily="34" charset="0"/>
                <a:cs typeface="Arial" pitchFamily="34" charset="0"/>
              </a:rPr>
              <a:t>katéna</a:t>
            </a:r>
            <a:r>
              <a:rPr lang="cs-CZ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uspořádaná řada jednotlivých FG složek v rámci svahu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ástupný symbol pro zápatí 5">
            <a:extLst>
              <a:ext uri="{FF2B5EF4-FFF2-40B4-BE49-F238E27FC236}">
                <a16:creationId xmlns:a16="http://schemas.microsoft.com/office/drawing/2014/main" id="{06ADD56B-931A-AE22-8531-4D684763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965D92A3-9F57-FAF5-FD2B-DC098FDA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68" y="3104480"/>
            <a:ext cx="4680012" cy="35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580E76-5E52-CA91-3AD8-30BB32187A7A}"/>
              </a:ext>
            </a:extLst>
          </p:cNvPr>
          <p:cNvSpPr txBox="1"/>
          <p:nvPr/>
        </p:nvSpPr>
        <p:spPr>
          <a:xfrm rot="16200000">
            <a:off x="9769933" y="4338094"/>
            <a:ext cx="3636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https://commons.wikimedia.org/w/index.php?curid=25032416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7DE00C-2CD9-3337-35D4-BF80F0468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63" y="3104480"/>
            <a:ext cx="4932549" cy="31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1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678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protože v rámci svahu se toho mění opravdu hodně…</a:t>
            </a:r>
          </a:p>
        </p:txBody>
      </p:sp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050B21CF-46DF-7FD3-75A8-719E75C53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 descr="Není k dispozici žádný popis fotky.">
            <a:extLst>
              <a:ext uri="{FF2B5EF4-FFF2-40B4-BE49-F238E27FC236}">
                <a16:creationId xmlns:a16="http://schemas.microsoft.com/office/drawing/2014/main" id="{B26B6BAA-9507-662B-1225-A0CEDC7A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03" y="2865795"/>
            <a:ext cx="6210097" cy="399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95000A4E-E4A8-B3AC-7130-D529E894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4" y="800708"/>
            <a:ext cx="7099172" cy="28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B67517D-4E4B-ECE9-0B13-873E852CA06B}"/>
              </a:ext>
            </a:extLst>
          </p:cNvPr>
          <p:cNvSpPr txBox="1"/>
          <p:nvPr/>
        </p:nvSpPr>
        <p:spPr>
          <a:xfrm>
            <a:off x="311796" y="3656245"/>
            <a:ext cx="6094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https://commons.wikimedia.org/w/index.php?curid=6178837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2C23D57-B93E-711C-F20C-2BC661AAEEED}"/>
              </a:ext>
            </a:extLst>
          </p:cNvPr>
          <p:cNvSpPr txBox="1"/>
          <p:nvPr/>
        </p:nvSpPr>
        <p:spPr>
          <a:xfrm>
            <a:off x="8328248" y="2528900"/>
            <a:ext cx="36724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https://www.facebook.com/uhul.cz/photos/a.335928969860711/2630296943757224/?type=3&amp;paipv=0&amp;eav=AfY8xIsNZRk-8_DJDW0NQR0Vc5X5qk74jSTleaWN56e0PQGkKRoe6F2L96kfxmgwmFA&amp;_rdr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in\Documents\A_ŠKOLA\_02_Magisterské studium\_Diplomová práce\4_Obhajoba\geografust-lg-cze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6678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protože v rámci svahu se toho mění opravdu hodně…</a:t>
            </a:r>
          </a:p>
        </p:txBody>
      </p:sp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050B21CF-46DF-7FD3-75A8-719E75C53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D69258-966F-F3A7-B33E-D37B3678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8" y="986578"/>
            <a:ext cx="7331075" cy="488484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0D1F5B5-1C5C-253E-0E1C-A830E1BF6273}"/>
              </a:ext>
            </a:extLst>
          </p:cNvPr>
          <p:cNvSpPr txBox="1"/>
          <p:nvPr/>
        </p:nvSpPr>
        <p:spPr>
          <a:xfrm>
            <a:off x="8580276" y="799544"/>
            <a:ext cx="3024336" cy="2583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rozdílné: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půdy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odtokové poměry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teploty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vegetace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geologické podloží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…</a:t>
            </a:r>
          </a:p>
          <a:p>
            <a:pPr algn="just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7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17FAF-947A-4F5E-95D5-00C38437D07E}"/>
              </a:ext>
            </a:extLst>
          </p:cNvPr>
          <p:cNvSpPr txBox="1"/>
          <p:nvPr/>
        </p:nvSpPr>
        <p:spPr>
          <a:xfrm>
            <a:off x="351606" y="224644"/>
            <a:ext cx="4905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8 Geografická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katéna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– profil svahu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530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zadání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: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Vyberte si území, ve kterém si vymezíte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profil svahu 1-5 km dlouhý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nacházející se v horském nebo vrchovinném terénu (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převýšení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nad 300 m,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optimálně kolem 500 m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a více). V daném profilu by se měly vyskytovat alespoň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typy geologického podloží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půdní typy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vegetační formace/jednotky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Profil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přitom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rozdělte do úseků podle reliéfu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(obecně např. takto: plošina/vrchol – svah – úpatí – údolní niva).</a:t>
            </a:r>
          </a:p>
          <a:p>
            <a:pPr>
              <a:lnSpc>
                <a:spcPct val="130000"/>
              </a:lnSpc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Uveďte a doprovoďte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náčrtkem, jaké podloží, půdní typy, vegetace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(potencionální přirozená/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land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cover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/…),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formy reliéfu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(vrchol, svah, …) </a:t>
            </a:r>
            <a:r>
              <a:rPr lang="cs-CZ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aj.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(např. klimatické regiony atd.)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 vyskytují v jednotlivých částech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vymezeného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profilu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Na vymezeném profilu obecně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popište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možné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převažující procesy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ovlivňující půdní procesy, uspořádání vegetace, geomorfologické procesy atd.</a:t>
            </a:r>
          </a:p>
          <a:p>
            <a:pPr>
              <a:lnSpc>
                <a:spcPct val="130000"/>
              </a:lnSpc>
            </a:pPr>
            <a:endParaRPr lang="cs-CZ" sz="1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cíl cvičení: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Porozumět propojenosti krajinné sféry.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metoda: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Nalezení vhodného profilu (svahu) s pomocí známých mapových portálů (viz. cv1), tvorba profilu v analýze výškopisu, zaměření profilu (ideálně na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geoportálu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INSPIRE, kde lze měřit a zároveň vkládat různé map. podklady). Nakreslení schématu, popis FG složek a procesů, vytvoření tabulky základních procesů v jednotlivých částech svahu. Komentář k výběru lokality a procesům (dává vše smysl? došlo někde k zásahu člověka?, …)</a:t>
            </a:r>
            <a:endParaRPr lang="cs-CZ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zdroje: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viz cv1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výstupy: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Protokol (s řádnými náležitostmi) bude obsahovat </a:t>
            </a:r>
            <a:r>
              <a:rPr lang="cs-CZ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 obrázek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(ZM10 s vyznačeným profilem a jeho grafem),</a:t>
            </a:r>
            <a:r>
              <a:rPr lang="cs-CZ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1 schéma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(schematický zákres vašeho profilu a všech vybraných FG složek),</a:t>
            </a:r>
            <a:r>
              <a:rPr lang="cs-CZ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1 tabulku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(shrnutí procesů pro jednotlivé části svahu),</a:t>
            </a:r>
            <a:r>
              <a:rPr lang="cs-CZ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Vše vhodně okomentuji.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s-CZ" sz="1400" b="1" dirty="0">
                <a:latin typeface="Arial" pitchFamily="34" charset="0"/>
                <a:cs typeface="Arial" pitchFamily="34" charset="0"/>
              </a:rPr>
              <a:t>termín odevzdání: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29. 4. či 30. 4.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podle seminární skupiny (pozor na výběr správné odevzdávárny a formátu </a:t>
            </a:r>
            <a:r>
              <a:rPr lang="cs-CZ" sz="1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cs-CZ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PDF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Martin\Documents\A_ŠKOLA\_02_Magisterské studium\_Diplomová práce\4_Obhajoba\geografust-lg-cze-rgb.png">
            <a:extLst>
              <a:ext uri="{FF2B5EF4-FFF2-40B4-BE49-F238E27FC236}">
                <a16:creationId xmlns:a16="http://schemas.microsoft.com/office/drawing/2014/main" id="{083E6796-243C-0DD3-8065-D57F6A97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2" name="Zástupný symbol pro zápatí 5">
            <a:extLst>
              <a:ext uri="{FF2B5EF4-FFF2-40B4-BE49-F238E27FC236}">
                <a16:creationId xmlns:a16="http://schemas.microsoft.com/office/drawing/2014/main" id="{64F90367-7645-7BF6-1531-9BB1A967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0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vytipuji si 2-3 lokality vhodné pro toto cvičení, klidně vaše povodí ze cv1 (splňují podmínku převýšení?), podívám se na ně na různých mapových portálech zda splňují další podmínky (geologie, půdy, vegetační pokryv, dobrovolně i další FG složky), vyberu jeden finální profil a nechám si jej vykreslit v analýze výškopisu, tím získám první výstup pro protokol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Martin\Documents\A_ŠKOLA\_02_Magisterské studium\_Diplomová práce\4_Obhajoba\geografust-lg-cze-rgb.png">
            <a:extLst>
              <a:ext uri="{FF2B5EF4-FFF2-40B4-BE49-F238E27FC236}">
                <a16:creationId xmlns:a16="http://schemas.microsoft.com/office/drawing/2014/main" id="{083E6796-243C-0DD3-8065-D57F6A97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531E191-8B5F-6322-E39B-3E9346F54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05" y="1983010"/>
            <a:ext cx="7734683" cy="3577291"/>
          </a:xfrm>
          <a:prstGeom prst="rect">
            <a:avLst/>
          </a:prstGeom>
        </p:spPr>
      </p:pic>
      <p:sp>
        <p:nvSpPr>
          <p:cNvPr id="13" name="Zástupný symbol pro zápatí 5">
            <a:extLst>
              <a:ext uri="{FF2B5EF4-FFF2-40B4-BE49-F238E27FC236}">
                <a16:creationId xmlns:a16="http://schemas.microsoft.com/office/drawing/2014/main" id="{F0AF985D-6934-F6D3-072D-A50A745C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CD07E2-298A-3A85-F7C8-6269F0FAE04C}"/>
              </a:ext>
            </a:extLst>
          </p:cNvPr>
          <p:cNvSpPr txBox="1"/>
          <p:nvPr/>
        </p:nvSpPr>
        <p:spPr>
          <a:xfrm>
            <a:off x="351606" y="224644"/>
            <a:ext cx="4905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8 Geografická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katéna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– profil svahu</a:t>
            </a:r>
          </a:p>
        </p:txBody>
      </p:sp>
    </p:spTree>
    <p:extLst>
      <p:ext uri="{BB962C8B-B14F-4D97-AF65-F5344CB8AC3E}">
        <p14:creationId xmlns:p14="http://schemas.microsoft.com/office/powerpoint/2010/main" val="339318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na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geoportálu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INSPIRE si znovu zakreslím svůj profil a poté nahraju tematické mapy ze kterých vyčtu, co se na mém profilu nachází/děje;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využívám buď vrstvy, které zde již jsou, případně si nahraju nové jako WMS, postupně si tak projdu vše s čím budu dále pracovat (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geoportál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INSPIRE je asi nejjednodušší varianta, ale nápaditosti se meze nekladou, jde to např. i v </a:t>
            </a:r>
            <a:r>
              <a:rPr lang="cs-CZ" sz="1400" dirty="0" err="1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ArcGisu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)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Martin\Documents\A_ŠKOLA\_02_Magisterské studium\_Diplomová práce\4_Obhajoba\geografust-lg-cze-rgb.png">
            <a:extLst>
              <a:ext uri="{FF2B5EF4-FFF2-40B4-BE49-F238E27FC236}">
                <a16:creationId xmlns:a16="http://schemas.microsoft.com/office/drawing/2014/main" id="{083E6796-243C-0DD3-8065-D57F6A97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A58CA5-C6E4-39F3-9F95-CB43AE9A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06" y="1889411"/>
            <a:ext cx="5716258" cy="26497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CB138F3-232E-F201-A55D-405519FBC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962" y="1805286"/>
            <a:ext cx="3232643" cy="25289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40F853F-A40C-AFA6-C414-2A5F4B6E2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329" y="4334186"/>
            <a:ext cx="5091911" cy="2373573"/>
          </a:xfrm>
          <a:prstGeom prst="rect">
            <a:avLst/>
          </a:prstGeom>
        </p:spPr>
      </p:pic>
      <p:sp>
        <p:nvSpPr>
          <p:cNvPr id="14" name="Zástupný symbol pro zápatí 5">
            <a:extLst>
              <a:ext uri="{FF2B5EF4-FFF2-40B4-BE49-F238E27FC236}">
                <a16:creationId xmlns:a16="http://schemas.microsoft.com/office/drawing/2014/main" id="{B12887D1-963D-1C43-6178-446EAE35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2D00F4E-5427-F4B7-E4D8-716314FFA3F5}"/>
              </a:ext>
            </a:extLst>
          </p:cNvPr>
          <p:cNvSpPr txBox="1"/>
          <p:nvPr/>
        </p:nvSpPr>
        <p:spPr>
          <a:xfrm>
            <a:off x="351606" y="224644"/>
            <a:ext cx="4905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8 Geografická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katéna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– profil svahu</a:t>
            </a:r>
          </a:p>
        </p:txBody>
      </p:sp>
    </p:spTree>
    <p:extLst>
      <p:ext uri="{BB962C8B-B14F-4D97-AF65-F5344CB8AC3E}">
        <p14:creationId xmlns:p14="http://schemas.microsoft.com/office/powerpoint/2010/main" val="325222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pracujeme schematicky, proto trochu generalizujme, zajímají nás hlavní trendy, ne nejjemnější změny, zaokrouhlujte na celé stovky metrů, horniny a půdy popisujte podle vyšších kategorií, … viz obr., stejně postupujte i s dalšími FG složkami</a:t>
            </a:r>
          </a:p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kdo bude chtít, může do protokolu přidat také tyto tematické mapy (ovšem se všemi náležitostmi!)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Martin\Documents\A_ŠKOLA\_02_Magisterské studium\_Diplomová práce\4_Obhajoba\geografust-lg-cze-rgb.png">
            <a:extLst>
              <a:ext uri="{FF2B5EF4-FFF2-40B4-BE49-F238E27FC236}">
                <a16:creationId xmlns:a16="http://schemas.microsoft.com/office/drawing/2014/main" id="{083E6796-243C-0DD3-8065-D57F6A97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3403" y="6118566"/>
            <a:ext cx="1387253" cy="589193"/>
          </a:xfrm>
          <a:prstGeom prst="rect">
            <a:avLst/>
          </a:prstGeom>
          <a:noFill/>
        </p:spPr>
      </p:pic>
      <p:sp>
        <p:nvSpPr>
          <p:cNvPr id="5" name="Zástupný symbol pro zápatí 5">
            <a:extLst>
              <a:ext uri="{FF2B5EF4-FFF2-40B4-BE49-F238E27FC236}">
                <a16:creationId xmlns:a16="http://schemas.microsoft.com/office/drawing/2014/main" id="{B6DE0E94-B8C2-B42F-30DB-A0AB553F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62674F9-FB42-BBA4-FEAA-482C6F23E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93" y="1866727"/>
            <a:ext cx="7426383" cy="39068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C05147-41A5-BC76-AB34-47D53924FD8B}"/>
              </a:ext>
            </a:extLst>
          </p:cNvPr>
          <p:cNvSpPr txBox="1"/>
          <p:nvPr/>
        </p:nvSpPr>
        <p:spPr>
          <a:xfrm>
            <a:off x="351606" y="224644"/>
            <a:ext cx="4905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8 Geografická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katéna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– profil svahu</a:t>
            </a:r>
          </a:p>
        </p:txBody>
      </p:sp>
    </p:spTree>
    <p:extLst>
      <p:ext uri="{BB962C8B-B14F-4D97-AF65-F5344CB8AC3E}">
        <p14:creationId xmlns:p14="http://schemas.microsoft.com/office/powerpoint/2010/main" val="234705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DA6B64C-B8E8-424A-6B07-F91EC1FFDD25}"/>
              </a:ext>
            </a:extLst>
          </p:cNvPr>
          <p:cNvSpPr txBox="1"/>
          <p:nvPr/>
        </p:nvSpPr>
        <p:spPr>
          <a:xfrm>
            <a:off x="361693" y="799544"/>
            <a:ext cx="11242919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jakmile mám zjištěno vše, co potřebuji, vytvořím schéma mého profilu, zda ručně na papír, v malování, sofistikovanějších programech či třeba v PowerPointu, to je na vás, schéma však musí obsahovat tvar samotného profilu, jednotlivé FG složky (řaďte je tak, jak se v přírodě vyskytují, tedy vegetace bude až nad půdou, …) + vše co je v zadání, 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měřítko!! 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(schematicky) a </a:t>
            </a:r>
            <a:r>
              <a:rPr lang="cs-CZ" sz="1400" b="1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min max výšku</a:t>
            </a:r>
            <a:r>
              <a:rPr lang="cs-CZ" sz="14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, tohle je tedy druhý výstup do protokolu</a:t>
            </a:r>
            <a:endParaRPr lang="cs-CZ" sz="1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9" name="Obrázek 88">
            <a:extLst>
              <a:ext uri="{FF2B5EF4-FFF2-40B4-BE49-F238E27FC236}">
                <a16:creationId xmlns:a16="http://schemas.microsoft.com/office/drawing/2014/main" id="{1D104C7B-F4FC-6041-34A3-7801BB059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082" y="1781333"/>
            <a:ext cx="7165662" cy="4508528"/>
          </a:xfrm>
          <a:prstGeom prst="rect">
            <a:avLst/>
          </a:prstGeom>
        </p:spPr>
      </p:pic>
      <p:sp>
        <p:nvSpPr>
          <p:cNvPr id="90" name="Zástupný symbol pro zápatí 5">
            <a:extLst>
              <a:ext uri="{FF2B5EF4-FFF2-40B4-BE49-F238E27FC236}">
                <a16:creationId xmlns:a16="http://schemas.microsoft.com/office/drawing/2014/main" id="{AC5E8547-5A66-0A1F-D95A-FD975015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800" y="6356351"/>
            <a:ext cx="5660268" cy="365125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Metody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fyzickogeografického</a:t>
            </a:r>
            <a:r>
              <a:rPr lang="cs-CZ" sz="900" dirty="0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 výzkumu (Z2111) – Geografická </a:t>
            </a:r>
            <a:r>
              <a:rPr lang="cs-CZ" sz="900" dirty="0" err="1">
                <a:solidFill>
                  <a:srgbClr val="0000DC"/>
                </a:solidFill>
                <a:latin typeface="Arial" pitchFamily="34" charset="0"/>
                <a:ea typeface="+mj-ea"/>
                <a:cs typeface="Arial" pitchFamily="34" charset="0"/>
              </a:rPr>
              <a:t>katéna</a:t>
            </a:r>
            <a:endParaRPr lang="cs-CZ" sz="900" dirty="0">
              <a:solidFill>
                <a:srgbClr val="0000DC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1" name="Picture 2" descr="C:\Users\Martin\Documents\A_ŠKOLA\_02_Magisterské studium\_Diplomová práce\4_Obhajoba\geografust-lg-cze-rgb.png">
            <a:extLst>
              <a:ext uri="{FF2B5EF4-FFF2-40B4-BE49-F238E27FC236}">
                <a16:creationId xmlns:a16="http://schemas.microsoft.com/office/drawing/2014/main" id="{99472632-A00A-7B21-4D44-AF72963E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96500" y="6132283"/>
            <a:ext cx="1387253" cy="589193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E59D54E-1B13-9F02-6212-42D8C8AF5E73}"/>
              </a:ext>
            </a:extLst>
          </p:cNvPr>
          <p:cNvSpPr txBox="1"/>
          <p:nvPr/>
        </p:nvSpPr>
        <p:spPr>
          <a:xfrm>
            <a:off x="351606" y="224644"/>
            <a:ext cx="4905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cv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. 8 Geografická </a:t>
            </a:r>
            <a:r>
              <a:rPr lang="cs-CZ" sz="20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katéna</a:t>
            </a:r>
            <a:r>
              <a:rPr lang="cs-CZ" sz="20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– profil svahu</a:t>
            </a:r>
          </a:p>
        </p:txBody>
      </p:sp>
    </p:spTree>
    <p:extLst>
      <p:ext uri="{BB962C8B-B14F-4D97-AF65-F5344CB8AC3E}">
        <p14:creationId xmlns:p14="http://schemas.microsoft.com/office/powerpoint/2010/main" val="4506227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31719</TotalTime>
  <Words>1058</Words>
  <Application>Microsoft Office PowerPoint</Application>
  <PresentationFormat>Širokoúhlá obrazovka</PresentationFormat>
  <Paragraphs>98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Simona Szymszová</cp:lastModifiedBy>
  <cp:revision>38</cp:revision>
  <dcterms:created xsi:type="dcterms:W3CDTF">2021-06-03T07:54:37Z</dcterms:created>
  <dcterms:modified xsi:type="dcterms:W3CDTF">2024-04-22T09:03:36Z</dcterms:modified>
</cp:coreProperties>
</file>