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notesMasterIdLst>
    <p:notesMasterId r:id="rId11"/>
  </p:notesMasterIdLst>
  <p:handoutMasterIdLst>
    <p:handoutMasterId r:id="rId12"/>
  </p:handoutMasterIdLst>
  <p:sldIdLst>
    <p:sldId id="257" r:id="rId2"/>
    <p:sldId id="261" r:id="rId3"/>
    <p:sldId id="258" r:id="rId4"/>
    <p:sldId id="263" r:id="rId5"/>
    <p:sldId id="262" r:id="rId6"/>
    <p:sldId id="265" r:id="rId7"/>
    <p:sldId id="260" r:id="rId8"/>
    <p:sldId id="259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6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27DCA4C-7825-44A0-B31A-4BAD6120D580}" type="datetime1">
              <a:rPr lang="cs-CZ" smtClean="0"/>
              <a:t>20.02.2024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975D426-A9DD-4244-A2CE-1FB662374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8445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1CCFE8D-08E6-40AC-BF4B-494C67BC535C}" type="datetime1">
              <a:rPr lang="cs-CZ" smtClean="0"/>
              <a:t>20.02.2024</a:t>
            </a:fld>
            <a:endParaRPr lang="en-US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"/>
              <a:t>Kliknutím můžete upravit styly předlohy textu.</a:t>
            </a:r>
            <a:endParaRPr lang="en-US"/>
          </a:p>
          <a:p>
            <a:pPr lvl="1" rtl="0"/>
            <a:r>
              <a:rPr lang="cs"/>
              <a:t>Druhá úroveň</a:t>
            </a:r>
          </a:p>
          <a:p>
            <a:pPr lvl="2" rtl="0"/>
            <a:r>
              <a:rPr lang="cs"/>
              <a:t>Třetí úroveň</a:t>
            </a:r>
          </a:p>
          <a:p>
            <a:pPr lvl="3" rtl="0"/>
            <a:r>
              <a:rPr lang="cs"/>
              <a:t>Čtvrtá úroveň</a:t>
            </a:r>
          </a:p>
          <a:p>
            <a:pPr lvl="4" rtl="0"/>
            <a:r>
              <a:rPr lang="cs"/>
              <a:t>Pátá úroveň</a:t>
            </a:r>
            <a:endParaRPr lang="en-US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B41D33-19C8-4450-B3C5-BE83E9C8F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45525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8EC4697-A511-4167-98D5-E240268A2670}" type="datetime1">
              <a:rPr lang="cs-CZ" smtClean="0"/>
              <a:t>20.02.2024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4190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5C2422F-D08F-49D0-98CD-DC7D2F2607DE}" type="datetime1">
              <a:rPr lang="cs-CZ" smtClean="0"/>
              <a:t>20.02.2024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681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472C44F-B7A3-4350-988C-CFC166A0AA82}" type="datetime1">
              <a:rPr lang="cs-CZ" smtClean="0"/>
              <a:t>20.02.2024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13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900C9E6-3834-4C30-AC74-37ACA7F99694}" type="datetime1">
              <a:rPr lang="cs-CZ" smtClean="0"/>
              <a:t>20.02.2024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770763"/>
      </p:ext>
    </p:extLst>
  </p:cSld>
  <p:clrMapOvr>
    <a:masterClrMapping/>
  </p:clrMapOvr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ACB43DD-355E-4ACB-AF6B-F0A0D93B1FF7}" type="datetime1">
              <a:rPr lang="cs-CZ" smtClean="0"/>
              <a:t>20.02.2024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3333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D0DC0DA-1C84-4CFB-A589-758D033EC754}" type="datetime1">
              <a:rPr lang="cs-CZ" smtClean="0"/>
              <a:t>20.02.2024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899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E68CB40-5E53-430A-BC80-66A7330A3E11}" type="datetime1">
              <a:rPr lang="cs-CZ" smtClean="0"/>
              <a:t>20.02.2024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634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D030092-A1C2-46B4-B050-3676FFA9CD44}" type="datetime1">
              <a:rPr lang="cs-CZ" smtClean="0"/>
              <a:t>20.02.2024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30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900C9E6-3834-4C30-AC74-37ACA7F99694}" type="datetime1">
              <a:rPr lang="cs-CZ" smtClean="0"/>
              <a:t>20.02.2024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859996"/>
      </p:ext>
    </p:extLst>
  </p:cSld>
  <p:clrMapOvr>
    <a:masterClrMapping/>
  </p:clrMapOvr>
  <p:hf sldNum="0"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pPr rtl="0"/>
            <a:fld id="{4E756D9B-B1BA-4BAF-99A5-DC08EF34F207}" type="datetime1">
              <a:rPr lang="cs-CZ" smtClean="0"/>
              <a:t>20.02.2024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622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E295CD-EF07-4568-A35E-D8DFD54CCEB6}" type="datetime1">
              <a:rPr lang="cs-CZ" smtClean="0"/>
              <a:t>20.02.2024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307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 rtl="0"/>
            <a:fld id="{1900C9E6-3834-4C30-AC74-37ACA7F99694}" type="datetime1">
              <a:rPr lang="cs-CZ" smtClean="0"/>
              <a:t>20.02.2024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4430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hf sldNum="0" hdr="0" ft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bsah obrázku růžová, Barevnost, Šeřík, látka&#10;&#10;Popis byl vytvořen automaticky">
            <a:extLst>
              <a:ext uri="{FF2B5EF4-FFF2-40B4-BE49-F238E27FC236}">
                <a16:creationId xmlns:a16="http://schemas.microsoft.com/office/drawing/2014/main" id="{5A7D4B2C-B8B5-A73A-9D83-33EC44986D8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35000"/>
          </a:blip>
          <a:srcRect t="1635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rtlCol="0">
            <a:normAutofit/>
          </a:bodyPr>
          <a:lstStyle/>
          <a:p>
            <a:pPr rtl="0"/>
            <a:r>
              <a:rPr lang="cs" dirty="0"/>
              <a:t>Metody sociálně geografického výzkumu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rtlCol="0">
            <a:normAutofit/>
          </a:bodyPr>
          <a:lstStyle/>
          <a:p>
            <a:pPr rtl="0"/>
            <a:r>
              <a:rPr lang="c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Seminář 20. 2. 2024 / 21. 2. 2024</a:t>
            </a:r>
          </a:p>
          <a:p>
            <a:pPr rtl="0"/>
            <a:r>
              <a:rPr lang="c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Alan faltýnek;  484786@mail.muni.cz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7AB95BF-57D0-4E49-9EF2-408B47C8D4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1C520CBD-F82E-44E4-BDA5-128716AD79C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618AE32-A526-42FC-A854-732740BD38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FD9BCD-0E22-4B2D-B287-B0F38895A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kurzu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D1A87A-265E-4008-834F-CFAA7C254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Organizační pokyny v IS ve studijních materiálech</a:t>
            </a:r>
          </a:p>
          <a:p>
            <a:pPr marL="0" indent="0">
              <a:buNone/>
            </a:pPr>
            <a:endParaRPr lang="cs-CZ" sz="2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Důležité informace: </a:t>
            </a:r>
          </a:p>
          <a:p>
            <a:pPr lvl="1"/>
            <a:r>
              <a:rPr lang="cs-CZ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povinnost odevzdat všechna cvičení</a:t>
            </a:r>
          </a:p>
          <a:p>
            <a:pPr lvl="1"/>
            <a:r>
              <a:rPr lang="cs-CZ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Deadline</a:t>
            </a:r>
            <a:r>
              <a:rPr lang="cs-CZ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na odevzdání vždy 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</a:t>
            </a:r>
            <a:r>
              <a:rPr lang="cs-CZ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před seminářem (pondělí, úterý)</a:t>
            </a:r>
          </a:p>
          <a:p>
            <a:pPr lvl="1"/>
            <a:r>
              <a:rPr lang="cs-CZ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Možnost 2 neomluvených absencí</a:t>
            </a:r>
            <a:endParaRPr lang="en-GB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330B9E2-B18E-4111-9CC0-C48F6482C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20.02.2024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0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" dirty="0"/>
              <a:t>Kvalitativní vs. Kvantitativní výzkum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7072210-DD88-43E6-8EC1-746418E83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90876"/>
            <a:ext cx="11029615" cy="4495856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Kvantitativní 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Reprezentace populace jedinců 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Vysoká reliabilita, vysoká redukce, nízká validita, možnost generalizace na populaci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Deduktivní</a:t>
            </a:r>
          </a:p>
          <a:p>
            <a:r>
              <a:rPr lang="cs-CZ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Kvalitativní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Reprezentace problému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Nízká reliabilita, vysoká validita, nízká redukce, generalizace problému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Induktivní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8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5F0EC8-AE92-4002-A31C-415BD23C7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Kvalitativní vs. Kvantitativní - postup</a:t>
            </a:r>
            <a:endParaRPr lang="en-GB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A7E5875-9DDC-4E3A-92AC-C949DEB4F8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1191" y="2001921"/>
            <a:ext cx="5194769" cy="557784"/>
          </a:xfrm>
        </p:spPr>
        <p:txBody>
          <a:bodyPr/>
          <a:lstStyle/>
          <a:p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Kvantitativní výzkum</a:t>
            </a: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945D532-357A-4B74-B5E7-22293C2531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194" y="2697151"/>
            <a:ext cx="5194766" cy="3202290"/>
          </a:xfrm>
        </p:spPr>
        <p:txBody>
          <a:bodyPr>
            <a:noAutofit/>
          </a:bodyPr>
          <a:lstStyle/>
          <a:p>
            <a:r>
              <a:rPr lang="cs-CZ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Vstup: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cs-CZ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Teorie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cs-CZ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Pracovní hypotézy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cs-CZ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Konstrukce vzorku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cs-CZ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Sběr dat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cs-CZ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Analýza dat</a:t>
            </a:r>
          </a:p>
          <a:p>
            <a:r>
              <a:rPr lang="cs-CZ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Výstup: Testované hypotézy, ověřená nebo zdokonalená teorie.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460D4C4-B035-4BCB-807E-3BF9ECC3F3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6037" y="2001921"/>
            <a:ext cx="5194770" cy="553373"/>
          </a:xfrm>
        </p:spPr>
        <p:txBody>
          <a:bodyPr/>
          <a:lstStyle/>
          <a:p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Kvalitativní výzkum</a:t>
            </a: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5751620-9DCD-45AB-AEF3-9A0AB79913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6035" y="2697150"/>
            <a:ext cx="5194771" cy="3655523"/>
          </a:xfrm>
        </p:spPr>
        <p:txBody>
          <a:bodyPr>
            <a:normAutofit fontScale="92500" lnSpcReduction="10000"/>
          </a:bodyPr>
          <a:lstStyle/>
          <a:p>
            <a:r>
              <a:rPr lang="cs-CZ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Vstup: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Sociální (sociálně vědní) problém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Terénní výzkum, který zahrnuje souběžné vytváření vzorku, sběr dat, analýzu a interpretaci</a:t>
            </a:r>
          </a:p>
          <a:p>
            <a:pPr marL="342900" indent="-342900">
              <a:buFont typeface="+mj-lt"/>
              <a:buAutoNum type="arabicPeriod"/>
            </a:pPr>
            <a:endParaRPr lang="cs-CZ" sz="1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Výstup: Hypotézy, „</a:t>
            </a:r>
            <a:r>
              <a:rPr lang="cs-CZ" sz="1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grounded</a:t>
            </a:r>
            <a:r>
              <a:rPr lang="cs-CZ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theory</a:t>
            </a:r>
            <a:r>
              <a:rPr lang="cs-CZ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 – „zakotvená teorie“, nová teorie, vysvětlení problému</a:t>
            </a:r>
            <a:r>
              <a:rPr lang="cs-CZ" sz="19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cs-CZ" sz="1900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Zakotvená teorie: data musí být sbírána tak dlouho, dokud nedojde k jejich </a:t>
            </a:r>
            <a:r>
              <a:rPr lang="cs-CZ" sz="1900" b="1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informační nasycenosti </a:t>
            </a:r>
            <a:r>
              <a:rPr lang="cs-CZ" sz="1900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(tedy tak dlouho, dokud několik po sobě realizovaných rozhovorů (či pozorování) už nepřinese další informace ke sledovanému problému</a:t>
            </a:r>
            <a:endParaRPr lang="en-GB" sz="1900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57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A5440A-728F-4300-8EB9-AE2E7CA9E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škály u kvantitativního výzkumu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69689F-4A29-454A-BD81-561AA70EE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938912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cs-CZ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Řekl(a) byste, že pro českou ekonomiku je obecně špatné nebo dobré, že sem přicházejí žít lidé z jiných zemí?</a:t>
            </a:r>
            <a:endParaRPr lang="cs-CZ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cs-CZ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cs-CZ" sz="2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Špatné pro ekonomiku	</a:t>
            </a:r>
            <a:r>
              <a:rPr lang="cs-CZ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				</a:t>
            </a:r>
            <a:r>
              <a:rPr lang="cs-CZ" sz="2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Dobré pro ekonomiku</a:t>
            </a:r>
            <a:endParaRPr lang="cs-CZ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2" indent="0" algn="just">
              <a:lnSpc>
                <a:spcPct val="150000"/>
              </a:lnSpc>
              <a:buNone/>
            </a:pPr>
            <a:r>
              <a:rPr lang="cs-CZ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cs-CZ" sz="2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0	1	2	3	4	5	6	7	8	9	10</a:t>
            </a:r>
            <a:endParaRPr lang="cs-CZ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endParaRPr lang="cs-CZ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cs-CZ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Odmítl/a 77</a:t>
            </a:r>
          </a:p>
          <a:p>
            <a:pPr algn="just">
              <a:lnSpc>
                <a:spcPct val="150000"/>
              </a:lnSpc>
            </a:pPr>
            <a:r>
              <a:rPr lang="cs-CZ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Nevím 88 </a:t>
            </a:r>
          </a:p>
          <a:p>
            <a:endParaRPr lang="en-GB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73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68440"/>
          </a:xfrm>
        </p:spPr>
        <p:txBody>
          <a:bodyPr/>
          <a:lstStyle/>
          <a:p>
            <a:r>
              <a:rPr lang="cs-CZ" dirty="0" smtClean="0"/>
              <a:t>Příklad otázek u rozhovoru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59295" y="1780674"/>
            <a:ext cx="9039396" cy="4203031"/>
          </a:xfrm>
          <a:prstGeom prst="rect">
            <a:avLst/>
          </a:prstGeom>
        </p:spPr>
      </p:pic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900C9E6-3834-4C30-AC74-37ACA7F99694}" type="datetime1">
              <a:rPr lang="cs-CZ" smtClean="0"/>
              <a:t>20.02.2024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119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CDD824-579A-47F0-B058-73DED5013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se vyrábí sociologická znalost</a:t>
            </a:r>
            <a:br>
              <a:rPr lang="cs-CZ" dirty="0"/>
            </a:br>
            <a:r>
              <a:rPr lang="cs-CZ" dirty="0"/>
              <a:t>(Miroslav </a:t>
            </a:r>
            <a:r>
              <a:rPr lang="cs-CZ" dirty="0" err="1"/>
              <a:t>Disman</a:t>
            </a:r>
            <a:r>
              <a:rPr lang="cs-CZ" dirty="0"/>
              <a:t>)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3934F3-EF49-490D-8C70-37E3DC600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Rok vydání 2000</a:t>
            </a:r>
          </a:p>
          <a:p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Metodologická učebnice sociálně vědního výzkumu</a:t>
            </a:r>
          </a:p>
          <a:p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Kvalitativní vs. Kvantitativní / Indukce vs. Dedukce</a:t>
            </a:r>
          </a:p>
          <a:p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Příklady metod, způsoby sběru dat</a:t>
            </a:r>
          </a:p>
          <a:p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Výzkumné techniky: pozorování, rozhovor, analýza dokumentů</a:t>
            </a:r>
          </a:p>
          <a:p>
            <a:r>
              <a:rPr lang="cs-CZ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Etmonetodologie</a:t>
            </a:r>
            <a:endParaRPr lang="en-GB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05017AA-8A62-47FD-96F0-45E519089F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9135" y="1610958"/>
            <a:ext cx="3390023" cy="4714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51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B5A02BE5-93E5-4679-8F83-D72FF0D94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3580"/>
            <a:ext cx="11029616" cy="1188720"/>
          </a:xfrm>
        </p:spPr>
        <p:txBody>
          <a:bodyPr>
            <a:normAutofit fontScale="90000"/>
          </a:bodyPr>
          <a:lstStyle/>
          <a:p>
            <a:r>
              <a:rPr lang="cs-CZ" dirty="0"/>
              <a:t>Cvičení 1 </a:t>
            </a:r>
            <a:br>
              <a:rPr lang="cs-CZ" dirty="0"/>
            </a:b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četba 1. textu a formulace argumentu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12" name="Zástupný obsah 11">
            <a:extLst>
              <a:ext uri="{FF2B5EF4-FFF2-40B4-BE49-F238E27FC236}">
                <a16:creationId xmlns:a16="http://schemas.microsoft.com/office/drawing/2014/main" id="{BEA0DC46-E3C6-465B-A310-4560E828E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748119"/>
            <a:ext cx="11029615" cy="504092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Zadání:</a:t>
            </a:r>
            <a:r>
              <a:rPr lang="cs-CZ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Přečtěte si kapitolu </a:t>
            </a:r>
            <a:r>
              <a:rPr lang="cs-CZ" sz="20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 druhý výzkum aneb Dokázat, nebo rozumět?</a:t>
            </a:r>
            <a:r>
              <a:rPr lang="cs-CZ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 knihy Miroslava </a:t>
            </a:r>
            <a:r>
              <a:rPr lang="cs-CZ" sz="20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Dismana</a:t>
            </a:r>
            <a:r>
              <a:rPr lang="cs-CZ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„Jak se vyrábí sociologická znalost“.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Následně si představte situaci, že jste u obhajoby své bakalářské práce, která se opírá pouze o kvalitativní výzkumné metody a která se opírá o rozhovory pouze s 5 komunikačními partnery. Váš oponent Vám položí tuto otázku: </a:t>
            </a:r>
            <a:r>
              <a:rPr lang="cs-CZ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můžete něco vyvozovat z rozhovorů s pouhými pěti komunikačními partnery?</a:t>
            </a:r>
            <a:r>
              <a:rPr lang="cs-CZ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 základě přečtené kapitoly se pokuste zformulovat co možná nejlepší odpověď na tuto otázku.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Doporučená forma odevzdání: textový soubor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Doporučená délka: </a:t>
            </a:r>
            <a:r>
              <a:rPr lang="cs-CZ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1000 znaků </a:t>
            </a:r>
            <a:r>
              <a:rPr lang="cs-CZ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včetně mezer (pozor na znaky vč. mezer, opravdu to není moc textu)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Datum odevzdání: do pondělí</a:t>
            </a:r>
            <a:r>
              <a:rPr lang="cs-CZ" sz="17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7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26</a:t>
            </a:r>
            <a:r>
              <a:rPr lang="cs-CZ" sz="17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17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cs-CZ" sz="17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2024 (23:59) – </a:t>
            </a:r>
            <a:r>
              <a:rPr lang="cs-CZ" sz="17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úterní</a:t>
            </a:r>
            <a:r>
              <a:rPr lang="cs-CZ" sz="17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skupiny / do úterý</a:t>
            </a:r>
            <a:r>
              <a:rPr lang="cs-CZ" sz="17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7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27. 2. 2022 (23:59) – </a:t>
            </a:r>
            <a:r>
              <a:rPr lang="cs-CZ" sz="17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středeční</a:t>
            </a:r>
            <a:r>
              <a:rPr lang="cs-CZ" sz="17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skupina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568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B4749B-FCA5-E9AE-341A-E06D87596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708008"/>
          </a:xfrm>
        </p:spPr>
        <p:txBody>
          <a:bodyPr>
            <a:normAutofit fontScale="90000"/>
          </a:bodyPr>
          <a:lstStyle/>
          <a:p>
            <a:r>
              <a:rPr lang="cs-CZ" dirty="0"/>
              <a:t>Středeční skupina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A62F38-9DA8-7CCD-9C70-0A9644EC93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994612"/>
            <a:ext cx="10058400" cy="534202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Změna cvičení?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Zkuste se společně domluvit na jiném termínu cvičení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Z3 </a:t>
            </a:r>
          </a:p>
          <a:p>
            <a:pPr marL="0" indent="0">
              <a:buNone/>
            </a:pPr>
            <a:r>
              <a:rPr lang="cs-CZ" dirty="0"/>
              <a:t>- Pondělí (08:00 – 08:50), (14:00 – 14:50)</a:t>
            </a:r>
          </a:p>
          <a:p>
            <a:pPr marL="0" indent="0">
              <a:buNone/>
            </a:pPr>
            <a:r>
              <a:rPr lang="cs-CZ" dirty="0"/>
              <a:t>- Čtvrtek (08:00-08:50)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 Z5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- Pondělí (08:00-08:50), (9:00-9:50), (10:00-10:50), (11:00-11:50)</a:t>
            </a:r>
          </a:p>
          <a:p>
            <a:pPr marL="0" indent="0">
              <a:buNone/>
            </a:pPr>
            <a:r>
              <a:rPr lang="cs-CZ" dirty="0"/>
              <a:t>- Úterý (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08:00-08:50), (9:00-9:50), (10:00-10:50), (13:00-13:50), (14:00-14:50), (15:00-15:50), (18:00-18:50)</a:t>
            </a:r>
          </a:p>
          <a:p>
            <a:pPr marL="0" indent="0">
              <a:buNone/>
            </a:pPr>
            <a:r>
              <a:rPr lang="cs-CZ" dirty="0">
                <a:solidFill>
                  <a:srgbClr val="000000">
                    <a:lumMod val="75000"/>
                    <a:lumOff val="25000"/>
                  </a:srgbClr>
                </a:solidFill>
                <a:latin typeface="Calibri" panose="020F0502020204030204"/>
              </a:rPr>
              <a:t>- Středa (13:00-13:50), (14:00-14:50)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Calibri" panose="020F0502020204030204"/>
              </a:rPr>
              <a:t>Čtvrtek </a:t>
            </a:r>
            <a:r>
              <a:rPr lang="cs-CZ" dirty="0">
                <a:solidFill>
                  <a:srgbClr val="000000">
                    <a:lumMod val="75000"/>
                    <a:lumOff val="25000"/>
                  </a:srgbClr>
                </a:solidFill>
                <a:latin typeface="Calibri" panose="020F0502020204030204"/>
              </a:rPr>
              <a:t>(14:00-14:50</a:t>
            </a:r>
            <a:r>
              <a:rPr lang="cs-CZ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Calibri" panose="020F0502020204030204"/>
              </a:rPr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Calibri" panose="020F0502020204030204"/>
              </a:rPr>
              <a:t> Z6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Calibri" panose="020F0502020204030204"/>
              </a:rPr>
              <a:t>Úterý (12:00-12:50), (13:00-13:50), (14:00-14:50), (15:00-15:50)</a:t>
            </a:r>
            <a:endParaRPr lang="cs-CZ" dirty="0"/>
          </a:p>
          <a:p>
            <a:pPr>
              <a:buFontTx/>
              <a:buChar char="-"/>
            </a:pPr>
            <a:r>
              <a:rPr lang="cs-CZ" dirty="0">
                <a:solidFill>
                  <a:srgbClr val="000000">
                    <a:lumMod val="75000"/>
                    <a:lumOff val="25000"/>
                  </a:srgbClr>
                </a:solidFill>
                <a:latin typeface="Calibri" panose="020F0502020204030204"/>
              </a:rPr>
              <a:t> </a:t>
            </a:r>
            <a:r>
              <a:rPr lang="cs-CZ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Calibri" panose="020F0502020204030204"/>
              </a:rPr>
              <a:t>Pond</a:t>
            </a:r>
            <a:r>
              <a:rPr lang="cs-CZ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Calibri" panose="020F0502020204030204"/>
              </a:rPr>
              <a:t>ělí (asi kdykoliv)</a:t>
            </a:r>
            <a:endParaRPr lang="cs-CZ" dirty="0" smtClean="0">
              <a:solidFill>
                <a:srgbClr val="000000">
                  <a:lumMod val="75000"/>
                  <a:lumOff val="25000"/>
                </a:srgbClr>
              </a:solidFill>
              <a:latin typeface="Calibri" panose="020F0502020204030204"/>
            </a:endParaRP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9C2C71-6DF2-6E8F-37B6-8627FF62F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900C9E6-3834-4C30-AC74-37ACA7F99694}" type="datetime1">
              <a:rPr lang="cs-CZ" smtClean="0"/>
              <a:t>20.02.2024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99930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287</TotalTime>
  <Words>394</Words>
  <Application>Microsoft Office PowerPoint</Application>
  <PresentationFormat>Širokoúhlá obrazovka</PresentationFormat>
  <Paragraphs>74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Calibri</vt:lpstr>
      <vt:lpstr>Calibri Light</vt:lpstr>
      <vt:lpstr>Times New Roman</vt:lpstr>
      <vt:lpstr>Wingdings</vt:lpstr>
      <vt:lpstr>Retrospektiva</vt:lpstr>
      <vt:lpstr>Metody sociálně geografického výzkumu</vt:lpstr>
      <vt:lpstr>Organizace kurzu</vt:lpstr>
      <vt:lpstr>Kvalitativní vs. Kvantitativní výzkum</vt:lpstr>
      <vt:lpstr>Kvalitativní vs. Kvantitativní - postup</vt:lpstr>
      <vt:lpstr>Příklad škály u kvantitativního výzkumu</vt:lpstr>
      <vt:lpstr>Příklad otázek u rozhovoru</vt:lpstr>
      <vt:lpstr>Jak se vyrábí sociologická znalost (Miroslav Disman)</vt:lpstr>
      <vt:lpstr>Cvičení 1  četba 1. textu a formulace argumentu </vt:lpstr>
      <vt:lpstr>Středeční skupina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sociálně geografického výzkumu</dc:title>
  <dc:creator>Veronika Kotýnková</dc:creator>
  <cp:lastModifiedBy>Ucitel</cp:lastModifiedBy>
  <cp:revision>14</cp:revision>
  <dcterms:created xsi:type="dcterms:W3CDTF">2021-03-08T13:24:16Z</dcterms:created>
  <dcterms:modified xsi:type="dcterms:W3CDTF">2024-02-20T15:49:43Z</dcterms:modified>
</cp:coreProperties>
</file>