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085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324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1921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68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7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8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4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64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5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8878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7355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43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6" r:id="rId2"/>
    <p:sldLayoutId id="2147483735" r:id="rId3"/>
    <p:sldLayoutId id="2147483734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F626F98-F213-4034-8836-88A71501D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traktní genetický pojem">
            <a:extLst>
              <a:ext uri="{FF2B5EF4-FFF2-40B4-BE49-F238E27FC236}">
                <a16:creationId xmlns:a16="http://schemas.microsoft.com/office/drawing/2014/main" id="{C799406B-7CC3-56E0-EC8A-5F44AB8E1B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25613" b="18137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6B3DAACF-D844-4480-94BE-2DE00ABEE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475199" y="726177"/>
            <a:ext cx="5241603" cy="5343721"/>
          </a:xfrm>
          <a:custGeom>
            <a:avLst/>
            <a:gdLst>
              <a:gd name="connsiteX0" fmla="*/ 5325805 w 5325805"/>
              <a:gd name="connsiteY0" fmla="*/ 2714782 h 5429563"/>
              <a:gd name="connsiteX1" fmla="*/ 2611024 w 5325805"/>
              <a:gd name="connsiteY1" fmla="*/ 5429563 h 5429563"/>
              <a:gd name="connsiteX2" fmla="*/ 1942188 w 5325805"/>
              <a:gd name="connsiteY2" fmla="*/ 5429563 h 5429563"/>
              <a:gd name="connsiteX3" fmla="*/ 668836 w 5325805"/>
              <a:gd name="connsiteY3" fmla="*/ 5429563 h 5429563"/>
              <a:gd name="connsiteX4" fmla="*/ 0 w 5325805"/>
              <a:gd name="connsiteY4" fmla="*/ 5429563 h 5429563"/>
              <a:gd name="connsiteX5" fmla="*/ 0 w 5325805"/>
              <a:gd name="connsiteY5" fmla="*/ 0 h 5429563"/>
              <a:gd name="connsiteX6" fmla="*/ 668836 w 5325805"/>
              <a:gd name="connsiteY6" fmla="*/ 0 h 5429563"/>
              <a:gd name="connsiteX7" fmla="*/ 1942188 w 5325805"/>
              <a:gd name="connsiteY7" fmla="*/ 0 h 5429563"/>
              <a:gd name="connsiteX8" fmla="*/ 2611024 w 5325805"/>
              <a:gd name="connsiteY8" fmla="*/ 0 h 5429563"/>
              <a:gd name="connsiteX9" fmla="*/ 5325805 w 5325805"/>
              <a:gd name="connsiteY9" fmla="*/ 2714782 h 5429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25805" h="5429563">
                <a:moveTo>
                  <a:pt x="5325805" y="2714782"/>
                </a:moveTo>
                <a:cubicBezTo>
                  <a:pt x="5325805" y="4214114"/>
                  <a:pt x="4110356" y="5429563"/>
                  <a:pt x="2611024" y="5429563"/>
                </a:cubicBezTo>
                <a:lnTo>
                  <a:pt x="1942188" y="5429563"/>
                </a:lnTo>
                <a:lnTo>
                  <a:pt x="668836" y="5429563"/>
                </a:lnTo>
                <a:lnTo>
                  <a:pt x="0" y="5429563"/>
                </a:lnTo>
                <a:lnTo>
                  <a:pt x="0" y="0"/>
                </a:lnTo>
                <a:lnTo>
                  <a:pt x="668836" y="0"/>
                </a:lnTo>
                <a:lnTo>
                  <a:pt x="1942188" y="0"/>
                </a:lnTo>
                <a:lnTo>
                  <a:pt x="2611024" y="0"/>
                </a:lnTo>
                <a:cubicBezTo>
                  <a:pt x="4110356" y="0"/>
                  <a:pt x="5325805" y="1215450"/>
                  <a:pt x="5325805" y="2714782"/>
                </a:cubicBezTo>
                <a:close/>
              </a:path>
            </a:pathLst>
          </a:custGeom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8CFAC0-16FF-2D08-1E9B-D0CA26D4D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6430"/>
            <a:ext cx="9144000" cy="2820573"/>
          </a:xfrm>
        </p:spPr>
        <p:txBody>
          <a:bodyPr>
            <a:normAutofit/>
          </a:bodyPr>
          <a:lstStyle/>
          <a:p>
            <a:pPr algn="ctr"/>
            <a:r>
              <a:rPr lang="cs-CZ" sz="6600" dirty="0"/>
              <a:t>MSGV</a:t>
            </a:r>
            <a:br>
              <a:rPr lang="cs-CZ" sz="6600" dirty="0"/>
            </a:br>
            <a:r>
              <a:rPr lang="cs-CZ" sz="2000" dirty="0" err="1"/>
              <a:t>Cv</a:t>
            </a:r>
            <a:r>
              <a:rPr lang="cs-CZ" sz="2000" dirty="0"/>
              <a:t>. 4</a:t>
            </a:r>
            <a:endParaRPr lang="cs-CZ" sz="6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4498CE-021E-E3E4-BEFD-BC591F876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68856" y="4628271"/>
            <a:ext cx="4054288" cy="106914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Alan Faltýnek</a:t>
            </a:r>
          </a:p>
        </p:txBody>
      </p:sp>
    </p:spTree>
    <p:extLst>
      <p:ext uri="{BB962C8B-B14F-4D97-AF65-F5344CB8AC3E}">
        <p14:creationId xmlns:p14="http://schemas.microsoft.com/office/powerpoint/2010/main" val="1842284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ECE1AE-F74E-7312-ACEF-FE952869FC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599" y="3040838"/>
            <a:ext cx="1828801" cy="7763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356316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27965D-B99F-3A31-B055-E1714F7F8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3. </a:t>
            </a:r>
            <a:r>
              <a:rPr lang="cs-CZ" dirty="0" err="1"/>
              <a:t>cv</a:t>
            </a:r>
            <a:r>
              <a:rPr lang="cs-CZ" dirty="0"/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3FE4BC-A0D3-13AA-A969-44028B0B1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683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F3CA1E-22D9-BFF7-5D92-CAF5C725B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situace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F733C1-85DB-7422-B58A-20D0E51F0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Vypracování návrhu výzkumu je prvním velkým krokem k realizaci jakéhokoliv výzkumného projektu.</a:t>
            </a:r>
          </a:p>
          <a:p>
            <a:r>
              <a:rPr lang="cs-CZ" dirty="0"/>
              <a:t>Návrh výzkumu plní dvojí funkci. Pro samotné výzkumníky a výzkumnice je důležitým podkladem, který jim může pomoci systematizovat myšlenky týkající se výzkumného projektu a odhalit případné mezery a nedostatky.</a:t>
            </a:r>
          </a:p>
          <a:p>
            <a:endParaRPr lang="cs-CZ" dirty="0"/>
          </a:p>
          <a:p>
            <a:r>
              <a:rPr lang="cs-CZ" dirty="0"/>
              <a:t>Obvykle návrhu výzkumu předchází výzkumná otázka</a:t>
            </a:r>
          </a:p>
          <a:p>
            <a:r>
              <a:rPr lang="cs-CZ" dirty="0"/>
              <a:t>V.O. -&gt; vymezuje účel výzkumu</a:t>
            </a:r>
          </a:p>
          <a:p>
            <a:r>
              <a:rPr lang="cs-CZ" dirty="0"/>
              <a:t>V.O. formulovány jako otázky, na které výzkumník hledá odpovědi.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64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Výzkumný záměr (námět, situace) vzniká jako nápad, nejasná situace, pochybnost, nesnáz, zkušenost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Následně se snažíme orientovat v problematice, vyhledat odbornou literaturu, prostudovat výsledky již provedených výzkumů, vést diskuse s odborníky (+ se znalci problematiky), </a:t>
            </a:r>
            <a:r>
              <a:rPr lang="cs-CZ" b="1" u="sng" dirty="0"/>
              <a:t>sbírat data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014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Přímé pozorování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Metoda, při níž potřebné informace získáváme bezprostředním smyslovým náhledem (sledování dění v určité situaci, kdy si všímáme vzorců chování jedinců, abychom získali informace o daném fenoménu)</a:t>
            </a:r>
          </a:p>
          <a:p>
            <a:r>
              <a:rPr lang="cs-CZ" dirty="0"/>
              <a:t>Systematické shromažďování empirického materiálu</a:t>
            </a:r>
          </a:p>
          <a:p>
            <a:r>
              <a:rPr lang="cs-CZ" dirty="0"/>
              <a:t>Cílem pozorování je popis problému a z něho vyvedená interpretace problému</a:t>
            </a:r>
          </a:p>
          <a:p>
            <a:endParaRPr lang="cs-CZ" dirty="0"/>
          </a:p>
          <a:p>
            <a:r>
              <a:rPr lang="cs-CZ" dirty="0"/>
              <a:t>Při přímém pozorování: výsledky mohou být subjektivně ovlivněné samotným pozorovatelem (proto lze v některých případech zprostředkovávat pozorování prostřednictvím přístrojů)</a:t>
            </a:r>
          </a:p>
        </p:txBody>
      </p:sp>
    </p:spTree>
    <p:extLst>
      <p:ext uri="{BB962C8B-B14F-4D97-AF65-F5344CB8AC3E}">
        <p14:creationId xmlns:p14="http://schemas.microsoft.com/office/powerpoint/2010/main" val="3690503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být řízený (standardizovaný), volný (nestandardizovaný)</a:t>
            </a:r>
          </a:p>
          <a:p>
            <a:r>
              <a:rPr lang="cs-CZ" dirty="0"/>
              <a:t>Rozhovor – interview</a:t>
            </a:r>
          </a:p>
          <a:p>
            <a:r>
              <a:rPr lang="cs-CZ" dirty="0"/>
              <a:t>Metoda, ve které tazatel klade otázky informantovi (komunikační partner)</a:t>
            </a:r>
          </a:p>
          <a:p>
            <a:r>
              <a:rPr lang="cs-CZ" dirty="0"/>
              <a:t>Tazatel shromažďuje data od KP, který data poskytuje.</a:t>
            </a:r>
          </a:p>
          <a:p>
            <a:endParaRPr lang="cs-CZ" dirty="0"/>
          </a:p>
          <a:p>
            <a:r>
              <a:rPr lang="cs-CZ" dirty="0"/>
              <a:t>Rozhovory mohou probíhat tváří v tvář, pomocí telefonu nebo interaktivně (po internetu)</a:t>
            </a:r>
          </a:p>
          <a:p>
            <a:r>
              <a:rPr lang="cs-CZ" dirty="0"/>
              <a:t>Síla rozhovoru? Výzkumník si může klást dodatečné otázky, aby si upřesnil získané informace</a:t>
            </a:r>
          </a:p>
        </p:txBody>
      </p:sp>
    </p:spTree>
    <p:extLst>
      <p:ext uri="{BB962C8B-B14F-4D97-AF65-F5344CB8AC3E}">
        <p14:creationId xmlns:p14="http://schemas.microsoft.com/office/powerpoint/2010/main" val="200330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Dotazníkové šetření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Prostředek pro sběr dat, který vyplňuje zkoumaná osoba</a:t>
            </a:r>
          </a:p>
          <a:p>
            <a:r>
              <a:rPr lang="cs-CZ" dirty="0"/>
              <a:t>Dotazníky slouží k získávání informací o myšlení, zkušenostech, pocitech, postojích, názorech či znalostech, hodnotách, intencích..</a:t>
            </a:r>
          </a:p>
          <a:p>
            <a:r>
              <a:rPr lang="cs-CZ" dirty="0"/>
              <a:t>Informace v dotazníku se mohou týkat dotazované osoby nebo popisu externích objektů</a:t>
            </a:r>
          </a:p>
          <a:p>
            <a:r>
              <a:rPr lang="cs-CZ" dirty="0"/>
              <a:t>Obvykle obsahují množství otázek a tvrzení</a:t>
            </a:r>
          </a:p>
          <a:p>
            <a:r>
              <a:rPr lang="cs-CZ" dirty="0"/>
              <a:t>Otázky se mohou týkat minulosti, přítomnosti i budoucnosti</a:t>
            </a:r>
          </a:p>
          <a:p>
            <a:endParaRPr lang="cs-CZ" dirty="0"/>
          </a:p>
          <a:p>
            <a:r>
              <a:rPr lang="cs-CZ" dirty="0"/>
              <a:t>Dotazníky obsahují určující a eliminační otázky – uzavřené, polouzavřené a otevřené, otázky alternativní a škálové</a:t>
            </a:r>
          </a:p>
          <a:p>
            <a:r>
              <a:rPr lang="cs-CZ" dirty="0"/>
              <a:t>Anonymní x neanonymní</a:t>
            </a:r>
          </a:p>
        </p:txBody>
      </p:sp>
    </p:spTree>
    <p:extLst>
      <p:ext uri="{BB962C8B-B14F-4D97-AF65-F5344CB8AC3E}">
        <p14:creationId xmlns:p14="http://schemas.microsoft.com/office/powerpoint/2010/main" val="1184320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4.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Navrhněte alespoň dvě výzkumné situace, ve kterých je účelné pro získání primárních dat využít </a:t>
            </a:r>
            <a:r>
              <a:rPr lang="cs-CZ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přímé pozorování</a:t>
            </a: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Navrhněte alespoň dvě výzkumné situace, ve kterých je účelné pro získání primárních dat využít </a:t>
            </a:r>
            <a:r>
              <a:rPr lang="cs-CZ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rozhovor</a:t>
            </a: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Navrhněte alespoň dvě výzkumné situace, ve kterých je účelné pro získání primárních dat využít </a:t>
            </a:r>
            <a:r>
              <a:rPr lang="cs-CZ" sz="1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dotazníkové šetření</a:t>
            </a:r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79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7DB78-27B2-9131-98D8-6BC91F40C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Zadání 4.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732E38-7048-45E5-A377-B350166F2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Krátce okomentujte kritéria, která byste v případě rozhovoru a dotazníkového šetření uplatnili při výběru komunikačních partnerů/respondentů.</a:t>
            </a:r>
            <a:endParaRPr lang="cs-CZ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r>
              <a:rPr lang="cs-CZ" dirty="0"/>
              <a:t>Formální stránka dle pravidel GÚ</a:t>
            </a:r>
          </a:p>
          <a:p>
            <a:r>
              <a:rPr lang="cs-CZ" dirty="0"/>
              <a:t>Odevzdání: příslušná odevzdávárna</a:t>
            </a:r>
          </a:p>
          <a:p>
            <a:pPr>
              <a:buFontTx/>
              <a:buChar char="-"/>
            </a:pPr>
            <a:r>
              <a:rPr lang="cs-CZ" dirty="0"/>
              <a:t>Úterní skupiny do 18.3.2024 (23:59)</a:t>
            </a:r>
          </a:p>
          <a:p>
            <a:pPr>
              <a:buFontTx/>
              <a:buChar char="-"/>
            </a:pPr>
            <a:r>
              <a:rPr lang="cs-CZ" dirty="0"/>
              <a:t>Středeční skupina do 19.3.2024 (23:59)</a:t>
            </a:r>
          </a:p>
        </p:txBody>
      </p:sp>
    </p:spTree>
    <p:extLst>
      <p:ext uri="{BB962C8B-B14F-4D97-AF65-F5344CB8AC3E}">
        <p14:creationId xmlns:p14="http://schemas.microsoft.com/office/powerpoint/2010/main" val="2069577507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AnalogousFromLightSeedLeftStep">
      <a:dk1>
        <a:srgbClr val="000000"/>
      </a:dk1>
      <a:lt1>
        <a:srgbClr val="FFFFFF"/>
      </a:lt1>
      <a:dk2>
        <a:srgbClr val="24393F"/>
      </a:dk2>
      <a:lt2>
        <a:srgbClr val="E8E8E2"/>
      </a:lt2>
      <a:accent1>
        <a:srgbClr val="8885D7"/>
      </a:accent1>
      <a:accent2>
        <a:srgbClr val="6A90CE"/>
      </a:accent2>
      <a:accent3>
        <a:srgbClr val="5AAEC3"/>
      </a:accent3>
      <a:accent4>
        <a:srgbClr val="5DB4A2"/>
      </a:accent4>
      <a:accent5>
        <a:srgbClr val="68B484"/>
      </a:accent5>
      <a:accent6>
        <a:srgbClr val="62B65E"/>
      </a:accent6>
      <a:hlink>
        <a:srgbClr val="848651"/>
      </a:hlink>
      <a:folHlink>
        <a:srgbClr val="7F7F7F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25</TotalTime>
  <Words>458</Words>
  <Application>Microsoft Office PowerPoint</Application>
  <PresentationFormat>Širokoúhlá obrazovka</PresentationFormat>
  <Paragraphs>53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Cambria</vt:lpstr>
      <vt:lpstr>Felix Titling</vt:lpstr>
      <vt:lpstr>Goudy Old Style</vt:lpstr>
      <vt:lpstr>Symbol</vt:lpstr>
      <vt:lpstr>Times New Roman</vt:lpstr>
      <vt:lpstr>ArchwayVTI</vt:lpstr>
      <vt:lpstr>MSGV Cv. 4</vt:lpstr>
      <vt:lpstr>Souhrn 3. cv.</vt:lpstr>
      <vt:lpstr>Výzkumná situace</vt:lpstr>
      <vt:lpstr>Výzkumný problém</vt:lpstr>
      <vt:lpstr>Přímé pozorování</vt:lpstr>
      <vt:lpstr>Rozhovor</vt:lpstr>
      <vt:lpstr>Dotazníkové šetření</vt:lpstr>
      <vt:lpstr>Zadání 4. cvičení</vt:lpstr>
      <vt:lpstr>Zadání 4. cvičení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MSGV Cv. 4</dc:title>
  <dc:creator>Alan Faltynek</dc:creator>
  <cp:lastModifiedBy>Alan Faltynek</cp:lastModifiedBy>
  <cp:revision>2</cp:revision>
  <dcterms:created xsi:type="dcterms:W3CDTF">2024-03-11T12:44:15Z</dcterms:created>
  <dcterms:modified xsi:type="dcterms:W3CDTF">2024-03-11T13:10:11Z</dcterms:modified>
</cp:coreProperties>
</file>