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1826-1B3E-4E2E-8D6C-93BCEAA3D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200" y="1096965"/>
            <a:ext cx="7977600" cy="2085696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5F0CE-1714-4650-9690-5676C063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6000" y="3945771"/>
            <a:ext cx="5760000" cy="18327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0" spc="5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0CA85-BF38-4762-934C-D00F2047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A3C9-6579-49D9-A5FD-20231FB4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B94FE-6287-4D49-B0E5-FE9A9BA75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0C0B2A-3FD1-4235-A16E-0ED1E028A93E}"/>
              </a:ext>
            </a:extLst>
          </p:cNvPr>
          <p:cNvCxnSpPr>
            <a:cxnSpLocks/>
          </p:cNvCxnSpPr>
          <p:nvPr/>
        </p:nvCxnSpPr>
        <p:spPr>
          <a:xfrm>
            <a:off x="5826000" y="3525773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9494E066-0146-46E9-BAF1-C33240ABA294}"/>
              </a:ext>
            </a:extLst>
          </p:cNvPr>
          <p:cNvGrpSpPr/>
          <p:nvPr/>
        </p:nvGrpSpPr>
        <p:grpSpPr>
          <a:xfrm rot="2700000">
            <a:off x="10127693" y="4178240"/>
            <a:ext cx="633413" cy="1862138"/>
            <a:chOff x="5959192" y="333389"/>
            <a:chExt cx="633413" cy="186213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02BD80B-C499-4DAC-9580-575B04F8658F}"/>
                </a:ext>
              </a:extLst>
            </p:cNvPr>
            <p:cNvGrpSpPr/>
            <p:nvPr/>
          </p:nvGrpSpPr>
          <p:grpSpPr>
            <a:xfrm>
              <a:off x="5959192" y="333389"/>
              <a:ext cx="633413" cy="1419225"/>
              <a:chOff x="5959192" y="333389"/>
              <a:chExt cx="633413" cy="1419225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CCF069F3-858C-4C67-90C2-46017C3D4C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9192" y="333389"/>
                <a:ext cx="319088" cy="1419225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8A1FFA52-DFA8-4A81-8A85-50BE13257F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78280" y="333389"/>
                <a:ext cx="314325" cy="1419225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70">
              <a:extLst>
                <a:ext uri="{FF2B5EF4-FFF2-40B4-BE49-F238E27FC236}">
                  <a16:creationId xmlns:a16="http://schemas.microsoft.com/office/drawing/2014/main" id="{BAEDA471-60CB-4A0C-B9AD-B2B3C51EA2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78280" y="333389"/>
              <a:ext cx="0" cy="1862138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0693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B6D0-92CA-4910-AE77-E238F4C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13172-A138-4DD4-A5B1-58BA62507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897B9-E4AD-469B-A60D-9A1A4BD19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5E1B0-48D6-4F99-9955-39958BA96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F49DA-55D4-4E36-AEB9-A0E99E31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4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BC7C-C5C1-4A79-A195-B35701C28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34A74-3328-469B-ABCA-96F2FE368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E19AB-5637-455E-89C3-B41702C2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4F2A3-EBEE-4F42-BAC2-A482F00E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1C27-1A43-4B0B-88D0-0C5FE1DB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4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E59-6597-437B-B2F8-E2DD1F86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3BC1D-912E-4012-84AC-A509C9EF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7110C-4AA3-4101-B3BD-140B90AF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189-4D8E-4DE6-8295-CF92FA8B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33EC-1ACF-4D46-AEA5-A2080221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31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5267-19A7-4A3D-9658-AD3F78DD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2305800"/>
            <a:ext cx="4636800" cy="22464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17554-5672-499F-BEB9-AB069E6D1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5250" y="2305800"/>
            <a:ext cx="4636800" cy="2246400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25000"/>
              </a:lnSpc>
              <a:buNone/>
              <a:defRPr sz="2400" i="1">
                <a:solidFill>
                  <a:schemeClr val="tx1"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BA3C6-C279-46AA-B4EE-5F861D83D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C125B-DDB9-4F4E-B9E9-A747E648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D465E-E86B-42A8-B18A-9046E40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681007E-0E57-40DB-9A98-D04E0A05937B}"/>
              </a:ext>
            </a:extLst>
          </p:cNvPr>
          <p:cNvSpPr/>
          <p:nvPr/>
        </p:nvSpPr>
        <p:spPr>
          <a:xfrm>
            <a:off x="1437136" y="649304"/>
            <a:ext cx="340415" cy="340415"/>
          </a:xfrm>
          <a:prstGeom prst="ellipse">
            <a:avLst/>
          </a:prstGeom>
          <a:gradFill flip="none" rotWithShape="1">
            <a:gsLst>
              <a:gs pos="0">
                <a:srgbClr val="FFFFFF">
                  <a:alpha val="80000"/>
                </a:srgbClr>
              </a:gs>
              <a:gs pos="100000">
                <a:srgbClr val="FFFFFF">
                  <a:alpha val="10000"/>
                </a:srgbClr>
              </a:gs>
            </a:gsLst>
            <a:lin ang="2700000" scaled="0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C2D7ED2-BAE3-470E-9EFF-F2A49EDD9767}"/>
              </a:ext>
            </a:extLst>
          </p:cNvPr>
          <p:cNvGrpSpPr/>
          <p:nvPr/>
        </p:nvGrpSpPr>
        <p:grpSpPr>
          <a:xfrm rot="10800000">
            <a:off x="1079500" y="952167"/>
            <a:ext cx="641184" cy="1069728"/>
            <a:chOff x="6484111" y="2967038"/>
            <a:chExt cx="641184" cy="1069728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B14D1A-9E1B-41C3-96AA-A5C40C4F9B3A}"/>
                </a:ext>
              </a:extLst>
            </p:cNvPr>
            <p:cNvGrpSpPr/>
            <p:nvPr/>
          </p:nvGrpSpPr>
          <p:grpSpPr>
            <a:xfrm>
              <a:off x="6808136" y="2967038"/>
              <a:ext cx="317159" cy="932400"/>
              <a:chOff x="6808136" y="2967038"/>
              <a:chExt cx="317159" cy="932400"/>
            </a:xfrm>
          </p:grpSpPr>
          <p:sp>
            <p:nvSpPr>
              <p:cNvPr id="14" name="Freeform 68">
                <a:extLst>
                  <a:ext uri="{FF2B5EF4-FFF2-40B4-BE49-F238E27FC236}">
                    <a16:creationId xmlns:a16="http://schemas.microsoft.com/office/drawing/2014/main" id="{00EC83EC-04A6-4533-80A5-B1817F1FB3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9">
                <a:extLst>
                  <a:ext uri="{FF2B5EF4-FFF2-40B4-BE49-F238E27FC236}">
                    <a16:creationId xmlns:a16="http://schemas.microsoft.com/office/drawing/2014/main" id="{BF61FF24-9074-4265-ACF4-1AEC3621B7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70">
                <a:extLst>
                  <a:ext uri="{FF2B5EF4-FFF2-40B4-BE49-F238E27FC236}">
                    <a16:creationId xmlns:a16="http://schemas.microsoft.com/office/drawing/2014/main" id="{8D31D9FF-672B-4C5E-B4B2-DD86A12441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991EBFD-EBD5-48CE-9178-AF5B6F50D416}"/>
                </a:ext>
              </a:extLst>
            </p:cNvPr>
            <p:cNvGrpSpPr/>
            <p:nvPr/>
          </p:nvGrpSpPr>
          <p:grpSpPr>
            <a:xfrm rot="18900000" flipH="1">
              <a:off x="6484111" y="3104366"/>
              <a:ext cx="317159" cy="932400"/>
              <a:chOff x="6808136" y="2967038"/>
              <a:chExt cx="317159" cy="932400"/>
            </a:xfrm>
          </p:grpSpPr>
          <p:sp>
            <p:nvSpPr>
              <p:cNvPr id="11" name="Freeform 68">
                <a:extLst>
                  <a:ext uri="{FF2B5EF4-FFF2-40B4-BE49-F238E27FC236}">
                    <a16:creationId xmlns:a16="http://schemas.microsoft.com/office/drawing/2014/main" id="{1B45F046-3129-4A30-9402-44BA590CD1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8136" y="2967038"/>
                <a:ext cx="159772" cy="710627"/>
              </a:xfrm>
              <a:custGeom>
                <a:avLst/>
                <a:gdLst>
                  <a:gd name="T0" fmla="*/ 0 w 67"/>
                  <a:gd name="T1" fmla="*/ 149 h 298"/>
                  <a:gd name="T2" fmla="*/ 67 w 67"/>
                  <a:gd name="T3" fmla="*/ 298 h 298"/>
                  <a:gd name="T4" fmla="*/ 67 w 67"/>
                  <a:gd name="T5" fmla="*/ 0 h 298"/>
                  <a:gd name="T6" fmla="*/ 0 w 67"/>
                  <a:gd name="T7" fmla="*/ 149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298">
                    <a:moveTo>
                      <a:pt x="0" y="149"/>
                    </a:moveTo>
                    <a:cubicBezTo>
                      <a:pt x="0" y="208"/>
                      <a:pt x="26" y="261"/>
                      <a:pt x="67" y="298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36"/>
                      <a:pt x="0" y="89"/>
                      <a:pt x="0" y="1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20000"/>
                    </a:srgbClr>
                  </a:gs>
                </a:gsLst>
                <a:lin ang="189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69">
                <a:extLst>
                  <a:ext uri="{FF2B5EF4-FFF2-40B4-BE49-F238E27FC236}">
                    <a16:creationId xmlns:a16="http://schemas.microsoft.com/office/drawing/2014/main" id="{24589F32-BB2E-46B1-BAB5-75EA779C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7908" y="2967038"/>
                <a:ext cx="157387" cy="710627"/>
              </a:xfrm>
              <a:custGeom>
                <a:avLst/>
                <a:gdLst>
                  <a:gd name="T0" fmla="*/ 0 w 66"/>
                  <a:gd name="T1" fmla="*/ 0 h 298"/>
                  <a:gd name="T2" fmla="*/ 0 w 66"/>
                  <a:gd name="T3" fmla="*/ 298 h 298"/>
                  <a:gd name="T4" fmla="*/ 66 w 66"/>
                  <a:gd name="T5" fmla="*/ 149 h 298"/>
                  <a:gd name="T6" fmla="*/ 0 w 66"/>
                  <a:gd name="T7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6" h="298">
                    <a:moveTo>
                      <a:pt x="0" y="0"/>
                    </a:moveTo>
                    <a:cubicBezTo>
                      <a:pt x="0" y="298"/>
                      <a:pt x="0" y="298"/>
                      <a:pt x="0" y="298"/>
                    </a:cubicBezTo>
                    <a:cubicBezTo>
                      <a:pt x="41" y="261"/>
                      <a:pt x="66" y="208"/>
                      <a:pt x="66" y="149"/>
                    </a:cubicBezTo>
                    <a:cubicBezTo>
                      <a:pt x="66" y="89"/>
                      <a:pt x="41" y="36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80000"/>
                    </a:srgbClr>
                  </a:gs>
                  <a:gs pos="100000">
                    <a:srgbClr val="FFFFFF">
                      <a:alpha val="10000"/>
                    </a:srgbClr>
                  </a:gs>
                </a:gsLst>
                <a:lin ang="2700000" scaled="0"/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70">
                <a:extLst>
                  <a:ext uri="{FF2B5EF4-FFF2-40B4-BE49-F238E27FC236}">
                    <a16:creationId xmlns:a16="http://schemas.microsoft.com/office/drawing/2014/main" id="{0BD46CA5-AE89-4413-AB8D-347179D88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967908" y="2967038"/>
                <a:ext cx="0" cy="932400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043A360-3214-4DB8-BD85-C6AE48D02D3A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AEE3-6C7B-402E-B26D-1D079D78D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01641-6BDA-433D-9393-1DDACE06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9400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F8D2A-A489-488D-B1E1-23F36D3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202" y="1685925"/>
            <a:ext cx="4928400" cy="4092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242E8-AEEF-4BBD-94E9-86F89D695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8D2CA-06C9-412D-A5D6-F97DDBBB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A80D9-E04B-47BF-80DA-01E68346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8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2251-8A4B-463E-982B-C657C3810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74D5E-AC0B-46BF-8840-61CC89C3B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399" y="1736732"/>
            <a:ext cx="4928400" cy="661912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738-7A90-4A35-AB98-9656D618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9400" y="2431256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DFE01-1BA7-4288-9355-8B2B508BE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4200" y="1736732"/>
            <a:ext cx="4928400" cy="662400"/>
          </a:xfrm>
        </p:spPr>
        <p:txBody>
          <a:bodyPr anchor="b">
            <a:normAutofit/>
          </a:bodyPr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49F77-6C55-47AC-B1AE-5D9906DBD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4200" y="2431257"/>
            <a:ext cx="4928400" cy="33472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D8EF53-AF86-47E8-83DC-8C419847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1D653-ED9A-46D3-A97F-B5FA1DAE6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5B9B66-64EA-4022-BD96-ECF2A80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7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3B6B0-54DE-4F2D-84DD-D06CD3B1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FE053-BB16-4940-B248-2D496BB2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BD80C-6CA1-42DB-B732-4807A27DA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9DA86-C177-42C6-90F8-37C6844A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1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46A27C-9BDA-43B3-96EA-C145EA7F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1FBD5E-AA17-42F1-8615-49F2664DD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7A2D5-EBE5-43DD-8CF2-8B90801A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17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451E1-40E1-4ED2-A9E3-6376E774A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1" y="955674"/>
            <a:ext cx="3531600" cy="13849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AAE5E-AD83-40D4-8BDB-6B2525024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4850" y="882651"/>
            <a:ext cx="5760000" cy="48958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4DF8E2-A28B-4889-AD9E-1D733FEA2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9401" y="2584759"/>
            <a:ext cx="3531600" cy="319374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F812-B775-468C-84D9-4394CC19F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1DEB3-5237-467C-A5B6-EDA7F366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77A6B-440F-4D7B-92DA-1B964D02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89B2F1-1E32-44DB-B50E-BEA1896CAD81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35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B204-119E-45DB-A177-995FF5D9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000" y="955456"/>
            <a:ext cx="3531600" cy="1384995"/>
          </a:xfrm>
        </p:spPr>
        <p:txBody>
          <a:bodyPr anchor="b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CD3036-53A8-4361-AAAC-D8072EB47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40001"/>
            <a:ext cx="6115050" cy="5238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CFCD5-820E-47D9-9A60-57680C4C9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90000" y="2584758"/>
            <a:ext cx="3531600" cy="328422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446C3-A62E-4690-9098-53D59C4C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743F4-8769-40B4-85DF-6CB8DE9F66AA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6C8B8-EA3D-45E5-950A-B6F1EA0B4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ACAB7-ADBF-42E5-A214-232BA9EFB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D96E-3838-45D2-9031-D3AF67C920A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E80DA6-B971-46B7-B0D3-8581AE0B6AC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CxnSpPr>
            <a:cxnSpLocks/>
          </p:cNvCxnSpPr>
          <p:nvPr/>
        </p:nvCxnSpPr>
        <p:spPr>
          <a:xfrm>
            <a:off x="4979988" y="540000"/>
            <a:ext cx="0" cy="5778000"/>
          </a:xfrm>
          <a:prstGeom prst="line">
            <a:avLst/>
          </a:prstGeom>
          <a:ln w="12700"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63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2DDA7E-8449-42D1-93BD-4E96C1BF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400" y="395289"/>
            <a:ext cx="10213200" cy="11128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2EB64-DBC0-4012-830E-9166670D1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9400" y="1685925"/>
            <a:ext cx="10213200" cy="4040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9A3E9-8704-4E26-A519-8215B3E94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0000" y="6357168"/>
            <a:ext cx="176015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4EC743F4-8769-40B4-85DF-6CB8DE9F66AA}" type="datetimeFigureOut">
              <a:rPr lang="en-US" smtClean="0"/>
              <a:pPr/>
              <a:t>3/19/2024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E32-87A0-44C2-A299-D45FAB146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54312" y="6357600"/>
            <a:ext cx="6683376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3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1A41-01A7-44E2-965B-ACFD4F280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800" y="6357600"/>
            <a:ext cx="1760150" cy="460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chemeClr val="tx1">
                    <a:alpha val="60000"/>
                  </a:schemeClr>
                </a:solidFill>
                <a:latin typeface="+mj-lt"/>
              </a:defRPr>
            </a:lvl1pPr>
          </a:lstStyle>
          <a:p>
            <a:fld id="{FF2BD96E-3838-45D2-9031-D3AF67C92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0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50000"/>
        </a:lnSpc>
        <a:spcBef>
          <a:spcPts val="10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50000"/>
        </a:lnSpc>
        <a:spcBef>
          <a:spcPts val="500"/>
        </a:spcBef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Tx/>
        <a:buNone/>
        <a:defRPr sz="2000" b="0" i="1" kern="1200" spc="50" baseline="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50000"/>
        </a:lnSpc>
        <a:spcBef>
          <a:spcPts val="500"/>
        </a:spcBef>
        <a:buClr>
          <a:schemeClr val="accent3"/>
        </a:buClr>
        <a:buFont typeface="Wingdings" panose="05000000000000000000" pitchFamily="2" charset="2"/>
        <a:buChar char=""/>
        <a:defRPr sz="2000" kern="1200" spc="5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bcepro.cz/metodi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4CA2EAD-E7C7-4F64-924A-52D34FD759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63AB9F-E155-9C79-2B74-BEBCC9BE9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5975" y="1080000"/>
            <a:ext cx="6307200" cy="2185200"/>
          </a:xfrm>
        </p:spPr>
        <p:txBody>
          <a:bodyPr>
            <a:normAutofit/>
          </a:bodyPr>
          <a:lstStyle/>
          <a:p>
            <a:r>
              <a:rPr lang="cs-CZ" dirty="0"/>
              <a:t>MSGV – </a:t>
            </a:r>
            <a:r>
              <a:rPr lang="cs-CZ" dirty="0" err="1"/>
              <a:t>cv</a:t>
            </a:r>
            <a:r>
              <a:rPr lang="cs-CZ" dirty="0"/>
              <a:t>. 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C0BA3C-84CF-7CFE-38C8-4B38F6C81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5975" y="4068000"/>
            <a:ext cx="6307200" cy="1710500"/>
          </a:xfrm>
        </p:spPr>
        <p:txBody>
          <a:bodyPr>
            <a:normAutofit/>
          </a:bodyPr>
          <a:lstStyle/>
          <a:p>
            <a:r>
              <a:rPr lang="cs-CZ" dirty="0"/>
              <a:t>Alan Faltýnek</a:t>
            </a:r>
          </a:p>
          <a:p>
            <a:r>
              <a:rPr lang="cs-CZ" dirty="0"/>
              <a:t>Jaro 2024</a:t>
            </a:r>
          </a:p>
        </p:txBody>
      </p:sp>
      <p:pic>
        <p:nvPicPr>
          <p:cNvPr id="4" name="Picture 3" descr="Barevný koncept vlnité vlnovky">
            <a:extLst>
              <a:ext uri="{FF2B5EF4-FFF2-40B4-BE49-F238E27FC236}">
                <a16:creationId xmlns:a16="http://schemas.microsoft.com/office/drawing/2014/main" id="{D7D65B3C-2B00-3276-8F64-A4D3975FAF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76" r="32115" b="-1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59575" y="3690871"/>
            <a:ext cx="54000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83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0934F-6522-1661-3F1F-5C712740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Cv</a:t>
            </a:r>
            <a:r>
              <a:rPr lang="cs-CZ" dirty="0"/>
              <a:t>. 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4D80F6-7664-23A1-F776-094CE5D70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38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979A0-00AA-53A5-8449-0C65FE32F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CA350D-6227-2AF1-001E-A67458809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Co by měl obsahovat? 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Úvodní slovo (vysvětlení provádění výzkumu, kdo kdy kde, jaké jsou cíle apod.)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Samotné otázky (nejlépe kombinace otevřených, uzavřených – pokrýt všechny možnosti, možnost použití hodnotících stupnic apod.) PZOR na složení jednotlivých typů otázek!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Identifikační otázky (pohlaví, věková skupina, vzdělání apod.) –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otázka pohlaví(?)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Poděkování, kontakt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66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0CCC24-1E4F-CB45-D22B-C4045724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87A34E-EA91-5FAE-EBD3-DB79A46C5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</a:t>
            </a:r>
            <a:r>
              <a:rPr lang="cs-CZ" dirty="0" smtClean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www.obcepro.cz/metodika</a:t>
            </a:r>
            <a:r>
              <a:rPr lang="cs-CZ" dirty="0" smtClean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cs-CZ" dirty="0">
              <a:solidFill>
                <a:schemeClr val="tx1">
                  <a:lumMod val="95000"/>
                  <a:lumOff val="5000"/>
                  <a:alpha val="6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MČ </a:t>
            </a:r>
            <a:r>
              <a:rPr lang="cs-CZ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Brno-Líšeň</a:t>
            </a:r>
          </a:p>
        </p:txBody>
      </p:sp>
    </p:spTree>
    <p:extLst>
      <p:ext uri="{BB962C8B-B14F-4D97-AF65-F5344CB8AC3E}">
        <p14:creationId xmlns:p14="http://schemas.microsoft.com/office/powerpoint/2010/main" val="314258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40555-5518-CE5B-AE1D-87B89112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8064E1-4A60-E10A-CAB5-18E786969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Zpracujte návrh dotazníkového šetření včetně návrhu dotazníkového archu, a to pro jedno z níže uvedených výzkumných témat: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	výzkum suburbanizace v zázemí velkého města;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	výzkum spádovosti za službami v periferním regionu;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	výzkum diferenciace kvality života na území velkého města;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	výzkum každodenní časoprostorové mobility seniorů</a:t>
            </a:r>
          </a:p>
          <a:p>
            <a:endParaRPr lang="cs-CZ" dirty="0">
              <a:solidFill>
                <a:schemeClr val="tx1">
                  <a:lumMod val="95000"/>
                  <a:lumOff val="5000"/>
                  <a:alpha val="6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1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84B36-C5AD-9FCE-14C9-692D61EB3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CV_5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966468-1CEC-B773-FCD5-6D49CF24D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Pokuste se alespoň hrubě nastínit parametry </a:t>
            </a:r>
            <a:r>
              <a:rPr lang="cs-CZ" sz="2000" b="1" dirty="0" err="1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samplingu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(výběr vzorku)</a:t>
            </a:r>
            <a:r>
              <a:rPr lang="cs-CZ" sz="2000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solidFill>
                <a:schemeClr val="tx1">
                  <a:lumMod val="95000"/>
                  <a:lumOff val="5000"/>
                  <a:alpha val="6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Samotný dotazníkový arch by neměl být </a:t>
            </a:r>
            <a:r>
              <a:rPr lang="cs-CZ" sz="2000" b="1" dirty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delší než dvě strany</a:t>
            </a:r>
            <a:r>
              <a:rPr lang="cs-CZ" sz="2000" dirty="0" smtClean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</a:tabLst>
            </a:pPr>
            <a:endParaRPr lang="cs-CZ" dirty="0">
              <a:solidFill>
                <a:schemeClr val="tx1">
                  <a:lumMod val="95000"/>
                  <a:lumOff val="5000"/>
                  <a:alpha val="6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dirty="0" smtClean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Úterní skupiny do: PO 25.3. (23:59)</a:t>
            </a:r>
          </a:p>
          <a:p>
            <a:pPr marL="342900" lvl="0" indent="-342900"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dirty="0" smtClean="0">
                <a:solidFill>
                  <a:schemeClr val="tx1">
                    <a:lumMod val="95000"/>
                    <a:lumOff val="5000"/>
                    <a:alpha val="6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Středeční skupina do: ÚT 26.3. (23:59)</a:t>
            </a:r>
            <a:endParaRPr lang="cs-CZ" sz="2000" dirty="0">
              <a:solidFill>
                <a:schemeClr val="tx1">
                  <a:lumMod val="95000"/>
                  <a:lumOff val="5000"/>
                  <a:alpha val="60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cs-CZ" dirty="0">
              <a:solidFill>
                <a:schemeClr val="tx1">
                  <a:lumMod val="95000"/>
                  <a:lumOff val="5000"/>
                  <a:alpha val="6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340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73C3AE-19C4-2398-4AE6-7BF4736AC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951" y="3429000"/>
            <a:ext cx="1192097" cy="6000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Dotazy?</a:t>
            </a:r>
          </a:p>
        </p:txBody>
      </p:sp>
    </p:spTree>
    <p:extLst>
      <p:ext uri="{BB962C8B-B14F-4D97-AF65-F5344CB8AC3E}">
        <p14:creationId xmlns:p14="http://schemas.microsoft.com/office/powerpoint/2010/main" val="1575292933"/>
      </p:ext>
    </p:extLst>
  </p:cSld>
  <p:clrMapOvr>
    <a:masterClrMapping/>
  </p:clrMapOvr>
</p:sld>
</file>

<file path=ppt/theme/theme1.xml><?xml version="1.0" encoding="utf-8"?>
<a:theme xmlns:a="http://schemas.openxmlformats.org/drawingml/2006/main" name="FrostyVTI">
  <a:themeElements>
    <a:clrScheme name="AnalogousFromLightSeed_2SEEDS">
      <a:dk1>
        <a:srgbClr val="000000"/>
      </a:dk1>
      <a:lt1>
        <a:srgbClr val="FFFFFF"/>
      </a:lt1>
      <a:dk2>
        <a:srgbClr val="243841"/>
      </a:dk2>
      <a:lt2>
        <a:srgbClr val="E8E3E2"/>
      </a:lt2>
      <a:accent1>
        <a:srgbClr val="7AA9B7"/>
      </a:accent1>
      <a:accent2>
        <a:srgbClr val="80A9A1"/>
      </a:accent2>
      <a:accent3>
        <a:srgbClr val="8FA2C3"/>
      </a:accent3>
      <a:accent4>
        <a:srgbClr val="BA7F80"/>
      </a:accent4>
      <a:accent5>
        <a:srgbClr val="BC9B84"/>
      </a:accent5>
      <a:accent6>
        <a:srgbClr val="ABA175"/>
      </a:accent6>
      <a:hlink>
        <a:srgbClr val="AC7465"/>
      </a:hlink>
      <a:folHlink>
        <a:srgbClr val="7F7F7F"/>
      </a:folHlink>
    </a:clrScheme>
    <a:fontScheme name="Frosted Leaf">
      <a:majorFont>
        <a:latin typeface="Goudy Old Style"/>
        <a:ea typeface=""/>
        <a:cs typeface=""/>
      </a:majorFont>
      <a:minorFont>
        <a:latin typeface="Avenir Next LT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styVTI" id="{DD283BC3-E0B6-4E4B-91CF-F0F54D51BB21}" vid="{3EE220F7-F497-4893-BE1F-7BB1D60742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187</Words>
  <Application>Microsoft Office PowerPoint</Application>
  <PresentationFormat>Širokoúhlá obrazovka</PresentationFormat>
  <Paragraphs>27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Avenir Next LT Pro</vt:lpstr>
      <vt:lpstr>Cambria</vt:lpstr>
      <vt:lpstr>Goudy Old Style</vt:lpstr>
      <vt:lpstr>Symbol</vt:lpstr>
      <vt:lpstr>Times New Roman</vt:lpstr>
      <vt:lpstr>Wingdings</vt:lpstr>
      <vt:lpstr>FrostyVTI</vt:lpstr>
      <vt:lpstr>MSGV – cv. 5</vt:lpstr>
      <vt:lpstr>Cv. 4</vt:lpstr>
      <vt:lpstr>Dotazník</vt:lpstr>
      <vt:lpstr>Ukázka</vt:lpstr>
      <vt:lpstr>Zadání cvičení</vt:lpstr>
      <vt:lpstr>CV_5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MSGV – cv. 5</dc:title>
  <dc:creator>Alan Faltynek</dc:creator>
  <cp:lastModifiedBy>Zdeněk Šilhan</cp:lastModifiedBy>
  <cp:revision>2</cp:revision>
  <dcterms:created xsi:type="dcterms:W3CDTF">2024-03-18T08:51:35Z</dcterms:created>
  <dcterms:modified xsi:type="dcterms:W3CDTF">2024-03-19T11:59:18Z</dcterms:modified>
</cp:coreProperties>
</file>