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5" r:id="rId9"/>
    <p:sldId id="259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7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0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1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0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0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5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8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2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000" i="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003A5B-28C3-3C63-9DE9-683B52B1E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1680969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MSGV Cvičení 7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5F080C-A1A6-E202-DFCA-42425F6E0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557" y="4496357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Alan Faltýnek</a:t>
            </a:r>
          </a:p>
        </p:txBody>
      </p:sp>
      <p:pic>
        <p:nvPicPr>
          <p:cNvPr id="4" name="Picture 3" descr="Abstraktní genetický pojem">
            <a:extLst>
              <a:ext uri="{FF2B5EF4-FFF2-40B4-BE49-F238E27FC236}">
                <a16:creationId xmlns:a16="http://schemas.microsoft.com/office/drawing/2014/main" id="{8187DB3A-FB86-F1B8-D512-31BEE57B00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79" r="21785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602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474488-0C21-4874-22D6-D14FE2998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719" y="3150667"/>
            <a:ext cx="1344561" cy="55666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297226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F6D16-2290-FCCB-4483-57A8FEE91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 </a:t>
            </a:r>
            <a:r>
              <a:rPr lang="cs-CZ" dirty="0" err="1"/>
              <a:t>cv</a:t>
            </a:r>
            <a:r>
              <a:rPr lang="cs-CZ" dirty="0"/>
              <a:t>.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56F9A-9D7E-1B65-1C08-FF66D58E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2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A9DCC-84C0-1AA1-1B72-1FA5A0FA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zkreslení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709EF-4E70-33EA-2EF2-BD9D6C32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9906000" cy="4848446"/>
          </a:xfrm>
        </p:spPr>
        <p:txBody>
          <a:bodyPr/>
          <a:lstStyle/>
          <a:p>
            <a:r>
              <a:rPr lang="cs-CZ" dirty="0"/>
              <a:t>„V tom šílenství je systém“ (</a:t>
            </a:r>
            <a:r>
              <a:rPr lang="cs-CZ" dirty="0" err="1"/>
              <a:t>Disman</a:t>
            </a:r>
            <a:r>
              <a:rPr lang="cs-CZ" dirty="0"/>
              <a:t>)</a:t>
            </a:r>
          </a:p>
          <a:p>
            <a:r>
              <a:rPr lang="cs-CZ" dirty="0"/>
              <a:t>Představte si, že máme zkoumat systém, který sestává ze tří proměnných</a:t>
            </a:r>
          </a:p>
          <a:p>
            <a:r>
              <a:rPr lang="cs-CZ" dirty="0"/>
              <a:t>Do výzkumu jsme ale zahrnuli pouze dvě proměnné (X a Y), ne však třetí proměnnou (Z) – třeba proto, že o ní nevíme, nebo ji prostě neumíme měřit</a:t>
            </a:r>
          </a:p>
          <a:p>
            <a:r>
              <a:rPr lang="cs-CZ" dirty="0"/>
              <a:t>Mohou proto nastat různé typy zkreslení, které lze klasifikovat do těchto kategorií:</a:t>
            </a:r>
          </a:p>
          <a:p>
            <a:pPr>
              <a:buFontTx/>
              <a:buChar char="-"/>
            </a:pPr>
            <a:r>
              <a:rPr lang="cs-CZ" b="1" dirty="0"/>
              <a:t>nepravá korelace </a:t>
            </a:r>
          </a:p>
          <a:p>
            <a:pPr>
              <a:buFontTx/>
              <a:buChar char="-"/>
            </a:pPr>
            <a:r>
              <a:rPr lang="cs-CZ" dirty="0"/>
              <a:t>vývojová sekvence</a:t>
            </a:r>
          </a:p>
          <a:p>
            <a:pPr>
              <a:buFontTx/>
              <a:buChar char="-"/>
            </a:pPr>
            <a:r>
              <a:rPr lang="cs-CZ" b="1" dirty="0"/>
              <a:t>chybějící střední člen</a:t>
            </a:r>
          </a:p>
          <a:p>
            <a:pPr>
              <a:buFontTx/>
              <a:buChar char="-"/>
            </a:pPr>
            <a:r>
              <a:rPr lang="cs-CZ" b="1" dirty="0"/>
              <a:t>dvojí příčina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0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F0A9D0-BB35-4CAB-B92D-E061B9D8E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F5DE35-776B-4C7D-AF2E-514E68BDD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65E4E8-1272-4386-BDFE-0129D7A7E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515F51-DBC6-42B8-9C34-749F69BB6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088C615D-D871-240B-A601-12C4772D5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38174"/>
            <a:ext cx="10529048" cy="1476375"/>
          </a:xfrm>
        </p:spPr>
        <p:txBody>
          <a:bodyPr>
            <a:normAutofit/>
          </a:bodyPr>
          <a:lstStyle/>
          <a:p>
            <a:r>
              <a:rPr lang="cs-CZ" dirty="0"/>
              <a:t>Nepravá korelace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3F5967-4993-405D-A3E6-84DCEFF4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9D71D-56AB-7501-686B-5D81BA07E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3" y="2114549"/>
            <a:ext cx="4632341" cy="41903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200"/>
              <a:t>„V řadě evropských regionů bylo zjištěno, že čím více čápů žije v určité krajině, tím vyšší je tam porodnost“ </a:t>
            </a:r>
          </a:p>
          <a:p>
            <a:pPr>
              <a:lnSpc>
                <a:spcPct val="90000"/>
              </a:lnSpc>
            </a:pPr>
            <a:r>
              <a:rPr lang="cs-CZ" sz="2200"/>
              <a:t>Korelační koeficienty byly tak významné, že je velice nepravděpodobné, že zjištěná souvislost je náhodná.</a:t>
            </a:r>
          </a:p>
          <a:p>
            <a:pPr>
              <a:lnSpc>
                <a:spcPct val="90000"/>
              </a:lnSpc>
            </a:pPr>
            <a:r>
              <a:rPr lang="cs-CZ" sz="2200"/>
              <a:t>Jsme ochotni přijmout hypotézu, že čápi přece jen nosí děti? </a:t>
            </a:r>
          </a:p>
          <a:p>
            <a:pPr>
              <a:lnSpc>
                <a:spcPct val="90000"/>
              </a:lnSpc>
            </a:pPr>
            <a:r>
              <a:rPr lang="cs-CZ" sz="2200"/>
              <a:t>Ne. Ale je pak naší povinností navrhnout hypotézu, která by uspokojivě vysvětlovala naměřenou souvislost.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A523CC-BD6C-4A0D-B9DB-1DC2CE1E2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řada/pruh, diagram, text, skica&#10;&#10;Popis byl vytvořen automaticky">
            <a:extLst>
              <a:ext uri="{FF2B5EF4-FFF2-40B4-BE49-F238E27FC236}">
                <a16:creationId xmlns:a16="http://schemas.microsoft.com/office/drawing/2014/main" id="{2F1AE841-B493-E0CB-B94C-D1E477ECF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437" y="2373529"/>
            <a:ext cx="5110163" cy="36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1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BB65F-3B8A-00C8-27F0-47DD4A80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Nepravá korelace (</a:t>
            </a:r>
            <a:r>
              <a:rPr lang="cs-CZ" dirty="0" err="1"/>
              <a:t>spurious</a:t>
            </a:r>
            <a:r>
              <a:rPr lang="cs-CZ" dirty="0"/>
              <a:t> </a:t>
            </a:r>
            <a:r>
              <a:rPr lang="cs-CZ" dirty="0" err="1"/>
              <a:t>correlation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2988A-065F-192C-A0C7-FFBB923D2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Zkreslení vzniká tehdy, když třetí nepozorovaná nebo neanalyzovaná proměnná ovlivňuje nějak obě proměnné X a Y, které studujeme.</a:t>
            </a:r>
          </a:p>
          <a:p>
            <a:r>
              <a:rPr lang="cs-CZ" dirty="0"/>
              <a:t>Nepravá korelace = skutečné nebezpečí ve výzkumu. Problém lidské kvality výzkumníka</a:t>
            </a:r>
          </a:p>
          <a:p>
            <a:endParaRPr lang="cs-CZ" dirty="0"/>
          </a:p>
          <a:p>
            <a:r>
              <a:rPr lang="cs-CZ" dirty="0"/>
              <a:t>Jinak: taková korelace dvou proměnných X a Y, která není působena reálným vztahem ovlivnění jedné proměnné druhou, ale společnou příčinou Z se souběžným vlivem na X i Y</a:t>
            </a:r>
          </a:p>
        </p:txBody>
      </p:sp>
    </p:spTree>
    <p:extLst>
      <p:ext uri="{BB962C8B-B14F-4D97-AF65-F5344CB8AC3E}">
        <p14:creationId xmlns:p14="http://schemas.microsoft.com/office/powerpoint/2010/main" val="304704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F0A9D0-BB35-4CAB-B92D-E061B9D8E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F5DE35-776B-4C7D-AF2E-514E68BDD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65E4E8-1272-4386-BDFE-0129D7A7E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515F51-DBC6-42B8-9C34-749F69BB6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F2E16B8C-DCC6-210B-38AF-D95D6A55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38174"/>
            <a:ext cx="10529048" cy="1476375"/>
          </a:xfrm>
        </p:spPr>
        <p:txBody>
          <a:bodyPr>
            <a:normAutofit/>
          </a:bodyPr>
          <a:lstStyle/>
          <a:p>
            <a:r>
              <a:rPr lang="cs-CZ" dirty="0"/>
              <a:t>Chybějící střední člen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3F5967-4993-405D-A3E6-84DCEFF4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47FBB-5AB9-2705-C24C-8E413AB2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3" y="2114549"/>
            <a:ext cx="4632341" cy="41903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200"/>
              <a:t>X reprezentuje pohlaví respondentů a Y jejich skóre v testu inteligence</a:t>
            </a:r>
          </a:p>
          <a:p>
            <a:pPr>
              <a:lnSpc>
                <a:spcPct val="90000"/>
              </a:lnSpc>
            </a:pPr>
            <a:r>
              <a:rPr lang="cs-CZ" sz="2200"/>
              <a:t>Je možné, že výsledky žen, a to zejména příslušejících k nižším sociálním třídám, by byly signifikantně nižší, než výsledků mužů </a:t>
            </a:r>
            <a:r>
              <a:rPr lang="cs-CZ" sz="2200" b="1"/>
              <a:t>-&gt;</a:t>
            </a:r>
            <a:r>
              <a:rPr lang="cs-CZ" sz="2200"/>
              <a:t> zkreslení tohoto typu můžeme často najít v quasivědeckých pracích, podporujících rasismus, diskriminaci skupin, v některých politických pamfletech apod. </a:t>
            </a:r>
          </a:p>
          <a:p>
            <a:pPr>
              <a:lnSpc>
                <a:spcPct val="90000"/>
              </a:lnSpc>
            </a:pPr>
            <a:r>
              <a:rPr lang="cs-CZ" sz="2200"/>
              <a:t>Mnohé noviny se dopouštějí tohoto hříchu z nevědomosti, když publikují výsledky různých statistických šetření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A523CC-BD6C-4A0D-B9DB-1DC2CE1E2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text, diagram, řada/pruh, skica&#10;&#10;Popis byl vytvořen automaticky">
            <a:extLst>
              <a:ext uri="{FF2B5EF4-FFF2-40B4-BE49-F238E27FC236}">
                <a16:creationId xmlns:a16="http://schemas.microsoft.com/office/drawing/2014/main" id="{019874A1-8138-374B-1F05-6F38D3F59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437" y="2362191"/>
            <a:ext cx="5110163" cy="371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88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F0A9D0-BB35-4CAB-B92D-E061B9D8E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F5DE35-776B-4C7D-AF2E-514E68BDD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65E4E8-1272-4386-BDFE-0129D7A7E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515F51-DBC6-42B8-9C34-749F69BB6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EBF6A2-B2A1-05CE-AE24-CE3E3C565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38174"/>
            <a:ext cx="10529048" cy="1476375"/>
          </a:xfrm>
        </p:spPr>
        <p:txBody>
          <a:bodyPr>
            <a:normAutofit/>
          </a:bodyPr>
          <a:lstStyle/>
          <a:p>
            <a:r>
              <a:rPr lang="cs-CZ" dirty="0"/>
              <a:t>Dvojí příčina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3F5967-4993-405D-A3E6-84DCEFF4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0DB2D-7F05-005F-4DD8-5E0EF838D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3" y="2114549"/>
            <a:ext cx="4632341" cy="41903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Situace, kdy závislá proměnná Y má dvě příčiny, ale jenom jedna z nich, X, byla zahrnuta do výzkumu</a:t>
            </a:r>
          </a:p>
          <a:p>
            <a:pPr>
              <a:lnSpc>
                <a:spcPct val="90000"/>
              </a:lnSpc>
            </a:pPr>
            <a:r>
              <a:rPr lang="cs-CZ" sz="2400"/>
              <a:t>Nejčastější problém výzkumu v sociálních vědách</a:t>
            </a:r>
          </a:p>
          <a:p>
            <a:pPr>
              <a:lnSpc>
                <a:spcPct val="90000"/>
              </a:lnSpc>
            </a:pPr>
            <a:r>
              <a:rPr lang="cs-CZ" sz="2400"/>
              <a:t>Pravděpodobně neexistuje žádný sociální jev, který by měl jedinou příčinu – i v našem nesmírně zmenšeném vesmíru, složeném jenom ze tří proměnných, si můžeme představit, jaké zkreslení to může vyvolat, není-li tato příčina zahrnuta do analýzy.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A523CC-BD6C-4A0D-B9DB-1DC2CE1E2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text, diagram, řada/pruh, rukopis&#10;&#10;Popis byl vytvořen automaticky">
            <a:extLst>
              <a:ext uri="{FF2B5EF4-FFF2-40B4-BE49-F238E27FC236}">
                <a16:creationId xmlns:a16="http://schemas.microsoft.com/office/drawing/2014/main" id="{D8F9AE33-AACC-889E-58BA-36ED2CF3F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437" y="2300889"/>
            <a:ext cx="5110163" cy="383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22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EDAB5-4926-C5B5-B084-08A19A1B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příčina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A96BD9-A982-9C90-14CE-5EBA2F846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příčina (double </a:t>
            </a:r>
            <a:r>
              <a:rPr lang="cs-CZ" dirty="0" err="1"/>
              <a:t>causation</a:t>
            </a:r>
            <a:r>
              <a:rPr lang="cs-CZ" dirty="0"/>
              <a:t>) má efekt náhodné disturbance – náhodného řešení</a:t>
            </a:r>
          </a:p>
          <a:p>
            <a:r>
              <a:rPr lang="cs-CZ" dirty="0"/>
              <a:t>Téměř vždy to vede k tomu, že naměřená souvislost mezi X a Y je nižší, než skutečná</a:t>
            </a:r>
          </a:p>
        </p:txBody>
      </p:sp>
    </p:spTree>
    <p:extLst>
      <p:ext uri="{BB962C8B-B14F-4D97-AF65-F5344CB8AC3E}">
        <p14:creationId xmlns:p14="http://schemas.microsoft.com/office/powerpoint/2010/main" val="206090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79E97-9CAF-35E0-D977-A58C34EC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</a:t>
            </a:r>
            <a:r>
              <a:rPr lang="cs-CZ" dirty="0" err="1"/>
              <a:t>cv</a:t>
            </a:r>
            <a:r>
              <a:rPr lang="cs-CZ" dirty="0"/>
              <a:t>.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EF5C2-96BF-D2F0-3AD2-6A71A517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38385"/>
            <a:ext cx="9906000" cy="4686214"/>
          </a:xfrm>
        </p:spPr>
        <p:txBody>
          <a:bodyPr/>
          <a:lstStyle/>
          <a:p>
            <a:r>
              <a: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Pokuste se uvést (fiktivní) příklady výzkumného problému, kdy je hodnocení vztahu (korelace) mezi dvěma proměnnými (jevy) ovlivněno následujícím typem zkreslení:</a:t>
            </a: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nepravá korelace</a:t>
            </a: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chybějící střední člen</a:t>
            </a: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dvojí příčina</a:t>
            </a:r>
          </a:p>
          <a:p>
            <a:pPr marL="0" lvl="0" indent="0">
              <a:buNone/>
            </a:pP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každý typ zkreslení uveďte jeden příklad. Bylo by fajn, kdyby vycházel z nějakého sociálně-geografického výzkumného problému (není bezpodmínečně nutné...).</a:t>
            </a: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123088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Walbaum Light Univers Light">
      <a:majorFont>
        <a:latin typeface="Arabic Typesetting"/>
        <a:ea typeface=""/>
        <a:cs typeface=""/>
      </a:majorFont>
      <a:minorFont>
        <a:latin typeface="Arabic Typesetti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479</Words>
  <Application>Microsoft Office PowerPoint</Application>
  <PresentationFormat>Širokoúhlá obrazovka</PresentationFormat>
  <Paragraphs>41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Cambria</vt:lpstr>
      <vt:lpstr>Symbol</vt:lpstr>
      <vt:lpstr>AngleLinesVTI</vt:lpstr>
      <vt:lpstr>MSGV Cvičení 7</vt:lpstr>
      <vt:lpstr>Rekapitulace cv. 6</vt:lpstr>
      <vt:lpstr>Typy zkreslení</vt:lpstr>
      <vt:lpstr>Nepravá korelace</vt:lpstr>
      <vt:lpstr>Nepravá korelace (spurious correlation)</vt:lpstr>
      <vt:lpstr>Chybějící střední člen</vt:lpstr>
      <vt:lpstr>Dvojí příčina </vt:lpstr>
      <vt:lpstr>Dvojí příčina</vt:lpstr>
      <vt:lpstr>Zadání cv. 7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MSGV Cvičení 7</dc:title>
  <dc:creator>Alan Faltynek</dc:creator>
  <cp:lastModifiedBy>Alan Faltynek</cp:lastModifiedBy>
  <cp:revision>1</cp:revision>
  <dcterms:created xsi:type="dcterms:W3CDTF">2024-04-01T07:06:08Z</dcterms:created>
  <dcterms:modified xsi:type="dcterms:W3CDTF">2024-04-01T07:57:12Z</dcterms:modified>
</cp:coreProperties>
</file>