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2"/>
  </p:notesMasterIdLst>
  <p:sldIdLst>
    <p:sldId id="256" r:id="rId2"/>
    <p:sldId id="257" r:id="rId3"/>
    <p:sldId id="268" r:id="rId4"/>
    <p:sldId id="264" r:id="rId5"/>
    <p:sldId id="266" r:id="rId6"/>
    <p:sldId id="265" r:id="rId7"/>
    <p:sldId id="261" r:id="rId8"/>
    <p:sldId id="263" r:id="rId9"/>
    <p:sldId id="262" r:id="rId10"/>
    <p:sldId id="26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38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B5FE5D-D432-4BD6-963C-3E22A6E8663B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245FD2-066E-4EA7-9ADF-51280AC381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9920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245FD2-066E-4EA7-9ADF-51280AC3816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078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245FD2-066E-4EA7-9ADF-51280AC3816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1781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CAAF411C-1F78-45F2-AC01-2903F3053F69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439372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411C-1F78-45F2-AC01-2903F3053F69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089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411C-1F78-45F2-AC01-2903F3053F69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7515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411C-1F78-45F2-AC01-2903F3053F69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9761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411C-1F78-45F2-AC01-2903F3053F69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43538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411C-1F78-45F2-AC01-2903F3053F69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5605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411C-1F78-45F2-AC01-2903F3053F69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0739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411C-1F78-45F2-AC01-2903F3053F69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8407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411C-1F78-45F2-AC01-2903F3053F69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7613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411C-1F78-45F2-AC01-2903F3053F69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2293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411C-1F78-45F2-AC01-2903F3053F69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1537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CAAF411C-1F78-45F2-AC01-2903F3053F69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9010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942E14E0-E6CB-444C-97C0-D67DA9F4D0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29284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D03FC164-D6B5-85EF-D266-AA60845225F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grayscl/>
          </a:blip>
          <a:srcRect l="13234" r="1" b="1"/>
          <a:stretch/>
        </p:blipFill>
        <p:spPr>
          <a:xfrm>
            <a:off x="899160" y="1"/>
            <a:ext cx="10393680" cy="6858000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B37D29E2-7609-4210-93A1-BFB7944C0F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9160" y="0"/>
            <a:ext cx="10393680" cy="6858000"/>
          </a:xfrm>
          <a:prstGeom prst="rect">
            <a:avLst/>
          </a:prstGeom>
          <a:solidFill>
            <a:schemeClr val="accent2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8E70E22-2691-0465-6047-D38006CBEE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840" y="1365344"/>
            <a:ext cx="9418320" cy="3875965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400" dirty="0" err="1">
                <a:solidFill>
                  <a:srgbClr val="FFFFFF"/>
                </a:solidFill>
              </a:rPr>
              <a:t>Metody</a:t>
            </a:r>
            <a:r>
              <a:rPr lang="en-US" sz="4400" dirty="0">
                <a:solidFill>
                  <a:srgbClr val="FFFFFF"/>
                </a:solidFill>
              </a:rPr>
              <a:t> </a:t>
            </a:r>
            <a:r>
              <a:rPr lang="en-US" sz="4400" dirty="0" err="1">
                <a:solidFill>
                  <a:srgbClr val="FFFFFF"/>
                </a:solidFill>
              </a:rPr>
              <a:t>sociálně</a:t>
            </a:r>
            <a:r>
              <a:rPr lang="en-US" sz="4400" dirty="0">
                <a:solidFill>
                  <a:srgbClr val="FFFFFF"/>
                </a:solidFill>
              </a:rPr>
              <a:t> </a:t>
            </a:r>
            <a:r>
              <a:rPr lang="en-US" sz="4400" dirty="0" err="1">
                <a:solidFill>
                  <a:srgbClr val="FFFFFF"/>
                </a:solidFill>
              </a:rPr>
              <a:t>geografického</a:t>
            </a:r>
            <a:r>
              <a:rPr lang="en-US" sz="4400" dirty="0">
                <a:solidFill>
                  <a:srgbClr val="FFFFFF"/>
                </a:solidFill>
              </a:rPr>
              <a:t> </a:t>
            </a:r>
            <a:r>
              <a:rPr lang="en-US" sz="4400" dirty="0" err="1">
                <a:solidFill>
                  <a:srgbClr val="FFFFFF"/>
                </a:solidFill>
              </a:rPr>
              <a:t>výzkumu</a:t>
            </a:r>
            <a:br>
              <a:rPr lang="cs-CZ" sz="4400" dirty="0">
                <a:solidFill>
                  <a:srgbClr val="FFFFFF"/>
                </a:solidFill>
              </a:rPr>
            </a:br>
            <a:br>
              <a:rPr lang="cs-CZ" sz="4400" dirty="0">
                <a:solidFill>
                  <a:srgbClr val="FFFFFF"/>
                </a:solidFill>
              </a:rPr>
            </a:br>
            <a:r>
              <a:rPr lang="cs-CZ" sz="4400" dirty="0">
                <a:solidFill>
                  <a:srgbClr val="FFFFFF"/>
                </a:solidFill>
              </a:rPr>
              <a:t>Cvičení 8</a:t>
            </a:r>
            <a:br>
              <a:rPr lang="cs-CZ" sz="4400" dirty="0">
                <a:solidFill>
                  <a:srgbClr val="FFFFFF"/>
                </a:solidFill>
              </a:rPr>
            </a:br>
            <a:br>
              <a:rPr lang="cs-CZ" sz="4400" dirty="0">
                <a:solidFill>
                  <a:srgbClr val="FFFFFF"/>
                </a:solidFill>
              </a:rPr>
            </a:br>
            <a:r>
              <a:rPr lang="cs-CZ" sz="4400" dirty="0">
                <a:solidFill>
                  <a:srgbClr val="FFFFFF"/>
                </a:solidFill>
              </a:rPr>
              <a:t>Alan Faltynek</a:t>
            </a:r>
            <a:endParaRPr lang="en-US" sz="4400" dirty="0">
              <a:solidFill>
                <a:srgbClr val="FFFFFF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16DBAA-E76C-2075-2AF6-998ED3CE7B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1872" y="5595582"/>
            <a:ext cx="9418320" cy="896658"/>
          </a:xfrm>
          <a:ln>
            <a:noFill/>
          </a:ln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indent="-182880" algn="r"/>
            <a:endParaRPr lang="en-US" sz="500">
              <a:solidFill>
                <a:srgbClr val="FFFFFF"/>
              </a:solidFill>
            </a:endParaRPr>
          </a:p>
          <a:p>
            <a:pPr indent="-182880" algn="r"/>
            <a:r>
              <a:rPr lang="cs-CZ" sz="500">
                <a:solidFill>
                  <a:srgbClr val="FFFFFF"/>
                </a:solidFill>
              </a:rPr>
              <a:t>4</a:t>
            </a:r>
            <a:r>
              <a:rPr lang="en-US" sz="500">
                <a:solidFill>
                  <a:srgbClr val="FFFFFF"/>
                </a:solidFill>
              </a:rPr>
              <a:t>. cvičení</a:t>
            </a:r>
          </a:p>
          <a:p>
            <a:pPr indent="-182880" algn="r"/>
            <a:endParaRPr lang="en-US" sz="500">
              <a:solidFill>
                <a:srgbClr val="FFFFFF"/>
              </a:solidFill>
            </a:endParaRPr>
          </a:p>
          <a:p>
            <a:pPr indent="-182880" algn="r"/>
            <a:endParaRPr lang="en-US" sz="500">
              <a:solidFill>
                <a:srgbClr val="FFFFFF"/>
              </a:solidFill>
            </a:endParaRPr>
          </a:p>
          <a:p>
            <a:pPr indent="-182880" algn="r"/>
            <a:endParaRPr lang="cs-CZ" sz="500">
              <a:solidFill>
                <a:srgbClr val="FFFFFF"/>
              </a:solidFill>
            </a:endParaRPr>
          </a:p>
          <a:p>
            <a:pPr indent="-182880" algn="r"/>
            <a:endParaRPr lang="cs-CZ" sz="500">
              <a:solidFill>
                <a:srgbClr val="FFFFFF"/>
              </a:solidFill>
            </a:endParaRPr>
          </a:p>
          <a:p>
            <a:pPr indent="-182880" algn="r"/>
            <a:r>
              <a:rPr lang="en-US" sz="500">
                <a:solidFill>
                  <a:srgbClr val="FFFFFF"/>
                </a:solidFill>
              </a:rPr>
              <a:t>Jaro 2023</a:t>
            </a:r>
          </a:p>
          <a:p>
            <a:pPr indent="-182880" algn="r"/>
            <a:r>
              <a:rPr lang="en-US" sz="500">
                <a:solidFill>
                  <a:srgbClr val="FFFFFF"/>
                </a:solidFill>
              </a:rPr>
              <a:t>Mgr. Eva Kašparová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63B6ECA-5FD8-454D-ABC3-C4ACC15AF9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99160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887B8F6-F933-4DC0-BBB7-EE99DB8AA4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129873" y="5359400"/>
            <a:ext cx="2550319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62424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03436D-CBF0-5226-D80A-AEE9BFB77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506E10-8CE0-D297-5E18-8C6A7DE24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Dotazy?</a:t>
            </a:r>
          </a:p>
        </p:txBody>
      </p:sp>
    </p:spTree>
    <p:extLst>
      <p:ext uri="{BB962C8B-B14F-4D97-AF65-F5344CB8AC3E}">
        <p14:creationId xmlns:p14="http://schemas.microsoft.com/office/powerpoint/2010/main" val="1361589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346F46-2ECF-B99F-BCE6-C3BAC01B2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Rekapitulace </a:t>
            </a:r>
            <a:r>
              <a:rPr lang="cs-CZ" dirty="0" err="1"/>
              <a:t>cv</a:t>
            </a:r>
            <a:r>
              <a:rPr lang="cs-CZ" dirty="0"/>
              <a:t>. 7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000CC9-A718-9B76-B2CA-B9AFEF1FB7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3501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348401-1D43-BBD0-92A9-5ADF9848B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166254"/>
            <a:ext cx="9692640" cy="1042929"/>
          </a:xfrm>
        </p:spPr>
        <p:txBody>
          <a:bodyPr/>
          <a:lstStyle/>
          <a:p>
            <a:r>
              <a:rPr lang="cs-CZ" dirty="0"/>
              <a:t>Výzkumná otázka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5579CF-0AC5-7146-EBCA-5427623F1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Druh otázky, kterou se snažíme vyřešit pomocí výzkumu, resp. prostřednictvím sběru a analýzy dat</a:t>
            </a:r>
          </a:p>
          <a:p>
            <a:r>
              <a:rPr lang="cs-CZ" dirty="0"/>
              <a:t>Její formulaci předchází: </a:t>
            </a:r>
          </a:p>
          <a:p>
            <a:pPr>
              <a:buFontTx/>
              <a:buChar char="-"/>
            </a:pPr>
            <a:r>
              <a:rPr lang="cs-CZ" dirty="0"/>
              <a:t>volba výzkumného tématu </a:t>
            </a:r>
          </a:p>
          <a:p>
            <a:pPr>
              <a:buFontTx/>
              <a:buChar char="-"/>
            </a:pPr>
            <a:r>
              <a:rPr lang="cs-CZ" dirty="0"/>
              <a:t>určení neprozkoumané oblasti (</a:t>
            </a:r>
            <a:r>
              <a:rPr lang="cs-CZ" dirty="0" err="1"/>
              <a:t>knowledge</a:t>
            </a:r>
            <a:r>
              <a:rPr lang="cs-CZ" dirty="0"/>
              <a:t> gap) tématu studiem literatury a konzultacemi s dalšími výzkumnými pracovníky</a:t>
            </a:r>
          </a:p>
          <a:p>
            <a:pPr>
              <a:buFontTx/>
              <a:buChar char="-"/>
            </a:pPr>
            <a:r>
              <a:rPr lang="cs-CZ" dirty="0"/>
              <a:t>volba výzkumného problému (hlavní téma – vyvstává jak z předchozího problému, tak z aktuálních potřeb společnosti)</a:t>
            </a:r>
          </a:p>
          <a:p>
            <a:r>
              <a:rPr lang="cs-CZ" dirty="0"/>
              <a:t>V.O. se zaměřuje na specifický aspekt výzkumného problému – zkoumá omezený počet proměnných (výzkumný problém může ale GENEROVAT VELKÉ množství V.O. – na jejich základě formuluje konkrétní hypotézy, které se snažíme ověřit)</a:t>
            </a:r>
          </a:p>
        </p:txBody>
      </p:sp>
    </p:spTree>
    <p:extLst>
      <p:ext uri="{BB962C8B-B14F-4D97-AF65-F5344CB8AC3E}">
        <p14:creationId xmlns:p14="http://schemas.microsoft.com/office/powerpoint/2010/main" val="1450490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E814EE-38C6-0F57-71C7-4604D24D5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289402"/>
            <a:ext cx="9692640" cy="776922"/>
          </a:xfrm>
        </p:spPr>
        <p:txBody>
          <a:bodyPr/>
          <a:lstStyle/>
          <a:p>
            <a:r>
              <a:rPr lang="cs-CZ" dirty="0"/>
              <a:t>Výzkumná otázka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3C2C7A-FC5A-3CD2-1657-52B161B71D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otázka začíná obvykle tázacím zájmenem </a:t>
            </a:r>
            <a:r>
              <a:rPr lang="cs-CZ" b="1" dirty="0"/>
              <a:t>jak/jakým způsobem </a:t>
            </a:r>
            <a:r>
              <a:rPr lang="cs-CZ" dirty="0"/>
              <a:t>a končí </a:t>
            </a:r>
            <a:r>
              <a:rPr lang="cs-CZ" b="1" dirty="0"/>
              <a:t>otazníkem</a:t>
            </a:r>
          </a:p>
          <a:p>
            <a:r>
              <a:rPr lang="cs-CZ" dirty="0"/>
              <a:t>otázka musí obsahovat minimálně </a:t>
            </a:r>
            <a:r>
              <a:rPr lang="cs-CZ" b="1" dirty="0"/>
              <a:t>jedno sloveso</a:t>
            </a:r>
          </a:p>
          <a:p>
            <a:r>
              <a:rPr lang="cs-CZ" dirty="0"/>
              <a:t>neměla by se ptát na víc věcí najednou, ale pouze na </a:t>
            </a:r>
            <a:r>
              <a:rPr lang="cs-CZ" b="1" dirty="0"/>
              <a:t>jednu věc</a:t>
            </a:r>
          </a:p>
          <a:p>
            <a:r>
              <a:rPr lang="cs-CZ" dirty="0"/>
              <a:t>musí to být </a:t>
            </a:r>
            <a:r>
              <a:rPr lang="cs-CZ" b="1" dirty="0"/>
              <a:t>otevřená otázka</a:t>
            </a:r>
          </a:p>
          <a:p>
            <a:r>
              <a:rPr lang="cs-CZ" b="1" dirty="0"/>
              <a:t>ne</a:t>
            </a:r>
            <a:r>
              <a:rPr lang="cs-CZ" dirty="0"/>
              <a:t>smí to být otázka, na kterou lze odpovědět </a:t>
            </a:r>
            <a:r>
              <a:rPr lang="cs-CZ" b="1" dirty="0"/>
              <a:t>ano či ne (!!!)</a:t>
            </a:r>
          </a:p>
          <a:p>
            <a:r>
              <a:rPr lang="cs-CZ" b="1" dirty="0"/>
              <a:t>ne</a:t>
            </a:r>
            <a:r>
              <a:rPr lang="cs-CZ" dirty="0"/>
              <a:t>smí to být otázka, na kterou lze odpovědět </a:t>
            </a:r>
            <a:r>
              <a:rPr lang="cs-CZ" b="1" dirty="0"/>
              <a:t>výčtem</a:t>
            </a:r>
          </a:p>
          <a:p>
            <a:r>
              <a:rPr lang="cs-CZ" b="1" dirty="0"/>
              <a:t>ne</a:t>
            </a:r>
            <a:r>
              <a:rPr lang="cs-CZ" dirty="0"/>
              <a:t>měla by se ptát na </a:t>
            </a:r>
            <a:r>
              <a:rPr lang="cs-CZ" b="1" dirty="0"/>
              <a:t>intenzitu, míru či množství</a:t>
            </a:r>
          </a:p>
          <a:p>
            <a:r>
              <a:rPr lang="cs-CZ" dirty="0"/>
              <a:t>neměla by operovat na faktické rovině, ale na </a:t>
            </a:r>
            <a:r>
              <a:rPr lang="cs-CZ" b="1" dirty="0"/>
              <a:t>významové rovině </a:t>
            </a:r>
            <a:r>
              <a:rPr lang="cs-CZ" dirty="0"/>
              <a:t>– měla by se ptát </a:t>
            </a:r>
            <a:r>
              <a:rPr lang="cs-CZ" b="1" dirty="0"/>
              <a:t>na významy</a:t>
            </a:r>
          </a:p>
          <a:p>
            <a:r>
              <a:rPr lang="cs-CZ" dirty="0"/>
              <a:t>měla by být ambiciózní, chtít objevit něco „</a:t>
            </a:r>
            <a:r>
              <a:rPr lang="cs-CZ" b="1" dirty="0"/>
              <a:t>nového</a:t>
            </a:r>
            <a:r>
              <a:rPr lang="cs-CZ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2246104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8F509C-237E-21E6-F57D-6F420512C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Špatné příklady výzkumné 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90E9EC-ACED-270D-E852-3D58082C4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Setkávají se lidé ve veřejném prostoru s bariérami?</a:t>
            </a:r>
          </a:p>
          <a:p>
            <a:pPr lvl="1"/>
            <a:r>
              <a:rPr lang="cs-CZ" dirty="0"/>
              <a:t>ano/ne</a:t>
            </a:r>
          </a:p>
          <a:p>
            <a:r>
              <a:rPr lang="cs-CZ" dirty="0"/>
              <a:t>Do jaké míry lze sledovat exkluzi seniorů z veřejného prostoru?</a:t>
            </a:r>
          </a:p>
          <a:p>
            <a:pPr lvl="1"/>
            <a:r>
              <a:rPr lang="cs-CZ" dirty="0"/>
              <a:t>otázka na míru</a:t>
            </a:r>
          </a:p>
          <a:p>
            <a:r>
              <a:rPr lang="cs-CZ" dirty="0"/>
              <a:t>Je možné tvrdit, že veřejný prostor využívají více muže než ženy?</a:t>
            </a:r>
          </a:p>
          <a:p>
            <a:pPr lvl="1"/>
            <a:r>
              <a:rPr lang="cs-CZ" dirty="0"/>
              <a:t>otázka na poměr, procenta</a:t>
            </a:r>
          </a:p>
          <a:p>
            <a:r>
              <a:rPr lang="cs-CZ" dirty="0"/>
              <a:t>Může mít na využívání prostoru vliv světlo/tma a denní doba?</a:t>
            </a:r>
          </a:p>
          <a:p>
            <a:pPr lvl="1"/>
            <a:r>
              <a:rPr lang="cs-CZ" dirty="0"/>
              <a:t>ptám se na ano/ne, dvě otázky v jedné</a:t>
            </a:r>
          </a:p>
          <a:p>
            <a:pPr marL="182880" marR="0" lvl="0" indent="-182880" algn="l" defTabSz="914400" rtl="0" eaLnBrk="1" fontAlgn="auto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rgbClr val="6F6F74"/>
              </a:buClr>
              <a:buSzPct val="80000"/>
              <a:buFont typeface="Arial" pitchFamily="34" charset="0"/>
              <a:buChar char="•"/>
              <a:tabLst/>
              <a:defRPr/>
            </a:pPr>
            <a:r>
              <a:rPr kumimoji="0" lang="cs-CZ" sz="1800" b="0" i="0" u="none" strike="noStrike" kern="1200" cap="none" spc="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t>Jak se daří bývalým vězňům?</a:t>
            </a:r>
          </a:p>
          <a:p>
            <a:pPr marL="457200" marR="0" lvl="1" indent="-18288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6F6F74"/>
              </a:buClr>
              <a:buSzTx/>
              <a:buFont typeface="Wingdings 2" pitchFamily="18" charset="2"/>
              <a:buChar char=""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t>Není jasné, jaká skupina (kde, v ČR? Svět? SK?), jaké proměnné? „dařit se?“</a:t>
            </a:r>
          </a:p>
          <a:p>
            <a:pPr marL="27432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073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CBD88E-D01A-39F6-45CE-894386DEA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680" y="0"/>
            <a:ext cx="9692640" cy="959803"/>
          </a:xfrm>
        </p:spPr>
        <p:txBody>
          <a:bodyPr/>
          <a:lstStyle/>
          <a:p>
            <a:r>
              <a:rPr lang="cs-CZ" dirty="0"/>
              <a:t>Hierarchie konceptů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D05833-4040-89C4-EE4F-27196D661E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/>
              <a:t>výzkumná oblast: </a:t>
            </a:r>
          </a:p>
          <a:p>
            <a:pPr lvl="1"/>
            <a:r>
              <a:rPr lang="cs-CZ" dirty="0"/>
              <a:t>Geografie maloobchodu (Retail </a:t>
            </a:r>
            <a:r>
              <a:rPr lang="cs-CZ" dirty="0" err="1"/>
              <a:t>geography</a:t>
            </a:r>
            <a:r>
              <a:rPr lang="cs-CZ" dirty="0"/>
              <a:t>)</a:t>
            </a:r>
          </a:p>
          <a:p>
            <a:r>
              <a:rPr lang="cs-CZ" sz="2400" dirty="0"/>
              <a:t>výzkumné téma: </a:t>
            </a:r>
          </a:p>
          <a:p>
            <a:pPr lvl="1"/>
            <a:r>
              <a:rPr lang="cs-CZ" dirty="0" err="1"/>
              <a:t>Geography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mobile food </a:t>
            </a:r>
            <a:r>
              <a:rPr lang="cs-CZ" dirty="0" err="1"/>
              <a:t>stores</a:t>
            </a:r>
            <a:r>
              <a:rPr lang="cs-CZ" dirty="0"/>
              <a:t>. </a:t>
            </a:r>
            <a:r>
              <a:rPr lang="cs-CZ" dirty="0" err="1"/>
              <a:t>Spatial</a:t>
            </a:r>
            <a:r>
              <a:rPr lang="cs-CZ" dirty="0"/>
              <a:t>, </a:t>
            </a:r>
            <a:r>
              <a:rPr lang="cs-CZ" dirty="0" err="1"/>
              <a:t>social</a:t>
            </a:r>
            <a:r>
              <a:rPr lang="cs-CZ" dirty="0"/>
              <a:t> and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factors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functioning</a:t>
            </a:r>
            <a:r>
              <a:rPr lang="cs-CZ" dirty="0"/>
              <a:t> in post-</a:t>
            </a:r>
            <a:r>
              <a:rPr lang="cs-CZ" dirty="0" err="1"/>
              <a:t>communist</a:t>
            </a:r>
            <a:r>
              <a:rPr lang="cs-CZ" dirty="0"/>
              <a:t> </a:t>
            </a:r>
            <a:r>
              <a:rPr lang="cs-CZ" dirty="0" err="1"/>
              <a:t>Central</a:t>
            </a:r>
            <a:r>
              <a:rPr lang="cs-CZ" dirty="0"/>
              <a:t> </a:t>
            </a:r>
            <a:r>
              <a:rPr lang="cs-CZ" dirty="0" err="1"/>
              <a:t>Europe</a:t>
            </a:r>
            <a:endParaRPr lang="cs-CZ" dirty="0"/>
          </a:p>
          <a:p>
            <a:r>
              <a:rPr lang="cs-CZ" sz="2400" dirty="0"/>
              <a:t>obecné výzkumné otázky: </a:t>
            </a:r>
          </a:p>
          <a:p>
            <a:pPr lvl="1"/>
            <a:r>
              <a:rPr lang="cs-CZ" dirty="0"/>
              <a:t>Jak probíhal vývoj PP od dob Československa do současnosti? (např.)</a:t>
            </a:r>
          </a:p>
          <a:p>
            <a:r>
              <a:rPr lang="cs-CZ" sz="2400" b="1" dirty="0"/>
              <a:t>specifické výzkumné otázky: </a:t>
            </a:r>
          </a:p>
          <a:p>
            <a:pPr lvl="1"/>
            <a:r>
              <a:rPr lang="cs-CZ" dirty="0"/>
              <a:t>Jaké varianty potenciálního využití pojízdných prodejen existují v oblastech, ve kterých nejsou dostatečně zajištěny základní potravinové služby?</a:t>
            </a:r>
          </a:p>
          <a:p>
            <a:r>
              <a:rPr lang="cs-CZ" sz="2200" dirty="0"/>
              <a:t>otázky při sběru dat: </a:t>
            </a:r>
            <a:r>
              <a:rPr lang="cs-CZ" sz="1600" dirty="0"/>
              <a:t>(přichází v průběhu výzkumu)</a:t>
            </a:r>
          </a:p>
          <a:p>
            <a:r>
              <a:rPr lang="cs-CZ" sz="1900" dirty="0"/>
              <a:t>Píše již někdo BP?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3798692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22319F-F2DA-2C91-0C88-C82DA697A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15082"/>
            <a:ext cx="9692640" cy="1325562"/>
          </a:xfrm>
        </p:spPr>
        <p:txBody>
          <a:bodyPr/>
          <a:lstStyle/>
          <a:p>
            <a:r>
              <a:rPr lang="cs-CZ" dirty="0"/>
              <a:t>Zadání 4. cvičení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A0C902-502F-EE62-9161-8D58D46B9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Formulace a zdůvodnění výzkumné otázky</a:t>
            </a:r>
          </a:p>
          <a:p>
            <a:r>
              <a:rPr lang="cs-CZ" u="sng" dirty="0"/>
              <a:t>Zadání: </a:t>
            </a:r>
            <a:r>
              <a:rPr lang="cs-CZ" dirty="0"/>
              <a:t>Dle formálních kritérií naformulujte výzkumnou otázku, která bude vycházet z Vámi zvoleného tématu výzkumu. Její rozsah by měl odpovídat bakalářské práci, tedy by </a:t>
            </a:r>
            <a:r>
              <a:rPr lang="cs-CZ" b="1" dirty="0"/>
              <a:t>mělo být možné získat na ni odpověď v rámci výzkumu</a:t>
            </a:r>
            <a:r>
              <a:rPr lang="cs-CZ" dirty="0"/>
              <a:t> odpovídající bakalářské práci (cca 8 měsíců, 30-40 stran). Konkrétní formulaci výzkumné otázky krátce zdůvodněte. Zaměřte se především na zdůvodnění </a:t>
            </a:r>
            <a:r>
              <a:rPr lang="cs-CZ" b="1" dirty="0"/>
              <a:t>předmětu výzkumu </a:t>
            </a:r>
            <a:r>
              <a:rPr lang="cs-CZ" dirty="0"/>
              <a:t>a </a:t>
            </a:r>
            <a:r>
              <a:rPr lang="cs-CZ" b="1" dirty="0"/>
              <a:t>volbu slovesa</a:t>
            </a:r>
            <a:r>
              <a:rPr lang="cs-CZ" dirty="0"/>
              <a:t>.</a:t>
            </a:r>
          </a:p>
          <a:p>
            <a:r>
              <a:rPr lang="cs-CZ" dirty="0"/>
              <a:t>Doporučená délka: 1000 znaků včetně mezer</a:t>
            </a:r>
          </a:p>
        </p:txBody>
      </p:sp>
    </p:spTree>
    <p:extLst>
      <p:ext uri="{BB962C8B-B14F-4D97-AF65-F5344CB8AC3E}">
        <p14:creationId xmlns:p14="http://schemas.microsoft.com/office/powerpoint/2010/main" val="1230576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CCB805-CF3F-0675-65B3-183527749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4. cvičení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569825-BA41-B492-686A-67F8F6AFA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Mělo by být zřejmé, co je výzkumná otázka. </a:t>
            </a:r>
            <a:r>
              <a:rPr lang="cs-CZ" b="1" dirty="0"/>
              <a:t>Vyznačte ji.</a:t>
            </a:r>
          </a:p>
          <a:p>
            <a:r>
              <a:rPr lang="cs-CZ" dirty="0"/>
              <a:t>Zaměřte se především na </a:t>
            </a:r>
            <a:r>
              <a:rPr lang="cs-CZ" b="1" dirty="0"/>
              <a:t>zdůvodnění předmětu výzkumu </a:t>
            </a:r>
            <a:r>
              <a:rPr lang="cs-CZ" dirty="0"/>
              <a:t>a volbu </a:t>
            </a:r>
            <a:r>
              <a:rPr lang="cs-CZ" b="1" dirty="0"/>
              <a:t>slovesa</a:t>
            </a:r>
            <a:r>
              <a:rPr lang="cs-CZ" dirty="0"/>
              <a:t>.</a:t>
            </a:r>
          </a:p>
          <a:p>
            <a:r>
              <a:rPr lang="cs-CZ" dirty="0"/>
              <a:t>Výzkumná otázka by měla </a:t>
            </a:r>
            <a:r>
              <a:rPr lang="cs-CZ" b="1" dirty="0"/>
              <a:t>začínat tázacím zájmenem </a:t>
            </a:r>
            <a:r>
              <a:rPr lang="cs-CZ" dirty="0"/>
              <a:t>a </a:t>
            </a:r>
            <a:r>
              <a:rPr lang="cs-CZ" b="1" dirty="0"/>
              <a:t>končit otazníkem</a:t>
            </a:r>
            <a:r>
              <a:rPr lang="cs-CZ" dirty="0"/>
              <a:t>.</a:t>
            </a:r>
          </a:p>
          <a:p>
            <a:r>
              <a:rPr lang="cs-CZ" dirty="0"/>
              <a:t>Výzkumné téma je libovolné, nicméně musí být </a:t>
            </a:r>
            <a:r>
              <a:rPr lang="cs-CZ" b="1" dirty="0"/>
              <a:t>sociálně-geografické</a:t>
            </a:r>
            <a:r>
              <a:rPr lang="cs-CZ" dirty="0"/>
              <a:t> (svázané s geografií).</a:t>
            </a:r>
          </a:p>
          <a:p>
            <a:r>
              <a:rPr lang="cs-CZ" b="1" dirty="0"/>
              <a:t>1000 znaků </a:t>
            </a:r>
            <a:r>
              <a:rPr lang="cs-CZ" dirty="0"/>
              <a:t>odpovídá délce zhruba půl strany</a:t>
            </a:r>
          </a:p>
          <a:p>
            <a:r>
              <a:rPr lang="cs-CZ" u="sng" dirty="0"/>
              <a:t>Cvičení by mělo obsahovat: </a:t>
            </a:r>
            <a:r>
              <a:rPr lang="cs-CZ" dirty="0"/>
              <a:t>Název cvičení, záhlaví, zadání a vypracování (v případě spolupráce s literaturou i citaci)</a:t>
            </a:r>
          </a:p>
        </p:txBody>
      </p:sp>
    </p:spTree>
    <p:extLst>
      <p:ext uri="{BB962C8B-B14F-4D97-AF65-F5344CB8AC3E}">
        <p14:creationId xmlns:p14="http://schemas.microsoft.com/office/powerpoint/2010/main" val="3025975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393A59-ACB0-44CB-2354-4CFB8C534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4. cvičení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AC6561-B09E-83BF-8D5C-DA93DA0FF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Pořádně si přečtěte </a:t>
            </a:r>
            <a:r>
              <a:rPr lang="cs-CZ" b="1" dirty="0"/>
              <a:t>zadání cvičení!</a:t>
            </a:r>
          </a:p>
          <a:p>
            <a:r>
              <a:rPr lang="cs-CZ" b="1" dirty="0"/>
              <a:t>Pořádně si přečtěte veškeré náležitosti výzkumné otázky!</a:t>
            </a:r>
          </a:p>
          <a:p>
            <a:r>
              <a:rPr lang="cs-CZ" dirty="0"/>
              <a:t>Splňte všechny (formální i věcné) náležitosti</a:t>
            </a:r>
          </a:p>
          <a:p>
            <a:r>
              <a:rPr lang="cs-CZ" dirty="0"/>
              <a:t>Termín odevzdání: </a:t>
            </a:r>
          </a:p>
          <a:p>
            <a:pPr>
              <a:buFontTx/>
              <a:buChar char="-"/>
            </a:pPr>
            <a:r>
              <a:rPr lang="cs-CZ" dirty="0"/>
              <a:t>15. 4. 2024 ve 23:59 (úterní skupiny)</a:t>
            </a:r>
          </a:p>
          <a:p>
            <a:pPr>
              <a:buFontTx/>
              <a:buChar char="-"/>
            </a:pPr>
            <a:r>
              <a:rPr lang="cs-CZ" dirty="0"/>
              <a:t>16. 4. 2024 ve 23:59 (středeční skupina)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1128806"/>
      </p:ext>
    </p:extLst>
  </p:cSld>
  <p:clrMapOvr>
    <a:masterClrMapping/>
  </p:clrMapOvr>
</p:sld>
</file>

<file path=ppt/theme/theme1.xml><?xml version="1.0" encoding="utf-8"?>
<a:theme xmlns:a="http://schemas.openxmlformats.org/drawingml/2006/main" name="Pohled">
  <a:themeElements>
    <a:clrScheme name="Pohled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Pohled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ohled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TM03457515[[fn=Pohled]]</Template>
  <TotalTime>337</TotalTime>
  <Words>640</Words>
  <Application>Microsoft Office PowerPoint</Application>
  <PresentationFormat>Širokoúhlá obrazovka</PresentationFormat>
  <Paragraphs>71</Paragraphs>
  <Slides>10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Aptos</vt:lpstr>
      <vt:lpstr>Arial</vt:lpstr>
      <vt:lpstr>Century Schoolbook</vt:lpstr>
      <vt:lpstr>Wingdings 2</vt:lpstr>
      <vt:lpstr>Pohled</vt:lpstr>
      <vt:lpstr>Metody sociálně geografického výzkumu  Cvičení 8  Alan Faltynek</vt:lpstr>
      <vt:lpstr>Rekapitulace cv. 7</vt:lpstr>
      <vt:lpstr>Výzkumná otázka</vt:lpstr>
      <vt:lpstr>Výzkumná otázka</vt:lpstr>
      <vt:lpstr>Špatné příklady výzkumné otázky</vt:lpstr>
      <vt:lpstr>Hierarchie konceptů</vt:lpstr>
      <vt:lpstr>Zadání 4. cvičení</vt:lpstr>
      <vt:lpstr>Zadání 4. cvičení</vt:lpstr>
      <vt:lpstr>Zadání 4. cvičení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sociálně geografického výzkumu</dc:title>
  <dc:creator>Eva Kašparová</dc:creator>
  <cp:lastModifiedBy>Alan Faltynek</cp:lastModifiedBy>
  <cp:revision>21</cp:revision>
  <dcterms:created xsi:type="dcterms:W3CDTF">2023-02-12T14:01:02Z</dcterms:created>
  <dcterms:modified xsi:type="dcterms:W3CDTF">2024-04-08T11:32:29Z</dcterms:modified>
</cp:coreProperties>
</file>