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7" r:id="rId5"/>
    <p:sldId id="261" r:id="rId6"/>
    <p:sldId id="262" r:id="rId7"/>
    <p:sldId id="266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80" r:id="rId21"/>
    <p:sldId id="281" r:id="rId22"/>
    <p:sldId id="275" r:id="rId23"/>
    <p:sldId id="278" r:id="rId24"/>
    <p:sldId id="276" r:id="rId25"/>
    <p:sldId id="279" r:id="rId26"/>
    <p:sldId id="282" r:id="rId27"/>
    <p:sldId id="283" r:id="rId28"/>
    <p:sldId id="284" r:id="rId29"/>
    <p:sldId id="258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uroregion.pomoravi@gmail.com" initials="e" lastIdx="1" clrIdx="0">
    <p:extLst>
      <p:ext uri="{19B8F6BF-5375-455C-9EA6-DF929625EA0E}">
        <p15:presenceInfo xmlns:p15="http://schemas.microsoft.com/office/powerpoint/2012/main" userId="955b856c377fede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81B76C-4B85-4C1E-B829-D08F761D7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05C158-C6D6-4707-8146-62B5BFBDF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55F4C8-BA15-4C8A-A1B7-420BAACD2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CE217-FB28-4EA5-A74E-A051B648ABB3}" type="datetimeFigureOut">
              <a:rPr lang="cs-CZ" smtClean="0"/>
              <a:t>06.05.2024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9D9A76-D4D1-4AFE-AE9F-A3316EAB1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E2ECAFF-9C9A-427E-90E3-5E29F924E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4CB3E-A344-4137-B72A-9FE9FE59E7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709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FA1B53-DC77-46F7-A53E-B38CAF54F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F6997C1-A09C-4BB0-BE73-90259F89A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DCD665-7F99-4BEF-B914-0283BB1C4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CE217-FB28-4EA5-A74E-A051B648ABB3}" type="datetimeFigureOut">
              <a:rPr lang="cs-CZ" smtClean="0"/>
              <a:t>06.05.2024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62234C-0F45-45A7-8BC2-980B6A8AE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43301A-E6EA-4C96-AEB7-4E89EFCE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4CB3E-A344-4137-B72A-9FE9FE59E7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7339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B2DDE0D-D918-474B-9753-5AD2F88042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D4E6CE6-A7E1-4835-AC2E-8FEA0653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35A7AC-F607-4E14-BBEA-197812E3F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CE217-FB28-4EA5-A74E-A051B648ABB3}" type="datetimeFigureOut">
              <a:rPr lang="cs-CZ" smtClean="0"/>
              <a:t>06.05.2024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B2C5F9-CC8B-4633-8E5F-DAF64CC43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DCBF4F-22CC-46F3-AE63-3C89CC5FF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4CB3E-A344-4137-B72A-9FE9FE59E7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445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DA27B7-254A-47A4-9A93-33E3FEF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5A1684-4AC6-484F-B633-867CCC8E1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2359"/>
            <a:ext cx="10515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2E7493-8C7B-4535-8F29-C0FF04F3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CE217-FB28-4EA5-A74E-A051B648ABB3}" type="datetimeFigureOut">
              <a:rPr lang="cs-CZ" smtClean="0"/>
              <a:t>06.05.2024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E9EED7-5163-4FB5-94FF-CA3F04BF6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0D39472-CB09-4CE6-B0AB-B5D96CE1C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4CB3E-A344-4137-B72A-9FE9FE59E7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9801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378010-8860-46E4-9E17-5979770F4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314F0E6-5D8A-49F3-BD67-DF1167980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E7F9E4-1990-4F55-A2E3-C7BD50A8F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CE217-FB28-4EA5-A74E-A051B648ABB3}" type="datetimeFigureOut">
              <a:rPr lang="cs-CZ" smtClean="0"/>
              <a:t>06.05.2024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80CD19-16B1-4F20-A380-4D8417357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20913E-D67E-485F-9608-474E2C3F6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4CB3E-A344-4137-B72A-9FE9FE59E7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1649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951E3F-8989-446B-A23F-00B80BF42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E50F8B-22E1-416D-A16E-EF3575A1A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3FA66F3-58F6-4BA2-A193-63BCE0A31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F69B44E-F9E2-4815-972D-9F1DED40B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CE217-FB28-4EA5-A74E-A051B648ABB3}" type="datetimeFigureOut">
              <a:rPr lang="cs-CZ" smtClean="0"/>
              <a:t>06.05.2024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D81153B-E901-4F1E-AC5E-82BDFE72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C57C098-B612-44B3-B0F0-E4D6B4FAE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4CB3E-A344-4137-B72A-9FE9FE59E7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2830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671580-72E6-4C95-A6A7-F328AC20B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E2CAC1F-8EB0-41A3-B54D-66FBB73F4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D7F7AB4-3819-48E9-A718-64550D730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7C45684-4F34-417A-A891-C84FAD6DD2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9731303-34FF-47CE-B88B-D26702F5DE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44B1BF7-6273-407A-B343-E4308953D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CE217-FB28-4EA5-A74E-A051B648ABB3}" type="datetimeFigureOut">
              <a:rPr lang="cs-CZ" smtClean="0"/>
              <a:t>06.05.2024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3B987D1-8313-4CA2-8301-E6F3E2738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6DBD6D2-929F-4A12-B612-6D9F029CF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4CB3E-A344-4137-B72A-9FE9FE59E7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29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E9B6C6-E60F-4429-942E-C97231D3B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ADEAAAC-0F4A-4BBC-8B22-7968620BF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CE217-FB28-4EA5-A74E-A051B648ABB3}" type="datetimeFigureOut">
              <a:rPr lang="cs-CZ" smtClean="0"/>
              <a:t>06.05.2024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AC8AE83-924C-4566-818B-61EC4B1BE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9024F60-C13E-4EB5-8C76-8653F44F5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4CB3E-A344-4137-B72A-9FE9FE59E7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60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4E411B9-3C0E-44CB-B53D-A8ABA3F8E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CE217-FB28-4EA5-A74E-A051B648ABB3}" type="datetimeFigureOut">
              <a:rPr lang="cs-CZ" smtClean="0"/>
              <a:t>06.05.2024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A2C8583-443F-4378-9BAF-E0AA00E8E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3E034AA-5003-4CB1-917E-A259677F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4CB3E-A344-4137-B72A-9FE9FE59E7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98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1F01A5-1E76-4216-9FC8-1F623638A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9A6E07-028D-4916-A71F-B269F191E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AF0F892-3142-40D5-88C9-4C9DDE651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76D84A1-76E1-4A77-8B30-7E504339C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CE217-FB28-4EA5-A74E-A051B648ABB3}" type="datetimeFigureOut">
              <a:rPr lang="cs-CZ" smtClean="0"/>
              <a:t>06.05.2024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ED2A358-C511-4CCE-866A-03FD0F62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FBFF4E7-256D-4392-8F32-67083114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4CB3E-A344-4137-B72A-9FE9FE59E7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459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47D595-A090-461D-8298-6B39E52EC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E66A09F-89BF-492F-B33C-85356DC876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AAE7CAA-DC1C-4B44-86A5-9528476AC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4B5CE00-ECF5-423B-86D5-F979A7966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CE217-FB28-4EA5-A74E-A051B648ABB3}" type="datetimeFigureOut">
              <a:rPr lang="cs-CZ" smtClean="0"/>
              <a:t>06.05.2024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426C6E2-A6B4-4B97-9B70-3C2359C02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E896347-C02F-49B8-AE1B-99F4B3571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4CB3E-A344-4137-B72A-9FE9FE59E7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3144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16628C40-B870-41DE-B969-5E00D0BAA30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5454015"/>
            <a:ext cx="1295400" cy="1403985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54F3D0D-38AF-4FFE-BB60-B7F4CB4DEC7E}"/>
              </a:ext>
            </a:extLst>
          </p:cNvPr>
          <p:cNvSpPr/>
          <p:nvPr userDrawn="1"/>
        </p:nvSpPr>
        <p:spPr>
          <a:xfrm>
            <a:off x="838200" y="360485"/>
            <a:ext cx="10515600" cy="1285753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E028145-2415-43F2-802D-2389A8FE3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1D95A7C-C9A3-4F3F-A7D9-0D085097A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0A19BFC-6EBE-4A4C-BBF8-807BC90C3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CE217-FB28-4EA5-A74E-A051B648ABB3}" type="datetimeFigureOut">
              <a:rPr lang="cs-CZ" smtClean="0"/>
              <a:t>06.05.2024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56857A2-77D7-4E7F-9408-94B13C433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C69A1C-B40A-4CFD-8BFD-7610EB37D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4CB3E-A344-4137-B72A-9FE9FE59E7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184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kuchynka@euroregion-pomoravi.cz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795C50-FF31-4AB7-BE5C-3F3986E81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450" y="406400"/>
            <a:ext cx="10443099" cy="1193800"/>
          </a:xfrm>
        </p:spPr>
        <p:txBody>
          <a:bodyPr>
            <a:normAutofit/>
          </a:bodyPr>
          <a:lstStyle/>
          <a:p>
            <a:r>
              <a:rPr lang="cs-CZ" sz="4400" dirty="0"/>
              <a:t>EUROREGION POMORAVÍ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5EBBD97-D989-4FBE-8223-98690A83F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4450" y="1686757"/>
            <a:ext cx="10443098" cy="4764843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Jan Kuchyňka</a:t>
            </a:r>
          </a:p>
          <a:p>
            <a:endParaRPr lang="cs-CZ" dirty="0"/>
          </a:p>
          <a:p>
            <a:r>
              <a:rPr lang="cs-CZ" dirty="0"/>
              <a:t>Geografický ústav, </a:t>
            </a:r>
            <a:r>
              <a:rPr lang="cs-CZ" dirty="0" err="1"/>
              <a:t>PřF</a:t>
            </a:r>
            <a:r>
              <a:rPr lang="cs-CZ" dirty="0"/>
              <a:t>, MU</a:t>
            </a:r>
          </a:p>
          <a:p>
            <a:endParaRPr lang="cs-CZ" dirty="0"/>
          </a:p>
          <a:p>
            <a:r>
              <a:rPr lang="cs-CZ" dirty="0"/>
              <a:t>7. května 2024</a:t>
            </a:r>
          </a:p>
        </p:txBody>
      </p:sp>
    </p:spTree>
    <p:extLst>
      <p:ext uri="{BB962C8B-B14F-4D97-AF65-F5344CB8AC3E}">
        <p14:creationId xmlns:p14="http://schemas.microsoft.com/office/powerpoint/2010/main" val="2387713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5DEEB0-AE39-DDEF-C679-6C6988668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Interreg</a:t>
            </a:r>
            <a:r>
              <a:rPr lang="cs-CZ" dirty="0"/>
              <a:t> IV A</a:t>
            </a:r>
          </a:p>
        </p:txBody>
      </p:sp>
      <p:pic>
        <p:nvPicPr>
          <p:cNvPr id="5" name="Zástupný obsah 4" descr="Obsah obrázku mapa, text, atlas&#10;&#10;Popis byl vytvořen automaticky">
            <a:extLst>
              <a:ext uri="{FF2B5EF4-FFF2-40B4-BE49-F238E27FC236}">
                <a16:creationId xmlns:a16="http://schemas.microsoft.com/office/drawing/2014/main" id="{3B1C01CD-C1F7-2A13-DE6D-BE244BA17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141" y="153666"/>
            <a:ext cx="6872784" cy="6704334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BA95514-1C84-2F6C-6326-04A7B1A1D160}"/>
              </a:ext>
            </a:extLst>
          </p:cNvPr>
          <p:cNvSpPr txBox="1"/>
          <p:nvPr/>
        </p:nvSpPr>
        <p:spPr>
          <a:xfrm>
            <a:off x="838200" y="1902147"/>
            <a:ext cx="440194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Ministerstvo pro místní rozvoj (MMR)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/>
              <a:t>řídící orgán pro CZ-PL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/>
              <a:t>koordinátor a národní orgán pro ostatní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Centrum pro regionální rozvoj (CRR)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/>
              <a:t>kontrolor a administrátor pro české žadatele</a:t>
            </a:r>
          </a:p>
        </p:txBody>
      </p:sp>
    </p:spTree>
    <p:extLst>
      <p:ext uri="{BB962C8B-B14F-4D97-AF65-F5344CB8AC3E}">
        <p14:creationId xmlns:p14="http://schemas.microsoft.com/office/powerpoint/2010/main" val="3819803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BA2E95-413F-B1F1-36A2-7C0D53A45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Interreg</a:t>
            </a:r>
            <a:r>
              <a:rPr lang="cs-CZ" dirty="0"/>
              <a:t> AT-CZ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57C728-6B8A-FF43-40C6-4B0AF2683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Programové území – Jihomoravský kraj, Jihočeský kraj, Kraj Vysočina, Dolní Rakousko, Horní Rakousko</a:t>
            </a:r>
          </a:p>
          <a:p>
            <a:r>
              <a:rPr lang="cs-CZ" dirty="0"/>
              <a:t>Alokace – 87 mil. EUR (2,2 mld. Kč)</a:t>
            </a:r>
          </a:p>
          <a:p>
            <a:r>
              <a:rPr lang="cs-CZ" dirty="0"/>
              <a:t>Dotace – 80 % EU + 5-10 % MMR</a:t>
            </a:r>
          </a:p>
          <a:p>
            <a:r>
              <a:rPr lang="cs-CZ" dirty="0"/>
              <a:t>Délka trvání až 24 měsíců</a:t>
            </a:r>
          </a:p>
          <a:p>
            <a:r>
              <a:rPr lang="cs-CZ" dirty="0"/>
              <a:t>Vypláceno ex-post</a:t>
            </a:r>
          </a:p>
          <a:p>
            <a:r>
              <a:rPr lang="cs-CZ" dirty="0"/>
              <a:t>Princip vedoucího partnera</a:t>
            </a:r>
          </a:p>
          <a:p>
            <a:r>
              <a:rPr lang="cs-CZ" dirty="0"/>
              <a:t>Limit způsobilých nákladů není</a:t>
            </a:r>
          </a:p>
          <a:p>
            <a:r>
              <a:rPr lang="cs-CZ" dirty="0"/>
              <a:t>Pro projekty malé projekty (do 1 mil. Kč) určen Fond malých projektů</a:t>
            </a:r>
          </a:p>
          <a:p>
            <a:pPr lvl="1"/>
            <a:endParaRPr lang="cs-CZ" dirty="0"/>
          </a:p>
        </p:txBody>
      </p:sp>
      <p:pic>
        <p:nvPicPr>
          <p:cNvPr id="5" name="Obrázek 4" descr="Obsah obrázku text, Písmo, logo, Grafika&#10;&#10;Popis byl vytvořen automaticky">
            <a:extLst>
              <a:ext uri="{FF2B5EF4-FFF2-40B4-BE49-F238E27FC236}">
                <a16:creationId xmlns:a16="http://schemas.microsoft.com/office/drawing/2014/main" id="{E7E8269B-60EC-04B3-882E-E74E5B3B8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70" y="2964872"/>
            <a:ext cx="3081323" cy="147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5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7DDABA-9583-5E74-CABE-FAA8F667A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Interreg</a:t>
            </a:r>
            <a:r>
              <a:rPr lang="cs-CZ" dirty="0"/>
              <a:t> AT-CZ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5FCD77-6A82-5AF0-0D37-9C3EE9965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Priorita 1 – Výzkum a inovace (19 mil. EUR, 475 mil. Kč)</a:t>
            </a:r>
          </a:p>
          <a:p>
            <a:r>
              <a:rPr lang="cs-CZ" dirty="0"/>
              <a:t>Priorita 2 – Klima a životní prostředí (18 mil. EUR, 450 mil. Kč)</a:t>
            </a:r>
          </a:p>
          <a:p>
            <a:r>
              <a:rPr lang="cs-CZ" dirty="0"/>
              <a:t>Priorita 3 – Vzdělávání, kultura a cestovní ruch (35 mil. EUR, 875 mil. Kč)</a:t>
            </a:r>
          </a:p>
          <a:p>
            <a:r>
              <a:rPr lang="cs-CZ" dirty="0"/>
              <a:t>Priorita 4 – Přeshraniční spolupráce (15 mil. EUR, 375 mil. Kč)</a:t>
            </a:r>
          </a:p>
          <a:p>
            <a:endParaRPr lang="cs-CZ" dirty="0"/>
          </a:p>
          <a:p>
            <a:r>
              <a:rPr lang="cs-CZ" dirty="0"/>
              <a:t>FMP – část alokace priority 3 a 4 (do 50, resp. 30 tis. EUR)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2224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088CE8-74FD-2501-6E6F-BB812B3CE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Interreg</a:t>
            </a:r>
            <a:r>
              <a:rPr lang="cs-CZ" dirty="0"/>
              <a:t> AT-CZ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DDACA0-D9FC-64F3-3EE3-961F48FDA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Jazyková bariéra vs. dostupné prostředky</a:t>
            </a:r>
          </a:p>
          <a:p>
            <a:r>
              <a:rPr lang="cs-CZ" dirty="0"/>
              <a:t>Obtížné hledání projektového partnera</a:t>
            </a:r>
          </a:p>
          <a:p>
            <a:r>
              <a:rPr lang="cs-CZ" dirty="0"/>
              <a:t>Výhodná způsobilost nákladů vs. partnerství</a:t>
            </a:r>
          </a:p>
          <a:p>
            <a:r>
              <a:rPr lang="cs-CZ" dirty="0"/>
              <a:t>Předvídatelné výzvy 2x za rok, předvídatelný termín schválení</a:t>
            </a:r>
          </a:p>
          <a:p>
            <a:r>
              <a:rPr lang="cs-CZ" dirty="0"/>
              <a:t>Hlídání cash-</a:t>
            </a:r>
            <a:r>
              <a:rPr lang="cs-CZ" dirty="0" err="1"/>
              <a:t>flow</a:t>
            </a:r>
            <a:r>
              <a:rPr lang="cs-CZ" dirty="0"/>
              <a:t> – žádost o platbu po 1 roce</a:t>
            </a:r>
          </a:p>
          <a:p>
            <a:r>
              <a:rPr lang="cs-CZ" dirty="0"/>
              <a:t>Paušály</a:t>
            </a:r>
          </a:p>
          <a:p>
            <a:pPr lvl="1"/>
            <a:r>
              <a:rPr lang="cs-CZ" dirty="0"/>
              <a:t>personální náklady – 20 nebo 4 % z ostatních přímých nákladů</a:t>
            </a:r>
          </a:p>
          <a:p>
            <a:pPr lvl="1"/>
            <a:r>
              <a:rPr lang="cs-CZ" dirty="0"/>
              <a:t>administrativa 15 % z personálních, cestovní 6 % z personálních</a:t>
            </a:r>
          </a:p>
          <a:p>
            <a:pPr lvl="1"/>
            <a:r>
              <a:rPr lang="cs-CZ" dirty="0"/>
              <a:t>personál + 40 % z toho na ostatní náklady</a:t>
            </a:r>
          </a:p>
        </p:txBody>
      </p:sp>
    </p:spTree>
    <p:extLst>
      <p:ext uri="{BB962C8B-B14F-4D97-AF65-F5344CB8AC3E}">
        <p14:creationId xmlns:p14="http://schemas.microsoft.com/office/powerpoint/2010/main" val="4204641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1BAB01-1AFB-06A4-7205-33C64CA7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 </a:t>
            </a:r>
            <a:r>
              <a:rPr lang="cs-CZ" dirty="0" err="1"/>
              <a:t>CrisBus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FF7B4C-F769-3BFA-CCA0-B929B66C0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Podnikatelská fakulta VUT, Krajská hospodářská komora, M2D, </a:t>
            </a:r>
            <a:r>
              <a:rPr lang="cs-CZ" dirty="0" err="1"/>
              <a:t>gmbh</a:t>
            </a:r>
            <a:endParaRPr lang="cs-CZ" dirty="0"/>
          </a:p>
          <a:p>
            <a:r>
              <a:rPr lang="cs-CZ" dirty="0" err="1"/>
              <a:t>CrisBus</a:t>
            </a:r>
            <a:r>
              <a:rPr lang="cs-CZ" dirty="0"/>
              <a:t> – Odolnost podniků v reakci na COVID 19</a:t>
            </a:r>
          </a:p>
          <a:p>
            <a:r>
              <a:rPr lang="cs-CZ" dirty="0"/>
              <a:t>Poučení z minulosti, analýza, vzájemné přeshraniční inspirace, návrhová opatření, vyšší </a:t>
            </a:r>
            <a:r>
              <a:rPr lang="cs-CZ" dirty="0" err="1"/>
              <a:t>oddolnost</a:t>
            </a:r>
            <a:r>
              <a:rPr lang="cs-CZ" dirty="0"/>
              <a:t> malých a středních podniků (MSP)</a:t>
            </a:r>
          </a:p>
          <a:p>
            <a:pPr lvl="1"/>
            <a:r>
              <a:rPr lang="cs-CZ" dirty="0"/>
              <a:t>Řízené rozhovory s MSP</a:t>
            </a:r>
          </a:p>
          <a:p>
            <a:pPr lvl="1"/>
            <a:r>
              <a:rPr lang="cs-CZ" dirty="0"/>
              <a:t>Krizový manuál pro MSP</a:t>
            </a:r>
          </a:p>
          <a:p>
            <a:pPr lvl="1"/>
            <a:r>
              <a:rPr lang="cs-CZ" dirty="0"/>
              <a:t>2 semináře a 1 konference</a:t>
            </a:r>
          </a:p>
          <a:p>
            <a:pPr lvl="1"/>
            <a:r>
              <a:rPr lang="cs-CZ" dirty="0"/>
              <a:t>Implementace přes orgány veřejné správy (tripartita)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74C8B1A0-43E2-1F21-1DA0-2B0B5670E9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804443"/>
              </p:ext>
            </p:extLst>
          </p:nvPr>
        </p:nvGraphicFramePr>
        <p:xfrm>
          <a:off x="487087" y="5275398"/>
          <a:ext cx="10140651" cy="1325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3791">
                  <a:extLst>
                    <a:ext uri="{9D8B030D-6E8A-4147-A177-3AD203B41FA5}">
                      <a16:colId xmlns:a16="http://schemas.microsoft.com/office/drawing/2014/main" val="281036865"/>
                    </a:ext>
                  </a:extLst>
                </a:gridCol>
                <a:gridCol w="950686">
                  <a:extLst>
                    <a:ext uri="{9D8B030D-6E8A-4147-A177-3AD203B41FA5}">
                      <a16:colId xmlns:a16="http://schemas.microsoft.com/office/drawing/2014/main" val="242900313"/>
                    </a:ext>
                  </a:extLst>
                </a:gridCol>
                <a:gridCol w="950686">
                  <a:extLst>
                    <a:ext uri="{9D8B030D-6E8A-4147-A177-3AD203B41FA5}">
                      <a16:colId xmlns:a16="http://schemas.microsoft.com/office/drawing/2014/main" val="863110993"/>
                    </a:ext>
                  </a:extLst>
                </a:gridCol>
                <a:gridCol w="950686">
                  <a:extLst>
                    <a:ext uri="{9D8B030D-6E8A-4147-A177-3AD203B41FA5}">
                      <a16:colId xmlns:a16="http://schemas.microsoft.com/office/drawing/2014/main" val="3334609148"/>
                    </a:ext>
                  </a:extLst>
                </a:gridCol>
                <a:gridCol w="950686">
                  <a:extLst>
                    <a:ext uri="{9D8B030D-6E8A-4147-A177-3AD203B41FA5}">
                      <a16:colId xmlns:a16="http://schemas.microsoft.com/office/drawing/2014/main" val="22537826"/>
                    </a:ext>
                  </a:extLst>
                </a:gridCol>
                <a:gridCol w="950686">
                  <a:extLst>
                    <a:ext uri="{9D8B030D-6E8A-4147-A177-3AD203B41FA5}">
                      <a16:colId xmlns:a16="http://schemas.microsoft.com/office/drawing/2014/main" val="3696778585"/>
                    </a:ext>
                  </a:extLst>
                </a:gridCol>
                <a:gridCol w="950686">
                  <a:extLst>
                    <a:ext uri="{9D8B030D-6E8A-4147-A177-3AD203B41FA5}">
                      <a16:colId xmlns:a16="http://schemas.microsoft.com/office/drawing/2014/main" val="3088566550"/>
                    </a:ext>
                  </a:extLst>
                </a:gridCol>
                <a:gridCol w="950686">
                  <a:extLst>
                    <a:ext uri="{9D8B030D-6E8A-4147-A177-3AD203B41FA5}">
                      <a16:colId xmlns:a16="http://schemas.microsoft.com/office/drawing/2014/main" val="750635061"/>
                    </a:ext>
                  </a:extLst>
                </a:gridCol>
                <a:gridCol w="950686">
                  <a:extLst>
                    <a:ext uri="{9D8B030D-6E8A-4147-A177-3AD203B41FA5}">
                      <a16:colId xmlns:a16="http://schemas.microsoft.com/office/drawing/2014/main" val="3730723087"/>
                    </a:ext>
                  </a:extLst>
                </a:gridCol>
                <a:gridCol w="950686">
                  <a:extLst>
                    <a:ext uri="{9D8B030D-6E8A-4147-A177-3AD203B41FA5}">
                      <a16:colId xmlns:a16="http://schemas.microsoft.com/office/drawing/2014/main" val="2979219429"/>
                    </a:ext>
                  </a:extLst>
                </a:gridCol>
                <a:gridCol w="950686">
                  <a:extLst>
                    <a:ext uri="{9D8B030D-6E8A-4147-A177-3AD203B41FA5}">
                      <a16:colId xmlns:a16="http://schemas.microsoft.com/office/drawing/2014/main" val="1942972835"/>
                    </a:ext>
                  </a:extLst>
                </a:gridCol>
              </a:tblGrid>
              <a:tr h="21730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Personál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Ostatní </a:t>
                      </a:r>
                      <a:br>
                        <a:rPr lang="cs-CZ" sz="1100" u="none" strike="noStrike">
                          <a:effectLst/>
                        </a:rPr>
                      </a:br>
                      <a:r>
                        <a:rPr lang="cs-CZ" sz="1100" u="none" strike="noStrike">
                          <a:effectLst/>
                        </a:rPr>
                        <a:t>(paušál 40 %)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Celkem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Dotace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Spolufinancování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089192"/>
                  </a:ext>
                </a:extLst>
              </a:tr>
              <a:tr h="22817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úvazek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DPP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celkem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EUR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Kč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EUR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Kč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EUR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Kč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58383489"/>
                  </a:ext>
                </a:extLst>
              </a:tr>
              <a:tr h="21730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VUT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0,25+0,25+0,10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350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48 270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19 308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67 579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1 723 253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60 821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1 550 928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6 758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172 325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0849292"/>
                  </a:ext>
                </a:extLst>
              </a:tr>
              <a:tr h="21730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KHK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0,25+0,20+0,10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200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41 831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16 732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58 564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1 493 374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52 707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1 344 036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5 856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149 337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9825324"/>
                  </a:ext>
                </a:extLst>
              </a:tr>
              <a:tr h="21730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M2D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2050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79 950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31 980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111 930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2 854 215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89 544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2 283 372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22 386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570 843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0165275"/>
                  </a:ext>
                </a:extLst>
              </a:tr>
              <a:tr h="22817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celkem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1,15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2600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170 052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68 021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238 072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6 070 842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203 072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5 178 336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35 000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892 506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7894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7715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96F0E5-B39F-10B8-B580-17BAAB653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Interreg</a:t>
            </a:r>
            <a:r>
              <a:rPr lang="cs-CZ" dirty="0"/>
              <a:t> SK-CZ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189408-E051-27EC-904D-B9DCF1EB7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Programové území – Jihomoravský, Zlínský, Moravskoslezský, Trnavský, Trenčianský, Žilinský kraj</a:t>
            </a:r>
          </a:p>
          <a:p>
            <a:r>
              <a:rPr lang="cs-CZ" dirty="0"/>
              <a:t>Alokace – 85 mil. EUR (2,1 mld. Kč)</a:t>
            </a:r>
          </a:p>
          <a:p>
            <a:r>
              <a:rPr lang="cs-CZ" dirty="0"/>
              <a:t>Dotace – 80 % EU + 5-10 % MMR (+ 12 % MIRRI)</a:t>
            </a:r>
          </a:p>
          <a:p>
            <a:r>
              <a:rPr lang="cs-CZ" dirty="0"/>
              <a:t>Délka trvání až 36 měsíců</a:t>
            </a:r>
          </a:p>
          <a:p>
            <a:r>
              <a:rPr lang="cs-CZ" dirty="0"/>
              <a:t>Vypláceno ex-post</a:t>
            </a:r>
          </a:p>
          <a:p>
            <a:r>
              <a:rPr lang="cs-CZ" dirty="0"/>
              <a:t>Princip vedoucího partnera</a:t>
            </a:r>
          </a:p>
          <a:p>
            <a:r>
              <a:rPr lang="cs-CZ" dirty="0"/>
              <a:t>Limit způsobilých nákladů není</a:t>
            </a:r>
          </a:p>
          <a:p>
            <a:r>
              <a:rPr lang="cs-CZ" dirty="0"/>
              <a:t>Pro projekty malé projekty (do 1 mil. Kč) určen Fond malých projektů</a:t>
            </a:r>
          </a:p>
        </p:txBody>
      </p:sp>
      <p:pic>
        <p:nvPicPr>
          <p:cNvPr id="5" name="Obrázek 4" descr="Obsah obrázku text, Písmo, snímek obrazovky, Elektricky modrá&#10;&#10;Popis byl vytvořen automaticky">
            <a:extLst>
              <a:ext uri="{FF2B5EF4-FFF2-40B4-BE49-F238E27FC236}">
                <a16:creationId xmlns:a16="http://schemas.microsoft.com/office/drawing/2014/main" id="{87A8DE27-9CDE-F410-FE7B-9122D1502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765" y="3863431"/>
            <a:ext cx="4497237" cy="97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60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AA9B6F-B655-6C0C-DC9A-19428E9EA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Interreg</a:t>
            </a:r>
            <a:r>
              <a:rPr lang="cs-CZ" dirty="0"/>
              <a:t> SK-CZ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0DB953-AE4D-E0D2-E08F-7CD6B0716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Priorita 1 – Životní prostředí (20 mil. EUR, 500 mil. Kč)</a:t>
            </a:r>
          </a:p>
          <a:p>
            <a:r>
              <a:rPr lang="cs-CZ" dirty="0"/>
              <a:t>Priorita 2 – Vzdělávání, kultura a cestovní ruch (50 mil. EUR, 1,3 mld. Kč)</a:t>
            </a:r>
          </a:p>
          <a:p>
            <a:r>
              <a:rPr lang="cs-CZ" dirty="0"/>
              <a:t>Priorita 3 – Institucionální spolupráce a místní iniciativy (10 mil. EUR, 250 mil. Kč)</a:t>
            </a:r>
          </a:p>
          <a:p>
            <a:endParaRPr lang="cs-CZ" dirty="0"/>
          </a:p>
          <a:p>
            <a:r>
              <a:rPr lang="cs-CZ" dirty="0"/>
              <a:t>FMP – část alokace priority 2 a 3 (do 50, resp. 30 tis. EUR)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2576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883CE9-33BD-504C-C572-84A632289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Interreg</a:t>
            </a:r>
            <a:r>
              <a:rPr lang="cs-CZ" dirty="0"/>
              <a:t> SK-CZ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211D4F-6FDE-5BD6-F78E-9B5943D2B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Přirozené partnerství vs. nedostupné prostředky</a:t>
            </a:r>
          </a:p>
          <a:p>
            <a:r>
              <a:rPr lang="cs-CZ" dirty="0"/>
              <a:t>Výhodná způsobilost nákladů vs. </a:t>
            </a:r>
            <a:r>
              <a:rPr lang="cs-CZ" dirty="0" err="1"/>
              <a:t>partnerství+společné</a:t>
            </a:r>
            <a:r>
              <a:rPr lang="cs-CZ" dirty="0"/>
              <a:t> aktivity</a:t>
            </a:r>
          </a:p>
          <a:p>
            <a:r>
              <a:rPr lang="cs-CZ" dirty="0"/>
              <a:t>Nepředvídatelné výzvy, nepředvídatelný termín schválení</a:t>
            </a:r>
          </a:p>
          <a:p>
            <a:r>
              <a:rPr lang="cs-CZ" dirty="0"/>
              <a:t>Hlídání cash-</a:t>
            </a:r>
            <a:r>
              <a:rPr lang="cs-CZ" dirty="0" err="1"/>
              <a:t>flow</a:t>
            </a:r>
            <a:r>
              <a:rPr lang="cs-CZ" dirty="0"/>
              <a:t> – žádost o platbu po ¼ - 1 roce</a:t>
            </a:r>
          </a:p>
          <a:p>
            <a:r>
              <a:rPr lang="cs-CZ" dirty="0"/>
              <a:t>Paušály</a:t>
            </a:r>
          </a:p>
          <a:p>
            <a:pPr lvl="1"/>
            <a:r>
              <a:rPr lang="cs-CZ" dirty="0"/>
              <a:t>personální náklady – 15 nebo 3 % z ostatních přímých nákladů</a:t>
            </a:r>
          </a:p>
          <a:p>
            <a:pPr lvl="1"/>
            <a:r>
              <a:rPr lang="cs-CZ" dirty="0"/>
              <a:t>administrativa 15 % z personálních, cestovní 7 % z personálních</a:t>
            </a:r>
          </a:p>
          <a:p>
            <a:pPr lvl="1"/>
            <a:r>
              <a:rPr lang="cs-CZ" dirty="0"/>
              <a:t>personál + 40 % z toho na ostatní náklady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6990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079BA5-ACA4-9433-AC5C-093A640AA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 Cesta k míru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3EEB87-70D9-671B-C13E-E6C5F91BE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Slavkov u Brna, Holíč</a:t>
            </a:r>
          </a:p>
          <a:p>
            <a:r>
              <a:rPr lang="cs-CZ" dirty="0"/>
              <a:t>Nový turistický produkt „co bylo po Bitvě u Slavkova“ – propojení Slavkova a Holíče regionální linií ústupu vojsk ze Slavkova až po jednání o míru v Holíči </a:t>
            </a:r>
          </a:p>
          <a:p>
            <a:r>
              <a:rPr lang="cs-CZ" dirty="0"/>
              <a:t>Způsobilé náklady projektu: 5,9 mil. EUR (50+100 mil. Kč)</a:t>
            </a:r>
          </a:p>
          <a:p>
            <a:pPr lvl="1"/>
            <a:r>
              <a:rPr lang="cs-CZ" dirty="0"/>
              <a:t>Personální 56+28 tis. EUR (18 tis. EUR vedlejší) = 2,5 mil. Kč</a:t>
            </a:r>
          </a:p>
          <a:p>
            <a:pPr lvl="1"/>
            <a:r>
              <a:rPr lang="cs-CZ" dirty="0"/>
              <a:t>Služby 72+243 tis. EUR = 7,9 mil. Kč</a:t>
            </a:r>
          </a:p>
          <a:p>
            <a:pPr lvl="1"/>
            <a:r>
              <a:rPr lang="cs-CZ" dirty="0"/>
              <a:t>Vybavení 89+9 tis. EUR = 2,5 mil. Kč</a:t>
            </a:r>
          </a:p>
          <a:p>
            <a:pPr lvl="1"/>
            <a:r>
              <a:rPr lang="cs-CZ" dirty="0"/>
              <a:t>Investice 1,7+3,7 mil. EUR = 134 mil. Kč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6164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6A9D0-802D-53CD-82DA-68C535F56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 Cesta k Míru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4ABD45-0DD0-E3B4-FF84-2613D4FAA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Nová mobilní aplikace, zastavení s QR kódy, příběh cesty k míru</a:t>
            </a:r>
          </a:p>
          <a:p>
            <a:r>
              <a:rPr lang="cs-CZ" dirty="0"/>
              <a:t>Mnoho kulturních akcí</a:t>
            </a:r>
          </a:p>
          <a:p>
            <a:pPr lvl="1"/>
            <a:r>
              <a:rPr lang="cs-CZ" dirty="0"/>
              <a:t>Slavkov: partnerský jarmark, sochařské sympozium, napoleonská filmová přehlídka, partnerský den, zimní napoleonské hry</a:t>
            </a:r>
          </a:p>
          <a:p>
            <a:pPr lvl="1"/>
            <a:r>
              <a:rPr lang="cs-CZ" dirty="0"/>
              <a:t>Holíč: Bitva tří císařů, Festival kultury </a:t>
            </a:r>
            <a:r>
              <a:rPr lang="cs-CZ" dirty="0" err="1"/>
              <a:t>spoza</a:t>
            </a:r>
            <a:r>
              <a:rPr lang="cs-CZ" dirty="0"/>
              <a:t> hranic, dřevařské sympozium</a:t>
            </a:r>
          </a:p>
          <a:p>
            <a:r>
              <a:rPr lang="cs-CZ" dirty="0"/>
              <a:t>Další aktivity</a:t>
            </a:r>
          </a:p>
          <a:p>
            <a:pPr lvl="1"/>
            <a:r>
              <a:rPr lang="cs-CZ" dirty="0"/>
              <a:t>Slavkov: rozšířená realita, </a:t>
            </a:r>
            <a:r>
              <a:rPr lang="cs-CZ" dirty="0" err="1"/>
              <a:t>infokiosek</a:t>
            </a:r>
            <a:r>
              <a:rPr lang="cs-CZ" dirty="0"/>
              <a:t>, online kamera, počítací brány, mobiliář (lehátka, lavičky, stánky), </a:t>
            </a:r>
            <a:r>
              <a:rPr lang="cs-CZ" dirty="0" err="1"/>
              <a:t>videomapping</a:t>
            </a:r>
            <a:endParaRPr lang="cs-CZ" dirty="0"/>
          </a:p>
          <a:p>
            <a:pPr lvl="1"/>
            <a:r>
              <a:rPr lang="cs-CZ" dirty="0"/>
              <a:t>Holíč: oddychová zóna, společná </a:t>
            </a:r>
            <a:r>
              <a:rPr lang="cs-CZ" dirty="0" err="1"/>
              <a:t>videoprezentace</a:t>
            </a:r>
            <a:r>
              <a:rPr lang="cs-CZ" dirty="0"/>
              <a:t>, exteriérová expozice, online kamera, vzdělávací hry, </a:t>
            </a:r>
            <a:r>
              <a:rPr lang="cs-CZ" dirty="0" err="1"/>
              <a:t>videomapping</a:t>
            </a:r>
            <a:r>
              <a:rPr lang="cs-CZ" dirty="0"/>
              <a:t>, okrasné záhony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9139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F610A1-DF92-47AC-BC44-74262D5BD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E3BE9A-BA1E-4A49-9906-E80D8FA25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Já</a:t>
            </a:r>
          </a:p>
          <a:p>
            <a:endParaRPr lang="cs-CZ" dirty="0"/>
          </a:p>
          <a:p>
            <a:r>
              <a:rPr lang="cs-CZ" dirty="0"/>
              <a:t>My</a:t>
            </a:r>
          </a:p>
          <a:p>
            <a:endParaRPr lang="cs-CZ" dirty="0"/>
          </a:p>
          <a:p>
            <a:r>
              <a:rPr lang="cs-CZ" dirty="0"/>
              <a:t>Spolupráce</a:t>
            </a:r>
          </a:p>
          <a:p>
            <a:endParaRPr lang="cs-CZ" dirty="0"/>
          </a:p>
          <a:p>
            <a:r>
              <a:rPr lang="cs-CZ" dirty="0"/>
              <a:t>Vy</a:t>
            </a:r>
          </a:p>
        </p:txBody>
      </p:sp>
    </p:spTree>
    <p:extLst>
      <p:ext uri="{BB962C8B-B14F-4D97-AF65-F5344CB8AC3E}">
        <p14:creationId xmlns:p14="http://schemas.microsoft.com/office/powerpoint/2010/main" val="1245918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3EF506-E6C0-44E1-E470-F0FE4BFE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 cesta k míru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7E9F6C-A604-13E6-EF0E-A49AC1293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Investiční akce</a:t>
            </a:r>
          </a:p>
          <a:p>
            <a:pPr lvl="1"/>
            <a:r>
              <a:rPr lang="cs-CZ" dirty="0"/>
              <a:t>Rekonstrukce 4 bazénů</a:t>
            </a:r>
          </a:p>
          <a:p>
            <a:pPr lvl="1"/>
            <a:r>
              <a:rPr lang="cs-CZ" dirty="0"/>
              <a:t>Rekonstrukce zámecké zdi</a:t>
            </a:r>
          </a:p>
          <a:p>
            <a:pPr lvl="1"/>
            <a:r>
              <a:rPr lang="cs-CZ" dirty="0"/>
              <a:t>Rekonstrukce zámeckého skleníku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Obnova zámeckého rybníka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1901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140E3C-A347-F79C-B39B-C1F6CDF3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venku, tráva, obloha, strom&#10;&#10;Popis byl vytvořen automaticky">
            <a:extLst>
              <a:ext uri="{FF2B5EF4-FFF2-40B4-BE49-F238E27FC236}">
                <a16:creationId xmlns:a16="http://schemas.microsoft.com/office/drawing/2014/main" id="{FFBA5958-497E-36A2-57DF-E37300A62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1" y="80872"/>
            <a:ext cx="5815152" cy="4351338"/>
          </a:xfrm>
        </p:spPr>
      </p:pic>
      <p:pic>
        <p:nvPicPr>
          <p:cNvPr id="7" name="Obrázek 6" descr="Obsah obrázku venku, obloha, mrak, území&#10;&#10;Popis byl vytvořen automaticky">
            <a:extLst>
              <a:ext uri="{FF2B5EF4-FFF2-40B4-BE49-F238E27FC236}">
                <a16:creationId xmlns:a16="http://schemas.microsoft.com/office/drawing/2014/main" id="{1B2E8EFD-F7DE-FCE7-9687-CDE87D6F2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1" y="383503"/>
            <a:ext cx="7242607" cy="5419468"/>
          </a:xfrm>
          <a:prstGeom prst="rect">
            <a:avLst/>
          </a:prstGeom>
        </p:spPr>
      </p:pic>
      <p:pic>
        <p:nvPicPr>
          <p:cNvPr id="9" name="Obrázek 8" descr="Obsah obrázku venku, strom, budova, zahrádka za domem&#10;&#10;Popis byl vytvořen automaticky">
            <a:extLst>
              <a:ext uri="{FF2B5EF4-FFF2-40B4-BE49-F238E27FC236}">
                <a16:creationId xmlns:a16="http://schemas.microsoft.com/office/drawing/2014/main" id="{97D5313D-6151-3A64-7113-AE57E751B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28" y="1136497"/>
            <a:ext cx="7538170" cy="5640631"/>
          </a:xfrm>
          <a:prstGeom prst="rect">
            <a:avLst/>
          </a:prstGeom>
        </p:spPr>
      </p:pic>
      <p:pic>
        <p:nvPicPr>
          <p:cNvPr id="11" name="Obrázek 10" descr="Obsah obrázku venku, tráva, příroda, strom&#10;&#10;Popis byl vytvořen automaticky">
            <a:extLst>
              <a:ext uri="{FF2B5EF4-FFF2-40B4-BE49-F238E27FC236}">
                <a16:creationId xmlns:a16="http://schemas.microsoft.com/office/drawing/2014/main" id="{5FD78B9E-A437-6C17-DDE9-D81DA116C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893" y="464970"/>
            <a:ext cx="8858907" cy="5640632"/>
          </a:xfrm>
          <a:prstGeom prst="rect">
            <a:avLst/>
          </a:prstGeom>
        </p:spPr>
      </p:pic>
      <p:pic>
        <p:nvPicPr>
          <p:cNvPr id="13" name="Obrázek 12" descr="Obsah obrázku venku, území, obloha, rostlina&#10;&#10;Popis byl vytvořen automaticky">
            <a:extLst>
              <a:ext uri="{FF2B5EF4-FFF2-40B4-BE49-F238E27FC236}">
                <a16:creationId xmlns:a16="http://schemas.microsoft.com/office/drawing/2014/main" id="{808BD7DA-CDF6-4D3D-C32D-786228D13D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473" y="53503"/>
            <a:ext cx="7509986" cy="56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0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46F369-7776-4E65-024F-B53B30D31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 </a:t>
            </a:r>
            <a:r>
              <a:rPr lang="cs-CZ" dirty="0" err="1"/>
              <a:t>Fol-ko-munita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35C3DD-1A60-F6F7-C71E-9EC458553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Hustopeče, </a:t>
            </a:r>
            <a:r>
              <a:rPr lang="cs-CZ" dirty="0" err="1"/>
              <a:t>Pjekné</a:t>
            </a:r>
            <a:r>
              <a:rPr lang="cs-CZ" dirty="0"/>
              <a:t> </a:t>
            </a:r>
            <a:r>
              <a:rPr lang="cs-CZ" dirty="0" err="1"/>
              <a:t>mjestečko</a:t>
            </a:r>
            <a:r>
              <a:rPr lang="cs-CZ" dirty="0"/>
              <a:t> (</a:t>
            </a:r>
            <a:r>
              <a:rPr lang="cs-CZ" dirty="0" err="1"/>
              <a:t>Kúty</a:t>
            </a:r>
            <a:r>
              <a:rPr lang="cs-CZ" dirty="0"/>
              <a:t>)</a:t>
            </a:r>
          </a:p>
          <a:p>
            <a:r>
              <a:rPr lang="cs-CZ" dirty="0"/>
              <a:t>Způsobilé náklady projektu: 773 tis. EUR (9,5+9,8 mil. Kč)</a:t>
            </a:r>
          </a:p>
          <a:p>
            <a:r>
              <a:rPr lang="cs-CZ" dirty="0"/>
              <a:t>Obnovení původních kulturních vazeb chasy a spolupořádání a zavádění folklorních událostí – hody, fašank, zarážení hory, vinařství, krojovaný ples, vzdělávací akce (péče o kroje, degustace…)</a:t>
            </a:r>
          </a:p>
          <a:p>
            <a:r>
              <a:rPr lang="cs-CZ" dirty="0"/>
              <a:t>Nákup vybavení</a:t>
            </a:r>
          </a:p>
          <a:p>
            <a:pPr lvl="1"/>
            <a:r>
              <a:rPr lang="cs-CZ" dirty="0"/>
              <a:t>Hustopeče: doplnění krojů, stojany na kroje, hrnce na svařák, cimbálová muzika, zpěvníky, zabezpečovací systém, ozvučení</a:t>
            </a:r>
          </a:p>
          <a:p>
            <a:pPr lvl="1"/>
            <a:r>
              <a:rPr lang="cs-CZ" dirty="0" err="1"/>
              <a:t>Kúty</a:t>
            </a:r>
            <a:r>
              <a:rPr lang="cs-CZ" dirty="0"/>
              <a:t>: vybavení kulturního areálu, údržba zeleně, audiovizuální technika, doplnění krojů, cimbálová muzika</a:t>
            </a:r>
          </a:p>
        </p:txBody>
      </p:sp>
    </p:spTree>
    <p:extLst>
      <p:ext uri="{BB962C8B-B14F-4D97-AF65-F5344CB8AC3E}">
        <p14:creationId xmlns:p14="http://schemas.microsoft.com/office/powerpoint/2010/main" val="2901306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C08723-99A9-CBF1-C3ED-82B5E8984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 </a:t>
            </a:r>
            <a:r>
              <a:rPr lang="cs-CZ" dirty="0" err="1"/>
              <a:t>Fol-ko-munita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0E28B7-2ED7-CB90-8A72-6D0D383DB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Investice</a:t>
            </a:r>
          </a:p>
          <a:p>
            <a:pPr lvl="1"/>
            <a:r>
              <a:rPr lang="cs-CZ" dirty="0"/>
              <a:t>Hustopeče: rekonstrukce omítky, střechy a WC v KD, rekonstrukce kulturního amfiteátru</a:t>
            </a:r>
          </a:p>
          <a:p>
            <a:pPr lvl="1"/>
            <a:r>
              <a:rPr lang="cs-CZ" dirty="0" err="1"/>
              <a:t>Kúty</a:t>
            </a:r>
            <a:r>
              <a:rPr lang="cs-CZ" dirty="0"/>
              <a:t>: výstavba komunitního centra</a:t>
            </a:r>
          </a:p>
        </p:txBody>
      </p:sp>
      <p:pic>
        <p:nvPicPr>
          <p:cNvPr id="5" name="Obrázek 4" descr="Obsah obrázku venku, obloha, území, kolo&#10;&#10;Popis byl vytvořen automaticky">
            <a:extLst>
              <a:ext uri="{FF2B5EF4-FFF2-40B4-BE49-F238E27FC236}">
                <a16:creationId xmlns:a16="http://schemas.microsoft.com/office/drawing/2014/main" id="{9078B2B9-6B31-D709-5C74-A55BAF701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5" y="152401"/>
            <a:ext cx="6988575" cy="5227781"/>
          </a:xfrm>
          <a:prstGeom prst="rect">
            <a:avLst/>
          </a:prstGeom>
        </p:spPr>
      </p:pic>
      <p:pic>
        <p:nvPicPr>
          <p:cNvPr id="9" name="Obrázek 8" descr="Obsah obrázku venku, území, obloha, půda&#10;&#10;Popis byl vytvořen automaticky">
            <a:extLst>
              <a:ext uri="{FF2B5EF4-FFF2-40B4-BE49-F238E27FC236}">
                <a16:creationId xmlns:a16="http://schemas.microsoft.com/office/drawing/2014/main" id="{2B26EAA8-448C-19AE-3BF0-367D3D193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8" y="522293"/>
            <a:ext cx="7769079" cy="5813414"/>
          </a:xfrm>
          <a:prstGeom prst="rect">
            <a:avLst/>
          </a:prstGeom>
        </p:spPr>
      </p:pic>
      <p:pic>
        <p:nvPicPr>
          <p:cNvPr id="7" name="Obrázek 6" descr="Obsah obrázku venku, mrak, budova, obloha&#10;&#10;Popis byl vytvořen automaticky">
            <a:extLst>
              <a:ext uri="{FF2B5EF4-FFF2-40B4-BE49-F238E27FC236}">
                <a16:creationId xmlns:a16="http://schemas.microsoft.com/office/drawing/2014/main" id="{0662C2F8-0453-391F-608E-CEACFF601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35" y="969818"/>
            <a:ext cx="7868999" cy="5888182"/>
          </a:xfrm>
          <a:prstGeom prst="rect">
            <a:avLst/>
          </a:prstGeom>
        </p:spPr>
      </p:pic>
      <p:pic>
        <p:nvPicPr>
          <p:cNvPr id="13" name="Obrázek 12" descr="Obsah obrázku interiér, zeď, podlaha, nábytek&#10;&#10;Popis byl vytvořen automaticky">
            <a:extLst>
              <a:ext uri="{FF2B5EF4-FFF2-40B4-BE49-F238E27FC236}">
                <a16:creationId xmlns:a16="http://schemas.microsoft.com/office/drawing/2014/main" id="{1CB89097-7FCF-A395-09C0-B435BEFB39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43" y="88607"/>
            <a:ext cx="7750640" cy="579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6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64D0EF-7952-3648-1352-6650701F4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 Zeleň pro generace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0911C7-B940-F5CD-8251-DD2DD9367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Uherský Ostroh, </a:t>
            </a:r>
            <a:r>
              <a:rPr lang="cs-CZ" dirty="0" err="1"/>
              <a:t>Trenčianska</a:t>
            </a:r>
            <a:r>
              <a:rPr lang="cs-CZ" dirty="0"/>
              <a:t> Teplá</a:t>
            </a:r>
          </a:p>
          <a:p>
            <a:r>
              <a:rPr lang="cs-CZ" dirty="0"/>
              <a:t>Způsobilé náklady: 675 tis. EUR (7,4+9,5 mil. Kč)</a:t>
            </a:r>
          </a:p>
          <a:p>
            <a:r>
              <a:rPr lang="cs-CZ" dirty="0"/>
              <a:t>Realizovat výsadbu městských/obecních okrasných záhonů a dřevin tak, aby byla udržitelná pro příští generace</a:t>
            </a:r>
          </a:p>
          <a:p>
            <a:pPr lvl="1"/>
            <a:r>
              <a:rPr lang="cs-CZ" dirty="0"/>
              <a:t>Koordinované dopracování koncepčních dokumentů zeleně – pasporty, plány péče, akční plán</a:t>
            </a:r>
          </a:p>
          <a:p>
            <a:pPr lvl="1"/>
            <a:r>
              <a:rPr lang="cs-CZ" dirty="0"/>
              <a:t>Školení obecních zaměstnanců v péči o zeleň + vzájemné návštěvy</a:t>
            </a:r>
          </a:p>
          <a:p>
            <a:pPr lvl="1"/>
            <a:r>
              <a:rPr lang="cs-CZ" dirty="0"/>
              <a:t>Školní projekt péče o záhony a vzájemná výměna informací mezi třídami o metodách a úspěšnosti péče + vzájemné návštěvy</a:t>
            </a:r>
          </a:p>
          <a:p>
            <a:pPr lvl="1"/>
            <a:r>
              <a:rPr lang="cs-CZ" dirty="0"/>
              <a:t>QR kódy s informacemi o záhonech v mobilní aplikaci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1956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488CB1-701F-54AA-DBBC-71F06F51C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 Zeleň pro generace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403ADE-84AE-3A8D-F3A7-2B1941CD4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Pilotní opatření výsadby na 10+11 lokalitách</a:t>
            </a:r>
          </a:p>
          <a:p>
            <a:r>
              <a:rPr lang="cs-CZ" dirty="0"/>
              <a:t>Nákup 2 obecních malo-traktorů a cisteren pro závlahu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61F4693-4390-0421-6EEE-45966E127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64" y="0"/>
            <a:ext cx="11448071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78EC8FA-C97F-D44F-13BF-A027A68EF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125"/>
            <a:ext cx="12107965" cy="639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8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2029D4-5E13-2646-4011-D0534C142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přeshraničních projektů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EB4653-04E1-97C4-5D17-AA228DD52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Formální hodnocení – sekretariát </a:t>
            </a:r>
          </a:p>
          <a:p>
            <a:endParaRPr lang="cs-CZ" dirty="0"/>
          </a:p>
          <a:p>
            <a:r>
              <a:rPr lang="cs-CZ" dirty="0"/>
              <a:t>Interní odborné hodnocení – sekretariát </a:t>
            </a:r>
          </a:p>
          <a:p>
            <a:endParaRPr lang="cs-CZ" dirty="0"/>
          </a:p>
          <a:p>
            <a:r>
              <a:rPr lang="cs-CZ" dirty="0"/>
              <a:t>Externí odborné hodnocení – nezávislí odborníci</a:t>
            </a:r>
          </a:p>
          <a:p>
            <a:endParaRPr lang="cs-CZ" dirty="0"/>
          </a:p>
          <a:p>
            <a:r>
              <a:rPr lang="cs-CZ" dirty="0"/>
              <a:t>Monitorovací výbor – regionální a národní autority</a:t>
            </a:r>
          </a:p>
        </p:txBody>
      </p:sp>
    </p:spTree>
    <p:extLst>
      <p:ext uri="{BB962C8B-B14F-4D97-AF65-F5344CB8AC3E}">
        <p14:creationId xmlns:p14="http://schemas.microsoft.com/office/powerpoint/2010/main" val="1510726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73DB72-835E-9E26-B505-D5826FADD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47E03A-2481-AF38-402F-6B02A91CC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EFAA3E3-941B-B226-F8E3-C5CE33F23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42" y="56072"/>
            <a:ext cx="7097115" cy="660174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B82B7D5-E6D7-4C1B-A31D-FF2A6D029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615" y="198967"/>
            <a:ext cx="7182852" cy="64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4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BE0938-CF21-0D07-ACFD-4E9D21C55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1CA722-7350-4CD0-5897-AD06A219A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464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A258D2-DEFF-4757-8B63-A90B335C9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139668-FBF1-441B-90DA-BE1998266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2400" dirty="0">
              <a:latin typeface="+mj-lt"/>
            </a:endParaRPr>
          </a:p>
          <a:p>
            <a:pPr marL="0" indent="0">
              <a:buNone/>
            </a:pPr>
            <a:r>
              <a:rPr lang="cs-CZ" sz="2500" dirty="0">
                <a:latin typeface="+mj-lt"/>
              </a:rPr>
              <a:t>Děkuji za pozornost</a:t>
            </a:r>
          </a:p>
          <a:p>
            <a:endParaRPr lang="cs-CZ" dirty="0">
              <a:latin typeface="+mj-lt"/>
            </a:endParaRPr>
          </a:p>
          <a:p>
            <a:pPr marL="0" indent="0" algn="r">
              <a:buNone/>
            </a:pPr>
            <a:r>
              <a:rPr lang="cs-CZ" sz="2500" dirty="0">
                <a:latin typeface="+mj-lt"/>
              </a:rPr>
              <a:t>Jan Kuchyňka</a:t>
            </a:r>
          </a:p>
          <a:p>
            <a:pPr marL="0" indent="0" algn="r">
              <a:buNone/>
            </a:pPr>
            <a:r>
              <a:rPr lang="cs-CZ" sz="2000" dirty="0">
                <a:latin typeface="+mj-lt"/>
              </a:rPr>
              <a:t>projektový manažer</a:t>
            </a:r>
          </a:p>
          <a:p>
            <a:pPr marL="0" indent="0" algn="r">
              <a:buNone/>
            </a:pPr>
            <a:endParaRPr lang="cs-CZ" sz="2000" dirty="0">
              <a:latin typeface="+mj-lt"/>
            </a:endParaRPr>
          </a:p>
          <a:p>
            <a:pPr marL="0" indent="0">
              <a:buNone/>
            </a:pPr>
            <a:r>
              <a:rPr lang="cs-CZ" sz="2000" dirty="0">
                <a:latin typeface="+mj-lt"/>
              </a:rPr>
              <a:t>+420 721 980 852</a:t>
            </a:r>
            <a:br>
              <a:rPr lang="cs-CZ" sz="2000" dirty="0">
                <a:latin typeface="+mj-lt"/>
              </a:rPr>
            </a:br>
            <a:r>
              <a:rPr lang="cs-CZ" sz="2000" dirty="0">
                <a:latin typeface="+mj-lt"/>
                <a:hlinkClick r:id="rId2"/>
              </a:rPr>
              <a:t>kuchynka@euroregion-pomoravi.cz</a:t>
            </a:r>
            <a:endParaRPr lang="cs-CZ" sz="2000" dirty="0">
              <a:latin typeface="+mj-lt"/>
            </a:endParaRPr>
          </a:p>
          <a:p>
            <a:pPr marL="0" indent="0">
              <a:buNone/>
            </a:pPr>
            <a:endParaRPr lang="cs-CZ" sz="2000" dirty="0">
              <a:latin typeface="+mj-lt"/>
            </a:endParaRPr>
          </a:p>
          <a:p>
            <a:pPr marL="0" indent="0">
              <a:buNone/>
            </a:pPr>
            <a:r>
              <a:rPr lang="cs-CZ" sz="2000" dirty="0" err="1">
                <a:latin typeface="+mj-lt"/>
              </a:rPr>
              <a:t>kongresak.space</a:t>
            </a:r>
            <a:endParaRPr lang="cs-CZ" sz="2000" dirty="0">
              <a:latin typeface="+mj-lt"/>
            </a:endParaRPr>
          </a:p>
          <a:p>
            <a:pPr marL="0" indent="0">
              <a:buNone/>
            </a:pPr>
            <a:r>
              <a:rPr lang="cs-CZ" sz="2000" dirty="0">
                <a:latin typeface="+mj-lt"/>
              </a:rPr>
              <a:t>Hlinky 35, 603 00 Brno</a:t>
            </a:r>
          </a:p>
        </p:txBody>
      </p:sp>
    </p:spTree>
    <p:extLst>
      <p:ext uri="{BB962C8B-B14F-4D97-AF65-F5344CB8AC3E}">
        <p14:creationId xmlns:p14="http://schemas.microsoft.com/office/powerpoint/2010/main" val="705398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0B0B12-D5D1-4B50-94FF-4DDF3272E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795EA6-2DBA-4BEF-BA06-AB16A5AC4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Geografická charakteristika vnitřní periferie (Bc., 2008, Dr. </a:t>
            </a:r>
            <a:r>
              <a:rPr lang="cs-CZ" dirty="0" err="1"/>
              <a:t>Mulíček</a:t>
            </a:r>
            <a:r>
              <a:rPr lang="cs-CZ" dirty="0"/>
              <a:t>)</a:t>
            </a:r>
          </a:p>
          <a:p>
            <a:r>
              <a:rPr lang="cs-CZ" dirty="0"/>
              <a:t>Geografický koncept periferie na příkladu ČR (Mgr., 2010, Dr. </a:t>
            </a:r>
            <a:r>
              <a:rPr lang="cs-CZ" dirty="0" err="1"/>
              <a:t>Mulíček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2011 – Regionální rozvojová agentura jižní Moravy</a:t>
            </a:r>
          </a:p>
          <a:p>
            <a:r>
              <a:rPr lang="cs-CZ" dirty="0"/>
              <a:t>2022 – Jihomoravská agentura pro veřejné inovace, JINAG</a:t>
            </a:r>
          </a:p>
          <a:p>
            <a:r>
              <a:rPr lang="cs-CZ" dirty="0"/>
              <a:t>2023 – Euroregion Pomoraví</a:t>
            </a:r>
          </a:p>
        </p:txBody>
      </p:sp>
    </p:spTree>
    <p:extLst>
      <p:ext uri="{BB962C8B-B14F-4D97-AF65-F5344CB8AC3E}">
        <p14:creationId xmlns:p14="http://schemas.microsoft.com/office/powerpoint/2010/main" val="3671135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74B308-29E1-41BA-8494-45F02EA16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EUPO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C601DB-1C63-4286-B7EB-0258F2F91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1997 a 1999 – institucionalizace spolupráce s </a:t>
            </a:r>
            <a:r>
              <a:rPr lang="cs-CZ" dirty="0" err="1"/>
              <a:t>Weinviertel</a:t>
            </a:r>
            <a:r>
              <a:rPr lang="cs-CZ" dirty="0"/>
              <a:t> a </a:t>
            </a:r>
            <a:r>
              <a:rPr lang="cs-CZ" dirty="0" err="1"/>
              <a:t>Záhorím</a:t>
            </a:r>
            <a:endParaRPr lang="cs-CZ" dirty="0"/>
          </a:p>
          <a:p>
            <a:r>
              <a:rPr lang="cs-CZ" dirty="0"/>
              <a:t>SOMJM – aktivity EUPO (vykonává RRAJM)</a:t>
            </a:r>
          </a:p>
          <a:p>
            <a:r>
              <a:rPr lang="cs-CZ" dirty="0"/>
              <a:t>2007 – správce FMP AT-CZ (vykonává dodnes)</a:t>
            </a:r>
          </a:p>
          <a:p>
            <a:r>
              <a:rPr lang="cs-CZ" dirty="0"/>
              <a:t>2021 – transformace SOMJM na EUPO</a:t>
            </a:r>
          </a:p>
          <a:p>
            <a:endParaRPr lang="cs-CZ" dirty="0"/>
          </a:p>
          <a:p>
            <a:r>
              <a:rPr lang="cs-CZ" dirty="0"/>
              <a:t>Vize</a:t>
            </a:r>
          </a:p>
          <a:p>
            <a:pPr marL="457200" lvl="1" indent="0">
              <a:buNone/>
            </a:pPr>
            <a:r>
              <a:rPr lang="cs-CZ" dirty="0"/>
              <a:t>Euroregion Pomoraví je místem, které se rozvíjí díky přeshraniční spolupráci mezi samosprávnými orgány, organizacemi a lidmi v každé oblasti lidského života. Díky tomu jeho obyvatelé využívají všech výhod a možností, které jim poskytuje poloha příhraničního území.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2737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E743E4-228D-479A-F802-FA9A44C2C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EUPO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A784AF-EAA4-13A7-A49E-0AB9118B4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členské sdružení obcí pro přeshraniční spolupráci</a:t>
            </a:r>
          </a:p>
          <a:p>
            <a:r>
              <a:rPr lang="cs-CZ" dirty="0"/>
              <a:t>	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lvl="1"/>
            <a:r>
              <a:rPr lang="cs-CZ" dirty="0"/>
              <a:t>71 obcí a měst</a:t>
            </a:r>
          </a:p>
          <a:p>
            <a:pPr lvl="1"/>
            <a:r>
              <a:rPr lang="cs-CZ" dirty="0"/>
              <a:t>Jihomoravský kraj</a:t>
            </a:r>
          </a:p>
        </p:txBody>
      </p:sp>
      <p:pic>
        <p:nvPicPr>
          <p:cNvPr id="5" name="Obrázek 4" descr="Obsah obrázku mapa, symbol, klipart&#10;&#10;Popis byl vytvořen automaticky">
            <a:extLst>
              <a:ext uri="{FF2B5EF4-FFF2-40B4-BE49-F238E27FC236}">
                <a16:creationId xmlns:a16="http://schemas.microsoft.com/office/drawing/2014/main" id="{37FDBD1D-F6B8-75CD-62E4-6DF6ED40B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449" y="2456914"/>
            <a:ext cx="1405315" cy="1492370"/>
          </a:xfrm>
          <a:prstGeom prst="rect">
            <a:avLst/>
          </a:prstGeom>
        </p:spPr>
      </p:pic>
      <p:pic>
        <p:nvPicPr>
          <p:cNvPr id="7" name="Obrázek 6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CAF027B1-A7FC-0210-EEBA-25D25AF65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9" y="2093076"/>
            <a:ext cx="3064164" cy="1608686"/>
          </a:xfrm>
          <a:prstGeom prst="rect">
            <a:avLst/>
          </a:prstGeom>
        </p:spPr>
      </p:pic>
      <p:pic>
        <p:nvPicPr>
          <p:cNvPr id="9" name="Obrázek 8" descr="Obsah obrázku Písmo, text, logo, Grafika&#10;&#10;Popis byl vytvořen automaticky">
            <a:extLst>
              <a:ext uri="{FF2B5EF4-FFF2-40B4-BE49-F238E27FC236}">
                <a16:creationId xmlns:a16="http://schemas.microsoft.com/office/drawing/2014/main" id="{9405CBB9-18E1-6213-D97A-A50C2CA51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56" y="2216728"/>
            <a:ext cx="2642857" cy="1485034"/>
          </a:xfrm>
          <a:prstGeom prst="rect">
            <a:avLst/>
          </a:prstGeom>
        </p:spPr>
      </p:pic>
      <p:pic>
        <p:nvPicPr>
          <p:cNvPr id="11" name="Obrázek 10" descr="Obsah obrázku ovoce, klipart, jídlo, kresba&#10;&#10;Popis byl vytvořen automaticky">
            <a:extLst>
              <a:ext uri="{FF2B5EF4-FFF2-40B4-BE49-F238E27FC236}">
                <a16:creationId xmlns:a16="http://schemas.microsoft.com/office/drawing/2014/main" id="{C086F2B7-C10F-CA38-0F64-CD8D8D06E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491" y="2360903"/>
            <a:ext cx="1237600" cy="1565564"/>
          </a:xfrm>
          <a:prstGeom prst="rect">
            <a:avLst/>
          </a:prstGeom>
        </p:spPr>
      </p:pic>
      <p:pic>
        <p:nvPicPr>
          <p:cNvPr id="13" name="Obrázek 12" descr="Obsah obrázku text, Písmo, Grafika, plakát&#10;&#10;Popis byl vytvořen automaticky">
            <a:extLst>
              <a:ext uri="{FF2B5EF4-FFF2-40B4-BE49-F238E27FC236}">
                <a16:creationId xmlns:a16="http://schemas.microsoft.com/office/drawing/2014/main" id="{58659945-72EE-7A87-D425-9CBB3FC00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958" y="2776968"/>
            <a:ext cx="1838751" cy="1565565"/>
          </a:xfrm>
          <a:prstGeom prst="rect">
            <a:avLst/>
          </a:prstGeom>
        </p:spPr>
      </p:pic>
      <p:pic>
        <p:nvPicPr>
          <p:cNvPr id="15" name="Obrázek 14" descr="Obsah obrázku Grafika, Písmo, design&#10;&#10;Popis byl vytvořen automaticky">
            <a:extLst>
              <a:ext uri="{FF2B5EF4-FFF2-40B4-BE49-F238E27FC236}">
                <a16:creationId xmlns:a16="http://schemas.microsoft.com/office/drawing/2014/main" id="{E6FB689D-410B-B53F-D628-9B12A0C9D2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781" y="4196806"/>
            <a:ext cx="2033025" cy="1202026"/>
          </a:xfrm>
          <a:prstGeom prst="rect">
            <a:avLst/>
          </a:prstGeom>
        </p:spPr>
      </p:pic>
      <p:pic>
        <p:nvPicPr>
          <p:cNvPr id="17" name="Obrázek 16" descr="Obsah obrázku Písmo, logo, Grafika, text&#10;&#10;Popis byl vytvořen automaticky">
            <a:extLst>
              <a:ext uri="{FF2B5EF4-FFF2-40B4-BE49-F238E27FC236}">
                <a16:creationId xmlns:a16="http://schemas.microsoft.com/office/drawing/2014/main" id="{495CE52D-72B7-8F3B-6C85-833FF88123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53" y="4107540"/>
            <a:ext cx="2213308" cy="1145387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4D0D0D2A-A470-F2A2-8C7F-4C39F9EDE6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852" y="3559750"/>
            <a:ext cx="1716185" cy="1238069"/>
          </a:xfrm>
          <a:prstGeom prst="rect">
            <a:avLst/>
          </a:prstGeom>
        </p:spPr>
      </p:pic>
      <p:pic>
        <p:nvPicPr>
          <p:cNvPr id="21" name="Obrázek 20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09F3F673-C5D6-F6B6-976B-4032CE302C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985" y="4395408"/>
            <a:ext cx="3974326" cy="95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30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78103-F278-FE69-437A-DA09E229F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EUPO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04471D-7AEB-07FA-41B9-F888AB6F7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přeshraniční partneři – deklarace o rozvoji přeshraniční spolupráce</a:t>
            </a:r>
          </a:p>
          <a:p>
            <a:pPr lvl="1"/>
            <a:endParaRPr lang="cs-CZ" sz="2800" dirty="0"/>
          </a:p>
          <a:p>
            <a:pPr lvl="1"/>
            <a:r>
              <a:rPr lang="cs-CZ" sz="2800" dirty="0"/>
              <a:t>Dolní Rakousko – </a:t>
            </a:r>
            <a:r>
              <a:rPr lang="cs-CZ" sz="2800" dirty="0" err="1"/>
              <a:t>Regionalverband</a:t>
            </a:r>
            <a:r>
              <a:rPr lang="cs-CZ" sz="2800" dirty="0"/>
              <a:t> </a:t>
            </a:r>
            <a:r>
              <a:rPr lang="cs-CZ" sz="2800" dirty="0" err="1"/>
              <a:t>Europaregion</a:t>
            </a:r>
            <a:r>
              <a:rPr lang="cs-CZ" sz="2800" dirty="0"/>
              <a:t> </a:t>
            </a:r>
            <a:r>
              <a:rPr lang="cs-CZ" sz="2800" dirty="0" err="1"/>
              <a:t>Weinviertel</a:t>
            </a:r>
            <a:r>
              <a:rPr lang="cs-CZ" sz="2800" dirty="0"/>
              <a:t> (regionální spolek)</a:t>
            </a:r>
          </a:p>
          <a:p>
            <a:pPr lvl="1"/>
            <a:endParaRPr lang="cs-CZ" sz="2800" dirty="0"/>
          </a:p>
          <a:p>
            <a:pPr lvl="1"/>
            <a:r>
              <a:rPr lang="cs-CZ" sz="2800" dirty="0" err="1"/>
              <a:t>Partnerstvo</a:t>
            </a:r>
            <a:r>
              <a:rPr lang="cs-CZ" sz="2800" dirty="0"/>
              <a:t> </a:t>
            </a:r>
            <a:r>
              <a:rPr lang="cs-CZ" sz="2800" dirty="0" err="1"/>
              <a:t>pre</a:t>
            </a:r>
            <a:r>
              <a:rPr lang="cs-CZ" sz="2800" dirty="0"/>
              <a:t> Horné </a:t>
            </a:r>
            <a:r>
              <a:rPr lang="cs-CZ" sz="2800" dirty="0" err="1"/>
              <a:t>Záhorie</a:t>
            </a:r>
            <a:endParaRPr lang="cs-CZ" sz="2800" dirty="0"/>
          </a:p>
          <a:p>
            <a:pPr lvl="1"/>
            <a:r>
              <a:rPr lang="cs-CZ" sz="2800" dirty="0"/>
              <a:t>MAS </a:t>
            </a:r>
            <a:r>
              <a:rPr lang="cs-CZ" sz="2800" dirty="0" err="1"/>
              <a:t>Dudváh</a:t>
            </a:r>
            <a:endParaRPr lang="cs-CZ" sz="2800" dirty="0"/>
          </a:p>
          <a:p>
            <a:pPr lvl="1"/>
            <a:r>
              <a:rPr lang="cs-CZ" sz="2800" dirty="0"/>
              <a:t>Mikroregion 11PLUS</a:t>
            </a:r>
          </a:p>
        </p:txBody>
      </p:sp>
    </p:spTree>
    <p:extLst>
      <p:ext uri="{BB962C8B-B14F-4D97-AF65-F5344CB8AC3E}">
        <p14:creationId xmlns:p14="http://schemas.microsoft.com/office/powerpoint/2010/main" val="4114025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745594-74CB-2AE9-9530-9975AE634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EUPO</a:t>
            </a:r>
          </a:p>
        </p:txBody>
      </p:sp>
      <p:pic>
        <p:nvPicPr>
          <p:cNvPr id="5" name="Zástupný obsah 4" descr="Obsah obrázku mapa, text&#10;&#10;Popis byl vytvořen automaticky">
            <a:extLst>
              <a:ext uri="{FF2B5EF4-FFF2-40B4-BE49-F238E27FC236}">
                <a16:creationId xmlns:a16="http://schemas.microsoft.com/office/drawing/2014/main" id="{95E83BD0-4027-C999-7A68-F9C32BB66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336" y="1771650"/>
            <a:ext cx="4430055" cy="5058454"/>
          </a:xfrm>
        </p:spPr>
      </p:pic>
    </p:spTree>
    <p:extLst>
      <p:ext uri="{BB962C8B-B14F-4D97-AF65-F5344CB8AC3E}">
        <p14:creationId xmlns:p14="http://schemas.microsoft.com/office/powerpoint/2010/main" val="756012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6FD388-72F7-3532-B593-3A49C7168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EUPO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15454C-18D6-C2F2-20A0-1460D4EF4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Poradenství</a:t>
            </a:r>
          </a:p>
          <a:p>
            <a:endParaRPr lang="cs-CZ" dirty="0"/>
          </a:p>
          <a:p>
            <a:r>
              <a:rPr lang="cs-CZ" dirty="0"/>
              <a:t>Hledání partnerů</a:t>
            </a:r>
          </a:p>
          <a:p>
            <a:endParaRPr lang="cs-CZ" dirty="0"/>
          </a:p>
          <a:p>
            <a:r>
              <a:rPr lang="cs-CZ" dirty="0"/>
              <a:t>Projekty EUPO</a:t>
            </a:r>
          </a:p>
          <a:p>
            <a:endParaRPr lang="cs-CZ" dirty="0"/>
          </a:p>
          <a:p>
            <a:r>
              <a:rPr lang="cs-CZ" dirty="0"/>
              <a:t>Iniciace přeshraniční aktivity</a:t>
            </a:r>
          </a:p>
          <a:p>
            <a:endParaRPr lang="cs-CZ" dirty="0"/>
          </a:p>
          <a:p>
            <a:r>
              <a:rPr lang="cs-CZ" dirty="0"/>
              <a:t>Fond malých projektů AT-CZ</a:t>
            </a:r>
          </a:p>
        </p:txBody>
      </p:sp>
    </p:spTree>
    <p:extLst>
      <p:ext uri="{BB962C8B-B14F-4D97-AF65-F5344CB8AC3E}">
        <p14:creationId xmlns:p14="http://schemas.microsoft.com/office/powerpoint/2010/main" val="4176305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FB405F-59F4-1B18-C7FB-396A2294D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Přeshraniční programy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1C8AF0-7645-B552-06A2-E2F853896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2359"/>
            <a:ext cx="10515600" cy="4720516"/>
          </a:xfrm>
        </p:spPr>
        <p:txBody>
          <a:bodyPr>
            <a:normAutofit/>
          </a:bodyPr>
          <a:lstStyle/>
          <a:p>
            <a:r>
              <a:rPr lang="cs-CZ" dirty="0"/>
              <a:t>Přeshraniční spolupráce</a:t>
            </a:r>
          </a:p>
          <a:p>
            <a:pPr lvl="1"/>
            <a:r>
              <a:rPr lang="cs-CZ" dirty="0" err="1"/>
              <a:t>Interreg</a:t>
            </a:r>
            <a:r>
              <a:rPr lang="cs-CZ" dirty="0"/>
              <a:t> AT-CZ (+ FMP AT-CZ)</a:t>
            </a:r>
          </a:p>
          <a:p>
            <a:pPr lvl="1"/>
            <a:r>
              <a:rPr lang="cs-CZ" dirty="0" err="1"/>
              <a:t>Interreg</a:t>
            </a:r>
            <a:r>
              <a:rPr lang="cs-CZ" dirty="0"/>
              <a:t> SK-CZ (+ FMP SK-CZ)</a:t>
            </a:r>
          </a:p>
          <a:p>
            <a:r>
              <a:rPr lang="cs-CZ" dirty="0"/>
              <a:t>Nadnárodní a meziregionální spolupráce</a:t>
            </a:r>
          </a:p>
          <a:p>
            <a:pPr lvl="1"/>
            <a:r>
              <a:rPr lang="cs-CZ" dirty="0" err="1"/>
              <a:t>Interreg</a:t>
            </a:r>
            <a:r>
              <a:rPr lang="cs-CZ" dirty="0"/>
              <a:t> </a:t>
            </a:r>
            <a:r>
              <a:rPr lang="cs-CZ" dirty="0" err="1"/>
              <a:t>Europe</a:t>
            </a:r>
            <a:endParaRPr lang="cs-CZ" dirty="0"/>
          </a:p>
          <a:p>
            <a:pPr lvl="1"/>
            <a:r>
              <a:rPr lang="cs-CZ" dirty="0" err="1"/>
              <a:t>Interreg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Europe</a:t>
            </a:r>
            <a:endParaRPr lang="cs-CZ" dirty="0"/>
          </a:p>
          <a:p>
            <a:pPr lvl="1"/>
            <a:r>
              <a:rPr lang="cs-CZ" dirty="0" err="1"/>
              <a:t>Interreg</a:t>
            </a:r>
            <a:r>
              <a:rPr lang="cs-CZ" dirty="0"/>
              <a:t> </a:t>
            </a:r>
            <a:r>
              <a:rPr lang="cs-CZ" dirty="0" err="1"/>
              <a:t>Danube</a:t>
            </a:r>
            <a:endParaRPr lang="cs-CZ" dirty="0"/>
          </a:p>
          <a:p>
            <a:pPr lvl="1"/>
            <a:r>
              <a:rPr lang="cs-CZ" dirty="0" err="1"/>
              <a:t>Urbact</a:t>
            </a:r>
            <a:endParaRPr lang="cs-CZ" dirty="0"/>
          </a:p>
          <a:p>
            <a:pPr lvl="1"/>
            <a:r>
              <a:rPr lang="cs-CZ" dirty="0"/>
              <a:t>ESPON</a:t>
            </a:r>
          </a:p>
          <a:p>
            <a:r>
              <a:rPr lang="cs-CZ" dirty="0"/>
              <a:t>Evropská komise</a:t>
            </a:r>
          </a:p>
          <a:p>
            <a:pPr lvl="1"/>
            <a:r>
              <a:rPr lang="cs-CZ" dirty="0"/>
              <a:t>LIFE, Horizont, Evropská městská iniciativa, Digitální Evropa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293024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1379</Words>
  <Application>Microsoft Office PowerPoint</Application>
  <PresentationFormat>Širokoúhlá obrazovka</PresentationFormat>
  <Paragraphs>266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Motiv Office</vt:lpstr>
      <vt:lpstr>EUROREGION POMORAVÍ</vt:lpstr>
      <vt:lpstr>Obsah</vt:lpstr>
      <vt:lpstr>Já</vt:lpstr>
      <vt:lpstr>EUPO</vt:lpstr>
      <vt:lpstr>EUPO</vt:lpstr>
      <vt:lpstr>EUPO</vt:lpstr>
      <vt:lpstr>EUPO</vt:lpstr>
      <vt:lpstr>EUPO</vt:lpstr>
      <vt:lpstr>Přeshraniční programy</vt:lpstr>
      <vt:lpstr>Interreg IV A</vt:lpstr>
      <vt:lpstr>Interreg AT-CZ</vt:lpstr>
      <vt:lpstr>Interreg AT-CZ</vt:lpstr>
      <vt:lpstr>Interreg AT-CZ</vt:lpstr>
      <vt:lpstr>Projekt CrisBus</vt:lpstr>
      <vt:lpstr>Interreg SK-CZ</vt:lpstr>
      <vt:lpstr>Interreg SK-CZ</vt:lpstr>
      <vt:lpstr>Interreg SK-CZ</vt:lpstr>
      <vt:lpstr>Projekt Cesta k míru</vt:lpstr>
      <vt:lpstr>Projekt Cesta k Míru</vt:lpstr>
      <vt:lpstr>Projekt cesta k míru</vt:lpstr>
      <vt:lpstr>Prezentace aplikace PowerPoint</vt:lpstr>
      <vt:lpstr>Projekt Fol-ko-munita</vt:lpstr>
      <vt:lpstr>Projekt Fol-ko-munita</vt:lpstr>
      <vt:lpstr>Projekt Zeleň pro generace</vt:lpstr>
      <vt:lpstr>Projekt Zeleň pro generace</vt:lpstr>
      <vt:lpstr>Hodnocení přeshraničních projektů</vt:lpstr>
      <vt:lpstr>Prezentace aplikace PowerPoint</vt:lpstr>
      <vt:lpstr>Vy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EUROREGION POMORAVÍ</dc:title>
  <dc:creator>euroregion.pomoravi@gmail.com</dc:creator>
  <cp:lastModifiedBy>Jan Kuchyňka</cp:lastModifiedBy>
  <cp:revision>12</cp:revision>
  <dcterms:created xsi:type="dcterms:W3CDTF">2022-03-31T10:47:47Z</dcterms:created>
  <dcterms:modified xsi:type="dcterms:W3CDTF">2024-05-06T16:11:18Z</dcterms:modified>
</cp:coreProperties>
</file>