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61" r:id="rId5"/>
    <p:sldId id="258" r:id="rId6"/>
    <p:sldId id="259" r:id="rId7"/>
    <p:sldId id="264" r:id="rId8"/>
    <p:sldId id="274" r:id="rId9"/>
    <p:sldId id="272" r:id="rId10"/>
    <p:sldId id="260" r:id="rId11"/>
    <p:sldId id="273" r:id="rId12"/>
    <p:sldId id="275" r:id="rId13"/>
    <p:sldId id="276" r:id="rId14"/>
    <p:sldId id="277" r:id="rId15"/>
    <p:sldId id="278" r:id="rId16"/>
    <p:sldId id="270" r:id="rId17"/>
    <p:sldId id="262" r:id="rId18"/>
    <p:sldId id="263" r:id="rId19"/>
    <p:sldId id="265" r:id="rId20"/>
    <p:sldId id="266" r:id="rId21"/>
    <p:sldId id="267" r:id="rId22"/>
    <p:sldId id="268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hrani&#269;&#237;%20NEW\AT%20CZ%20seznam-schvalenych-projektu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ohrani&#269;&#237;%20NEW\AT%20CZ%20seznam-schvalenych-projektu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16822365562442"/>
          <c:y val="4.806085684711104E-2"/>
          <c:w val="0.48829675321570315"/>
          <c:h val="0.7103163867545349"/>
        </c:manualLayout>
      </c:layout>
      <c:doughnutChart>
        <c:varyColors val="1"/>
        <c:ser>
          <c:idx val="0"/>
          <c:order val="0"/>
          <c:tx>
            <c:strRef>
              <c:f>List2!$B$27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1-427E-BFB8-202E1993E4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21-427E-BFB8-202E1993E4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21-427E-BFB8-202E1993E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21-427E-BFB8-202E1993E4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List2!$A$28:$A$31</c:f>
              <c:strCache>
                <c:ptCount val="4"/>
                <c:pt idx="0">
                  <c:v>P1 - Výzkum a inovace</c:v>
                </c:pt>
                <c:pt idx="1">
                  <c:v>P2 - Klima a životní prostředí</c:v>
                </c:pt>
                <c:pt idx="2">
                  <c:v>P3 - Vzdělávání, kultura a cestovní ruch</c:v>
                </c:pt>
                <c:pt idx="3">
                  <c:v>P4 - Přeshraniční správa</c:v>
                </c:pt>
              </c:strCache>
            </c:strRef>
          </c:cat>
          <c:val>
            <c:numRef>
              <c:f>List2!$B$28:$B$31</c:f>
              <c:numCache>
                <c:formatCode>#,##0</c:formatCode>
                <c:ptCount val="4"/>
                <c:pt idx="0">
                  <c:v>22.190409184637826</c:v>
                </c:pt>
                <c:pt idx="1">
                  <c:v>20.173845201862569</c:v>
                </c:pt>
                <c:pt idx="2">
                  <c:v>40.349602380286427</c:v>
                </c:pt>
                <c:pt idx="3">
                  <c:v>17.286143233213181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421-427E-BFB8-202E1993E45F}"/>
            </c:ext>
          </c:extLst>
        </c:ser>
        <c:ser>
          <c:idx val="1"/>
          <c:order val="1"/>
          <c:tx>
            <c:strRef>
              <c:f>List2!$C$27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421-427E-BFB8-202E1993E45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A421-427E-BFB8-202E1993E45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A421-427E-BFB8-202E1993E45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A421-427E-BFB8-202E1993E45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List2!$A$28:$A$31</c:f>
              <c:strCache>
                <c:ptCount val="4"/>
                <c:pt idx="0">
                  <c:v>P1 - Výzkum a inovace</c:v>
                </c:pt>
                <c:pt idx="1">
                  <c:v>P2 - Klima a životní prostředí</c:v>
                </c:pt>
                <c:pt idx="2">
                  <c:v>P3 - Vzdělávání, kultura a cestovní ruch</c:v>
                </c:pt>
                <c:pt idx="3">
                  <c:v>P4 - Přeshraniční správa</c:v>
                </c:pt>
              </c:strCache>
            </c:strRef>
          </c:cat>
          <c:val>
            <c:numRef>
              <c:f>List2!$C$28:$C$31</c:f>
              <c:numCache>
                <c:formatCode>#,##0</c:formatCode>
                <c:ptCount val="4"/>
                <c:pt idx="0">
                  <c:v>20.434647700878973</c:v>
                </c:pt>
                <c:pt idx="1">
                  <c:v>13.383363359824575</c:v>
                </c:pt>
                <c:pt idx="2">
                  <c:v>30.222738696343015</c:v>
                </c:pt>
                <c:pt idx="3">
                  <c:v>35.959250242953438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A421-427E-BFB8-202E1993E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737598425196851"/>
          <c:y val="6.0185185185185182E-2"/>
          <c:w val="0.48252690288713912"/>
          <c:h val="0.816805555555555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List2!$B$9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List2!$A$10:$A$13</c:f>
              <c:strCache>
                <c:ptCount val="4"/>
                <c:pt idx="0">
                  <c:v>P1 - Výzkum a inovace</c:v>
                </c:pt>
                <c:pt idx="1">
                  <c:v>P2 - Klima a životní prostředí</c:v>
                </c:pt>
                <c:pt idx="2">
                  <c:v>P3 - Vzdělávání, kultura a cestovní ruch</c:v>
                </c:pt>
                <c:pt idx="3">
                  <c:v>P4 - Přeshraniční správa</c:v>
                </c:pt>
              </c:strCache>
            </c:strRef>
          </c:cat>
          <c:val>
            <c:numRef>
              <c:f>List2!$B$10:$B$13</c:f>
              <c:numCache>
                <c:formatCode>0.0</c:formatCode>
                <c:ptCount val="4"/>
                <c:pt idx="0">
                  <c:v>27.263259941052532</c:v>
                </c:pt>
                <c:pt idx="1">
                  <c:v>19.640499352446827</c:v>
                </c:pt>
                <c:pt idx="2">
                  <c:v>22.175350710898851</c:v>
                </c:pt>
                <c:pt idx="3">
                  <c:v>61.586916548929679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9-4189-A0DF-ED8DB87C2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84416"/>
        <c:axId val="209490304"/>
      </c:barChart>
      <c:catAx>
        <c:axId val="209484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490304"/>
        <c:crosses val="autoZero"/>
        <c:auto val="1"/>
        <c:lblAlgn val="ctr"/>
        <c:lblOffset val="100"/>
        <c:noMultiLvlLbl val="0"/>
      </c:catAx>
      <c:valAx>
        <c:axId val="209490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48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smt.cz/ministerstvo/novinar/podepsani-noveho-pracovniho-programu-cesko-rakousk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zs.cz/program/aktion-ceska-republika-rakousko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CZ-AT přeshraniční spolupráce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89213" y="5370786"/>
            <a:ext cx="8915399" cy="532876"/>
          </a:xfrm>
        </p:spPr>
        <p:txBody>
          <a:bodyPr/>
          <a:lstStyle/>
          <a:p>
            <a:r>
              <a:rPr lang="cs-CZ" b="1" dirty="0" smtClean="0"/>
              <a:t>Programy a projekty přeshraniční spolupráce / JS 2024 – 1</a:t>
            </a:r>
          </a:p>
          <a:p>
            <a:endParaRPr lang="cs-CZ" b="1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637885"/>
              </p:ext>
            </p:extLst>
          </p:nvPr>
        </p:nvGraphicFramePr>
        <p:xfrm>
          <a:off x="7161212" y="730748"/>
          <a:ext cx="434340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3" imgW="4343400" imgH="1304615" progId="Acrobat.Document.DC">
                  <p:embed/>
                </p:oleObj>
              </mc:Choice>
              <mc:Fallback>
                <p:oleObj name="Acrobat Document" r:id="rId3" imgW="4343400" imgH="130461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1212" y="730748"/>
                        <a:ext cx="4343400" cy="130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9725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747" y="266700"/>
            <a:ext cx="3163614" cy="1421523"/>
          </a:xfrm>
        </p:spPr>
        <p:txBody>
          <a:bodyPr>
            <a:normAutofit/>
          </a:bodyPr>
          <a:lstStyle/>
          <a:p>
            <a:r>
              <a:rPr lang="cs-CZ" dirty="0" smtClean="0"/>
              <a:t>FORMY VYÚČTOVÁNÍ</a:t>
            </a:r>
            <a:endParaRPr lang="cs-CZ" dirty="0"/>
          </a:p>
        </p:txBody>
      </p:sp>
      <p:pic>
        <p:nvPicPr>
          <p:cNvPr id="2050" name="Picture 2" descr="https://2014-2020.at-cz.eu/data/pages_images/3631/3631-program-novinky_in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61" y="266700"/>
            <a:ext cx="6505575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362747" y="1533465"/>
            <a:ext cx="320565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122347"/>
                </a:solidFill>
                <a:latin typeface="Roboto"/>
              </a:rPr>
              <a:t>V programu jsou pro vykazování výdajů použity dva způsoby vykazování, a to vykazování výdajů na základě skutečně vzniklých a zaplacených výdajů anebo vykazování výdajů pomocí tzv. zjednodušeného vykazování výdajů, mezi které patří standardní jednotkové náklady, paušální sazby a jednorázová částka</a:t>
            </a:r>
            <a:r>
              <a:rPr lang="cs-CZ" sz="2000" dirty="0" smtClean="0">
                <a:solidFill>
                  <a:srgbClr val="122347"/>
                </a:solidFill>
                <a:latin typeface="Roboto"/>
              </a:rPr>
              <a:t>.</a:t>
            </a:r>
          </a:p>
          <a:p>
            <a:endParaRPr lang="cs-CZ" sz="2000" dirty="0">
              <a:solidFill>
                <a:srgbClr val="122347"/>
              </a:solidFill>
              <a:latin typeface="Roboto"/>
            </a:endParaRPr>
          </a:p>
          <a:p>
            <a:r>
              <a:rPr lang="cs-CZ" sz="2000" b="1" dirty="0" smtClean="0">
                <a:solidFill>
                  <a:srgbClr val="FF0000"/>
                </a:solidFill>
                <a:latin typeface="Roboto"/>
              </a:rPr>
              <a:t>PROGRAMOVÁ PŘÍRUČKA + DOKLADY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6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308800"/>
            <a:ext cx="8911687" cy="763256"/>
          </a:xfrm>
        </p:spPr>
        <p:txBody>
          <a:bodyPr/>
          <a:lstStyle/>
          <a:p>
            <a:r>
              <a:rPr lang="cs-CZ" dirty="0"/>
              <a:t>Management Programu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240220"/>
            <a:ext cx="8915400" cy="553895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Monitorovací výbor (MV): </a:t>
            </a:r>
            <a:r>
              <a:rPr lang="cs-CZ" dirty="0" smtClean="0"/>
              <a:t>Bilaterálně obsazený, </a:t>
            </a:r>
            <a:r>
              <a:rPr lang="cs-CZ" dirty="0"/>
              <a:t>odpovědný především za výběr projektů k podpoře, monitorování pokroku dosaženého při realizaci priorit a cílů stanovených v </a:t>
            </a:r>
            <a:r>
              <a:rPr lang="cs-CZ" dirty="0" smtClean="0"/>
              <a:t>Programu / zástupci </a:t>
            </a:r>
            <a:r>
              <a:rPr lang="cs-CZ" dirty="0"/>
              <a:t>příslušných úřadů obou států, </a:t>
            </a:r>
            <a:r>
              <a:rPr lang="cs-CZ" dirty="0" smtClean="0"/>
              <a:t>sociálních </a:t>
            </a:r>
            <a:r>
              <a:rPr lang="cs-CZ" dirty="0"/>
              <a:t>partnerů a dotčených </a:t>
            </a:r>
            <a:r>
              <a:rPr lang="cs-CZ" dirty="0" smtClean="0"/>
              <a:t>regionů.</a:t>
            </a:r>
          </a:p>
          <a:p>
            <a:r>
              <a:rPr lang="cs-CZ" b="1" dirty="0" smtClean="0"/>
              <a:t>Řídicí </a:t>
            </a:r>
            <a:r>
              <a:rPr lang="cs-CZ" b="1" dirty="0"/>
              <a:t>orgán (ŘO): </a:t>
            </a:r>
            <a:r>
              <a:rPr lang="cs-CZ" dirty="0" smtClean="0"/>
              <a:t>nese </a:t>
            </a:r>
            <a:r>
              <a:rPr lang="cs-CZ" dirty="0"/>
              <a:t>celkovou odpovědnost za řízení a realizaci </a:t>
            </a:r>
            <a:r>
              <a:rPr lang="cs-CZ" dirty="0" smtClean="0"/>
              <a:t>Programu, podporuje </a:t>
            </a:r>
            <a:r>
              <a:rPr lang="cs-CZ" dirty="0"/>
              <a:t>činnost </a:t>
            </a:r>
            <a:r>
              <a:rPr lang="cs-CZ" dirty="0" smtClean="0"/>
              <a:t>MV; odpovědný </a:t>
            </a:r>
            <a:r>
              <a:rPr lang="cs-CZ" dirty="0"/>
              <a:t>za podávání informací </a:t>
            </a:r>
            <a:r>
              <a:rPr lang="cs-CZ" dirty="0" smtClean="0"/>
              <a:t>EK, uzavírá </a:t>
            </a:r>
            <a:r>
              <a:rPr lang="cs-CZ" dirty="0"/>
              <a:t>s Vedoucím partnerem Smlouvu o poskytnutí prostředků z EFRR. </a:t>
            </a:r>
            <a:r>
              <a:rPr lang="cs-CZ" dirty="0" smtClean="0"/>
              <a:t>/ Úřad </a:t>
            </a:r>
            <a:r>
              <a:rPr lang="cs-CZ" dirty="0"/>
              <a:t>zemské vlády Dolního Rakouska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Společný </a:t>
            </a:r>
            <a:r>
              <a:rPr lang="cs-CZ" b="1" dirty="0"/>
              <a:t>sekretariát </a:t>
            </a:r>
            <a:r>
              <a:rPr lang="cs-CZ" dirty="0"/>
              <a:t>(JS, </a:t>
            </a:r>
            <a:r>
              <a:rPr lang="cs-CZ" dirty="0" smtClean="0"/>
              <a:t>„</a:t>
            </a:r>
            <a:r>
              <a:rPr lang="cs-CZ" dirty="0"/>
              <a:t>Joint </a:t>
            </a:r>
            <a:r>
              <a:rPr lang="cs-CZ" dirty="0" err="1"/>
              <a:t>Secretariat</a:t>
            </a:r>
            <a:r>
              <a:rPr lang="cs-CZ" dirty="0"/>
              <a:t>”): </a:t>
            </a:r>
            <a:r>
              <a:rPr lang="cs-CZ" dirty="0" smtClean="0"/>
              <a:t>Poskytuje </a:t>
            </a:r>
            <a:r>
              <a:rPr lang="cs-CZ" dirty="0"/>
              <a:t>potenciálním žadatelům informace o možnostech financování v rámci Programu a pomáhá příjemcům v průběhu celého projektového </a:t>
            </a:r>
            <a:r>
              <a:rPr lang="cs-CZ" dirty="0" smtClean="0"/>
              <a:t>cyklu / St</a:t>
            </a:r>
            <a:r>
              <a:rPr lang="cs-CZ" dirty="0"/>
              <a:t>. </a:t>
            </a:r>
            <a:r>
              <a:rPr lang="cs-CZ" dirty="0" err="1" smtClean="0"/>
              <a:t>Pölten</a:t>
            </a:r>
            <a:r>
              <a:rPr lang="cs-CZ" dirty="0" smtClean="0"/>
              <a:t>, Brno </a:t>
            </a:r>
          </a:p>
          <a:p>
            <a:r>
              <a:rPr lang="cs-CZ" b="1" dirty="0" smtClean="0"/>
              <a:t>Národní </a:t>
            </a:r>
            <a:r>
              <a:rPr lang="cs-CZ" b="1" dirty="0"/>
              <a:t>orgán (NO): </a:t>
            </a:r>
            <a:r>
              <a:rPr lang="cs-CZ" dirty="0" smtClean="0"/>
              <a:t>MMR </a:t>
            </a:r>
            <a:r>
              <a:rPr lang="cs-CZ" dirty="0"/>
              <a:t>ČR </a:t>
            </a:r>
            <a:r>
              <a:rPr lang="cs-CZ" dirty="0" smtClean="0"/>
              <a:t>podporu ŘO, českým </a:t>
            </a:r>
            <a:r>
              <a:rPr lang="cs-CZ" dirty="0"/>
              <a:t>příjemcům vystavuje rozhodnutí o spolufinancování ze státního rozpočtu</a:t>
            </a:r>
            <a:r>
              <a:rPr lang="cs-CZ" dirty="0" smtClean="0"/>
              <a:t>.</a:t>
            </a:r>
          </a:p>
          <a:p>
            <a:r>
              <a:rPr lang="cs-CZ" b="1" dirty="0" smtClean="0"/>
              <a:t>Regionální </a:t>
            </a:r>
            <a:r>
              <a:rPr lang="cs-CZ" b="1" dirty="0"/>
              <a:t>subjekty (RS): </a:t>
            </a:r>
            <a:r>
              <a:rPr lang="cs-CZ" dirty="0"/>
              <a:t>poskytují poradenství pro žadatele ve fázi přípravy projektové </a:t>
            </a:r>
            <a:r>
              <a:rPr lang="cs-CZ" dirty="0" smtClean="0"/>
              <a:t>žádosti / na </a:t>
            </a:r>
            <a:r>
              <a:rPr lang="cs-CZ" dirty="0"/>
              <a:t>úřadech zemské vlády Dolního, Horního Rakouska a Vídně a </a:t>
            </a:r>
            <a:r>
              <a:rPr lang="cs-CZ" dirty="0" smtClean="0"/>
              <a:t>KÚ JMK, JČK, KVYS</a:t>
            </a:r>
          </a:p>
          <a:p>
            <a:r>
              <a:rPr lang="cs-CZ" b="1" dirty="0" smtClean="0"/>
              <a:t>Kontroloři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cs-CZ" dirty="0" smtClean="0"/>
              <a:t>ověřování </a:t>
            </a:r>
            <a:r>
              <a:rPr lang="cs-CZ" dirty="0"/>
              <a:t>oprávněnosti a způsobilosti výdajů vykázaných každým partnerem zapojeným do realizace </a:t>
            </a:r>
            <a:r>
              <a:rPr lang="cs-CZ" dirty="0" smtClean="0"/>
              <a:t>projektu / CRR ČR</a:t>
            </a:r>
          </a:p>
          <a:p>
            <a:r>
              <a:rPr lang="cs-CZ" b="1" dirty="0" smtClean="0"/>
              <a:t>Auditní orgán (AO): </a:t>
            </a:r>
            <a:r>
              <a:rPr lang="cs-CZ" dirty="0" smtClean="0"/>
              <a:t>ověřuje účinné fungování Řídicího a kontrolního systému / Ministerstvo pro zemědělství a lesnictví, regiony a vodní hospodářství (AT)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690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399394"/>
            <a:ext cx="8911687" cy="798786"/>
          </a:xfrm>
        </p:spPr>
        <p:txBody>
          <a:bodyPr>
            <a:normAutofit/>
          </a:bodyPr>
          <a:lstStyle/>
          <a:p>
            <a:r>
              <a:rPr lang="cs-CZ" dirty="0" smtClean="0"/>
              <a:t>OBECNÁ PRAVIDLA / 1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198180"/>
            <a:ext cx="8915400" cy="551792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Základem každého jednotlivého projektu musí být vhodný počet reálných a udržitelných </a:t>
            </a:r>
            <a:r>
              <a:rPr lang="cs-CZ" b="1" dirty="0"/>
              <a:t>výstupů projektu </a:t>
            </a:r>
            <a:r>
              <a:rPr lang="cs-CZ" dirty="0"/>
              <a:t>– místo velkého množství spolu nesouvisejících drobných výsledků. </a:t>
            </a:r>
            <a:endParaRPr lang="cs-CZ" dirty="0" smtClean="0"/>
          </a:p>
          <a:p>
            <a:r>
              <a:rPr lang="cs-CZ" b="1" dirty="0" smtClean="0"/>
              <a:t>Projektové </a:t>
            </a:r>
            <a:r>
              <a:rPr lang="cs-CZ" b="1" dirty="0"/>
              <a:t>partnerství </a:t>
            </a:r>
            <a:r>
              <a:rPr lang="cs-CZ" dirty="0"/>
              <a:t>nemusí pokrývat celou oblast programu: územní zacílení projektu by mělo být definováno podle velikosti projektu, oblasti působnosti projektových partnerů a specifického zaměření projektu</a:t>
            </a:r>
            <a:r>
              <a:rPr lang="cs-CZ" dirty="0" smtClean="0"/>
              <a:t>.</a:t>
            </a:r>
          </a:p>
          <a:p>
            <a:pPr lvl="1"/>
            <a:r>
              <a:rPr lang="cs-CZ" dirty="0" smtClean="0"/>
              <a:t>Partner vedoucí, projektový, strategický</a:t>
            </a:r>
          </a:p>
          <a:p>
            <a:pPr marL="0" indent="0">
              <a:buNone/>
            </a:pPr>
            <a:r>
              <a:rPr lang="cs-CZ" dirty="0"/>
              <a:t>Projekty by měly zahrnovat alespoň jeden z těchto dvou </a:t>
            </a:r>
            <a:r>
              <a:rPr lang="cs-CZ" dirty="0" smtClean="0"/>
              <a:t>cílů:</a:t>
            </a:r>
          </a:p>
          <a:p>
            <a:r>
              <a:rPr lang="cs-CZ" dirty="0" smtClean="0"/>
              <a:t>Umožnění </a:t>
            </a:r>
            <a:r>
              <a:rPr lang="cs-CZ" b="1" dirty="0"/>
              <a:t>dlouhodobé spolupráce </a:t>
            </a:r>
            <a:endParaRPr lang="cs-CZ" b="1" dirty="0" smtClean="0"/>
          </a:p>
          <a:p>
            <a:pPr lvl="1"/>
            <a:r>
              <a:rPr lang="cs-CZ" dirty="0" smtClean="0"/>
              <a:t>V </a:t>
            </a:r>
            <a:r>
              <a:rPr lang="cs-CZ" dirty="0"/>
              <a:t>projektu budou vyvinuty struktury, které vytvoří základ pro dlouhodobou spolupráci. o Projektové aktivity umožní navázání strategické a udržitelné spolupráce. </a:t>
            </a:r>
            <a:endParaRPr lang="cs-CZ" dirty="0" smtClean="0"/>
          </a:p>
          <a:p>
            <a:r>
              <a:rPr lang="cs-CZ" dirty="0" smtClean="0"/>
              <a:t>Řešení </a:t>
            </a:r>
            <a:r>
              <a:rPr lang="cs-CZ" b="1" dirty="0"/>
              <a:t>společných výzev </a:t>
            </a:r>
            <a:endParaRPr lang="cs-CZ" b="1" dirty="0" smtClean="0"/>
          </a:p>
          <a:p>
            <a:pPr lvl="1"/>
            <a:r>
              <a:rPr lang="cs-CZ" dirty="0" smtClean="0"/>
              <a:t>Tematické </a:t>
            </a:r>
            <a:r>
              <a:rPr lang="cs-CZ" dirty="0"/>
              <a:t>aktivity zaměřené na odstranění překážek a nedostatků v jednotlivých odvětvích v přeshraničním veřejném zájmu. </a:t>
            </a:r>
            <a:r>
              <a:rPr lang="cs-CZ" dirty="0" smtClean="0"/>
              <a:t>	</a:t>
            </a:r>
          </a:p>
          <a:p>
            <a:pPr lvl="1"/>
            <a:r>
              <a:rPr lang="cs-CZ" dirty="0" smtClean="0"/>
              <a:t>Aktivity </a:t>
            </a:r>
            <a:r>
              <a:rPr lang="cs-CZ" dirty="0"/>
              <a:t>se silným zapojením cílové </a:t>
            </a:r>
            <a:r>
              <a:rPr lang="cs-CZ" dirty="0" smtClean="0"/>
              <a:t>skupiny.</a:t>
            </a:r>
          </a:p>
          <a:p>
            <a:pPr lvl="1"/>
            <a:r>
              <a:rPr lang="cs-CZ" dirty="0" smtClean="0"/>
              <a:t>Integrační </a:t>
            </a:r>
            <a:r>
              <a:rPr lang="cs-CZ" dirty="0"/>
              <a:t>přístupy s širokým zapojením mnoha aktérů jako základ pro dlouhodobější spolupráci. </a:t>
            </a:r>
            <a:endParaRPr lang="cs-CZ" dirty="0" smtClean="0"/>
          </a:p>
          <a:p>
            <a:r>
              <a:rPr lang="cs-CZ" dirty="0" smtClean="0"/>
              <a:t>Doporučuje </a:t>
            </a:r>
            <a:r>
              <a:rPr lang="cs-CZ" dirty="0"/>
              <a:t>se nezaměřovat se na převážně jednostranné (oborové) aktivity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89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OBECNÁ PRAVIDLA / </a:t>
            </a:r>
            <a:r>
              <a:rPr lang="cs-CZ" dirty="0" smtClean="0"/>
              <a:t>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47157"/>
            <a:ext cx="8915400" cy="4164065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Skutečný </a:t>
            </a:r>
            <a:r>
              <a:rPr lang="cs-CZ" b="1" dirty="0"/>
              <a:t>přeshraniční charakter </a:t>
            </a:r>
            <a:r>
              <a:rPr lang="cs-CZ" dirty="0"/>
              <a:t>a přeshraniční přidaná hodnota musí být odpovídajícím způsobem vysvětleny, stejně jako relevance řešených výzev a navrhovaných přístupů ve vztahu k Programu. </a:t>
            </a:r>
          </a:p>
          <a:p>
            <a:r>
              <a:rPr lang="cs-CZ" b="1" dirty="0"/>
              <a:t>Výsledky projektu </a:t>
            </a:r>
            <a:r>
              <a:rPr lang="cs-CZ" dirty="0"/>
              <a:t>musejí být konkrétní, měřitelné, realistické, udržitelné 5 a pokud možno přenositelné</a:t>
            </a:r>
            <a:r>
              <a:rPr lang="cs-CZ" dirty="0" smtClean="0"/>
              <a:t>.</a:t>
            </a:r>
          </a:p>
          <a:p>
            <a:r>
              <a:rPr lang="cs-CZ" b="1" dirty="0"/>
              <a:t>Kritéria </a:t>
            </a:r>
            <a:r>
              <a:rPr lang="cs-CZ" b="1" dirty="0" smtClean="0"/>
              <a:t>spolupráce: </a:t>
            </a:r>
            <a:r>
              <a:rPr lang="cs-CZ" dirty="0" smtClean="0"/>
              <a:t>Každý </a:t>
            </a:r>
            <a:r>
              <a:rPr lang="cs-CZ" dirty="0"/>
              <a:t>projekt musí mít dopad v programovém území a musí splňovat aspoň tři ze čtyř kritérií </a:t>
            </a:r>
            <a:r>
              <a:rPr lang="cs-CZ" dirty="0" smtClean="0"/>
              <a:t>spolupráce</a:t>
            </a:r>
          </a:p>
          <a:p>
            <a:pPr lvl="1"/>
            <a:r>
              <a:rPr lang="cs-CZ" dirty="0" smtClean="0"/>
              <a:t>Společná příprava</a:t>
            </a:r>
          </a:p>
          <a:p>
            <a:pPr lvl="1"/>
            <a:r>
              <a:rPr lang="cs-CZ" dirty="0" smtClean="0"/>
              <a:t>Společná </a:t>
            </a:r>
            <a:r>
              <a:rPr lang="cs-CZ" dirty="0"/>
              <a:t>realizace </a:t>
            </a:r>
            <a:r>
              <a:rPr lang="cs-CZ" dirty="0" smtClean="0"/>
              <a:t>projektu</a:t>
            </a:r>
          </a:p>
          <a:p>
            <a:pPr lvl="1"/>
            <a:r>
              <a:rPr lang="cs-CZ" dirty="0" smtClean="0"/>
              <a:t>Společný </a:t>
            </a:r>
            <a:r>
              <a:rPr lang="cs-CZ" dirty="0"/>
              <a:t>personál </a:t>
            </a:r>
            <a:r>
              <a:rPr lang="cs-CZ" dirty="0" smtClean="0"/>
              <a:t>X Společné </a:t>
            </a:r>
            <a:r>
              <a:rPr lang="cs-CZ" dirty="0"/>
              <a:t>financování </a:t>
            </a:r>
            <a:endParaRPr lang="cs-CZ" dirty="0" smtClean="0"/>
          </a:p>
          <a:p>
            <a:r>
              <a:rPr lang="cs-CZ" dirty="0" smtClean="0"/>
              <a:t>Finanční </a:t>
            </a:r>
            <a:r>
              <a:rPr lang="cs-CZ" dirty="0"/>
              <a:t>podíl partnerů z každého členského státu je nejméně 5 % z celkových způsobilých výdajů projektu. </a:t>
            </a:r>
            <a:endParaRPr lang="cs-CZ" dirty="0" smtClean="0"/>
          </a:p>
          <a:p>
            <a:pPr lvl="1"/>
            <a:r>
              <a:rPr lang="cs-CZ" dirty="0" smtClean="0"/>
              <a:t>Rozpočet </a:t>
            </a:r>
            <a:r>
              <a:rPr lang="cs-CZ" dirty="0"/>
              <a:t>partnerů z obou členských zemí jednoznačně přispívá k dosažení projektových cílů (jejich výdaje jsou nezbytné pro dosažení cílů </a:t>
            </a:r>
            <a:r>
              <a:rPr lang="cs-CZ" dirty="0" smtClean="0"/>
              <a:t>projektu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8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6" y="40339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VÝŠE PŘÍSPĚVKU ZE STÁTNÍHO ROZPOČTU PRO JEDNOTLIVÉ TYPY SUBJEKTŮ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965064"/>
              </p:ext>
            </p:extLst>
          </p:nvPr>
        </p:nvGraphicFramePr>
        <p:xfrm>
          <a:off x="2589213" y="2133600"/>
          <a:ext cx="8915400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5987">
                  <a:extLst>
                    <a:ext uri="{9D8B030D-6E8A-4147-A177-3AD203B41FA5}">
                      <a16:colId xmlns:a16="http://schemas.microsoft.com/office/drawing/2014/main" val="2024746147"/>
                    </a:ext>
                  </a:extLst>
                </a:gridCol>
                <a:gridCol w="2070538">
                  <a:extLst>
                    <a:ext uri="{9D8B030D-6E8A-4147-A177-3AD203B41FA5}">
                      <a16:colId xmlns:a16="http://schemas.microsoft.com/office/drawing/2014/main" val="2330873181"/>
                    </a:ext>
                  </a:extLst>
                </a:gridCol>
                <a:gridCol w="2118875">
                  <a:extLst>
                    <a:ext uri="{9D8B030D-6E8A-4147-A177-3AD203B41FA5}">
                      <a16:colId xmlns:a16="http://schemas.microsoft.com/office/drawing/2014/main" val="1086986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Typ subjektu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Max. státní rozpočet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Min. vlastní podíl příjemce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174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Organizační složky státu a příspěvkové organizace zřízené organizační složkou státu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9555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Školy a školská zařízení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941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Obce a jejich příspěvkové organizace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81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Kraje a jejich příspěvkové organizace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545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Veřejné vysoké školy a výzkumné organizace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10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10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60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Veřejně prospěšná činnost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83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15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245738"/>
            <a:ext cx="8911687" cy="1280890"/>
          </a:xfrm>
        </p:spPr>
        <p:txBody>
          <a:bodyPr/>
          <a:lstStyle/>
          <a:p>
            <a:r>
              <a:rPr lang="cs-CZ" dirty="0" smtClean="0"/>
              <a:t>HODNOCENÍ KVALITY PROJEKTOVÉ ŽÁDOSTI A PŘESHRANIČNÍHO DOPADU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73772"/>
            <a:ext cx="9287478" cy="5184227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Všechny </a:t>
            </a:r>
            <a:r>
              <a:rPr lang="cs-CZ" dirty="0"/>
              <a:t>projekty, které úspěšně prošly fází kontroly přijatelnosti, postupují automaticky do </a:t>
            </a:r>
            <a:r>
              <a:rPr lang="cs-CZ" dirty="0" smtClean="0"/>
              <a:t>další fáze hodnocení. Ta </a:t>
            </a:r>
            <a:r>
              <a:rPr lang="cs-CZ" dirty="0"/>
              <a:t>jsou prováděna </a:t>
            </a:r>
            <a:r>
              <a:rPr lang="cs-CZ" dirty="0" smtClean="0"/>
              <a:t>současně a nezávisle, organizováno resp. prováděno Společným sekretariátem pomocí </a:t>
            </a:r>
            <a:r>
              <a:rPr lang="cs-CZ" dirty="0" err="1" smtClean="0"/>
              <a:t>checklistu</a:t>
            </a:r>
            <a:r>
              <a:rPr lang="cs-CZ" dirty="0" smtClean="0"/>
              <a:t>. / </a:t>
            </a:r>
            <a:r>
              <a:rPr lang="cs-CZ" b="1" dirty="0" smtClean="0">
                <a:solidFill>
                  <a:srgbClr val="FF0000"/>
                </a:solidFill>
              </a:rPr>
              <a:t>PŘÍLOHA C6</a:t>
            </a:r>
          </a:p>
          <a:p>
            <a:pPr marL="0" indent="0">
              <a:buNone/>
            </a:pPr>
            <a:r>
              <a:rPr lang="cs-CZ" sz="2000" b="1" dirty="0" smtClean="0"/>
              <a:t>a</a:t>
            </a:r>
            <a:r>
              <a:rPr lang="cs-CZ" sz="2000" b="1" dirty="0"/>
              <a:t>) Hodnocení kvality projektu </a:t>
            </a:r>
            <a:endParaRPr lang="cs-CZ" sz="2000" b="1" dirty="0" smtClean="0"/>
          </a:p>
          <a:p>
            <a:r>
              <a:rPr lang="cs-CZ" dirty="0" smtClean="0"/>
              <a:t>Vlastní </a:t>
            </a:r>
            <a:r>
              <a:rPr lang="cs-CZ" dirty="0"/>
              <a:t>hodnocení je prováděno odbornými hodnotiteli z Rakouska a Česka a Společným sekretariátem. </a:t>
            </a:r>
            <a:endParaRPr lang="cs-CZ" dirty="0" smtClean="0"/>
          </a:p>
          <a:p>
            <a:r>
              <a:rPr lang="cs-CZ" dirty="0" err="1" smtClean="0"/>
              <a:t>Checklist</a:t>
            </a:r>
            <a:r>
              <a:rPr lang="cs-CZ" dirty="0" smtClean="0"/>
              <a:t> </a:t>
            </a:r>
            <a:r>
              <a:rPr lang="cs-CZ" dirty="0"/>
              <a:t>obsahuje 10 kritérií (otázek), </a:t>
            </a:r>
            <a:r>
              <a:rPr lang="cs-CZ" dirty="0" smtClean="0"/>
              <a:t>každá </a:t>
            </a:r>
            <a:r>
              <a:rPr lang="cs-CZ" dirty="0"/>
              <a:t>otázka je hodnocena maximálně 3 body. Celkem tedy může projekt získat maximálně 30 bodů. Každé kritérium má dále ještě několik konkrétních </a:t>
            </a:r>
            <a:r>
              <a:rPr lang="cs-CZ" dirty="0" smtClean="0"/>
              <a:t>podotázek.</a:t>
            </a:r>
          </a:p>
          <a:p>
            <a:r>
              <a:rPr lang="cs-CZ" dirty="0" smtClean="0"/>
              <a:t>Celkové </a:t>
            </a:r>
            <a:r>
              <a:rPr lang="cs-CZ" dirty="0"/>
              <a:t>hodnocení kritéria </a:t>
            </a:r>
            <a:r>
              <a:rPr lang="cs-CZ" dirty="0" smtClean="0"/>
              <a:t>je </a:t>
            </a:r>
            <a:r>
              <a:rPr lang="cs-CZ" dirty="0"/>
              <a:t>aritmetickým průměrem jejich bodového ohodnocení (0=nedostatečný, 1=nízký, 2=dostatečný, 3=velmi dobrý/excelentní). </a:t>
            </a:r>
          </a:p>
          <a:p>
            <a:pPr marL="0" indent="0">
              <a:buNone/>
            </a:pPr>
            <a:r>
              <a:rPr lang="cs-CZ" sz="2000" b="1" dirty="0" smtClean="0"/>
              <a:t>b</a:t>
            </a:r>
            <a:r>
              <a:rPr lang="cs-CZ" sz="2000" b="1" dirty="0"/>
              <a:t>) Hodnocení přeshraničního dopadu </a:t>
            </a:r>
            <a:endParaRPr lang="cs-CZ" sz="2000" b="1" dirty="0" smtClean="0"/>
          </a:p>
          <a:p>
            <a:r>
              <a:rPr lang="cs-CZ" dirty="0" smtClean="0"/>
              <a:t>Každý </a:t>
            </a:r>
            <a:r>
              <a:rPr lang="cs-CZ" dirty="0"/>
              <a:t>projekt je hodnocen dvěma pracovníky Společného sekretariátu –princip „čtyř očí“. </a:t>
            </a:r>
            <a:endParaRPr lang="cs-CZ" dirty="0" smtClean="0"/>
          </a:p>
          <a:p>
            <a:r>
              <a:rPr lang="cs-CZ" dirty="0" smtClean="0"/>
              <a:t>Hodnocení </a:t>
            </a:r>
            <a:r>
              <a:rPr lang="cs-CZ" dirty="0"/>
              <a:t>se skládá celkem z 5 otázek zaměřených na ověření přeshraniční dimenze projektu, jeho přínosu z pohledu eliminace bariér, společného rozvoje a dopadu ve společném území. Každé otázce jsou přiděleny body na škále 0-1-2-3. Celkem tak může projekt získat maximálně 15 bodů.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Celkem </a:t>
            </a:r>
            <a:r>
              <a:rPr lang="cs-CZ" dirty="0"/>
              <a:t>může projekt získat max. 45 bodů, z toho max. 30 bodů v rámci hodnocení kvality projektů a max. 15 bodů v rámci hodnocení přeshraničního dopadu.</a:t>
            </a:r>
          </a:p>
        </p:txBody>
      </p:sp>
    </p:spTree>
    <p:extLst>
      <p:ext uri="{BB962C8B-B14F-4D97-AF65-F5344CB8AC3E}">
        <p14:creationId xmlns:p14="http://schemas.microsoft.com/office/powerpoint/2010/main" val="298580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287122"/>
            <a:ext cx="8911687" cy="1280890"/>
          </a:xfrm>
        </p:spPr>
        <p:txBody>
          <a:bodyPr/>
          <a:lstStyle/>
          <a:p>
            <a:r>
              <a:rPr lang="cs-CZ" dirty="0" smtClean="0"/>
              <a:t>REALIZACE PROGRAMU </a:t>
            </a:r>
            <a:r>
              <a:rPr lang="cs-CZ" sz="2400" dirty="0" smtClean="0"/>
              <a:t>(stav k 5.2.2024)</a:t>
            </a:r>
            <a:endParaRPr lang="cs-CZ" sz="2400" dirty="0"/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9584774"/>
              </p:ext>
            </p:extLst>
          </p:nvPr>
        </p:nvGraphicFramePr>
        <p:xfrm>
          <a:off x="1245476" y="2617674"/>
          <a:ext cx="5228896" cy="4240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714651"/>
              </p:ext>
            </p:extLst>
          </p:nvPr>
        </p:nvGraphicFramePr>
        <p:xfrm>
          <a:off x="7236372" y="1691509"/>
          <a:ext cx="4572000" cy="322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862928"/>
              </p:ext>
            </p:extLst>
          </p:nvPr>
        </p:nvGraphicFramePr>
        <p:xfrm>
          <a:off x="1693750" y="1336784"/>
          <a:ext cx="5180579" cy="994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0579">
                  <a:extLst>
                    <a:ext uri="{9D8B030D-6E8A-4147-A177-3AD203B41FA5}">
                      <a16:colId xmlns:a16="http://schemas.microsoft.com/office/drawing/2014/main" val="13911793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VNĚJŠÍ KRUH - </a:t>
                      </a:r>
                      <a:r>
                        <a:rPr lang="cs-CZ" sz="1600" u="none" strike="noStrike" dirty="0" smtClean="0">
                          <a:effectLst/>
                        </a:rPr>
                        <a:t>% podíl </a:t>
                      </a:r>
                      <a:r>
                        <a:rPr lang="cs-CZ" sz="1600" u="none" strike="noStrike" dirty="0">
                          <a:effectLst/>
                        </a:rPr>
                        <a:t>přidělených prostředků z celkové částky alokované k 5. 2. 2024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6277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VNITŘNÍ KRUH - </a:t>
                      </a:r>
                      <a:r>
                        <a:rPr lang="cs-CZ" sz="1600" u="none" strike="noStrike" dirty="0" smtClean="0">
                          <a:effectLst/>
                        </a:rPr>
                        <a:t>% podíl </a:t>
                      </a:r>
                      <a:r>
                        <a:rPr lang="cs-CZ" sz="1600" u="none" strike="noStrike" dirty="0">
                          <a:effectLst/>
                        </a:rPr>
                        <a:t>předpokládaných prostředků na prioritu z celkových nákladů programu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8117549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7462344" y="5549462"/>
            <a:ext cx="4346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solidFill>
                  <a:srgbClr val="000000"/>
                </a:solidFill>
              </a:rPr>
              <a:t>% podíl </a:t>
            </a:r>
            <a:r>
              <a:rPr lang="cs-CZ" sz="1600" dirty="0">
                <a:solidFill>
                  <a:srgbClr val="000000"/>
                </a:solidFill>
              </a:rPr>
              <a:t>přidělených prostředků k 5. 2. 2024 k </a:t>
            </a:r>
            <a:r>
              <a:rPr lang="cs-CZ" sz="1600" dirty="0" smtClean="0">
                <a:solidFill>
                  <a:srgbClr val="000000"/>
                </a:solidFill>
              </a:rPr>
              <a:t>předpokládané částce </a:t>
            </a:r>
            <a:r>
              <a:rPr lang="cs-CZ" sz="1600" dirty="0">
                <a:solidFill>
                  <a:srgbClr val="000000"/>
                </a:solidFill>
              </a:rPr>
              <a:t>na prioritu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3261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842" y="329820"/>
            <a:ext cx="8911687" cy="1280890"/>
          </a:xfrm>
        </p:spPr>
        <p:txBody>
          <a:bodyPr/>
          <a:lstStyle/>
          <a:p>
            <a:r>
              <a:rPr lang="cs-CZ" dirty="0" smtClean="0"/>
              <a:t>AKTION CZ-AT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219200"/>
            <a:ext cx="8915400" cy="4692022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Vídeň, 28. června 2023 - V rakouské metropoli se uskutečnilo třetí zasedání Smíšené komise podle článku 18 Dohody mezi vládou České republiky a vládou Rakouské republiky o spolupráci v oblasti kultury, školství, vědy, mládeže a sportu z 21. listopadu 2008. Během společného zasedání byl za přítomnosti členů české a rakouské delegace podepsán závěrečný protokol ze zasedání smíšené komise obsahující nový česko-rakouský program spolupráce pro období 2024 – 2028</a:t>
            </a:r>
            <a:r>
              <a:rPr lang="cs-CZ" b="1" dirty="0" smtClean="0"/>
              <a:t>.</a:t>
            </a:r>
          </a:p>
          <a:p>
            <a:r>
              <a:rPr lang="cs-CZ" dirty="0"/>
              <a:t>Obě smluvní strany zastoupené na české straně Ministerstvem školství, mládeže a tělovýchovy, Ministerstvem kultury a Ministerstvem zahraničních věcí tak během společného bilaterálního jednání projednaly pracovní program česko-rakouské spolupráce na období 2024 - 2028, jehož přílohou je pracovní program 7. etapy „AKCE Česká republika – Rakouská republika – spolupráce ve vědě a vzdělávání“.</a:t>
            </a:r>
          </a:p>
          <a:p>
            <a:r>
              <a:rPr lang="cs-CZ" dirty="0"/>
              <a:t>Nový pracovní program česko-rakouské spolupráce je rozdělen do několika částí a obsahuje body spolupráce, které spadají do gesce Ministerstva školství, mládeže a tělovýchovy a Ministerstva kultury ČR. Zaměřuje se na česko-rakouskou spolupráci v oblasti </a:t>
            </a:r>
            <a:r>
              <a:rPr lang="cs-CZ" b="1" dirty="0"/>
              <a:t>vysokých škol, vědy, výzkumu a inovací, školního vzdělávání, vzdělávání dospělých, vzdělávání učitelů, mládeže a tělovýchovy nebo multilaterální spolupráce</a:t>
            </a:r>
            <a:r>
              <a:rPr lang="cs-CZ" dirty="0"/>
              <a:t>. Přílohu pracovního programu tvoří Pracovní program pro program AKCE, který je zaměřen na kooperaci v oblasti vědy a výzkumu a podporu akademické výměny mezi univerzitami a dalšími vysokými školami obou zemí. V rámci tohoto programu jsou od roku 1992 podporovány zejména aktivity, které dlouhodobě přispívají k rozvoji a posílení vědeckého a pedagogického potenciálu vysokých škol.</a:t>
            </a: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597573" y="6139822"/>
            <a:ext cx="10373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www.msmt.cz/ministerstvo/novinar/podepsani-noveho-pracovniho-programu-cesko-rakouske</a:t>
            </a:r>
            <a:r>
              <a:rPr lang="cs-CZ" dirty="0" smtClean="0"/>
              <a:t> (16.02.2024)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9622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2304" y="319310"/>
            <a:ext cx="10079695" cy="1280890"/>
          </a:xfrm>
        </p:spPr>
        <p:txBody>
          <a:bodyPr>
            <a:noAutofit/>
          </a:bodyPr>
          <a:lstStyle/>
          <a:p>
            <a:r>
              <a:rPr lang="cs-CZ" dirty="0" smtClean="0"/>
              <a:t>„OSLAVILI JSME 30 LET PROGRAMU AKTION ČR-RAKOUSKO I BUDOUCÍ PROGRAMOVÉ OBDOBÍ“</a:t>
            </a:r>
            <a:endParaRPr lang="cs-CZ" dirty="0"/>
          </a:p>
        </p:txBody>
      </p:sp>
      <p:pic>
        <p:nvPicPr>
          <p:cNvPr id="8194" name="Picture 2" descr="AKTION 30 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0" y="1992086"/>
            <a:ext cx="7097059" cy="47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GO-AKTION-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04" y="4298731"/>
            <a:ext cx="1708466" cy="14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87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971549"/>
            <a:ext cx="8915400" cy="55190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Program </a:t>
            </a:r>
            <a:r>
              <a:rPr lang="cs-CZ" b="1" dirty="0">
                <a:hlinkClick r:id="rId2"/>
              </a:rPr>
              <a:t>AKTION ČR-Rakousko</a:t>
            </a:r>
            <a:r>
              <a:rPr lang="cs-CZ" dirty="0"/>
              <a:t> byl zahájen na začátku 90. let s cílem posilovat česko-rakouskou spolupráci ve vědě a vzdělávání mezi vysokoškolskými studenty, akademickými a vědeckými pracovníky a zlepšovat vzájemné vztahy dvou sousedních států. Stal se od té doby symbolem dlouhodobého partnerství nejen ve vysokoškolském sektoru. Za 30 let své existence finančně podpořil 1 300 projektů a 5 000 stipendistů. Skrze AKTION tak vyrostli ze studentů, kteří žádali o stipendia, významní vědci. Řada z nich se zúčastnila i této slavnostní akce k oslavě výročí spolupráce obou zemí.</a:t>
            </a:r>
          </a:p>
          <a:p>
            <a:r>
              <a:rPr lang="cs-CZ" dirty="0"/>
              <a:t>„</a:t>
            </a:r>
            <a:r>
              <a:rPr lang="cs-CZ" i="1" dirty="0"/>
              <a:t>Program AKTION umožňuje vzájemné sdílení znalostí na poli vědy a je podpůrným faktorem při posilování přátelství a důvěry přes hranice, což je pro nás jako sousední země velmi důležité. Tato vzájemná výměna a vytváření sítě vědců, kteří mohou svůj výzkum využít k velkým věcem, přispívá i k naší prosperitě,</a:t>
            </a:r>
            <a:r>
              <a:rPr lang="cs-CZ" dirty="0"/>
              <a:t>” uvedla velvyslankyně </a:t>
            </a:r>
            <a:r>
              <a:rPr lang="cs-CZ" dirty="0" err="1"/>
              <a:t>Bettina</a:t>
            </a:r>
            <a:r>
              <a:rPr lang="cs-CZ" dirty="0"/>
              <a:t> </a:t>
            </a:r>
            <a:r>
              <a:rPr lang="cs-CZ" dirty="0" err="1"/>
              <a:t>Kirnbauer</a:t>
            </a:r>
            <a:r>
              <a:rPr lang="cs-CZ" dirty="0"/>
              <a:t>. </a:t>
            </a:r>
          </a:p>
          <a:p>
            <a:r>
              <a:rPr lang="cs-CZ" dirty="0"/>
              <a:t>„</a:t>
            </a:r>
            <a:r>
              <a:rPr lang="cs-CZ" i="1" dirty="0"/>
              <a:t>AKTION je unikátní tím, že se zaměřuje nejen na studenty, ale do značné míry kryje i mezeru mezi programy Erasmus+ a </a:t>
            </a:r>
            <a:r>
              <a:rPr lang="cs-CZ" i="1" dirty="0" err="1"/>
              <a:t>Horizon</a:t>
            </a:r>
            <a:r>
              <a:rPr lang="cs-CZ" i="1" dirty="0"/>
              <a:t> Evropa, jelikož jej často využívají doktorandští studenti na pomezí studia a samotné vědy. Má však kromě vědecké a diplomatické dimenze i dimenzi kulturní. Díky geografickým a historickým vazbám je nám rakouská kultura velmi blízká.</a:t>
            </a:r>
            <a:r>
              <a:rPr lang="cs-CZ" dirty="0"/>
              <a:t>”  ředitel DZS Michal Uhl.</a:t>
            </a:r>
          </a:p>
          <a:p>
            <a:r>
              <a:rPr lang="cs-CZ" dirty="0"/>
              <a:t>Je však nasnadě nejen reflektovat uplynulých 30 let spolupráce, ale dívat se zároveň i do budoucna. Letos byl podepsán nový česko-rakouský program spolupráce, jehož přílohou je i nová, už 7. etapa programu AKTION na období 2024-2028, který jej umožňuje prodloužit o další tři roky. </a:t>
            </a:r>
          </a:p>
        </p:txBody>
      </p:sp>
    </p:spTree>
    <p:extLst>
      <p:ext uri="{BB962C8B-B14F-4D97-AF65-F5344CB8AC3E}">
        <p14:creationId xmlns:p14="http://schemas.microsoft.com/office/powerpoint/2010/main" val="387739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9357337" cy="637131"/>
          </a:xfrm>
        </p:spPr>
        <p:txBody>
          <a:bodyPr>
            <a:normAutofit fontScale="90000"/>
          </a:bodyPr>
          <a:lstStyle/>
          <a:p>
            <a:r>
              <a:rPr lang="nn-NO" dirty="0"/>
              <a:t>Program Interreg Rakousko – Česko 2021–2027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39613"/>
            <a:ext cx="8915400" cy="49188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Obsahově se program zaměřuje na pět politických cílů </a:t>
            </a:r>
            <a:r>
              <a:rPr lang="cs-CZ" b="1" dirty="0"/>
              <a:t>politiky soudržnosti </a:t>
            </a:r>
            <a:r>
              <a:rPr lang="cs-CZ" dirty="0"/>
              <a:t>EU pro období 2021–2027: </a:t>
            </a:r>
            <a:endParaRPr lang="cs-CZ" dirty="0" smtClean="0"/>
          </a:p>
          <a:p>
            <a:r>
              <a:rPr lang="cs-CZ" dirty="0" smtClean="0"/>
              <a:t>Politický </a:t>
            </a:r>
            <a:r>
              <a:rPr lang="cs-CZ" dirty="0"/>
              <a:t>cíl 1: Inteligentnější </a:t>
            </a:r>
            <a:r>
              <a:rPr lang="cs-CZ" dirty="0" smtClean="0"/>
              <a:t>Evropa</a:t>
            </a:r>
          </a:p>
          <a:p>
            <a:r>
              <a:rPr lang="cs-CZ" dirty="0" smtClean="0"/>
              <a:t>Politický </a:t>
            </a:r>
            <a:r>
              <a:rPr lang="cs-CZ" dirty="0"/>
              <a:t>cíl 2: Zelenější, </a:t>
            </a:r>
            <a:r>
              <a:rPr lang="cs-CZ" dirty="0" err="1"/>
              <a:t>bezuhlíková</a:t>
            </a:r>
            <a:r>
              <a:rPr lang="cs-CZ" dirty="0"/>
              <a:t> Evropa </a:t>
            </a:r>
            <a:endParaRPr lang="cs-CZ" dirty="0" smtClean="0"/>
          </a:p>
          <a:p>
            <a:r>
              <a:rPr lang="cs-CZ" dirty="0" smtClean="0"/>
              <a:t>Politický </a:t>
            </a:r>
            <a:r>
              <a:rPr lang="cs-CZ" dirty="0"/>
              <a:t>cíl 3: Propojenější </a:t>
            </a:r>
            <a:r>
              <a:rPr lang="cs-CZ" dirty="0" smtClean="0"/>
              <a:t>Evropa</a:t>
            </a:r>
          </a:p>
          <a:p>
            <a:r>
              <a:rPr lang="cs-CZ" dirty="0" smtClean="0"/>
              <a:t>Politický </a:t>
            </a:r>
            <a:r>
              <a:rPr lang="cs-CZ" dirty="0"/>
              <a:t>cíl 4: Sociálnější Evropa </a:t>
            </a:r>
            <a:endParaRPr lang="cs-CZ" dirty="0" smtClean="0"/>
          </a:p>
          <a:p>
            <a:r>
              <a:rPr lang="cs-CZ" dirty="0" smtClean="0"/>
              <a:t>Politický </a:t>
            </a:r>
            <a:r>
              <a:rPr lang="cs-CZ" dirty="0"/>
              <a:t>cíl 5: Evropa bližší </a:t>
            </a:r>
            <a:r>
              <a:rPr lang="cs-CZ" dirty="0" smtClean="0"/>
              <a:t>občanům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Pro </a:t>
            </a:r>
            <a:r>
              <a:rPr lang="cs-CZ" dirty="0"/>
              <a:t>programy </a:t>
            </a:r>
            <a:r>
              <a:rPr lang="cs-CZ" b="1" dirty="0">
                <a:solidFill>
                  <a:srgbClr val="FF0000"/>
                </a:solidFill>
              </a:rPr>
              <a:t>Evropské územní spolupráce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byl stanoven ještě specifický cíl Interreg (SCI): 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Lepší </a:t>
            </a:r>
            <a:r>
              <a:rPr lang="cs-CZ" b="1" dirty="0">
                <a:solidFill>
                  <a:srgbClr val="FF0000"/>
                </a:solidFill>
              </a:rPr>
              <a:t>správa spolupráce. </a:t>
            </a:r>
            <a:endParaRPr lang="cs-CZ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Vazba </a:t>
            </a:r>
            <a:r>
              <a:rPr lang="cs-CZ" dirty="0"/>
              <a:t>na dvě </a:t>
            </a:r>
            <a:r>
              <a:rPr lang="cs-CZ" b="1" dirty="0" err="1"/>
              <a:t>makroregionální</a:t>
            </a:r>
            <a:r>
              <a:rPr lang="cs-CZ" b="1" dirty="0"/>
              <a:t> strategie </a:t>
            </a:r>
            <a:r>
              <a:rPr lang="cs-CZ" dirty="0"/>
              <a:t>(EUMRS): (EUSDR) a (EUSALP</a:t>
            </a:r>
            <a:r>
              <a:rPr lang="cs-CZ" dirty="0" smtClean="0"/>
              <a:t>)</a:t>
            </a:r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dirty="0"/>
              <a:t>Strategie EU pro Podunají </a:t>
            </a:r>
            <a:r>
              <a:rPr lang="cs-CZ" dirty="0" smtClean="0"/>
              <a:t>(EUMDR)</a:t>
            </a:r>
          </a:p>
          <a:p>
            <a:r>
              <a:rPr lang="cs-CZ" dirty="0"/>
              <a:t>Strategie EU pro alpský region </a:t>
            </a:r>
            <a:r>
              <a:rPr lang="cs-CZ" dirty="0" smtClean="0"/>
              <a:t>(EUSALP)</a:t>
            </a:r>
            <a:endParaRPr lang="cs-CZ" b="1" dirty="0" smtClean="0">
              <a:solidFill>
                <a:srgbClr val="FF0000"/>
              </a:solidFill>
            </a:endParaRP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10563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39311" y="624110"/>
            <a:ext cx="9665302" cy="1280890"/>
          </a:xfrm>
        </p:spPr>
        <p:txBody>
          <a:bodyPr/>
          <a:lstStyle/>
          <a:p>
            <a:r>
              <a:rPr lang="cs-CZ" dirty="0" smtClean="0"/>
              <a:t>SPOLEČNÉ </a:t>
            </a:r>
            <a:r>
              <a:rPr lang="cs-CZ" dirty="0" smtClean="0"/>
              <a:t>AKTIVITY/ </a:t>
            </a:r>
            <a:r>
              <a:rPr lang="cs-CZ" dirty="0"/>
              <a:t>P</a:t>
            </a:r>
            <a:r>
              <a:rPr lang="cs-CZ" dirty="0" smtClean="0"/>
              <a:t>ROJEKTY/ PUBLIKACE </a:t>
            </a:r>
            <a:r>
              <a:rPr lang="cs-CZ" b="1" dirty="0" smtClean="0"/>
              <a:t>S UNIVIE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0666" y="2133599"/>
            <a:ext cx="8103945" cy="4537027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Transformace pohraničí na příkladu </a:t>
            </a:r>
            <a:r>
              <a:rPr lang="cs-CZ" b="1" dirty="0" err="1"/>
              <a:t>jihomoravského-dolnorakouského</a:t>
            </a:r>
            <a:r>
              <a:rPr lang="cs-CZ" b="1" dirty="0"/>
              <a:t> regionu / </a:t>
            </a:r>
            <a:r>
              <a:rPr lang="cs-CZ" b="1" dirty="0" err="1">
                <a:solidFill>
                  <a:srgbClr val="FF0000"/>
                </a:solidFill>
              </a:rPr>
              <a:t>Transformation</a:t>
            </a:r>
            <a:r>
              <a:rPr lang="cs-CZ" b="1" dirty="0">
                <a:solidFill>
                  <a:srgbClr val="FF0000"/>
                </a:solidFill>
              </a:rPr>
              <a:t> des </a:t>
            </a:r>
            <a:r>
              <a:rPr lang="cs-CZ" b="1" dirty="0" err="1">
                <a:solidFill>
                  <a:srgbClr val="FF0000"/>
                </a:solidFill>
              </a:rPr>
              <a:t>Grenzraumes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Beispiel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einer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niederösterreichischen-südmährischen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FF0000"/>
                </a:solidFill>
              </a:rPr>
              <a:t>Region</a:t>
            </a:r>
          </a:p>
          <a:p>
            <a:r>
              <a:rPr lang="de-DE" b="1" dirty="0">
                <a:solidFill>
                  <a:srgbClr val="FF0000"/>
                </a:solidFill>
              </a:rPr>
              <a:t>CZ-AT: Grenzen – Kooperationen – Partnerschaften – am Beispiel des Wandels in Wirtschaft, Wissenschaft und Alltagskultur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/>
              <a:t>/ Hranice – spolupráce – partnerství – na příkladu změn v ekonomice, vědě a každodenní kultuře</a:t>
            </a:r>
          </a:p>
          <a:p>
            <a:pPr lvl="1"/>
            <a:r>
              <a:rPr lang="de-DE" dirty="0"/>
              <a:t>JEŘÁBEK, Milan, Martin HEINTEL a Norbert WEIXLBAUMER. </a:t>
            </a:r>
            <a:r>
              <a:rPr lang="de-DE" b="1" i="1" dirty="0"/>
              <a:t>Programmatik grenzüberschreitender Zusammenarbeit und hochschuldidaktische Handlungsfelder im österreichisch-tschechischen Grenzraum: eine Projektreflexion. </a:t>
            </a:r>
            <a:r>
              <a:rPr lang="de-DE" dirty="0"/>
              <a:t>In Martin </a:t>
            </a:r>
            <a:r>
              <a:rPr lang="de-DE" dirty="0" err="1"/>
              <a:t>Heintel</a:t>
            </a:r>
            <a:r>
              <a:rPr lang="de-DE" dirty="0"/>
              <a:t>, Robert Musil, Norbert </a:t>
            </a:r>
            <a:r>
              <a:rPr lang="de-DE" dirty="0" err="1"/>
              <a:t>Weixlbaumer</a:t>
            </a:r>
            <a:r>
              <a:rPr lang="de-DE" dirty="0"/>
              <a:t>. Grenzen / Theoretische, konzeptionelle und praxisbezogene Fragestellungen zu Grenzen und deren Überschreitungen. Wiesbaden: Springer VS, 2018. s. 419-443. </a:t>
            </a:r>
            <a:r>
              <a:rPr lang="de-DE" dirty="0" err="1"/>
              <a:t>RaumFragen</a:t>
            </a:r>
            <a:r>
              <a:rPr lang="de-DE" dirty="0"/>
              <a:t>: </a:t>
            </a:r>
            <a:r>
              <a:rPr lang="cs-CZ" dirty="0"/>
              <a:t>S</a:t>
            </a:r>
            <a:r>
              <a:rPr lang="de-DE" dirty="0" err="1"/>
              <a:t>tadt</a:t>
            </a:r>
            <a:r>
              <a:rPr lang="de-DE" dirty="0"/>
              <a:t> - Region - Landschaft. ISBN 978-3-658-18432-2. doi:10.1007/978-3658-18433-9.</a:t>
            </a:r>
            <a:endParaRPr lang="cs-CZ" b="1" dirty="0"/>
          </a:p>
          <a:p>
            <a:r>
              <a:rPr lang="cs-CZ" b="1" dirty="0" smtClean="0"/>
              <a:t>Bilaterální </a:t>
            </a:r>
            <a:r>
              <a:rPr lang="cs-CZ" b="1" dirty="0"/>
              <a:t>vztahy metropolí Brna a </a:t>
            </a:r>
            <a:r>
              <a:rPr lang="cs-CZ" b="1" dirty="0" smtClean="0"/>
              <a:t>Vídně / </a:t>
            </a:r>
            <a:r>
              <a:rPr lang="cs-CZ" b="1" dirty="0" err="1" smtClean="0">
                <a:solidFill>
                  <a:srgbClr val="FF0000"/>
                </a:solidFill>
              </a:rPr>
              <a:t>Bilateralle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Beziehungen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zwischen</a:t>
            </a:r>
            <a:r>
              <a:rPr lang="cs-CZ" b="1" dirty="0" smtClean="0">
                <a:solidFill>
                  <a:srgbClr val="FF0000"/>
                </a:solidFill>
              </a:rPr>
              <a:t> der </a:t>
            </a:r>
            <a:r>
              <a:rPr lang="cs-CZ" b="1" dirty="0" err="1" smtClean="0">
                <a:solidFill>
                  <a:srgbClr val="FF0000"/>
                </a:solidFill>
              </a:rPr>
              <a:t>Metropolen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Brünn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Wien</a:t>
            </a:r>
            <a:endParaRPr lang="cs-CZ" b="1" dirty="0">
              <a:solidFill>
                <a:srgbClr val="FF0000"/>
              </a:solidFill>
            </a:endParaRPr>
          </a:p>
          <a:p>
            <a:endParaRPr 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4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5123411"/>
            <a:ext cx="3090424" cy="15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3230671"/>
            <a:ext cx="22383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596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84" y="3209639"/>
            <a:ext cx="2384337" cy="357688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165" y="84701"/>
            <a:ext cx="4985276" cy="332351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14" y="84701"/>
            <a:ext cx="4149113" cy="27660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6420"/>
            <a:ext cx="3053443" cy="4610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434" y="3499658"/>
            <a:ext cx="4930293" cy="32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5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951" y="3695526"/>
            <a:ext cx="4649514" cy="30996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8" y="74826"/>
            <a:ext cx="4182801" cy="27704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7" y="3442447"/>
            <a:ext cx="5054990" cy="33696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56" y="74826"/>
            <a:ext cx="4885359" cy="32357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4" y="1780227"/>
            <a:ext cx="4319864" cy="286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43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58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ÚDAJE / NOVINKY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92166"/>
            <a:ext cx="8915400" cy="500292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Program Interreg Rakousko – Česko 2021-2027 byl Evropskou komisí schválen dne 16. 6. 2022.</a:t>
            </a:r>
            <a:endParaRPr lang="cs-CZ" dirty="0"/>
          </a:p>
          <a:p>
            <a:r>
              <a:rPr lang="cs-CZ" dirty="0" smtClean="0"/>
              <a:t>Celkem </a:t>
            </a:r>
            <a:r>
              <a:rPr lang="cs-CZ" dirty="0"/>
              <a:t>je z Evropského fondu pro regionální rozvoj k dispozici v novém období na kofinancování projektů </a:t>
            </a:r>
            <a:r>
              <a:rPr lang="cs-CZ" b="1" dirty="0"/>
              <a:t>86.821.148 €. </a:t>
            </a:r>
            <a:endParaRPr lang="cs-CZ" dirty="0"/>
          </a:p>
          <a:p>
            <a:r>
              <a:rPr lang="cs-CZ" dirty="0"/>
              <a:t>Výše dotace EU může činit </a:t>
            </a:r>
            <a:r>
              <a:rPr lang="cs-CZ" b="1" dirty="0">
                <a:solidFill>
                  <a:srgbClr val="FF0000"/>
                </a:solidFill>
              </a:rPr>
              <a:t>max. 80 %</a:t>
            </a:r>
            <a:r>
              <a:rPr lang="cs-CZ" dirty="0"/>
              <a:t> z celkových způsobilých výdajů </a:t>
            </a:r>
            <a:r>
              <a:rPr lang="cs-CZ" dirty="0" smtClean="0"/>
              <a:t>projektu.</a:t>
            </a:r>
            <a:r>
              <a:rPr lang="cs-CZ" dirty="0"/>
              <a:t> Zbylé prostředky je potřeba dofinancovat z veřejných či soukromých zdrojů žadatele</a:t>
            </a:r>
            <a:r>
              <a:rPr lang="cs-CZ" dirty="0" smtClean="0"/>
              <a:t>.</a:t>
            </a:r>
          </a:p>
          <a:p>
            <a:r>
              <a:rPr lang="cs-CZ" dirty="0" smtClean="0"/>
              <a:t>Programové </a:t>
            </a:r>
            <a:r>
              <a:rPr lang="cs-CZ" dirty="0"/>
              <a:t>území zůstalo stejné, avšak program má nový název:  </a:t>
            </a:r>
            <a:r>
              <a:rPr lang="cs-CZ" dirty="0" smtClean="0"/>
              <a:t> </a:t>
            </a:r>
          </a:p>
          <a:p>
            <a:r>
              <a:rPr lang="cs-CZ" b="1" dirty="0" smtClean="0"/>
              <a:t>Interreg </a:t>
            </a:r>
            <a:r>
              <a:rPr lang="cs-CZ" b="1" dirty="0"/>
              <a:t>Rakousko — </a:t>
            </a:r>
            <a:r>
              <a:rPr lang="cs-CZ" b="1" dirty="0">
                <a:solidFill>
                  <a:srgbClr val="FF0000"/>
                </a:solidFill>
              </a:rPr>
              <a:t>Česko</a:t>
            </a:r>
            <a:r>
              <a:rPr lang="cs-CZ" b="1" dirty="0"/>
              <a:t> </a:t>
            </a:r>
            <a:r>
              <a:rPr lang="cs-CZ" b="1" dirty="0" smtClean="0"/>
              <a:t>2021—2027</a:t>
            </a:r>
          </a:p>
          <a:p>
            <a:r>
              <a:rPr lang="cs-CZ" dirty="0"/>
              <a:t>V programu jsou pro vykazování výdajů použity dva způsoby vykazování, a to vykazování výdajů na základě skutečně vzniklých a zaplacených výdajů anebo vykazování výdajů pomocí tzv. </a:t>
            </a:r>
            <a:r>
              <a:rPr lang="cs-CZ" dirty="0">
                <a:solidFill>
                  <a:srgbClr val="FF0000"/>
                </a:solidFill>
              </a:rPr>
              <a:t>zjednodušeného vykazování výdajů</a:t>
            </a:r>
            <a:r>
              <a:rPr lang="cs-CZ" dirty="0"/>
              <a:t>, mezi které patří standardní jednotkové náklady, paušální sazby a jednorázová částka</a:t>
            </a:r>
            <a:r>
              <a:rPr lang="cs-CZ" dirty="0" smtClean="0"/>
              <a:t>.</a:t>
            </a:r>
          </a:p>
          <a:p>
            <a:r>
              <a:rPr lang="cs-CZ" dirty="0" smtClean="0"/>
              <a:t>Stávající </a:t>
            </a:r>
            <a:r>
              <a:rPr lang="cs-CZ" dirty="0"/>
              <a:t>systém pro podávání a administraci projektu </a:t>
            </a:r>
            <a:r>
              <a:rPr lang="cs-CZ" dirty="0" err="1"/>
              <a:t>eMS</a:t>
            </a:r>
            <a:r>
              <a:rPr lang="cs-CZ" dirty="0"/>
              <a:t> nahrazuje nová online platforma </a:t>
            </a:r>
            <a:r>
              <a:rPr lang="cs-CZ" b="1" dirty="0" err="1">
                <a:solidFill>
                  <a:srgbClr val="FF0000"/>
                </a:solidFill>
              </a:rPr>
              <a:t>Jems</a:t>
            </a:r>
            <a:r>
              <a:rPr lang="cs-CZ" dirty="0"/>
              <a:t> (Joint </a:t>
            </a:r>
            <a:r>
              <a:rPr lang="cs-CZ" dirty="0" err="1"/>
              <a:t>electronic</a:t>
            </a:r>
            <a:r>
              <a:rPr lang="cs-CZ" dirty="0"/>
              <a:t> monitoring </a:t>
            </a:r>
            <a:r>
              <a:rPr lang="cs-CZ" dirty="0" err="1"/>
              <a:t>system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7361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FX | icons2021-2027 | InterregVI-A-AT-CZ_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88" y="105103"/>
            <a:ext cx="8746126" cy="650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918" y="2831284"/>
            <a:ext cx="5100647" cy="1280890"/>
          </a:xfrm>
        </p:spPr>
        <p:txBody>
          <a:bodyPr/>
          <a:lstStyle/>
          <a:p>
            <a:r>
              <a:rPr lang="cs-CZ" dirty="0" smtClean="0"/>
              <a:t>PROGRAMOVÉ ÚZEMÍ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3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PRIORITY A SPECIFICKÉ CÍLE</a:t>
            </a:r>
            <a:endParaRPr lang="cs-CZ" dirty="0"/>
          </a:p>
        </p:txBody>
      </p:sp>
      <p:pic>
        <p:nvPicPr>
          <p:cNvPr id="3074" name="Picture 2" descr="https://2014-2020.at-cz.eu/data/pages_images/3557/3557-o-programu_inl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1600200"/>
            <a:ext cx="8213636" cy="31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92925" y="5372069"/>
            <a:ext cx="9304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122347"/>
                </a:solidFill>
                <a:latin typeface="Roboto"/>
              </a:rPr>
              <a:t>Z celkové částky alokace Programu je vyčleněno 7 % prostředků na Technickou pomoc.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94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0952" y="182676"/>
            <a:ext cx="9438289" cy="1280890"/>
          </a:xfrm>
        </p:spPr>
        <p:txBody>
          <a:bodyPr/>
          <a:lstStyle/>
          <a:p>
            <a:r>
              <a:rPr lang="cs-CZ" dirty="0" smtClean="0"/>
              <a:t>PRIORITY, </a:t>
            </a:r>
            <a:r>
              <a:rPr lang="cs-CZ" dirty="0"/>
              <a:t>SPECIFICKÉ </a:t>
            </a:r>
            <a:r>
              <a:rPr lang="cs-CZ" dirty="0" smtClean="0"/>
              <a:t>CÍLE A OPATŘENÍ / A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019292"/>
              </p:ext>
            </p:extLst>
          </p:nvPr>
        </p:nvGraphicFramePr>
        <p:xfrm>
          <a:off x="2490951" y="1145625"/>
          <a:ext cx="9438289" cy="56607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1035">
                  <a:extLst>
                    <a:ext uri="{9D8B030D-6E8A-4147-A177-3AD203B41FA5}">
                      <a16:colId xmlns:a16="http://schemas.microsoft.com/office/drawing/2014/main" val="4078726098"/>
                    </a:ext>
                  </a:extLst>
                </a:gridCol>
                <a:gridCol w="2201224">
                  <a:extLst>
                    <a:ext uri="{9D8B030D-6E8A-4147-A177-3AD203B41FA5}">
                      <a16:colId xmlns:a16="http://schemas.microsoft.com/office/drawing/2014/main" val="3528556254"/>
                    </a:ext>
                  </a:extLst>
                </a:gridCol>
                <a:gridCol w="6186030">
                  <a:extLst>
                    <a:ext uri="{9D8B030D-6E8A-4147-A177-3AD203B41FA5}">
                      <a16:colId xmlns:a16="http://schemas.microsoft.com/office/drawing/2014/main" val="2195964971"/>
                    </a:ext>
                  </a:extLst>
                </a:gridCol>
              </a:tblGrid>
              <a:tr h="205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Priorita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Specifický cíl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Typ opatření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5609380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 – VÝZKUM A INOVACE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1.1: Výzkum a inovace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1.1a: Přeshraniční výzkum a výměna know-how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708040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1.1b: Společné pilotní akce a společná řešení ve sdílených výzkumných zařízeních a výzkumných službách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5568491"/>
                  </a:ext>
                </a:extLst>
              </a:tr>
              <a:tr h="2054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1.1c: Komunikace a mobilita výzkumných pracovníků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4959907"/>
                  </a:ext>
                </a:extLst>
              </a:tr>
              <a:tr h="638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 – KLIMA A ŽIVOTNÍ PROSTŘEDÍ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2.1: Přizpůsobení se změně klimatu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2.1a: Společná znalostní základna – inventarizace a výměna dat s cílem zlepšit připravenost na dopady změny klimatu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2004603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2.1b: Společné pilotní akce a řešení v oblasti přizpůsobení se změně klimatu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3026126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2.1c: Zvyšování povědomí a vzdělávací opatření v oblasti přizpůsobení se změně klimatu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167181"/>
                  </a:ext>
                </a:extLst>
              </a:tr>
              <a:tr h="6385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2.2: Ochrana přírody a biologická rozmanitost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2.2a: Společná znalostní základna – inventarizace a výměna dat s cílem zlepšit vodní hospodářství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9150154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2.2b: Společné pilotní akce a investice do společných řešení pro ekologické vodní hospodářství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694756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2.2c: Společná znalostní základna – inventarizace a výměna dat za účelem zvýšení biologické rozmanitosti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3602223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2.2d: Společné pilotní akce a společná řešení ke zlepšení a ochraně biologické rozmanitosti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3257178"/>
                  </a:ext>
                </a:extLst>
              </a:tr>
              <a:tr h="4219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2.2e: Aktivity zaměřené na zvyšování povědomí a vzdělávání na podporu biologické rozmanitosti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5301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80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907" y="493985"/>
            <a:ext cx="9317152" cy="948559"/>
          </a:xfrm>
        </p:spPr>
        <p:txBody>
          <a:bodyPr/>
          <a:lstStyle/>
          <a:p>
            <a:r>
              <a:rPr lang="cs-CZ" dirty="0"/>
              <a:t>PRIORITY, SPECIFICKÉ CÍLE A OPATŘENÍ / </a:t>
            </a:r>
            <a:r>
              <a:rPr lang="cs-CZ" dirty="0" smtClean="0"/>
              <a:t>B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120078"/>
              </p:ext>
            </p:extLst>
          </p:nvPr>
        </p:nvGraphicFramePr>
        <p:xfrm>
          <a:off x="2670318" y="1600200"/>
          <a:ext cx="9164330" cy="4565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9737">
                  <a:extLst>
                    <a:ext uri="{9D8B030D-6E8A-4147-A177-3AD203B41FA5}">
                      <a16:colId xmlns:a16="http://schemas.microsoft.com/office/drawing/2014/main" val="333350171"/>
                    </a:ext>
                  </a:extLst>
                </a:gridCol>
                <a:gridCol w="1708121">
                  <a:extLst>
                    <a:ext uri="{9D8B030D-6E8A-4147-A177-3AD203B41FA5}">
                      <a16:colId xmlns:a16="http://schemas.microsoft.com/office/drawing/2014/main" val="3802159707"/>
                    </a:ext>
                  </a:extLst>
                </a:gridCol>
                <a:gridCol w="6006472">
                  <a:extLst>
                    <a:ext uri="{9D8B030D-6E8A-4147-A177-3AD203B41FA5}">
                      <a16:colId xmlns:a16="http://schemas.microsoft.com/office/drawing/2014/main" val="3496569904"/>
                    </a:ext>
                  </a:extLst>
                </a:gridCol>
              </a:tblGrid>
              <a:tr h="2120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Priorita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Specifický cíl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Typ opatření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474926"/>
                  </a:ext>
                </a:extLst>
              </a:tr>
              <a:tr h="1106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 – VZDĚLÁVÁNÍ, KULTURA A CESTOVNÍ RUCH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3.1: Vzdělávání a odborná příprava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3.1a: Přeshraniční spolupráce za účelem zlepšení nabídky přeshraničního vzdělávání mateřských, základních, středních, vysokých a odborných školách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830007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3.1b: Společná pilotní opatření a investice za účelem zlepšení nabídky přeshraničního vzdělávání v mateřských, základních, středních, vysokých a odborných školách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7945424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3.2: Kultura a cestovní ruch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3.2a: Přeshraniční výměna know-how a dat k posílení odolnosti odvětví cestovního ruchu a kultury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81569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3.2b: Společné pilotní akce a investice na podporu odolnosti odvětví cestovního ruchu a kultury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667724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 – PŘESHRANIČNÍ SPRÁVA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4.1: Právní a institucionální spolupráce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4.1a: Rozvoj společných strategií a výměna know-how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546024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4.1b: Společné pilotní akce zaměřené na odstraňování překážek přes hranice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5140280"/>
                  </a:ext>
                </a:extLst>
              </a:tr>
              <a:tr h="4358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4.1c: Vytváření sítí a klastrové činnosti ke snížení administrativních a právních překážek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6160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44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8166"/>
            <a:ext cx="9297988" cy="668983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Priorita </a:t>
            </a:r>
            <a:r>
              <a:rPr lang="cs-CZ" dirty="0"/>
              <a:t>4 – Přeshraniční správa </a:t>
            </a:r>
            <a:endParaRPr lang="cs-CZ" dirty="0" smtClean="0"/>
          </a:p>
          <a:p>
            <a:r>
              <a:rPr lang="cs-CZ" dirty="0" smtClean="0"/>
              <a:t>Specifický </a:t>
            </a:r>
            <a:r>
              <a:rPr lang="cs-CZ" dirty="0"/>
              <a:t>cíl 4.1: Právní a institucionální spolupráce </a:t>
            </a:r>
            <a:endParaRPr lang="cs-CZ" dirty="0" smtClean="0"/>
          </a:p>
          <a:p>
            <a:r>
              <a:rPr lang="cs-CZ" b="1" dirty="0" smtClean="0"/>
              <a:t>Očekávaný </a:t>
            </a:r>
            <a:r>
              <a:rPr lang="cs-CZ" b="1" dirty="0"/>
              <a:t>příspěvek ke specifickému cíli: </a:t>
            </a:r>
            <a:endParaRPr lang="cs-CZ" b="1" dirty="0" smtClean="0"/>
          </a:p>
          <a:p>
            <a:pPr lvl="1"/>
            <a:r>
              <a:rPr lang="cs-CZ" dirty="0" smtClean="0"/>
              <a:t>posílení </a:t>
            </a:r>
            <a:r>
              <a:rPr lang="cs-CZ" dirty="0"/>
              <a:t>institucionálních kapacit v klíčových tematických oblastech za účelem dalšího rozvoje programového území, </a:t>
            </a:r>
            <a:endParaRPr lang="cs-CZ" dirty="0" smtClean="0"/>
          </a:p>
          <a:p>
            <a:pPr lvl="1"/>
            <a:r>
              <a:rPr lang="cs-CZ" dirty="0" smtClean="0"/>
              <a:t>posílení </a:t>
            </a:r>
            <a:r>
              <a:rPr lang="cs-CZ" dirty="0"/>
              <a:t>institucionální spolupráce a lepší koordinace vzniku strategií regionálních/místních institucí pro efektivní poskytování služeb obecného </a:t>
            </a:r>
            <a:r>
              <a:rPr lang="cs-CZ" dirty="0" smtClean="0"/>
              <a:t>zájmu,</a:t>
            </a:r>
          </a:p>
          <a:p>
            <a:pPr lvl="1"/>
            <a:r>
              <a:rPr lang="cs-CZ" dirty="0" smtClean="0"/>
              <a:t>odstranění </a:t>
            </a:r>
            <a:r>
              <a:rPr lang="cs-CZ" dirty="0"/>
              <a:t>překážek za účelem podpory společného přeshraničního rozvoje programového území v dlouhodobějším </a:t>
            </a:r>
            <a:r>
              <a:rPr lang="cs-CZ" dirty="0" smtClean="0"/>
              <a:t>horizontu </a:t>
            </a:r>
            <a:r>
              <a:rPr lang="cs-CZ" dirty="0"/>
              <a:t>(nad rámec programového období). </a:t>
            </a:r>
            <a:endParaRPr lang="cs-CZ" dirty="0" smtClean="0"/>
          </a:p>
          <a:p>
            <a:r>
              <a:rPr lang="cs-CZ" b="1" dirty="0" smtClean="0"/>
              <a:t>Opatření</a:t>
            </a:r>
            <a:r>
              <a:rPr lang="cs-CZ" b="1" dirty="0"/>
              <a:t>: </a:t>
            </a:r>
            <a:endParaRPr lang="cs-CZ" b="1" dirty="0" smtClean="0"/>
          </a:p>
          <a:p>
            <a:pPr lvl="1"/>
            <a:r>
              <a:rPr lang="cs-CZ" dirty="0" smtClean="0"/>
              <a:t>Typ </a:t>
            </a:r>
            <a:r>
              <a:rPr lang="cs-CZ" dirty="0"/>
              <a:t>opatření 4.1a: Rozvoj společných strategií a výměna know-how Cílem je zlepšit přeshraniční výměnu informací a dat za účelem podpory společných aktivit v oblasti administrativy a legislativy zaměřených například na odstraňování překážek přes hranice. </a:t>
            </a:r>
            <a:endParaRPr lang="cs-CZ" dirty="0" smtClean="0"/>
          </a:p>
          <a:p>
            <a:r>
              <a:rPr lang="cs-CZ" b="1" dirty="0" smtClean="0"/>
              <a:t>Příklady </a:t>
            </a:r>
            <a:r>
              <a:rPr lang="cs-CZ" b="1" dirty="0"/>
              <a:t>aktivit: </a:t>
            </a:r>
            <a:endParaRPr lang="cs-CZ" b="1" dirty="0" smtClean="0"/>
          </a:p>
          <a:p>
            <a:pPr lvl="1"/>
            <a:r>
              <a:rPr lang="cs-CZ" dirty="0" smtClean="0"/>
              <a:t>vytváření </a:t>
            </a:r>
            <a:r>
              <a:rPr lang="cs-CZ" dirty="0"/>
              <a:t>společných strategií v různých oblastech, jako je výzkum, technologie a inovace (VTI), vodní hospodářství, doprava a mobilita, přírodní a kulturní dědictví, zdravý životní styl, demografické změny, zdravotní péče, regionální rozvoj, služby na podporu podnikání, záchranné služby („IZS“), </a:t>
            </a:r>
            <a:endParaRPr lang="cs-CZ" dirty="0" smtClean="0"/>
          </a:p>
          <a:p>
            <a:pPr lvl="1"/>
            <a:r>
              <a:rPr lang="cs-CZ" dirty="0" smtClean="0"/>
              <a:t>shromažďování </a:t>
            </a:r>
            <a:r>
              <a:rPr lang="cs-CZ" dirty="0"/>
              <a:t>a zpracovávání kontextových informací v oblastech řešených programem spolupráce na podporu vzniku společných </a:t>
            </a:r>
            <a:r>
              <a:rPr lang="cs-CZ" dirty="0" smtClean="0"/>
              <a:t>strategií,</a:t>
            </a:r>
          </a:p>
          <a:p>
            <a:pPr lvl="1"/>
            <a:r>
              <a:rPr lang="cs-CZ" dirty="0" smtClean="0"/>
              <a:t>vytváření </a:t>
            </a:r>
            <a:r>
              <a:rPr lang="cs-CZ" dirty="0"/>
              <a:t>společných strategií, struktur a komunikačních platforem pro výměnu </a:t>
            </a:r>
            <a:r>
              <a:rPr lang="cs-CZ" dirty="0" smtClean="0"/>
              <a:t>zkušeností </a:t>
            </a:r>
            <a:r>
              <a:rPr lang="cs-CZ" dirty="0"/>
              <a:t>a know-how v oblasti cestovního ruchu.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i="1" dirty="0" smtClean="0"/>
              <a:t>Studie </a:t>
            </a:r>
            <a:r>
              <a:rPr lang="cs-CZ" i="1" dirty="0"/>
              <a:t>Evropské komise (2021): </a:t>
            </a:r>
            <a:r>
              <a:rPr lang="cs-CZ" i="1" dirty="0" err="1"/>
              <a:t>Analysis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Cross-border </a:t>
            </a:r>
            <a:r>
              <a:rPr lang="cs-CZ" i="1" dirty="0" err="1"/>
              <a:t>obstacles</a:t>
            </a:r>
            <a:r>
              <a:rPr lang="cs-CZ" i="1" dirty="0"/>
              <a:t> </a:t>
            </a:r>
            <a:r>
              <a:rPr lang="cs-CZ" i="1" dirty="0" err="1"/>
              <a:t>between</a:t>
            </a:r>
            <a:r>
              <a:rPr lang="cs-CZ" i="1" dirty="0"/>
              <a:t> EU </a:t>
            </a:r>
            <a:r>
              <a:rPr lang="cs-CZ" i="1" dirty="0" err="1"/>
              <a:t>Member</a:t>
            </a:r>
            <a:r>
              <a:rPr lang="cs-CZ" i="1" dirty="0"/>
              <a:t> </a:t>
            </a:r>
            <a:r>
              <a:rPr lang="cs-CZ" i="1" dirty="0" err="1"/>
              <a:t>States</a:t>
            </a:r>
            <a:r>
              <a:rPr lang="cs-CZ" i="1" dirty="0"/>
              <a:t> and </a:t>
            </a:r>
            <a:r>
              <a:rPr lang="cs-CZ" i="1" dirty="0" err="1"/>
              <a:t>Enlargement</a:t>
            </a:r>
            <a:r>
              <a:rPr lang="cs-CZ" i="1" dirty="0"/>
              <a:t> </a:t>
            </a:r>
            <a:r>
              <a:rPr lang="cs-CZ" i="1" dirty="0" err="1" smtClean="0"/>
              <a:t>Countries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65507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Společné dokumenty Programu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13490"/>
            <a:ext cx="8915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Hlavní </a:t>
            </a:r>
            <a:r>
              <a:rPr lang="cs-CZ" dirty="0"/>
              <a:t>programové dokumenty jsou: </a:t>
            </a:r>
            <a:endParaRPr lang="cs-CZ" dirty="0" smtClean="0"/>
          </a:p>
          <a:p>
            <a:r>
              <a:rPr lang="cs-CZ" dirty="0"/>
              <a:t>Program spolupráce</a:t>
            </a:r>
          </a:p>
          <a:p>
            <a:r>
              <a:rPr lang="cs-CZ" dirty="0"/>
              <a:t>Společná pravidla způsobilosti </a:t>
            </a:r>
          </a:p>
          <a:p>
            <a:r>
              <a:rPr lang="cs-CZ" dirty="0"/>
              <a:t>Programová příručka + přílohy:</a:t>
            </a:r>
          </a:p>
          <a:p>
            <a:pPr lvl="1"/>
            <a:r>
              <a:rPr lang="cs-CZ" dirty="0"/>
              <a:t>Pokyny pro vyplnění projektové žádosti v </a:t>
            </a:r>
            <a:r>
              <a:rPr lang="cs-CZ" dirty="0" err="1"/>
              <a:t>Jems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Pokyn k ukazatelům výstupu a výsledku</a:t>
            </a:r>
          </a:p>
          <a:p>
            <a:pPr lvl="1"/>
            <a:r>
              <a:rPr lang="cs-CZ" dirty="0"/>
              <a:t>Pokyny pro přiřazení pracovníků k výkonnostním skupinám</a:t>
            </a:r>
          </a:p>
          <a:p>
            <a:pPr lvl="1"/>
            <a:r>
              <a:rPr lang="cs-CZ" dirty="0"/>
              <a:t>Pokyn pro publicitu</a:t>
            </a:r>
          </a:p>
          <a:p>
            <a:pPr lvl="1"/>
            <a:r>
              <a:rPr lang="cs-CZ" dirty="0"/>
              <a:t>(Bude dále doplněno</a:t>
            </a:r>
            <a:r>
              <a:rPr lang="cs-CZ" dirty="0" smtClean="0"/>
              <a:t>)</a:t>
            </a:r>
          </a:p>
          <a:p>
            <a:pPr marL="457200" lvl="1" indent="0">
              <a:buNone/>
            </a:pPr>
            <a:r>
              <a:rPr lang="cs-CZ" dirty="0" smtClean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Součástí Programu dva </a:t>
            </a:r>
            <a:r>
              <a:rPr lang="cs-CZ" b="1" dirty="0"/>
              <a:t>Fondy malých projektů </a:t>
            </a:r>
            <a:r>
              <a:rPr lang="cs-CZ" dirty="0"/>
              <a:t>(ve dvou prioritách): </a:t>
            </a:r>
            <a:endParaRPr lang="cs-CZ" dirty="0" smtClean="0"/>
          </a:p>
          <a:p>
            <a:r>
              <a:rPr lang="cs-CZ" dirty="0"/>
              <a:t>Akce </a:t>
            </a:r>
            <a:r>
              <a:rPr lang="cs-CZ" dirty="0" err="1"/>
              <a:t>people</a:t>
            </a:r>
            <a:r>
              <a:rPr lang="cs-CZ" dirty="0"/>
              <a:t>-to-</a:t>
            </a:r>
            <a:r>
              <a:rPr lang="cs-CZ" dirty="0" err="1"/>
              <a:t>people</a:t>
            </a:r>
            <a:r>
              <a:rPr lang="cs-CZ" dirty="0"/>
              <a:t> (v prioritě 4 – Přeshraniční správa)</a:t>
            </a:r>
          </a:p>
          <a:p>
            <a:r>
              <a:rPr lang="cs-CZ" dirty="0"/>
              <a:t>Kultura a cestovní ruch (v prioritě 3 – Vzdělávání, kultura a cestovní ruch</a:t>
            </a:r>
            <a:r>
              <a:rPr lang="cs-CZ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3339711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768</TotalTime>
  <Words>1661</Words>
  <Application>Microsoft Office PowerPoint</Application>
  <PresentationFormat>Širokoúhlá obrazovka</PresentationFormat>
  <Paragraphs>201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Roboto</vt:lpstr>
      <vt:lpstr>Times New Roman</vt:lpstr>
      <vt:lpstr>Wingdings 3</vt:lpstr>
      <vt:lpstr>Stébla</vt:lpstr>
      <vt:lpstr>Acrobat Document</vt:lpstr>
      <vt:lpstr>CZ-AT přeshraniční spolupráce</vt:lpstr>
      <vt:lpstr>Program Interreg Rakousko – Česko 2021–2027</vt:lpstr>
      <vt:lpstr>ZÁKLADNÍ ÚDAJE / NOVINKY</vt:lpstr>
      <vt:lpstr>PROGRAMOVÉ ÚZEMÍ</vt:lpstr>
      <vt:lpstr>PRIORITY A SPECIFICKÉ CÍLE</vt:lpstr>
      <vt:lpstr>PRIORITY, SPECIFICKÉ CÍLE A OPATŘENÍ / A</vt:lpstr>
      <vt:lpstr>PRIORITY, SPECIFICKÉ CÍLE A OPATŘENÍ / B</vt:lpstr>
      <vt:lpstr>Prezentace aplikace PowerPoint</vt:lpstr>
      <vt:lpstr>Společné dokumenty Programu </vt:lpstr>
      <vt:lpstr>FORMY VYÚČTOVÁNÍ</vt:lpstr>
      <vt:lpstr>Management Programu </vt:lpstr>
      <vt:lpstr>OBECNÁ PRAVIDLA / 1</vt:lpstr>
      <vt:lpstr>OBECNÁ PRAVIDLA / 2</vt:lpstr>
      <vt:lpstr>VÝŠE PŘÍSPĚVKU ZE STÁTNÍHO ROZPOČTU PRO JEDNOTLIVÉ TYPY SUBJEKTŮ</vt:lpstr>
      <vt:lpstr>HODNOCENÍ KVALITY PROJEKTOVÉ ŽÁDOSTI A PŘESHRANIČNÍHO DOPADU </vt:lpstr>
      <vt:lpstr>REALIZACE PROGRAMU (stav k 5.2.2024)</vt:lpstr>
      <vt:lpstr>AKTION CZ-AT</vt:lpstr>
      <vt:lpstr>„OSLAVILI JSME 30 LET PROGRAMU AKTION ČR-RAKOUSKO I BUDOUCÍ PROGRAMOVÉ OBDOBÍ“</vt:lpstr>
      <vt:lpstr>Prezentace aplikace PowerPoint</vt:lpstr>
      <vt:lpstr>SPOLEČNÉ AKTIVITY/ PROJEKTY/ PUBLIKACE S UNIVIE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autor</dc:creator>
  <cp:lastModifiedBy>autor</cp:lastModifiedBy>
  <cp:revision>37</cp:revision>
  <dcterms:created xsi:type="dcterms:W3CDTF">2024-02-16T09:50:01Z</dcterms:created>
  <dcterms:modified xsi:type="dcterms:W3CDTF">2024-02-19T20:35:23Z</dcterms:modified>
</cp:coreProperties>
</file>