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8" r:id="rId6"/>
    <p:sldId id="272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63" r:id="rId15"/>
    <p:sldId id="267" r:id="rId16"/>
    <p:sldId id="258" r:id="rId17"/>
    <p:sldId id="259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POHRANIČÍ </a:t>
            </a:r>
            <a:br>
              <a:rPr lang="cs-CZ" sz="4400" b="1" dirty="0" smtClean="0"/>
            </a:br>
            <a:r>
              <a:rPr lang="cs-CZ" sz="4400" b="1" dirty="0" smtClean="0"/>
              <a:t>A PŘESHRANIČNÍ </a:t>
            </a:r>
            <a:r>
              <a:rPr lang="cs-CZ" sz="4400" b="1" dirty="0"/>
              <a:t>S</a:t>
            </a:r>
            <a:r>
              <a:rPr lang="cs-CZ" sz="4400" b="1" dirty="0" smtClean="0"/>
              <a:t>POLUPRÁCE – </a:t>
            </a:r>
            <a:br>
              <a:rPr lang="cs-CZ" sz="4400" b="1" dirty="0" smtClean="0"/>
            </a:br>
            <a:r>
              <a:rPr lang="cs-CZ" sz="4400" b="1" dirty="0" smtClean="0"/>
              <a:t>případ Německo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37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 EVROPSKÉ SITUACE SE ZŘETELEM NA NĚMECKO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764220"/>
            <a:ext cx="8915400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Evropská rovina</a:t>
            </a:r>
          </a:p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Výchozí situace v Německu</a:t>
            </a:r>
          </a:p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Význam zkušeností z jiných států pro Německo</a:t>
            </a:r>
          </a:p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Výhled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7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Pozadí evropské 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545020"/>
            <a:ext cx="8915400" cy="504496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Sítě na evropské úrovni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Prostřednictvím </a:t>
            </a:r>
            <a:r>
              <a:rPr lang="cs-CZ" b="1" dirty="0" smtClean="0">
                <a:solidFill>
                  <a:schemeClr val="tx1"/>
                </a:solidFill>
              </a:rPr>
              <a:t>programu Interreg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Součást kohezní politiky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Otázky rozvoje pohraničí, právní překážky, regionální rozvoj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Omezené možnosti provázané komunikace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FR a HU specifické instituce: </a:t>
            </a:r>
            <a:r>
              <a:rPr lang="cs-CZ" b="1" dirty="0" smtClean="0">
                <a:solidFill>
                  <a:schemeClr val="tx1"/>
                </a:solidFill>
              </a:rPr>
              <a:t>MOT resp. CESCI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AEBR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Výbor regionů (důraz na </a:t>
            </a:r>
            <a:r>
              <a:rPr lang="cs-CZ" dirty="0" err="1" smtClean="0">
                <a:solidFill>
                  <a:schemeClr val="tx1"/>
                </a:solidFill>
              </a:rPr>
              <a:t>ESÚSy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DG </a:t>
            </a:r>
            <a:r>
              <a:rPr lang="cs-CZ" dirty="0" err="1" smtClean="0">
                <a:solidFill>
                  <a:schemeClr val="tx1"/>
                </a:solidFill>
              </a:rPr>
              <a:t>Regio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Iniciativa Cross-border </a:t>
            </a:r>
            <a:r>
              <a:rPr lang="cs-CZ" dirty="0" err="1" smtClean="0">
                <a:solidFill>
                  <a:schemeClr val="tx1"/>
                </a:solidFill>
              </a:rPr>
              <a:t>Citizens</a:t>
            </a:r>
            <a:r>
              <a:rPr lang="cs-CZ" dirty="0" smtClean="0">
                <a:solidFill>
                  <a:schemeClr val="tx1"/>
                </a:solidFill>
              </a:rPr>
              <a:t>´ </a:t>
            </a:r>
            <a:r>
              <a:rPr lang="cs-CZ" dirty="0" err="1" smtClean="0">
                <a:solidFill>
                  <a:schemeClr val="tx1"/>
                </a:solidFill>
              </a:rPr>
              <a:t>Alliance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COVID-pandemie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Myšlenka </a:t>
            </a:r>
            <a:r>
              <a:rPr lang="cs-CZ" b="1" dirty="0" smtClean="0">
                <a:solidFill>
                  <a:schemeClr val="tx1"/>
                </a:solidFill>
              </a:rPr>
              <a:t>cross-border </a:t>
            </a:r>
            <a:r>
              <a:rPr lang="cs-CZ" b="1" dirty="0" err="1" smtClean="0">
                <a:solidFill>
                  <a:schemeClr val="tx1"/>
                </a:solidFill>
              </a:rPr>
              <a:t>coordination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points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aktuálně v politickém procesu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182676"/>
            <a:ext cx="8911687" cy="128089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Výchozí situace v Německu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187669"/>
            <a:ext cx="9487174" cy="558099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Odsouhlasení na federální úrovni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Konference zemských ministrů prostorového uspořádání (MKRO), zatím bez jednotného přístupu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Konference „evropských“ ministrů (EMK), </a:t>
            </a:r>
            <a:r>
              <a:rPr lang="cs-CZ" b="1" dirty="0" smtClean="0">
                <a:solidFill>
                  <a:schemeClr val="tx1"/>
                </a:solidFill>
              </a:rPr>
              <a:t>odsouhlasení evropských řešení – např. ESÚS </a:t>
            </a:r>
            <a:r>
              <a:rPr lang="cs-CZ" dirty="0" smtClean="0">
                <a:solidFill>
                  <a:schemeClr val="tx1"/>
                </a:solidFill>
              </a:rPr>
              <a:t>(2018), na nejvyšší úrovni, bez přímého dopadu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Sítě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AEBR/AGEG – podskupina DE-hraničních regionů, různá míra zapojení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Iniciativa metropolitních hraničních regionů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IMeG</a:t>
            </a:r>
            <a:r>
              <a:rPr lang="cs-CZ" dirty="0" smtClean="0">
                <a:solidFill>
                  <a:schemeClr val="tx1"/>
                </a:solidFill>
              </a:rPr>
              <a:t>) – mj. MORO-projekt (</a:t>
            </a:r>
            <a:r>
              <a:rPr lang="cs-CZ" dirty="0" err="1" smtClean="0">
                <a:solidFill>
                  <a:schemeClr val="tx1"/>
                </a:solidFill>
              </a:rPr>
              <a:t>Maas-Rhein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Grossregion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Oberrhein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Bodensee</a:t>
            </a:r>
            <a:r>
              <a:rPr lang="cs-CZ" dirty="0" smtClean="0">
                <a:solidFill>
                  <a:schemeClr val="tx1"/>
                </a:solidFill>
              </a:rPr>
              <a:t>; 2011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„Hraniční síť“ / </a:t>
            </a:r>
            <a:r>
              <a:rPr lang="cs-CZ" dirty="0" err="1" smtClean="0">
                <a:solidFill>
                  <a:schemeClr val="tx1"/>
                </a:solidFill>
              </a:rPr>
              <a:t>Grenznetz</a:t>
            </a:r>
            <a:r>
              <a:rPr lang="cs-CZ" dirty="0" smtClean="0">
                <a:solidFill>
                  <a:schemeClr val="tx1"/>
                </a:solidFill>
              </a:rPr>
              <a:t> – 2009, spolupráce s DK, NL, BE, LUX, FR, CH, např. věda a výzkum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Sektorální</a:t>
            </a:r>
            <a:r>
              <a:rPr lang="cs-CZ" dirty="0" smtClean="0">
                <a:solidFill>
                  <a:schemeClr val="tx1"/>
                </a:solidFill>
              </a:rPr>
              <a:t> síť – různé obory politiky, např. EURES přeshraniční trh práce, zdravotnictví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Projekty, programy, instituce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Modelové/vzorové záměry – např. společná koncepce pro DE-PL pohraničí (2016-19), sledování vývoje v pohraničí (2019-21)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Příprava, realizace a vyhodnocení </a:t>
            </a:r>
            <a:r>
              <a:rPr lang="cs-CZ" b="1" dirty="0" smtClean="0">
                <a:solidFill>
                  <a:schemeClr val="tx1"/>
                </a:solidFill>
              </a:rPr>
              <a:t>programů EU, spolek/Bund až lokální aktéři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Kompetence ministerstva vnitra, výstavby a vlasti a </a:t>
            </a:r>
            <a:r>
              <a:rPr lang="cs-CZ" dirty="0" err="1" smtClean="0">
                <a:solidFill>
                  <a:schemeClr val="tx1"/>
                </a:solidFill>
              </a:rPr>
              <a:t>Bundesinstitut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für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Bau</a:t>
            </a:r>
            <a:r>
              <a:rPr lang="cs-CZ" dirty="0" smtClean="0">
                <a:solidFill>
                  <a:schemeClr val="tx1"/>
                </a:solidFill>
              </a:rPr>
              <a:t>-, </a:t>
            </a:r>
            <a:r>
              <a:rPr lang="cs-CZ" dirty="0" err="1" smtClean="0">
                <a:solidFill>
                  <a:schemeClr val="tx1"/>
                </a:solidFill>
              </a:rPr>
              <a:t>Stadt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und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Raumforschung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22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4524" y="298289"/>
            <a:ext cx="9318963" cy="128089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Význam zkušeností z jiných států pro Německo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4524" y="1108841"/>
            <a:ext cx="9434577" cy="56755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Situace / synopse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komparace přístupů z různých států/prostředí – </a:t>
            </a:r>
            <a:r>
              <a:rPr lang="cs-CZ" b="1" dirty="0" smtClean="0">
                <a:solidFill>
                  <a:srgbClr val="FF0000"/>
                </a:solidFill>
              </a:rPr>
              <a:t>Obr. 16, s. 41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Neformální síť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vládnutí, hierarchické úrovně, interkulturní porozumění, spolupráce v AEBR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Institucionalizované formy setkávání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Horizontální +x vertikální zapojení, rozmanitost participujících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Institucionalizované sítě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Krystalizace z neformální podoby k právní subjektivitě (PL)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Odsouhlasení na federální úrovni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Měkké řešení – ÖROK (AT) X tvrdé – vzájemně propojené kantonální zástupci (CH)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Fyzické místo setkávání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Symbolika – </a:t>
            </a:r>
            <a:r>
              <a:rPr lang="cs-CZ" dirty="0" err="1" smtClean="0">
                <a:solidFill>
                  <a:schemeClr val="tx1"/>
                </a:solidFill>
              </a:rPr>
              <a:t>Gronau</a:t>
            </a:r>
            <a:r>
              <a:rPr lang="cs-CZ" dirty="0" smtClean="0">
                <a:solidFill>
                  <a:schemeClr val="tx1"/>
                </a:solidFill>
              </a:rPr>
              <a:t>, Brusel, Berlín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VÝHLED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Slabé propojení na národní/spolkové úrovni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Žádné univerzální řešení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Citlivé téma participace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ATLAS POHRANIČÍ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CHILLA, T. et al. (2023): </a:t>
            </a:r>
            <a:r>
              <a:rPr lang="cs-CZ" b="1" i="1" dirty="0" err="1" smtClean="0"/>
              <a:t>Grenzraumatlas</a:t>
            </a:r>
            <a:r>
              <a:rPr lang="cs-CZ" b="1" i="1" dirty="0" smtClean="0"/>
              <a:t>. </a:t>
            </a:r>
            <a:r>
              <a:rPr lang="cs-CZ" b="1" i="1" dirty="0" err="1" smtClean="0"/>
              <a:t>Arbeitsmaterialien</a:t>
            </a:r>
            <a:r>
              <a:rPr lang="cs-CZ" b="1" i="1" dirty="0" smtClean="0"/>
              <a:t> </a:t>
            </a:r>
            <a:r>
              <a:rPr lang="cs-CZ" b="1" i="1" dirty="0" err="1" smtClean="0"/>
              <a:t>aus</a:t>
            </a:r>
            <a:r>
              <a:rPr lang="cs-CZ" b="1" i="1" dirty="0" smtClean="0"/>
              <a:t> dem BMBF-Projekt </a:t>
            </a:r>
            <a:r>
              <a:rPr lang="cs-CZ" b="1" i="1" dirty="0" err="1" smtClean="0"/>
              <a:t>Cohesion</a:t>
            </a:r>
            <a:r>
              <a:rPr lang="cs-CZ" b="1" i="1" dirty="0" smtClean="0"/>
              <a:t> in </a:t>
            </a:r>
            <a:r>
              <a:rPr lang="cs-CZ" b="1" i="1" dirty="0" err="1" smtClean="0"/>
              <a:t>Border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Regions</a:t>
            </a:r>
            <a:r>
              <a:rPr lang="cs-CZ" b="1" i="1" dirty="0" smtClean="0"/>
              <a:t> (</a:t>
            </a:r>
            <a:r>
              <a:rPr lang="cs-CZ" b="1" i="1" dirty="0" err="1" smtClean="0"/>
              <a:t>CoBo</a:t>
            </a:r>
            <a:r>
              <a:rPr lang="cs-CZ" b="1" i="1" dirty="0" smtClean="0"/>
              <a:t>). </a:t>
            </a:r>
            <a:r>
              <a:rPr lang="cs-CZ" b="1" i="1" dirty="0" err="1" smtClean="0"/>
              <a:t>Bundesministerium</a:t>
            </a:r>
            <a:r>
              <a:rPr lang="cs-CZ" b="1" i="1" dirty="0" smtClean="0"/>
              <a:t> </a:t>
            </a:r>
            <a:r>
              <a:rPr lang="cs-CZ" b="1" i="1" dirty="0" err="1" smtClean="0"/>
              <a:t>für</a:t>
            </a:r>
            <a:r>
              <a:rPr lang="cs-CZ" b="1" i="1" dirty="0" smtClean="0"/>
              <a:t> </a:t>
            </a:r>
            <a:r>
              <a:rPr lang="cs-CZ" b="1" i="1" dirty="0" err="1" smtClean="0"/>
              <a:t>Bildung</a:t>
            </a:r>
            <a:r>
              <a:rPr lang="cs-CZ" b="1" i="1" dirty="0" smtClean="0"/>
              <a:t> </a:t>
            </a:r>
            <a:r>
              <a:rPr lang="cs-CZ" b="1" i="1" dirty="0" err="1" smtClean="0"/>
              <a:t>und</a:t>
            </a:r>
            <a:r>
              <a:rPr lang="cs-CZ" b="1" i="1" dirty="0" smtClean="0"/>
              <a:t> </a:t>
            </a:r>
            <a:r>
              <a:rPr lang="cs-CZ" b="1" i="1" dirty="0" err="1" smtClean="0"/>
              <a:t>Forschung</a:t>
            </a:r>
            <a:r>
              <a:rPr lang="cs-CZ" b="1" i="1" dirty="0" smtClean="0"/>
              <a:t>, FAU </a:t>
            </a:r>
            <a:r>
              <a:rPr lang="cs-CZ" b="1" i="1" dirty="0" err="1" smtClean="0"/>
              <a:t>Erlangen-Nürnberg</a:t>
            </a:r>
            <a:r>
              <a:rPr lang="cs-CZ" b="1" i="1" dirty="0" smtClean="0"/>
              <a:t>, </a:t>
            </a:r>
            <a:r>
              <a:rPr lang="cs-CZ" b="1" i="1" dirty="0" err="1" smtClean="0"/>
              <a:t>Universität</a:t>
            </a:r>
            <a:r>
              <a:rPr lang="cs-CZ" b="1" i="1" dirty="0" smtClean="0"/>
              <a:t> St. </a:t>
            </a:r>
            <a:r>
              <a:rPr lang="cs-CZ" b="1" i="1" dirty="0" err="1" smtClean="0"/>
              <a:t>Gallen</a:t>
            </a:r>
            <a:r>
              <a:rPr lang="cs-CZ" b="1" i="1" dirty="0" smtClean="0"/>
              <a:t>, 80 S.</a:t>
            </a:r>
          </a:p>
          <a:p>
            <a:r>
              <a:rPr lang="cs-CZ" b="1" dirty="0" smtClean="0"/>
              <a:t>Struktura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Předmluva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Hraniční atlas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Koheze v pohraničí skrze konvergenci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Koheze v pohraničí skrze integraci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Koheze v pohraničí skrze </a:t>
            </a:r>
            <a:r>
              <a:rPr lang="cs-CZ" dirty="0" err="1" smtClean="0">
                <a:solidFill>
                  <a:schemeClr val="tx1"/>
                </a:solidFill>
              </a:rPr>
              <a:t>resilienci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/>
              <a:t>Obrázky/Mapy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804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8322" y="618855"/>
            <a:ext cx="4245637" cy="763256"/>
          </a:xfrm>
        </p:spPr>
        <p:txBody>
          <a:bodyPr/>
          <a:lstStyle/>
          <a:p>
            <a:r>
              <a:rPr lang="cs-CZ" b="1" dirty="0"/>
              <a:t>OBRÁZKY/MAPY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08322" y="2280745"/>
            <a:ext cx="4382270" cy="5323490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cs-CZ" sz="2500" b="1" dirty="0">
                <a:solidFill>
                  <a:schemeClr val="tx1"/>
                </a:solidFill>
              </a:rPr>
              <a:t>Oboustranný 25 km koridor podél hranice jako oblast </a:t>
            </a:r>
            <a:r>
              <a:rPr lang="cs-CZ" sz="2500" b="1" dirty="0" smtClean="0">
                <a:solidFill>
                  <a:schemeClr val="tx1"/>
                </a:solidFill>
              </a:rPr>
              <a:t>analýzy (KAP. 3)</a:t>
            </a:r>
            <a:endParaRPr lang="cs-CZ" sz="2500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Stupeň urbanizace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rgbClr val="7030A0"/>
                </a:solidFill>
              </a:rPr>
              <a:t>Vývoj obyvatelstva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Hrubý domácí produkt na obyvatele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Vývoj hrubého domácího produktu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Variační koeficient HDP na hlavu v hraničních regionech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Územní vymezení pro podporu prostřednictvím </a:t>
            </a:r>
            <a:r>
              <a:rPr lang="cs-CZ" sz="2500" dirty="0" err="1">
                <a:solidFill>
                  <a:schemeClr val="tx1"/>
                </a:solidFill>
              </a:rPr>
              <a:t>INTERREGu</a:t>
            </a:r>
            <a:r>
              <a:rPr lang="cs-CZ" sz="2500" dirty="0">
                <a:solidFill>
                  <a:schemeClr val="tx1"/>
                </a:solidFill>
              </a:rPr>
              <a:t> VI A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Obyvatelstvo, plocha a podpora v programových územích </a:t>
            </a:r>
            <a:r>
              <a:rPr lang="cs-CZ" sz="2500" dirty="0" err="1">
                <a:solidFill>
                  <a:schemeClr val="tx1"/>
                </a:solidFill>
              </a:rPr>
              <a:t>INTERREGu</a:t>
            </a:r>
            <a:r>
              <a:rPr lang="cs-CZ" sz="2500" dirty="0">
                <a:solidFill>
                  <a:schemeClr val="tx1"/>
                </a:solidFill>
              </a:rPr>
              <a:t> VI A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rgbClr val="7030A0"/>
                </a:solidFill>
              </a:rPr>
              <a:t>Projektové síťování v rámci </a:t>
            </a:r>
            <a:r>
              <a:rPr lang="cs-CZ" sz="2500" dirty="0" err="1">
                <a:solidFill>
                  <a:srgbClr val="7030A0"/>
                </a:solidFill>
              </a:rPr>
              <a:t>INTERREGu</a:t>
            </a:r>
            <a:r>
              <a:rPr lang="cs-CZ" sz="2500" dirty="0">
                <a:solidFill>
                  <a:srgbClr val="7030A0"/>
                </a:solidFill>
              </a:rPr>
              <a:t> VI A</a:t>
            </a:r>
          </a:p>
          <a:p>
            <a:pPr>
              <a:buFont typeface="+mj-lt"/>
              <a:buAutoNum type="arabicPeriod"/>
            </a:pPr>
            <a:r>
              <a:rPr lang="cs-CZ" sz="2500" dirty="0">
                <a:solidFill>
                  <a:schemeClr val="tx1"/>
                </a:solidFill>
              </a:rPr>
              <a:t>Územní pohled do budoucnosti (s využitím </a:t>
            </a:r>
            <a:r>
              <a:rPr lang="cs-CZ" sz="2500" dirty="0" err="1">
                <a:solidFill>
                  <a:schemeClr val="tx1"/>
                </a:solidFill>
              </a:rPr>
              <a:t>delphi</a:t>
            </a:r>
            <a:r>
              <a:rPr lang="cs-CZ" sz="2500" dirty="0">
                <a:solidFill>
                  <a:schemeClr val="tx1"/>
                </a:solidFill>
              </a:rPr>
              <a:t> metody)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4166" y="115612"/>
            <a:ext cx="5927834" cy="663728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500" b="1" dirty="0">
                <a:solidFill>
                  <a:schemeClr val="tx1"/>
                </a:solidFill>
              </a:rPr>
              <a:t>Hraniční regiony jako „laboratoře“ nebo „muzea“ evropské </a:t>
            </a:r>
            <a:r>
              <a:rPr lang="cs-CZ" sz="2500" b="1" dirty="0" smtClean="0">
                <a:solidFill>
                  <a:schemeClr val="tx1"/>
                </a:solidFill>
              </a:rPr>
              <a:t>integrace (KAP. 4)</a:t>
            </a:r>
            <a:endParaRPr lang="cs-CZ" sz="2500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11"/>
            </a:pPr>
            <a:r>
              <a:rPr lang="cs-CZ" sz="2500" dirty="0">
                <a:solidFill>
                  <a:schemeClr val="tx1"/>
                </a:solidFill>
              </a:rPr>
              <a:t>Rychlost propojení silniční dopravou</a:t>
            </a:r>
          </a:p>
          <a:p>
            <a:pPr>
              <a:buFont typeface="+mj-lt"/>
              <a:buAutoNum type="arabicPeriod" startAt="11"/>
            </a:pPr>
            <a:r>
              <a:rPr lang="cs-CZ" sz="2500" dirty="0">
                <a:solidFill>
                  <a:schemeClr val="tx1"/>
                </a:solidFill>
              </a:rPr>
              <a:t>Rychlost propojení železniční dopravou</a:t>
            </a:r>
          </a:p>
          <a:p>
            <a:pPr>
              <a:buFont typeface="+mj-lt"/>
              <a:buAutoNum type="arabicPeriod" startAt="11"/>
            </a:pPr>
            <a:r>
              <a:rPr lang="cs-CZ" sz="2500" dirty="0">
                <a:solidFill>
                  <a:schemeClr val="tx1"/>
                </a:solidFill>
              </a:rPr>
              <a:t>Srovnání rychlosti propojení silniční a železniční dopravou</a:t>
            </a:r>
          </a:p>
          <a:p>
            <a:pPr>
              <a:buFont typeface="+mj-lt"/>
              <a:buAutoNum type="arabicPeriod" startAt="15"/>
            </a:pPr>
            <a:r>
              <a:rPr lang="cs-CZ" sz="2500" dirty="0" smtClean="0">
                <a:solidFill>
                  <a:schemeClr val="tx1"/>
                </a:solidFill>
              </a:rPr>
              <a:t>Vývoj </a:t>
            </a:r>
            <a:r>
              <a:rPr lang="cs-CZ" sz="2500" dirty="0">
                <a:solidFill>
                  <a:schemeClr val="tx1"/>
                </a:solidFill>
              </a:rPr>
              <a:t>přeshraniční dopravy osobními automobily</a:t>
            </a:r>
          </a:p>
          <a:p>
            <a:pPr>
              <a:buFont typeface="+mj-lt"/>
              <a:buAutoNum type="arabicPeriod" startAt="15"/>
            </a:pPr>
            <a:r>
              <a:rPr lang="cs-CZ" sz="2500" dirty="0">
                <a:solidFill>
                  <a:schemeClr val="tx1"/>
                </a:solidFill>
              </a:rPr>
              <a:t>Vývoj přeshraniční dopravy nákladními automobily</a:t>
            </a:r>
          </a:p>
          <a:p>
            <a:pPr>
              <a:buFont typeface="+mj-lt"/>
              <a:buAutoNum type="arabicPeriod" startAt="15"/>
            </a:pPr>
            <a:r>
              <a:rPr lang="pl-PL" sz="2500" dirty="0">
                <a:solidFill>
                  <a:srgbClr val="7030A0"/>
                </a:solidFill>
              </a:rPr>
              <a:t>Dojížďka za prací / pendleři podle země původu</a:t>
            </a:r>
          </a:p>
          <a:p>
            <a:pPr>
              <a:buFont typeface="+mj-lt"/>
              <a:buAutoNum type="arabicPeriod" startAt="15"/>
            </a:pPr>
            <a:r>
              <a:rPr lang="pl-PL" sz="2500" dirty="0">
                <a:solidFill>
                  <a:schemeClr val="tx1"/>
                </a:solidFill>
              </a:rPr>
              <a:t>Pendleři</a:t>
            </a:r>
          </a:p>
          <a:p>
            <a:pPr>
              <a:buFont typeface="+mj-lt"/>
              <a:buAutoNum type="arabicPeriod" startAt="15"/>
            </a:pPr>
            <a:r>
              <a:rPr lang="pl-PL" sz="2500" dirty="0">
                <a:solidFill>
                  <a:schemeClr val="tx1"/>
                </a:solidFill>
              </a:rPr>
              <a:t>Poradenská místa pro pendlery</a:t>
            </a:r>
          </a:p>
          <a:p>
            <a:pPr>
              <a:buFont typeface="+mj-lt"/>
              <a:buAutoNum type="arabicPeriod" startAt="15"/>
            </a:pPr>
            <a:r>
              <a:rPr lang="pl-PL" sz="2500" dirty="0">
                <a:solidFill>
                  <a:schemeClr val="tx1"/>
                </a:solidFill>
              </a:rPr>
              <a:t>Výstavba přeshraniční železniční infrastruktury</a:t>
            </a:r>
          </a:p>
          <a:p>
            <a:pPr>
              <a:buFont typeface="+mj-lt"/>
              <a:buAutoNum type="arabicPeriod" startAt="15"/>
            </a:pPr>
            <a:r>
              <a:rPr lang="pl-PL" sz="2500" dirty="0">
                <a:solidFill>
                  <a:schemeClr val="tx1"/>
                </a:solidFill>
              </a:rPr>
              <a:t>Nabídka jízdenek pro přeshraniční veřejnou hromadnou </a:t>
            </a:r>
            <a:r>
              <a:rPr lang="pl-PL" sz="2500" dirty="0" smtClean="0">
                <a:solidFill>
                  <a:schemeClr val="tx1"/>
                </a:solidFill>
              </a:rPr>
              <a:t>dopravu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rgbClr val="7030A0"/>
                </a:solidFill>
              </a:rPr>
              <a:t>Euroregiony podél německé hranice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chemeClr val="tx1"/>
                </a:solidFill>
              </a:rPr>
              <a:t>ESÚSy na 100 km délky hranice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chemeClr val="tx1"/>
                </a:solidFill>
              </a:rPr>
              <a:t>Chráněná území podél hranice, jejich propojenost a institucionalizace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rgbClr val="7030A0"/>
                </a:solidFill>
              </a:rPr>
              <a:t>Průměrná cena nájmu v EUR na m2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chemeClr val="tx1"/>
                </a:solidFill>
              </a:rPr>
              <a:t>Počet turistických přenocování (na druhé straně hranice)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chemeClr val="tx1"/>
                </a:solidFill>
              </a:rPr>
              <a:t>Vize – Evropa (hraničních) regionů nebo Evropa bez hranic</a:t>
            </a:r>
          </a:p>
          <a:p>
            <a:pPr>
              <a:buFont typeface="+mj-lt"/>
              <a:buAutoNum type="arabicPeriod" startAt="15"/>
            </a:pPr>
            <a:endParaRPr lang="pl-PL" sz="2500" dirty="0" smtClean="0"/>
          </a:p>
          <a:p>
            <a:pPr>
              <a:buFont typeface="+mj-lt"/>
              <a:buAutoNum type="arabicPeriod" startAt="15"/>
            </a:pPr>
            <a:r>
              <a:rPr lang="pl-PL" sz="2500" b="1" dirty="0" smtClean="0">
                <a:solidFill>
                  <a:schemeClr val="tx1"/>
                </a:solidFill>
              </a:rPr>
              <a:t>Hraniční kontroly v letech 2020 a 2021 podél německé hranice (KAP. 5)</a:t>
            </a:r>
          </a:p>
          <a:p>
            <a:pPr>
              <a:buFont typeface="+mj-lt"/>
              <a:buAutoNum type="arabicPeriod" startAt="15"/>
            </a:pPr>
            <a:r>
              <a:rPr lang="pl-PL" sz="2500" dirty="0" smtClean="0">
                <a:solidFill>
                  <a:schemeClr val="tx1"/>
                </a:solidFill>
              </a:rPr>
              <a:t>Krize jako katalyzátor?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54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1645108"/>
            <a:ext cx="4529959" cy="353798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VÝVOJ OBYVATELSTVA</a:t>
            </a:r>
            <a:br>
              <a:rPr lang="cs-CZ" dirty="0" smtClean="0"/>
            </a:br>
            <a:r>
              <a:rPr lang="cs-CZ" dirty="0" smtClean="0"/>
              <a:t>komunální úroveň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>spíše úbytek, značné vnitroněmecké rozdíly</a:t>
            </a:r>
            <a:br>
              <a:rPr lang="cs-CZ" sz="2000" dirty="0" smtClean="0"/>
            </a:br>
            <a:r>
              <a:rPr lang="cs-CZ" sz="2000" dirty="0" smtClean="0"/>
              <a:t>mj. </a:t>
            </a:r>
            <a:r>
              <a:rPr lang="cs-CZ" sz="2000" dirty="0" err="1" smtClean="0"/>
              <a:t>jihobavorské</a:t>
            </a:r>
            <a:r>
              <a:rPr lang="cs-CZ" sz="2000" dirty="0" smtClean="0"/>
              <a:t> vs. východoněmecké pohraničí a česko-bavorské vs. česko-saské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182935"/>
            <a:ext cx="4826876" cy="64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86" y="132637"/>
            <a:ext cx="6659617" cy="11135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87" y="1502978"/>
            <a:ext cx="3080619" cy="51536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7134" y="132637"/>
            <a:ext cx="3397972" cy="1280890"/>
          </a:xfrm>
        </p:spPr>
        <p:txBody>
          <a:bodyPr/>
          <a:lstStyle/>
          <a:p>
            <a:r>
              <a:rPr lang="cs-CZ" dirty="0" smtClean="0"/>
              <a:t>Síť projektů INTERREG V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1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1201" y="592578"/>
            <a:ext cx="3387461" cy="48307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DOJÍŽĎKA ZA PRACÍ / PENDLEŘI</a:t>
            </a:r>
            <a:br>
              <a:rPr lang="cs-CZ" dirty="0" smtClean="0"/>
            </a:br>
            <a:r>
              <a:rPr lang="cs-CZ" dirty="0" smtClean="0"/>
              <a:t>podle země původu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počet </a:t>
            </a:r>
            <a:r>
              <a:rPr lang="cs-CZ" sz="1800" dirty="0" err="1" smtClean="0"/>
              <a:t>pendlerů</a:t>
            </a:r>
            <a:r>
              <a:rPr lang="cs-CZ" sz="1800" dirty="0" smtClean="0"/>
              <a:t>/dojíždějících </a:t>
            </a:r>
            <a:br>
              <a:rPr lang="cs-CZ" sz="1800" dirty="0" smtClean="0"/>
            </a:br>
            <a:r>
              <a:rPr lang="cs-CZ" sz="1800" dirty="0" smtClean="0"/>
              <a:t>úroveň NUTS 3</a:t>
            </a:r>
            <a:br>
              <a:rPr lang="cs-CZ" sz="1800" dirty="0" smtClean="0"/>
            </a:br>
            <a:r>
              <a:rPr lang="cs-CZ" sz="1800" dirty="0" smtClean="0"/>
              <a:t>stěžejní z Francie, Polska a Česka</a:t>
            </a:r>
            <a:br>
              <a:rPr lang="cs-CZ" sz="1800" dirty="0" smtClean="0"/>
            </a:br>
            <a:r>
              <a:rPr lang="cs-CZ" sz="1800" dirty="0" smtClean="0"/>
              <a:t>rozdíly v „rozptylu“</a:t>
            </a:r>
            <a:br>
              <a:rPr lang="cs-CZ" sz="1800" dirty="0" smtClean="0"/>
            </a:br>
            <a:r>
              <a:rPr lang="cs-CZ" sz="1800" dirty="0" smtClean="0"/>
              <a:t>plné pokrytí hranic</a:t>
            </a:r>
            <a:br>
              <a:rPr lang="cs-CZ" sz="1800" dirty="0" smtClean="0"/>
            </a:br>
            <a:r>
              <a:rPr lang="cs-CZ" sz="1800" dirty="0" smtClean="0"/>
              <a:t>rozdílné plošné velikosti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21" y="148968"/>
            <a:ext cx="4694183" cy="66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55" y="1282262"/>
            <a:ext cx="5935279" cy="10760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07" y="-51688"/>
            <a:ext cx="3811314" cy="69096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655" y="536"/>
            <a:ext cx="6221313" cy="2563451"/>
          </a:xfrm>
        </p:spPr>
        <p:txBody>
          <a:bodyPr/>
          <a:lstStyle/>
          <a:p>
            <a:r>
              <a:rPr lang="cs-CZ" dirty="0" smtClean="0"/>
              <a:t>EUROREGIONY podél německých hranic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887310" y="5712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plné pokrytí hranic</a:t>
            </a:r>
            <a:br>
              <a:rPr lang="cs-CZ" dirty="0"/>
            </a:br>
            <a:r>
              <a:rPr lang="cs-CZ" dirty="0"/>
              <a:t>rozdílné plošné velikosti</a:t>
            </a:r>
          </a:p>
        </p:txBody>
      </p:sp>
    </p:spTree>
    <p:extLst>
      <p:ext uri="{BB962C8B-B14F-4D97-AF65-F5344CB8AC3E}">
        <p14:creationId xmlns:p14="http://schemas.microsoft.com/office/powerpoint/2010/main" val="327030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VNITROSTÁTNÍ SÍŤOVÁNÍ/NETWORKING HRANIČNÍCH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5337" y="241737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CHILLA, T. (2020): </a:t>
            </a:r>
            <a:r>
              <a:rPr lang="cs-CZ" b="1" i="1" dirty="0" err="1" smtClean="0">
                <a:solidFill>
                  <a:schemeClr val="tx1"/>
                </a:solidFill>
              </a:rPr>
              <a:t>Innerstaatliche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Vernetzung</a:t>
            </a:r>
            <a:r>
              <a:rPr lang="cs-CZ" b="1" i="1" dirty="0" smtClean="0">
                <a:solidFill>
                  <a:schemeClr val="tx1"/>
                </a:solidFill>
              </a:rPr>
              <a:t> von </a:t>
            </a:r>
            <a:r>
              <a:rPr lang="cs-CZ" b="1" i="1" dirty="0" err="1" smtClean="0">
                <a:solidFill>
                  <a:schemeClr val="tx1"/>
                </a:solidFill>
              </a:rPr>
              <a:t>Grenzregionen</a:t>
            </a:r>
            <a:r>
              <a:rPr lang="cs-CZ" b="1" i="1" dirty="0" smtClean="0">
                <a:solidFill>
                  <a:schemeClr val="tx1"/>
                </a:solidFill>
              </a:rPr>
              <a:t>. </a:t>
            </a:r>
            <a:r>
              <a:rPr lang="cs-CZ" b="1" i="1" dirty="0" err="1" smtClean="0">
                <a:solidFill>
                  <a:schemeClr val="tx1"/>
                </a:solidFill>
              </a:rPr>
              <a:t>Berlin</a:t>
            </a:r>
            <a:r>
              <a:rPr lang="cs-CZ" b="1" i="1" dirty="0" smtClean="0">
                <a:solidFill>
                  <a:schemeClr val="tx1"/>
                </a:solidFill>
              </a:rPr>
              <a:t>: </a:t>
            </a:r>
            <a:r>
              <a:rPr lang="cs-CZ" b="1" i="1" dirty="0" err="1" smtClean="0">
                <a:solidFill>
                  <a:schemeClr val="tx1"/>
                </a:solidFill>
              </a:rPr>
              <a:t>Bundesministerium</a:t>
            </a:r>
            <a:r>
              <a:rPr lang="cs-CZ" b="1" i="1" dirty="0" smtClean="0">
                <a:solidFill>
                  <a:schemeClr val="tx1"/>
                </a:solidFill>
              </a:rPr>
              <a:t> des </a:t>
            </a:r>
            <a:r>
              <a:rPr lang="cs-CZ" b="1" i="1" dirty="0" err="1" smtClean="0">
                <a:solidFill>
                  <a:schemeClr val="tx1"/>
                </a:solidFill>
              </a:rPr>
              <a:t>Innern</a:t>
            </a:r>
            <a:r>
              <a:rPr lang="cs-CZ" b="1" i="1" dirty="0" smtClean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für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Bau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und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Heimat</a:t>
            </a:r>
            <a:r>
              <a:rPr lang="cs-CZ" b="1" i="1" dirty="0" smtClean="0">
                <a:solidFill>
                  <a:schemeClr val="tx1"/>
                </a:solidFill>
              </a:rPr>
              <a:t>, 45 S.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Friedrich-Alexander-Universität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Erlangen</a:t>
            </a:r>
            <a:r>
              <a:rPr lang="cs-CZ" dirty="0" err="1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Nürnberg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1"/>
                </a:solidFill>
              </a:rPr>
              <a:t>Naturwissenschaftliche Fakultät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1"/>
                </a:solidFill>
              </a:rPr>
              <a:t>Department </a:t>
            </a:r>
            <a:r>
              <a:rPr lang="de-DE" dirty="0">
                <a:solidFill>
                  <a:schemeClr val="tx1"/>
                </a:solidFill>
              </a:rPr>
              <a:t>Geographie und </a:t>
            </a:r>
            <a:r>
              <a:rPr lang="de-DE" dirty="0" smtClean="0">
                <a:solidFill>
                  <a:schemeClr val="tx1"/>
                </a:solidFill>
              </a:rPr>
              <a:t>Geowissenschaften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Research Group Regional Development (Prof. Dr. Tobias </a:t>
            </a:r>
            <a:r>
              <a:rPr lang="en-US" dirty="0" err="1">
                <a:solidFill>
                  <a:schemeClr val="tx1"/>
                </a:solidFill>
              </a:rPr>
              <a:t>Chilla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Struktura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Pozadí výzkumu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Přehled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Profily států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Reflexe se zaměřením na německou situaci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Obrázky/mapy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Tobias Ch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4" y="21336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9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3702772" cy="4536469"/>
          </a:xfrm>
        </p:spPr>
        <p:txBody>
          <a:bodyPr/>
          <a:lstStyle/>
          <a:p>
            <a:r>
              <a:rPr lang="cs-CZ" dirty="0" smtClean="0"/>
              <a:t>PRŮMĚRNÁ CENA NÁJMU</a:t>
            </a:r>
            <a:br>
              <a:rPr lang="cs-CZ" dirty="0" smtClean="0"/>
            </a:br>
            <a:r>
              <a:rPr lang="cs-CZ" dirty="0" smtClean="0"/>
              <a:t>v EUR na m2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na úrovni obcí</a:t>
            </a:r>
            <a:br>
              <a:rPr lang="cs-CZ" sz="1800" dirty="0" smtClean="0"/>
            </a:br>
            <a:r>
              <a:rPr lang="cs-CZ" sz="1800" dirty="0" smtClean="0"/>
              <a:t>2023</a:t>
            </a:r>
            <a:br>
              <a:rPr lang="cs-CZ" sz="1800" dirty="0" smtClean="0"/>
            </a:br>
            <a:r>
              <a:rPr lang="cs-CZ" sz="1800" dirty="0" smtClean="0"/>
              <a:t>tzv. studený nájem, bez energií</a:t>
            </a:r>
            <a:br>
              <a:rPr lang="cs-CZ" sz="1800" dirty="0" smtClean="0"/>
            </a:br>
            <a:r>
              <a:rPr lang="cs-CZ" sz="1800" dirty="0" smtClean="0"/>
              <a:t>rozdíl západ vs. východ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68" y="118129"/>
            <a:ext cx="5303783" cy="66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OBRÁZKY/MAPY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Programové území </a:t>
            </a:r>
            <a:r>
              <a:rPr lang="cs-CZ" dirty="0" err="1" smtClean="0">
                <a:solidFill>
                  <a:schemeClr val="tx1"/>
                </a:solidFill>
              </a:rPr>
              <a:t>INTERREGu</a:t>
            </a:r>
            <a:r>
              <a:rPr lang="cs-CZ" dirty="0" smtClean="0">
                <a:solidFill>
                  <a:schemeClr val="tx1"/>
                </a:solidFill>
              </a:rPr>
              <a:t> k přeshraniční spolupráci</a:t>
            </a:r>
          </a:p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Výzkumné zaměření: vnitrostátní vládnutí v pohraničí</a:t>
            </a:r>
          </a:p>
          <a:p>
            <a:pPr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Přehled výsledků – zjednodušená pozice zkoumaných států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Vybrané formy spolupráce </a:t>
            </a:r>
            <a:r>
              <a:rPr lang="cs-CZ" dirty="0" smtClean="0">
                <a:solidFill>
                  <a:schemeClr val="accent1"/>
                </a:solidFill>
              </a:rPr>
              <a:t>4. – 15.</a:t>
            </a:r>
          </a:p>
          <a:p>
            <a:pPr marL="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Dánsko, Polsko, Česko, Rakousko, Švýcarsko, Francie, Lucembursko, Belgie, Nizozemsko, Maďarsko, Itálie, Švédsko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+mj-lt"/>
              <a:buAutoNum type="arabicPeriod" startAt="16"/>
            </a:pPr>
            <a:r>
              <a:rPr lang="cs-CZ" dirty="0" smtClean="0">
                <a:solidFill>
                  <a:schemeClr val="tx1"/>
                </a:solidFill>
              </a:rPr>
              <a:t>Relevance hodnocených příkladů pro Německo</a:t>
            </a:r>
          </a:p>
        </p:txBody>
      </p:sp>
    </p:spTree>
    <p:extLst>
      <p:ext uri="{BB962C8B-B14F-4D97-AF65-F5344CB8AC3E}">
        <p14:creationId xmlns:p14="http://schemas.microsoft.com/office/powerpoint/2010/main" val="355012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1" y="287778"/>
            <a:ext cx="8911687" cy="773766"/>
          </a:xfrm>
        </p:spPr>
        <p:txBody>
          <a:bodyPr/>
          <a:lstStyle/>
          <a:p>
            <a:r>
              <a:rPr lang="cs-CZ" dirty="0" smtClean="0"/>
              <a:t>VSTUP DO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8911" y="1334813"/>
            <a:ext cx="9532882" cy="564405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EK – „rovnocenné životní podmínky“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Mnohé v kompetenci </a:t>
            </a:r>
            <a:r>
              <a:rPr lang="cs-CZ" b="1" dirty="0" smtClean="0">
                <a:solidFill>
                  <a:schemeClr val="tx1"/>
                </a:solidFill>
              </a:rPr>
              <a:t>spolkových zemí – reakce na příslušný územní kontext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Specifické podmínky: socioekonomické, jazykové, historické, </a:t>
            </a:r>
            <a:r>
              <a:rPr lang="cs-CZ" dirty="0" err="1" smtClean="0">
                <a:solidFill>
                  <a:schemeClr val="tx1"/>
                </a:solidFill>
              </a:rPr>
              <a:t>fyzickogeografické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 národní/spolkové úrovni doprovodná role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Využití zkušeností/poznatků navzájem – 9 sousedů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Témata: stupeň formalizace, aktéři, vybavení příslušnými zdroji, vznik a vývoj přeshraniční spolupráce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Metody: </a:t>
            </a:r>
            <a:r>
              <a:rPr lang="cs-CZ" dirty="0" smtClean="0">
                <a:solidFill>
                  <a:schemeClr val="tx1"/>
                </a:solidFill>
              </a:rPr>
              <a:t>desktop-rešerše, informace od expertů (09-10/2020 40 interview)</a:t>
            </a:r>
          </a:p>
          <a:p>
            <a:r>
              <a:rPr lang="cs-CZ" dirty="0">
                <a:solidFill>
                  <a:schemeClr val="tx1"/>
                </a:solidFill>
              </a:rPr>
              <a:t>Členění: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Profily zemí – příslušné formy spolupráce / PŘÍSTUP ÚZEMNÍ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Analýza využívaných prostředků / PŘÍSTUP TEMATICKÝ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Pojem hraniční region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Vymezení podle programu INTERREG /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Obr. 1, s. 9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Euroregiony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Evropská seskupení územní spolupráce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0743" y="367861"/>
            <a:ext cx="8915400" cy="62326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Odpovídající kompetence pro různé </a:t>
            </a:r>
            <a:r>
              <a:rPr lang="cs-CZ" dirty="0" err="1" smtClean="0">
                <a:solidFill>
                  <a:schemeClr val="tx1"/>
                </a:solidFill>
              </a:rPr>
              <a:t>řádovostní</a:t>
            </a:r>
            <a:r>
              <a:rPr lang="cs-CZ" dirty="0" smtClean="0">
                <a:solidFill>
                  <a:schemeClr val="tx1"/>
                </a:solidFill>
              </a:rPr>
              <a:t>/správní úrovně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Obtížné stanovení/hledání „standardního“ řešení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BORDER STUDIES významné </a:t>
            </a:r>
            <a:r>
              <a:rPr lang="cs-CZ" b="1" dirty="0" smtClean="0">
                <a:solidFill>
                  <a:schemeClr val="tx1"/>
                </a:solidFill>
              </a:rPr>
              <a:t>uplatnění konceptu GOVERNANCE (vládnutí) </a:t>
            </a:r>
            <a:r>
              <a:rPr lang="cs-CZ" dirty="0" smtClean="0">
                <a:solidFill>
                  <a:schemeClr val="tx1"/>
                </a:solidFill>
              </a:rPr>
              <a:t>jako formy řízení/usměrňování politického dění, </a:t>
            </a:r>
            <a:r>
              <a:rPr lang="cs-CZ" dirty="0" err="1" smtClean="0">
                <a:solidFill>
                  <a:schemeClr val="tx1"/>
                </a:solidFill>
              </a:rPr>
              <a:t>networking</a:t>
            </a:r>
            <a:r>
              <a:rPr lang="cs-CZ" dirty="0" smtClean="0">
                <a:solidFill>
                  <a:schemeClr val="tx1"/>
                </a:solidFill>
              </a:rPr>
              <a:t> aktérů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/>
              <a:t>Role národní/celostátní úrovně ve výzkumu </a:t>
            </a:r>
            <a:r>
              <a:rPr lang="cs-CZ" b="1" dirty="0" smtClean="0"/>
              <a:t>pohraničí</a:t>
            </a:r>
          </a:p>
          <a:p>
            <a:pPr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Zaměření na „národní periferie“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Zaostávající, okrajové oblasti, jejich podpora, od oddělení k propojení</a:t>
            </a:r>
          </a:p>
          <a:p>
            <a:pPr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Perspektiva „víceúrovňového vládnutí“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Oslabení národní úrovně na úkor evropské, mezinárodní</a:t>
            </a:r>
          </a:p>
          <a:p>
            <a:pPr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Perspektiva „sekundární zahraniční politiky“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Sledování a prosazování vlastních zájmů/potřeb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 různou dobu odlišné aspekty (po 2. světové válce, pádu železné opony, migrační </a:t>
            </a:r>
            <a:r>
              <a:rPr lang="cs-CZ" dirty="0" smtClean="0">
                <a:solidFill>
                  <a:schemeClr val="tx1"/>
                </a:solidFill>
              </a:rPr>
              <a:t>krize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Obr. 2, s. 11 Výzkumné zaměření: vnitrostátní vládnutí v pohraničí</a:t>
            </a:r>
            <a:endParaRPr lang="cs-CZ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6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Vnitrostátní </a:t>
            </a:r>
            <a:r>
              <a:rPr lang="cs-CZ" dirty="0" err="1"/>
              <a:t>networking</a:t>
            </a:r>
            <a:r>
              <a:rPr lang="cs-CZ" dirty="0"/>
              <a:t> jednotlivých </a:t>
            </a:r>
            <a:r>
              <a:rPr lang="cs-CZ" dirty="0" smtClean="0"/>
              <a:t>států </a:t>
            </a:r>
            <a:r>
              <a:rPr lang="cs-CZ" sz="2400" dirty="0" smtClean="0">
                <a:solidFill>
                  <a:srgbClr val="FF0000"/>
                </a:solidFill>
              </a:rPr>
              <a:t>/ Obr. 3, s. 13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Se zvyšující se populační velikostí států roste prostorová vzdálenost mezi aktéry v pohraničí uvnitř státu a zvyšuje se jejich počet.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OSA X UKAZUJE INTENZITU VNITROSTÁTNÍHO SÍŤOVÁNÍ. OSA Y VYJADŘUJE ÚROVEŇ, NA NÍŽ PRIMÁRNĚ DOCHÁZÍ K SÍŤOVÁNÍ.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Čím silnější je národní koordinace, tím vyšší je intenzita síťování.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Neprokázala se souvislost mezi velikostí státu a intenzitou síťování.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Nejsou patrné rozdíly mezi Východem (Polsko, Česko, Maďarsko) a Západem.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mezinárodním srovnání existuje značná rozmanitost v síťování.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Nelze stanovit jednoduché vzory nebo vysvětlení, utváření je závislé na místních podmínkách.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9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413903"/>
            <a:ext cx="8911687" cy="1280890"/>
          </a:xfrm>
        </p:spPr>
        <p:txBody>
          <a:bodyPr/>
          <a:lstStyle/>
          <a:p>
            <a:r>
              <a:rPr lang="cs-CZ" dirty="0" smtClean="0"/>
              <a:t>POLSKO</a:t>
            </a:r>
            <a:br>
              <a:rPr lang="cs-CZ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Obr. 5, s. 16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340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7 sousedů, k tomu přes Baltské moře Švédsko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90. léta – reforma samosprávy, 16 regionů (vojvodství) jako střední úroveň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 do EU (2004) a </a:t>
            </a:r>
            <a:r>
              <a:rPr lang="cs-CZ" dirty="0" err="1" smtClean="0">
                <a:solidFill>
                  <a:schemeClr val="tx1"/>
                </a:solidFill>
              </a:rPr>
              <a:t>Schengenu</a:t>
            </a:r>
            <a:r>
              <a:rPr lang="cs-CZ" dirty="0" smtClean="0">
                <a:solidFill>
                  <a:schemeClr val="tx1"/>
                </a:solidFill>
              </a:rPr>
              <a:t> (2007) impulzem ke spolupráci / rozvoji pohraničí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Převážně bilaterální euroregiony (17, z toho 6 s CZ, ale i velkoprostorová spolupráce – </a:t>
            </a:r>
            <a:r>
              <a:rPr lang="cs-CZ" dirty="0" err="1" smtClean="0">
                <a:solidFill>
                  <a:schemeClr val="tx1"/>
                </a:solidFill>
              </a:rPr>
              <a:t>Baltic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Tradičně centralistické uspořádání, úzká vazba na zahraniční politiku, geopolitický kontext – Východ +x Západ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 regionální úrovni silný </a:t>
            </a:r>
            <a:r>
              <a:rPr lang="cs-CZ" dirty="0" err="1" smtClean="0">
                <a:solidFill>
                  <a:schemeClr val="tx1"/>
                </a:solidFill>
              </a:rPr>
              <a:t>bottom</a:t>
            </a:r>
            <a:r>
              <a:rPr lang="cs-CZ" dirty="0" smtClean="0">
                <a:solidFill>
                  <a:schemeClr val="tx1"/>
                </a:solidFill>
              </a:rPr>
              <a:t>-up akcent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Zásadní role euroregionů a vojvodství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1995 </a:t>
            </a:r>
            <a:r>
              <a:rPr lang="cs-CZ" dirty="0" err="1" smtClean="0">
                <a:solidFill>
                  <a:schemeClr val="tx1"/>
                </a:solidFill>
              </a:rPr>
              <a:t>Forum</a:t>
            </a:r>
            <a:r>
              <a:rPr lang="cs-CZ" dirty="0" smtClean="0">
                <a:solidFill>
                  <a:schemeClr val="tx1"/>
                </a:solidFill>
              </a:rPr>
              <a:t> euroregionů, 2012 </a:t>
            </a:r>
            <a:r>
              <a:rPr lang="cs-CZ" dirty="0" err="1" smtClean="0">
                <a:solidFill>
                  <a:schemeClr val="tx1"/>
                </a:solidFill>
              </a:rPr>
              <a:t>Federacja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Euroregionow</a:t>
            </a:r>
            <a:r>
              <a:rPr lang="cs-CZ" dirty="0" smtClean="0">
                <a:solidFill>
                  <a:schemeClr val="tx1"/>
                </a:solidFill>
              </a:rPr>
              <a:t> jako právní subjekt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Programem INTERREG podporovaná území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15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</a:t>
            </a:r>
            <a:br>
              <a:rPr lang="cs-CZ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Obr. 6, s. 18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2427889"/>
            <a:ext cx="9262744" cy="34894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13 euroregionů, </a:t>
            </a:r>
            <a:r>
              <a:rPr lang="cs-CZ" dirty="0" err="1" smtClean="0">
                <a:solidFill>
                  <a:schemeClr val="tx1"/>
                </a:solidFill>
              </a:rPr>
              <a:t>bi</a:t>
            </a:r>
            <a:r>
              <a:rPr lang="cs-CZ" dirty="0" smtClean="0">
                <a:solidFill>
                  <a:schemeClr val="tx1"/>
                </a:solidFill>
              </a:rPr>
              <a:t>- nebo multilaterální kooperační sdružení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Většinou venkovská příp. středohorská území jako přírodní bariéra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Pendlerství v česko-bavorském pohraničí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Rozvojové osy: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Marktredwitz</a:t>
            </a:r>
            <a:r>
              <a:rPr lang="cs-CZ" dirty="0" smtClean="0">
                <a:solidFill>
                  <a:schemeClr val="tx1"/>
                </a:solidFill>
              </a:rPr>
              <a:t>-Cheb, </a:t>
            </a:r>
            <a:r>
              <a:rPr lang="cs-CZ" dirty="0" err="1" smtClean="0">
                <a:solidFill>
                  <a:schemeClr val="tx1"/>
                </a:solidFill>
              </a:rPr>
              <a:t>Cham</a:t>
            </a:r>
            <a:r>
              <a:rPr lang="cs-CZ" dirty="0" smtClean="0">
                <a:solidFill>
                  <a:schemeClr val="tx1"/>
                </a:solidFill>
              </a:rPr>
              <a:t>-Klatovy, </a:t>
            </a:r>
            <a:r>
              <a:rPr lang="cs-CZ" dirty="0" err="1" smtClean="0">
                <a:solidFill>
                  <a:schemeClr val="tx1"/>
                </a:solidFill>
              </a:rPr>
              <a:t>Nürnberg</a:t>
            </a:r>
            <a:r>
              <a:rPr lang="cs-CZ" dirty="0" smtClean="0">
                <a:solidFill>
                  <a:schemeClr val="tx1"/>
                </a:solidFill>
              </a:rPr>
              <a:t>-Praha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2002 Asociace euroregionů, od 2010 neaktivní, </a:t>
            </a:r>
            <a:r>
              <a:rPr lang="cs-CZ" b="1" dirty="0" smtClean="0">
                <a:solidFill>
                  <a:srgbClr val="FF0000"/>
                </a:solidFill>
              </a:rPr>
              <a:t>obnova 2021 (Memorandum)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MMR na přípravě a realizaci přeshraničních programů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RAKOUSKO</a:t>
            </a:r>
            <a:br>
              <a:rPr lang="cs-CZ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Obr. 7, s. 19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905000"/>
            <a:ext cx="9350540" cy="513955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Silně federativní uspořádání, 9 spolkových zemí (s výjimkou Vídně) na státní hranici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Téměř celé území pod </a:t>
            </a:r>
            <a:r>
              <a:rPr lang="cs-CZ" dirty="0" err="1" smtClean="0">
                <a:solidFill>
                  <a:schemeClr val="tx1"/>
                </a:solidFill>
              </a:rPr>
              <a:t>INTERREGem</a:t>
            </a:r>
            <a:r>
              <a:rPr lang="cs-CZ" dirty="0" smtClean="0">
                <a:solidFill>
                  <a:schemeClr val="tx1"/>
                </a:solidFill>
              </a:rPr>
              <a:t> A, institucionalizace přeshraniční spolupráce přesto rozdílná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Slabá spolupráce/institucionalizace s Maďarskem X vysoká v rámci alpského prostoru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Koordinace prostřednictvím ÖROK (</a:t>
            </a:r>
            <a:r>
              <a:rPr lang="cs-CZ" dirty="0" err="1" smtClean="0">
                <a:solidFill>
                  <a:schemeClr val="tx1"/>
                </a:solidFill>
              </a:rPr>
              <a:t>Österreichische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Raumordnungskonferenz</a:t>
            </a:r>
            <a:r>
              <a:rPr lang="cs-CZ" dirty="0" smtClean="0">
                <a:solidFill>
                  <a:schemeClr val="tx1"/>
                </a:solidFill>
              </a:rPr>
              <a:t> / Rakouská konference prostorového uspořádání)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*70. léta 20. století, funkce politická i obsahová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 2011 součástí pracovní skupina Cross-border </a:t>
            </a:r>
            <a:r>
              <a:rPr lang="cs-CZ" dirty="0" err="1" smtClean="0">
                <a:solidFill>
                  <a:schemeClr val="tx1"/>
                </a:solidFill>
              </a:rPr>
              <a:t>cooperation</a:t>
            </a:r>
            <a:r>
              <a:rPr lang="cs-CZ" dirty="0" smtClean="0">
                <a:solidFill>
                  <a:schemeClr val="tx1"/>
                </a:solidFill>
              </a:rPr>
              <a:t>, přeshraniční programy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Ústředním dokumentem </a:t>
            </a:r>
            <a:r>
              <a:rPr lang="cs-CZ" dirty="0" err="1" smtClean="0">
                <a:solidFill>
                  <a:schemeClr val="tx1"/>
                </a:solidFill>
              </a:rPr>
              <a:t>Österreichisches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Raumentwicklungskonzept</a:t>
            </a:r>
            <a:r>
              <a:rPr lang="cs-CZ" dirty="0" smtClean="0">
                <a:solidFill>
                  <a:schemeClr val="tx1"/>
                </a:solidFill>
              </a:rPr>
              <a:t> / Rakouská koncepce prostorového rozvoje, aktualizace v 10leté periodě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Značný význam euroregionů v lokálním dění, role regionálních managementů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Neformální setkávání a koordinace např. mezi představiteli euroregionů bavorsko-rakouských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682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892</TotalTime>
  <Words>1357</Words>
  <Application>Microsoft Office PowerPoint</Application>
  <PresentationFormat>Širokoúhlá obrazovka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Stébla</vt:lpstr>
      <vt:lpstr>POHRANIČÍ  A PŘESHRANIČNÍ SPOLUPRÁCE –  případ Německo</vt:lpstr>
      <vt:lpstr>VNITROSTÁTNÍ SÍŤOVÁNÍ/NETWORKING HRANIČNÍCH REGIONŮ</vt:lpstr>
      <vt:lpstr>OBRÁZKY/MAPY </vt:lpstr>
      <vt:lpstr>VSTUP DO PROBLEMATIKY</vt:lpstr>
      <vt:lpstr>Prezentace aplikace PowerPoint</vt:lpstr>
      <vt:lpstr>Vnitrostátní networking jednotlivých států / Obr. 3, s. 13</vt:lpstr>
      <vt:lpstr>POLSKO Obr. 5, s. 16</vt:lpstr>
      <vt:lpstr>ČESKO Obr. 6, s. 18</vt:lpstr>
      <vt:lpstr>RAKOUSKO Obr. 7, s. 19</vt:lpstr>
      <vt:lpstr>REFLEXE EVROPSKÉ SITUACE SE ZŘETELEM NA NĚMECKO</vt:lpstr>
      <vt:lpstr>Pozadí evropské roviny</vt:lpstr>
      <vt:lpstr>Výchozí situace v Německu </vt:lpstr>
      <vt:lpstr>Význam zkušeností z jiných států pro Německo </vt:lpstr>
      <vt:lpstr>ATLAS POHRANIČÍ</vt:lpstr>
      <vt:lpstr>OBRÁZKY/MAPY</vt:lpstr>
      <vt:lpstr>VÝVOJ OBYVATELSTVA komunální úroveň  spíše úbytek, značné vnitroněmecké rozdíly mj. jihobavorské vs. východoněmecké pohraničí a česko-bavorské vs. česko-saské</vt:lpstr>
      <vt:lpstr>Síť projektů INTERREG V A</vt:lpstr>
      <vt:lpstr>DOJÍŽĎKA ZA PRACÍ / PENDLEŘI podle země původu  počet pendlerů/dojíždějících  úroveň NUTS 3 stěžejní z Francie, Polska a Česka rozdíly v „rozptylu“ plné pokrytí hranic rozdílné plošné velikosti</vt:lpstr>
      <vt:lpstr>EUROREGIONY podél německých hranic</vt:lpstr>
      <vt:lpstr>PRŮMĚRNÁ CENA NÁJMU v EUR na m2  na úrovni obcí 2023 tzv. studený nájem, bez energií rozdíl západ vs. východ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autor</dc:creator>
  <cp:lastModifiedBy>autor</cp:lastModifiedBy>
  <cp:revision>44</cp:revision>
  <dcterms:created xsi:type="dcterms:W3CDTF">2024-02-22T08:09:56Z</dcterms:created>
  <dcterms:modified xsi:type="dcterms:W3CDTF">2024-04-15T17:10:40Z</dcterms:modified>
</cp:coreProperties>
</file>