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0"/>
  </p:notesMasterIdLst>
  <p:handoutMasterIdLst>
    <p:handoutMasterId r:id="rId11"/>
  </p:handoutMasterIdLst>
  <p:sldIdLst>
    <p:sldId id="256" r:id="rId5"/>
    <p:sldId id="257" r:id="rId6"/>
    <p:sldId id="260" r:id="rId7"/>
    <p:sldId id="262" r:id="rId8"/>
    <p:sldId id="261" r:id="rId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F3F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5768" autoAdjust="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B0F7ADA8-E0D8-E140-B3EB-7B177B99ED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84321F44-F4CD-1342-9190-83F8027175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82366C8-899C-3046-9F1A-E4AA93091E8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2C8EF9BC-CA15-F749-AE84-143521C1B71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CI slide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CDFB5469-7B43-0D44-819F-C704135239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3839D93F-D054-0C49-B5BA-33CA7A41AAB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E1F77B3-EBC6-1040-9535-33D9549B74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797919FE-C3ED-C14E-AED0-882F982294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24329B9F-B123-B646-A47E-27058DD10E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1109301E-D1AD-0B43-976E-29DC995E1D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3DE62B41-48ED-D243-8CF8-571E1EC807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B2E98577-C944-7148-9D17-F5F41F0E8A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23. 4. 2024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Critical</a:t>
            </a:r>
            <a:r>
              <a:rPr lang="cs-CZ" dirty="0"/>
              <a:t> Time – Sarah </a:t>
            </a:r>
            <a:r>
              <a:rPr lang="cs-CZ" dirty="0" err="1"/>
              <a:t>Sharma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2000" dirty="0"/>
              <a:t>Geografie času</a:t>
            </a:r>
          </a:p>
          <a:p>
            <a:r>
              <a:rPr lang="cs-CZ" sz="2000" dirty="0"/>
              <a:t>Veronika Kotýnková Krotká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D596152-9E51-AAE9-22B8-76BA6E0F01E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116EF36-B295-78CA-F201-6396D6A326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BE3333E-5105-591B-1B51-1F85C5B74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k přípravě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340F09B-9425-3FA1-2771-801438DD08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Jakou disciplínu text rozvíjí?</a:t>
            </a:r>
          </a:p>
          <a:p>
            <a:r>
              <a:rPr lang="cs-CZ" dirty="0"/>
              <a:t>Jakým způsobem se článek vztahuje k času a prostoru?</a:t>
            </a:r>
          </a:p>
          <a:p>
            <a:r>
              <a:rPr lang="cs-CZ" dirty="0"/>
              <a:t>Jaké jsou cíle článku, co se snaží říct? </a:t>
            </a:r>
          </a:p>
          <a:p>
            <a:r>
              <a:rPr lang="cs-CZ" dirty="0"/>
              <a:t>Jakým způsobem argumentuje? Vůči čemu se vymezuje?</a:t>
            </a:r>
          </a:p>
          <a:p>
            <a:r>
              <a:rPr lang="cs-CZ" dirty="0"/>
              <a:t>Jaké koncepty užívá? </a:t>
            </a:r>
          </a:p>
          <a:p>
            <a:r>
              <a:rPr lang="cs-CZ" dirty="0"/>
              <a:t>Jakým způsobem se článek vztahuje k některému z předešlých textů? 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5177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E0CA829-53B9-C0BC-9A56-26BF354D15F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9F13D4F-30A4-B05C-8B89-8BFF455AB4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D7F7CB2-F876-0A09-4EFF-95B071DE4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89DB20C-8B82-2043-0179-2D95D5B46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59000"/>
            <a:ext cx="10753200" cy="477899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000" dirty="0"/>
              <a:t>Vymezení se vůči všeobjímající, jednostranné „speed </a:t>
            </a:r>
            <a:r>
              <a:rPr lang="cs-CZ" sz="2000" dirty="0" err="1"/>
              <a:t>theory</a:t>
            </a:r>
            <a:r>
              <a:rPr lang="cs-CZ" sz="2000" dirty="0"/>
              <a:t>“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Vymezení se vůči chápání času jako další proměnnou/klasifikaci vedle třídy, rasy, etnicity atp. </a:t>
            </a:r>
            <a:r>
              <a:rPr lang="cs-CZ" sz="2000" dirty="0">
                <a:sym typeface="Wingdings" panose="05000000000000000000" pitchFamily="2" charset="2"/>
              </a:rPr>
              <a:t> prostupuje všemi – </a:t>
            </a:r>
            <a:r>
              <a:rPr lang="cs-CZ" sz="2000" dirty="0" err="1">
                <a:sym typeface="Wingdings" panose="05000000000000000000" pitchFamily="2" charset="2"/>
              </a:rPr>
              <a:t>intersekcionalita</a:t>
            </a:r>
            <a:endParaRPr lang="cs-CZ" sz="2000" dirty="0"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</a:pPr>
            <a:r>
              <a:rPr lang="cs-CZ" sz="2000" dirty="0" err="1">
                <a:sym typeface="Wingdings" panose="05000000000000000000" pitchFamily="2" charset="2"/>
              </a:rPr>
              <a:t>Temporalita</a:t>
            </a:r>
            <a:r>
              <a:rPr lang="cs-CZ" sz="2000" dirty="0">
                <a:sym typeface="Wingdings" panose="05000000000000000000" pitchFamily="2" charset="2"/>
              </a:rPr>
              <a:t> je multidimenzionální, vztahová – re/produkuje moc</a:t>
            </a:r>
          </a:p>
          <a:p>
            <a:pPr>
              <a:lnSpc>
                <a:spcPct val="100000"/>
              </a:lnSpc>
            </a:pPr>
            <a:r>
              <a:rPr lang="cs-CZ" sz="2000" dirty="0">
                <a:sym typeface="Wingdings" panose="05000000000000000000" pitchFamily="2" charset="2"/>
              </a:rPr>
              <a:t>„</a:t>
            </a:r>
            <a:r>
              <a:rPr lang="cs-CZ" sz="2000" dirty="0" err="1">
                <a:sym typeface="Wingdings" panose="05000000000000000000" pitchFamily="2" charset="2"/>
              </a:rPr>
              <a:t>power</a:t>
            </a:r>
            <a:r>
              <a:rPr lang="cs-CZ" sz="2000" dirty="0">
                <a:sym typeface="Wingdings" panose="05000000000000000000" pitchFamily="2" charset="2"/>
              </a:rPr>
              <a:t> </a:t>
            </a:r>
            <a:r>
              <a:rPr lang="cs-CZ" sz="2000" dirty="0" err="1">
                <a:sym typeface="Wingdings" panose="05000000000000000000" pitchFamily="2" charset="2"/>
              </a:rPr>
              <a:t>dynamics</a:t>
            </a:r>
            <a:r>
              <a:rPr lang="cs-CZ" sz="2000" dirty="0">
                <a:sym typeface="Wingdings" panose="05000000000000000000" pitchFamily="2" charset="2"/>
              </a:rPr>
              <a:t>“ – </a:t>
            </a:r>
            <a:r>
              <a:rPr lang="cs-CZ" sz="2000" dirty="0" err="1">
                <a:sym typeface="Wingdings" panose="05000000000000000000" pitchFamily="2" charset="2"/>
              </a:rPr>
              <a:t>power</a:t>
            </a:r>
            <a:r>
              <a:rPr lang="cs-CZ" sz="2000" dirty="0">
                <a:sym typeface="Wingdings" panose="05000000000000000000" pitchFamily="2" charset="2"/>
              </a:rPr>
              <a:t> </a:t>
            </a:r>
            <a:r>
              <a:rPr lang="cs-CZ" sz="2000" dirty="0" err="1">
                <a:sym typeface="Wingdings" panose="05000000000000000000" pitchFamily="2" charset="2"/>
              </a:rPr>
              <a:t>chronography</a:t>
            </a:r>
            <a:endParaRPr lang="cs-CZ" sz="2000" dirty="0"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</a:pPr>
            <a:r>
              <a:rPr lang="cs-CZ" sz="2000" dirty="0" err="1">
                <a:sym typeface="Wingdings" panose="05000000000000000000" pitchFamily="2" charset="2"/>
              </a:rPr>
              <a:t>Uneven</a:t>
            </a:r>
            <a:r>
              <a:rPr lang="cs-CZ" sz="2000" dirty="0">
                <a:sym typeface="Wingdings" panose="05000000000000000000" pitchFamily="2" charset="2"/>
              </a:rPr>
              <a:t> </a:t>
            </a:r>
            <a:r>
              <a:rPr lang="cs-CZ" sz="2000" dirty="0" err="1">
                <a:sym typeface="Wingdings" panose="05000000000000000000" pitchFamily="2" charset="2"/>
              </a:rPr>
              <a:t>time</a:t>
            </a:r>
            <a:r>
              <a:rPr lang="cs-CZ" sz="2000" dirty="0">
                <a:sym typeface="Wingdings" panose="05000000000000000000" pitchFamily="2" charset="2"/>
              </a:rPr>
              <a:t> – nerovnoměrný přístup k „času“ - nejsou jen rychlé a pomalé třídy – nelze </a:t>
            </a:r>
            <a:r>
              <a:rPr lang="cs-CZ" sz="2000" dirty="0" err="1">
                <a:sym typeface="Wingdings" panose="05000000000000000000" pitchFamily="2" charset="2"/>
              </a:rPr>
              <a:t>binarizovat</a:t>
            </a:r>
            <a:r>
              <a:rPr lang="cs-CZ" sz="2000" dirty="0">
                <a:sym typeface="Wingdings" panose="05000000000000000000" pitchFamily="2" charset="2"/>
              </a:rPr>
              <a:t>, naopak je třeba sledovat komplexnost vztahů, procesů, které vytváří </a:t>
            </a:r>
            <a:r>
              <a:rPr lang="cs-CZ" sz="2000" dirty="0" err="1">
                <a:sym typeface="Wingdings" panose="05000000000000000000" pitchFamily="2" charset="2"/>
              </a:rPr>
              <a:t>temproalitu</a:t>
            </a:r>
            <a:endParaRPr lang="cs-CZ" sz="2000" dirty="0"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</a:pPr>
            <a:r>
              <a:rPr lang="cs-CZ" sz="2000" dirty="0">
                <a:sym typeface="Wingdings" panose="05000000000000000000" pitchFamily="2" charset="2"/>
              </a:rPr>
              <a:t>Důraz na </a:t>
            </a:r>
            <a:r>
              <a:rPr lang="cs-CZ" sz="2000" dirty="0" err="1">
                <a:sym typeface="Wingdings" panose="05000000000000000000" pitchFamily="2" charset="2"/>
              </a:rPr>
              <a:t>materialitu</a:t>
            </a:r>
            <a:r>
              <a:rPr lang="cs-CZ" sz="2000" dirty="0">
                <a:sym typeface="Wingdings" panose="05000000000000000000" pitchFamily="2" charset="2"/>
              </a:rPr>
              <a:t> (</a:t>
            </a:r>
            <a:r>
              <a:rPr lang="cs-CZ" sz="2000" dirty="0" err="1">
                <a:sym typeface="Wingdings" panose="05000000000000000000" pitchFamily="2" charset="2"/>
              </a:rPr>
              <a:t>spatiality</a:t>
            </a:r>
            <a:r>
              <a:rPr lang="cs-CZ" sz="2000" dirty="0">
                <a:sym typeface="Wingdings" panose="05000000000000000000" pitchFamily="2" charset="2"/>
              </a:rPr>
              <a:t>), materiálně-diskurzivní podmínky – „</a:t>
            </a:r>
            <a:r>
              <a:rPr lang="cs-CZ" sz="2000" dirty="0" err="1">
                <a:sym typeface="Wingdings" panose="05000000000000000000" pitchFamily="2" charset="2"/>
              </a:rPr>
              <a:t>what</a:t>
            </a:r>
            <a:r>
              <a:rPr lang="cs-CZ" sz="2000" dirty="0">
                <a:sym typeface="Wingdings" panose="05000000000000000000" pitchFamily="2" charset="2"/>
              </a:rPr>
              <a:t> </a:t>
            </a:r>
            <a:r>
              <a:rPr lang="cs-CZ" sz="2000" dirty="0" err="1">
                <a:sym typeface="Wingdings" panose="05000000000000000000" pitchFamily="2" charset="2"/>
              </a:rPr>
              <a:t>kind</a:t>
            </a:r>
            <a:r>
              <a:rPr lang="cs-CZ" sz="2000" dirty="0">
                <a:sym typeface="Wingdings" panose="05000000000000000000" pitchFamily="2" charset="2"/>
              </a:rPr>
              <a:t> </a:t>
            </a:r>
            <a:r>
              <a:rPr lang="cs-CZ" sz="2000" dirty="0" err="1">
                <a:sym typeface="Wingdings" panose="05000000000000000000" pitchFamily="2" charset="2"/>
              </a:rPr>
              <a:t>of</a:t>
            </a:r>
            <a:r>
              <a:rPr lang="cs-CZ" sz="2000" dirty="0">
                <a:sym typeface="Wingdings" panose="05000000000000000000" pitchFamily="2" charset="2"/>
              </a:rPr>
              <a:t> </a:t>
            </a:r>
            <a:r>
              <a:rPr lang="cs-CZ" sz="2000" dirty="0" err="1">
                <a:sym typeface="Wingdings" panose="05000000000000000000" pitchFamily="2" charset="2"/>
              </a:rPr>
              <a:t>social</a:t>
            </a:r>
            <a:r>
              <a:rPr lang="cs-CZ" sz="2000" dirty="0">
                <a:sym typeface="Wingdings" panose="05000000000000000000" pitchFamily="2" charset="2"/>
              </a:rPr>
              <a:t> </a:t>
            </a:r>
            <a:r>
              <a:rPr lang="cs-CZ" sz="2000" dirty="0" err="1">
                <a:sym typeface="Wingdings" panose="05000000000000000000" pitchFamily="2" charset="2"/>
              </a:rPr>
              <a:t>struggle</a:t>
            </a:r>
            <a:r>
              <a:rPr lang="cs-CZ" sz="2000" dirty="0">
                <a:sym typeface="Wingdings" panose="05000000000000000000" pitchFamily="2" charset="2"/>
              </a:rPr>
              <a:t> </a:t>
            </a:r>
            <a:r>
              <a:rPr lang="cs-CZ" sz="2000" dirty="0" err="1">
                <a:sym typeface="Wingdings" panose="05000000000000000000" pitchFamily="2" charset="2"/>
              </a:rPr>
              <a:t>occurs</a:t>
            </a:r>
            <a:r>
              <a:rPr lang="cs-CZ" sz="2000" dirty="0">
                <a:sym typeface="Wingdings" panose="05000000000000000000" pitchFamily="2" charset="2"/>
              </a:rPr>
              <a:t> in </a:t>
            </a:r>
            <a:r>
              <a:rPr lang="cs-CZ" sz="2000" dirty="0" err="1">
                <a:sym typeface="Wingdings" panose="05000000000000000000" pitchFamily="2" charset="2"/>
              </a:rPr>
              <a:t>particular</a:t>
            </a:r>
            <a:r>
              <a:rPr lang="cs-CZ" sz="2000" dirty="0">
                <a:sym typeface="Wingdings" panose="05000000000000000000" pitchFamily="2" charset="2"/>
              </a:rPr>
              <a:t> </a:t>
            </a:r>
            <a:r>
              <a:rPr lang="cs-CZ" sz="2000" dirty="0" err="1">
                <a:sym typeface="Wingdings" panose="05000000000000000000" pitchFamily="2" charset="2"/>
              </a:rPr>
              <a:t>technological</a:t>
            </a:r>
            <a:r>
              <a:rPr lang="cs-CZ" sz="2000" dirty="0">
                <a:sym typeface="Wingdings" panose="05000000000000000000" pitchFamily="2" charset="2"/>
              </a:rPr>
              <a:t> environment?“ </a:t>
            </a:r>
          </a:p>
          <a:p>
            <a:pPr>
              <a:lnSpc>
                <a:spcPct val="100000"/>
              </a:lnSpc>
            </a:pPr>
            <a:r>
              <a:rPr lang="cs-CZ" sz="2000" dirty="0">
                <a:sym typeface="Wingdings" panose="05000000000000000000" pitchFamily="2" charset="2"/>
              </a:rPr>
              <a:t>Čas podléhá struktuře, organizaci, kontrole</a:t>
            </a:r>
          </a:p>
          <a:p>
            <a:pPr>
              <a:lnSpc>
                <a:spcPct val="100000"/>
              </a:lnSpc>
            </a:pPr>
            <a:r>
              <a:rPr lang="cs-CZ" sz="2000" dirty="0">
                <a:sym typeface="Wingdings" panose="05000000000000000000" pitchFamily="2" charset="2"/>
              </a:rPr>
              <a:t>Kdo má moc tento čas řídit – záleží na různých (proměnlivých) dispozicích</a:t>
            </a:r>
          </a:p>
          <a:p>
            <a:pPr>
              <a:lnSpc>
                <a:spcPct val="100000"/>
              </a:lnSpc>
            </a:pPr>
            <a:r>
              <a:rPr lang="cs-CZ" sz="2000" dirty="0">
                <a:sym typeface="Wingdings" panose="05000000000000000000" pitchFamily="2" charset="2"/>
              </a:rPr>
              <a:t>prostorovost-/</a:t>
            </a:r>
            <a:r>
              <a:rPr lang="cs-CZ" sz="2000" dirty="0" err="1">
                <a:sym typeface="Wingdings" panose="05000000000000000000" pitchFamily="2" charset="2"/>
              </a:rPr>
              <a:t>materialita</a:t>
            </a:r>
            <a:r>
              <a:rPr lang="cs-CZ" sz="2000" dirty="0">
                <a:sym typeface="Wingdings" panose="05000000000000000000" pitchFamily="2" charset="2"/>
              </a:rPr>
              <a:t> produkující </a:t>
            </a:r>
            <a:r>
              <a:rPr lang="cs-CZ" sz="2000" dirty="0" err="1">
                <a:sym typeface="Wingdings" panose="05000000000000000000" pitchFamily="2" charset="2"/>
              </a:rPr>
              <a:t>temporalitu</a:t>
            </a:r>
            <a:r>
              <a:rPr lang="cs-CZ" sz="2000" dirty="0">
                <a:sym typeface="Wingdings" panose="05000000000000000000" pitchFamily="2" charset="2"/>
              </a:rPr>
              <a:t> je přehlížena – to vede k tomu, že problém např. s „nedostatkem“ času je chápán jako individuální selhání ve vlastním </a:t>
            </a:r>
            <a:r>
              <a:rPr lang="cs-CZ" sz="2000" dirty="0" err="1">
                <a:sym typeface="Wingdings" panose="05000000000000000000" pitchFamily="2" charset="2"/>
              </a:rPr>
              <a:t>time</a:t>
            </a:r>
            <a:r>
              <a:rPr lang="cs-CZ" sz="2000" dirty="0">
                <a:sym typeface="Wingdings" panose="05000000000000000000" pitchFamily="2" charset="2"/>
              </a:rPr>
              <a:t>-managementu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63464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B46AADE-5F2D-D47E-2FD5-04926E6E852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DE7F78-8725-BE1A-38C1-87D2ED6BBD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4167803-3680-FAA0-A563-CFA4BBD3A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otázky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1221C0B-5687-F40B-E2E0-F80FE5A87B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29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cs-CZ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Jaké mohou být příklady aplikace konceptu </a:t>
            </a:r>
            <a:r>
              <a:rPr lang="cs-CZ" sz="22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power</a:t>
            </a:r>
            <a:r>
              <a:rPr lang="cs-CZ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chronography</a:t>
            </a:r>
            <a:r>
              <a:rPr lang="cs-CZ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na jednotlivce, skupiny obyvatel či městskou politiku?</a:t>
            </a:r>
          </a:p>
          <a:p>
            <a:pPr marL="529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en-GB" sz="2200" b="0" i="0" u="none" strike="noStrike" baseline="0" dirty="0" err="1">
                <a:solidFill>
                  <a:srgbClr val="000000"/>
                </a:solidFill>
                <a:latin typeface="+mj-lt"/>
              </a:rPr>
              <a:t>Pociťujete</a:t>
            </a:r>
            <a:r>
              <a:rPr lang="en-GB" sz="22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2200" b="0" i="0" u="none" strike="noStrike" baseline="0" dirty="0" err="1">
                <a:solidFill>
                  <a:srgbClr val="000000"/>
                </a:solidFill>
                <a:latin typeface="+mj-lt"/>
              </a:rPr>
              <a:t>kolem</a:t>
            </a:r>
            <a:r>
              <a:rPr lang="en-GB" sz="22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2200" b="0" i="0" u="none" strike="noStrike" baseline="0" dirty="0" err="1">
                <a:solidFill>
                  <a:srgbClr val="000000"/>
                </a:solidFill>
                <a:latin typeface="+mj-lt"/>
              </a:rPr>
              <a:t>sebe</a:t>
            </a:r>
            <a:r>
              <a:rPr lang="en-GB" sz="2200" b="0" i="0" u="none" strike="noStrike" baseline="0" dirty="0">
                <a:solidFill>
                  <a:srgbClr val="000000"/>
                </a:solidFill>
                <a:latin typeface="+mj-lt"/>
              </a:rPr>
              <a:t> ten 24/7 </a:t>
            </a:r>
            <a:r>
              <a:rPr lang="en-GB" sz="2200" b="0" i="0" u="none" strike="noStrike" baseline="0" dirty="0" err="1">
                <a:solidFill>
                  <a:srgbClr val="000000"/>
                </a:solidFill>
                <a:latin typeface="+mj-lt"/>
              </a:rPr>
              <a:t>svět</a:t>
            </a:r>
            <a:r>
              <a:rPr lang="en-GB" sz="2200" b="0" i="0" u="none" strike="noStrike" baseline="0" dirty="0">
                <a:solidFill>
                  <a:srgbClr val="000000"/>
                </a:solidFill>
                <a:latin typeface="+mj-lt"/>
              </a:rPr>
              <a:t>? </a:t>
            </a:r>
            <a:endParaRPr lang="cs-CZ" sz="2200" b="0" i="0" u="none" strike="noStrike" baseline="0" dirty="0">
              <a:solidFill>
                <a:srgbClr val="000000"/>
              </a:solidFill>
              <a:latin typeface="+mj-lt"/>
            </a:endParaRPr>
          </a:p>
          <a:p>
            <a:pPr marL="529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cs-CZ" sz="22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Co znamená dostatečný přístup k </a:t>
            </a:r>
            <a:r>
              <a:rPr lang="cs-CZ" sz="2200" kern="100" dirty="0" err="1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veřejnému-politickému</a:t>
            </a:r>
            <a:r>
              <a:rPr lang="cs-CZ" sz="22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 času? </a:t>
            </a:r>
            <a:endParaRPr lang="cs-CZ" sz="2200" b="0" i="0" u="none" strike="noStrike" baseline="0" dirty="0">
              <a:solidFill>
                <a:srgbClr val="000000"/>
              </a:solidFill>
              <a:latin typeface="+mj-lt"/>
            </a:endParaRPr>
          </a:p>
          <a:p>
            <a:pPr marL="529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cs-CZ" sz="2200" dirty="0">
                <a:effectLst/>
                <a:latin typeface="+mj-lt"/>
                <a:ea typeface="Aptos" panose="020B0004020202020204" pitchFamily="34" charset="0"/>
              </a:rPr>
              <a:t>S čím podle vás zrychlování tempa nejvíce souvisí? Co považujete za jeho zlomový bod? </a:t>
            </a:r>
            <a:r>
              <a:rPr lang="cs-CZ" sz="22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Bude i v budoucnu pokračovat tzv. „speed </a:t>
            </a:r>
            <a:r>
              <a:rPr lang="cs-CZ" sz="2200" kern="100" dirty="0" err="1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culture</a:t>
            </a:r>
            <a:r>
              <a:rPr lang="cs-CZ" sz="22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“ nebo se procesy ve společnosti budou postupně zpomalovat? </a:t>
            </a:r>
          </a:p>
          <a:p>
            <a:pPr marL="529200" indent="-457200" algn="just">
              <a:lnSpc>
                <a:spcPct val="100000"/>
              </a:lnSpc>
              <a:buFont typeface="+mj-lt"/>
              <a:buAutoNum type="arabicPeriod"/>
            </a:pPr>
            <a:endParaRPr lang="cs-CZ" sz="2200" kern="100" dirty="0">
              <a:effectLst/>
              <a:latin typeface="+mj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529200" indent="-457200" algn="just">
              <a:lnSpc>
                <a:spcPct val="10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22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Změnil se určitým způsobem postoj technologií tehdy a teď? Jak?</a:t>
            </a:r>
          </a:p>
          <a:p>
            <a:pPr marL="529200" indent="-457200" algn="just">
              <a:lnSpc>
                <a:spcPct val="10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GB" sz="2200" b="0" i="0" u="none" strike="noStrike" baseline="0" dirty="0" err="1">
                <a:solidFill>
                  <a:srgbClr val="000000"/>
                </a:solidFill>
                <a:latin typeface="+mj-lt"/>
              </a:rPr>
              <a:t>Jaký</a:t>
            </a:r>
            <a:r>
              <a:rPr lang="en-GB" sz="2200" b="0" i="0" u="none" strike="noStrike" baseline="0" dirty="0">
                <a:solidFill>
                  <a:srgbClr val="000000"/>
                </a:solidFill>
                <a:latin typeface="+mj-lt"/>
              </a:rPr>
              <a:t> je </a:t>
            </a:r>
            <a:r>
              <a:rPr lang="en-GB" sz="2200" b="0" i="0" u="none" strike="noStrike" baseline="0" dirty="0" err="1">
                <a:solidFill>
                  <a:srgbClr val="000000"/>
                </a:solidFill>
                <a:latin typeface="+mj-lt"/>
              </a:rPr>
              <a:t>rozdíl</a:t>
            </a:r>
            <a:r>
              <a:rPr lang="en-GB" sz="22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2200" b="0" i="0" u="none" strike="noStrike" baseline="0" dirty="0" err="1">
                <a:solidFill>
                  <a:srgbClr val="000000"/>
                </a:solidFill>
                <a:latin typeface="+mj-lt"/>
              </a:rPr>
              <a:t>mezi</a:t>
            </a:r>
            <a:r>
              <a:rPr lang="en-GB" sz="2200" b="0" i="0" u="none" strike="noStrike" baseline="0" dirty="0">
                <a:solidFill>
                  <a:srgbClr val="000000"/>
                </a:solidFill>
                <a:latin typeface="+mj-lt"/>
              </a:rPr>
              <a:t> fast </a:t>
            </a:r>
            <a:r>
              <a:rPr lang="en-GB" sz="2200" b="0" i="0" u="none" strike="noStrike" baseline="0" dirty="0" err="1">
                <a:solidFill>
                  <a:srgbClr val="000000"/>
                </a:solidFill>
                <a:latin typeface="+mj-lt"/>
              </a:rPr>
              <a:t>kapitalismem</a:t>
            </a:r>
            <a:r>
              <a:rPr lang="en-GB" sz="2200" b="0" i="0" u="none" strike="noStrike" baseline="0" dirty="0">
                <a:solidFill>
                  <a:srgbClr val="000000"/>
                </a:solidFill>
                <a:latin typeface="+mj-lt"/>
              </a:rPr>
              <a:t> a </a:t>
            </a:r>
            <a:r>
              <a:rPr lang="en-GB" sz="2200" b="0" i="0" u="none" strike="noStrike" baseline="0" dirty="0" err="1">
                <a:solidFill>
                  <a:srgbClr val="000000"/>
                </a:solidFill>
                <a:latin typeface="+mj-lt"/>
              </a:rPr>
              <a:t>normálním</a:t>
            </a:r>
            <a:r>
              <a:rPr lang="en-GB" sz="22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2200" b="0" i="0" u="none" strike="noStrike" baseline="0" dirty="0" err="1">
                <a:solidFill>
                  <a:srgbClr val="000000"/>
                </a:solidFill>
                <a:latin typeface="+mj-lt"/>
              </a:rPr>
              <a:t>kapitalismem</a:t>
            </a:r>
            <a:r>
              <a:rPr lang="en-GB" sz="2200" b="0" i="0" u="none" strike="noStrike" baseline="0" dirty="0">
                <a:solidFill>
                  <a:srgbClr val="000000"/>
                </a:solidFill>
                <a:latin typeface="+mj-lt"/>
              </a:rPr>
              <a:t>? </a:t>
            </a:r>
            <a:endParaRPr lang="cs-CZ" sz="2200" b="0" i="0" u="none" strike="noStrike" baseline="0" dirty="0">
              <a:solidFill>
                <a:srgbClr val="000000"/>
              </a:solidFill>
              <a:latin typeface="+mj-lt"/>
            </a:endParaRPr>
          </a:p>
          <a:p>
            <a:pPr marL="529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en-GB" sz="2200" b="0" i="0" u="none" strike="noStrike" baseline="0" dirty="0">
                <a:solidFill>
                  <a:srgbClr val="000000"/>
                </a:solidFill>
                <a:latin typeface="+mj-lt"/>
              </a:rPr>
              <a:t>Jak se </a:t>
            </a:r>
            <a:r>
              <a:rPr lang="en-GB" sz="2200" b="0" i="0" u="none" strike="noStrike" baseline="0" dirty="0" err="1">
                <a:solidFill>
                  <a:srgbClr val="000000"/>
                </a:solidFill>
                <a:latin typeface="+mj-lt"/>
              </a:rPr>
              <a:t>promítá</a:t>
            </a:r>
            <a:r>
              <a:rPr lang="en-GB" sz="22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2200" b="0" i="0" u="none" strike="noStrike" baseline="0" dirty="0" err="1">
                <a:solidFill>
                  <a:srgbClr val="000000"/>
                </a:solidFill>
                <a:latin typeface="+mj-lt"/>
              </a:rPr>
              <a:t>nerovnoměrné</a:t>
            </a:r>
            <a:r>
              <a:rPr lang="en-GB" sz="22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2200" b="0" i="0" u="none" strike="noStrike" baseline="0" dirty="0" err="1">
                <a:solidFill>
                  <a:srgbClr val="000000"/>
                </a:solidFill>
                <a:latin typeface="+mj-lt"/>
              </a:rPr>
              <a:t>vnímání</a:t>
            </a:r>
            <a:r>
              <a:rPr lang="en-GB" sz="22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2200" b="0" i="0" u="none" strike="noStrike" baseline="0" dirty="0" err="1">
                <a:solidFill>
                  <a:srgbClr val="000000"/>
                </a:solidFill>
                <a:latin typeface="+mj-lt"/>
              </a:rPr>
              <a:t>času</a:t>
            </a:r>
            <a:r>
              <a:rPr lang="en-GB" sz="22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2200" b="0" i="0" u="none" strike="noStrike" baseline="0" dirty="0" err="1">
                <a:solidFill>
                  <a:srgbClr val="000000"/>
                </a:solidFill>
                <a:latin typeface="+mj-lt"/>
              </a:rPr>
              <a:t>mezi</a:t>
            </a:r>
            <a:r>
              <a:rPr lang="en-GB" sz="22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2200" b="0" i="0" u="none" strike="noStrike" baseline="0" dirty="0" err="1">
                <a:solidFill>
                  <a:srgbClr val="000000"/>
                </a:solidFill>
                <a:latin typeface="+mj-lt"/>
              </a:rPr>
              <a:t>různými</a:t>
            </a:r>
            <a:r>
              <a:rPr lang="en-GB" sz="22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2200" b="0" i="0" u="none" strike="noStrike" baseline="0" dirty="0" err="1">
                <a:solidFill>
                  <a:srgbClr val="000000"/>
                </a:solidFill>
                <a:latin typeface="+mj-lt"/>
              </a:rPr>
              <a:t>sociálními</a:t>
            </a:r>
            <a:r>
              <a:rPr lang="en-GB" sz="22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2200" b="0" i="0" u="none" strike="noStrike" baseline="0" dirty="0" err="1">
                <a:solidFill>
                  <a:srgbClr val="000000"/>
                </a:solidFill>
                <a:latin typeface="+mj-lt"/>
              </a:rPr>
              <a:t>skupinami</a:t>
            </a:r>
            <a:r>
              <a:rPr lang="en-GB" sz="2200" b="0" i="0" u="none" strike="noStrike" baseline="0" dirty="0">
                <a:solidFill>
                  <a:srgbClr val="000000"/>
                </a:solidFill>
                <a:latin typeface="+mj-lt"/>
              </a:rPr>
              <a:t>? </a:t>
            </a:r>
          </a:p>
          <a:p>
            <a:pPr marL="529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en-GB" sz="2200" b="0" i="0" u="none" strike="noStrike" baseline="0" dirty="0" err="1">
                <a:solidFill>
                  <a:srgbClr val="000000"/>
                </a:solidFill>
                <a:latin typeface="+mj-lt"/>
              </a:rPr>
              <a:t>Jaké</a:t>
            </a:r>
            <a:r>
              <a:rPr lang="en-GB" sz="22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2200" b="0" i="0" u="none" strike="noStrike" baseline="0" dirty="0" err="1">
                <a:solidFill>
                  <a:srgbClr val="000000"/>
                </a:solidFill>
                <a:latin typeface="+mj-lt"/>
              </a:rPr>
              <a:t>jsou</a:t>
            </a:r>
            <a:r>
              <a:rPr lang="en-GB" sz="22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2200" b="0" i="0" u="none" strike="noStrike" baseline="0" dirty="0" err="1">
                <a:solidFill>
                  <a:srgbClr val="000000"/>
                </a:solidFill>
                <a:latin typeface="+mj-lt"/>
              </a:rPr>
              <a:t>hlavní</a:t>
            </a:r>
            <a:r>
              <a:rPr lang="en-GB" sz="22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2200" b="0" i="0" u="none" strike="noStrike" baseline="0" dirty="0" err="1">
                <a:solidFill>
                  <a:srgbClr val="000000"/>
                </a:solidFill>
                <a:latin typeface="+mj-lt"/>
              </a:rPr>
              <a:t>rozdíly</a:t>
            </a:r>
            <a:r>
              <a:rPr lang="en-GB" sz="22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2200" b="0" i="0" u="none" strike="noStrike" baseline="0" dirty="0" err="1">
                <a:solidFill>
                  <a:srgbClr val="000000"/>
                </a:solidFill>
                <a:latin typeface="+mj-lt"/>
              </a:rPr>
              <a:t>mezi</a:t>
            </a:r>
            <a:r>
              <a:rPr lang="en-GB" sz="22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2200" b="0" i="0" u="none" strike="noStrike" baseline="0" dirty="0" err="1">
                <a:solidFill>
                  <a:srgbClr val="000000"/>
                </a:solidFill>
                <a:latin typeface="+mj-lt"/>
              </a:rPr>
              <a:t>prostorovými</a:t>
            </a:r>
            <a:r>
              <a:rPr lang="en-GB" sz="2200" b="0" i="0" u="none" strike="noStrike" baseline="0" dirty="0">
                <a:solidFill>
                  <a:srgbClr val="000000"/>
                </a:solidFill>
                <a:latin typeface="+mj-lt"/>
              </a:rPr>
              <a:t> a </a:t>
            </a:r>
            <a:r>
              <a:rPr lang="en-GB" sz="2200" b="0" i="0" u="none" strike="noStrike" baseline="0" dirty="0" err="1">
                <a:solidFill>
                  <a:srgbClr val="000000"/>
                </a:solidFill>
                <a:latin typeface="+mj-lt"/>
              </a:rPr>
              <a:t>časovými</a:t>
            </a:r>
            <a:r>
              <a:rPr lang="en-GB" sz="22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2200" b="0" i="0" u="none" strike="noStrike" baseline="0" dirty="0" err="1">
                <a:solidFill>
                  <a:srgbClr val="000000"/>
                </a:solidFill>
                <a:latin typeface="+mj-lt"/>
              </a:rPr>
              <a:t>politikami</a:t>
            </a:r>
            <a:r>
              <a:rPr lang="en-GB" sz="2200" b="0" i="0" u="none" strike="noStrike" baseline="0" dirty="0">
                <a:solidFill>
                  <a:srgbClr val="000000"/>
                </a:solidFill>
                <a:latin typeface="+mj-lt"/>
              </a:rPr>
              <a:t>? </a:t>
            </a:r>
            <a:endParaRPr lang="cs-CZ" sz="2200" kern="100" dirty="0">
              <a:effectLst/>
              <a:latin typeface="+mj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529200" indent="-457200" algn="just">
              <a:lnSpc>
                <a:spcPct val="100000"/>
              </a:lnSpc>
              <a:buFont typeface="+mj-lt"/>
              <a:buAutoNum type="arabicPeriod"/>
            </a:pPr>
            <a:endParaRPr lang="en-GB" sz="2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33803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293E224-53D2-D9F4-AE8F-3A4AC9FE07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DD347E3-BEF1-7105-9463-307D4F4C5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Text na příště 30. 4. 2024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4DA47A6-D676-31FC-0C14-2A36BAB7BC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Další hodina proběhne 30. 4. 2024</a:t>
            </a:r>
          </a:p>
          <a:p>
            <a:r>
              <a:rPr lang="cs-CZ" dirty="0"/>
              <a:t>Text: </a:t>
            </a:r>
            <a:r>
              <a:rPr lang="cs-CZ" dirty="0" err="1"/>
              <a:t>Benoît</a:t>
            </a:r>
            <a:r>
              <a:rPr lang="cs-CZ" dirty="0"/>
              <a:t> </a:t>
            </a:r>
            <a:r>
              <a:rPr lang="cs-CZ" dirty="0" err="1"/>
              <a:t>Challand</a:t>
            </a:r>
            <a:r>
              <a:rPr lang="cs-CZ" dirty="0"/>
              <a:t> - </a:t>
            </a:r>
            <a:r>
              <a:rPr lang="en-US" dirty="0"/>
              <a:t>1989, Contested Memories and the</a:t>
            </a:r>
            <a:r>
              <a:rPr lang="cs-CZ" dirty="0"/>
              <a:t> </a:t>
            </a:r>
            <a:r>
              <a:rPr lang="en-US" dirty="0"/>
              <a:t>Shifting Cognitive Maps of Europe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06491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sci-prezentace-16-9-cz-v11.potx" id="{752B7536-5AE2-417E-ADC9-516CF57E47A0}" vid="{C3A561A7-18A2-4AA4-BD35-A7AB220CBEDF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8BAC94BA468D488F31B2478A655CDC" ma:contentTypeVersion="2" ma:contentTypeDescription="Create a new document." ma:contentTypeScope="" ma:versionID="ee33a842da3844a56f5f7ee8bb88b81c">
  <xsd:schema xmlns:xsd="http://www.w3.org/2001/XMLSchema" xmlns:xs="http://www.w3.org/2001/XMLSchema" xmlns:p="http://schemas.microsoft.com/office/2006/metadata/properties" xmlns:ns2="76d5652a-9cd3-465f-98c7-aa8090bd65c7" targetNamespace="http://schemas.microsoft.com/office/2006/metadata/properties" ma:root="true" ma:fieldsID="0e2306b8fccc60975f3c3727b2649f8a" ns2:_="">
    <xsd:import namespace="76d5652a-9cd3-465f-98c7-aa8090bd65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d5652a-9cd3-465f-98c7-aa8090bd65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C06E066-0F4E-484E-B4F5-54B33F9AAE7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F7F3195-92F4-4D76-AD9B-76540D1899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d5652a-9cd3-465f-98c7-aa8090bd65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536C02B-13D6-46AC-9DAE-B6D8E6AE8EF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muni-sci-prezentace-16-9-cz-v11</Template>
  <TotalTime>211</TotalTime>
  <Words>372</Words>
  <Application>Microsoft Office PowerPoint</Application>
  <PresentationFormat>Širokoúhlá obrazovka</PresentationFormat>
  <Paragraphs>39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Tahoma</vt:lpstr>
      <vt:lpstr>Wingdings</vt:lpstr>
      <vt:lpstr>Prezentace_MU_CZ</vt:lpstr>
      <vt:lpstr>Critical Time – Sarah Sharma</vt:lpstr>
      <vt:lpstr>Otázky k přípravě</vt:lpstr>
      <vt:lpstr>Shrnutí</vt:lpstr>
      <vt:lpstr>Další otázky</vt:lpstr>
      <vt:lpstr>Text na příště 30. 4.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 Time – Sarah Sharma</dc:title>
  <dc:creator>Veronika Kotýnková</dc:creator>
  <cp:lastModifiedBy>Veronika Kotýnková Krotká</cp:lastModifiedBy>
  <cp:revision>6</cp:revision>
  <cp:lastPrinted>1601-01-01T00:00:00Z</cp:lastPrinted>
  <dcterms:created xsi:type="dcterms:W3CDTF">2023-04-27T11:13:10Z</dcterms:created>
  <dcterms:modified xsi:type="dcterms:W3CDTF">2024-04-23T09:40:26Z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0x0101008A8BAC94BA468D488F31B2478A655CDC</vt:lpwstr>
  </property>
</Properties>
</file>