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0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23. 4. 2024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Critical</a:t>
            </a:r>
            <a:r>
              <a:rPr lang="cs-CZ" dirty="0"/>
              <a:t> Time – Sarah </a:t>
            </a:r>
            <a:r>
              <a:rPr lang="cs-CZ" dirty="0" err="1"/>
              <a:t>Sharma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dirty="0"/>
              <a:t>Geografie času</a:t>
            </a:r>
          </a:p>
          <a:p>
            <a:r>
              <a:rPr lang="cs-CZ" sz="2000" dirty="0"/>
              <a:t>Veronika Kotýnková Krotká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596152-9E51-AAE9-22B8-76BA6E0F01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6EF36-B295-78CA-F201-6396D6A326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E3333E-5105-591B-1B51-1F85C5B74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přípravě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40F09B-9425-3FA1-2771-801438DD0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Jakou disciplínu text rozvíjí?</a:t>
            </a:r>
          </a:p>
          <a:p>
            <a:r>
              <a:rPr lang="cs-CZ" dirty="0"/>
              <a:t>Jakým způsobem se článek vztahuje k času a prostoru?</a:t>
            </a:r>
          </a:p>
          <a:p>
            <a:r>
              <a:rPr lang="cs-CZ" dirty="0"/>
              <a:t>Jaké jsou cíle článku, co se snaží říct? </a:t>
            </a:r>
          </a:p>
          <a:p>
            <a:r>
              <a:rPr lang="cs-CZ" dirty="0"/>
              <a:t>Jakým způsobem argumentuje? Vůči čemu se vymezuje?</a:t>
            </a:r>
          </a:p>
          <a:p>
            <a:r>
              <a:rPr lang="cs-CZ" dirty="0"/>
              <a:t>Jaké koncepty užívá? </a:t>
            </a:r>
          </a:p>
          <a:p>
            <a:r>
              <a:rPr lang="cs-CZ" dirty="0"/>
              <a:t>Jakým způsobem se článek vztahuje k některému z předešlých textů?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17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0CA829-53B9-C0BC-9A56-26BF354D15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F13D4F-30A4-B05C-8B89-8BFF455AB4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7F7CB2-F876-0A09-4EFF-95B071DE4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9DB20C-8B82-2043-0179-2D95D5B46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477899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Vymezení se vůči všeobjímající, jednostranné „speed </a:t>
            </a:r>
            <a:r>
              <a:rPr lang="cs-CZ" sz="2000" dirty="0" err="1"/>
              <a:t>theory</a:t>
            </a:r>
            <a:r>
              <a:rPr lang="cs-CZ" sz="2000" dirty="0"/>
              <a:t>“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Vymezení se vůči chápání času jako další proměnnou/klasifikaci vedle třídy, rasy, etnicity atp. </a:t>
            </a:r>
            <a:r>
              <a:rPr lang="cs-CZ" sz="2000" dirty="0">
                <a:sym typeface="Wingdings" panose="05000000000000000000" pitchFamily="2" charset="2"/>
              </a:rPr>
              <a:t> prostupuje všemi – </a:t>
            </a:r>
            <a:r>
              <a:rPr lang="cs-CZ" sz="2000" dirty="0" err="1">
                <a:sym typeface="Wingdings" panose="05000000000000000000" pitchFamily="2" charset="2"/>
              </a:rPr>
              <a:t>intersekcionalita</a:t>
            </a:r>
            <a:endParaRPr lang="cs-CZ" sz="20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r>
              <a:rPr lang="cs-CZ" sz="2000" dirty="0" err="1">
                <a:sym typeface="Wingdings" panose="05000000000000000000" pitchFamily="2" charset="2"/>
              </a:rPr>
              <a:t>Temporalita</a:t>
            </a:r>
            <a:r>
              <a:rPr lang="cs-CZ" sz="2000" dirty="0">
                <a:sym typeface="Wingdings" panose="05000000000000000000" pitchFamily="2" charset="2"/>
              </a:rPr>
              <a:t> je multidimenzionální, vztahová – re/produkuje moc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ym typeface="Wingdings" panose="05000000000000000000" pitchFamily="2" charset="2"/>
              </a:rPr>
              <a:t>„</a:t>
            </a:r>
            <a:r>
              <a:rPr lang="cs-CZ" sz="2000" dirty="0" err="1">
                <a:sym typeface="Wingdings" panose="05000000000000000000" pitchFamily="2" charset="2"/>
              </a:rPr>
              <a:t>power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dynamics</a:t>
            </a:r>
            <a:r>
              <a:rPr lang="cs-CZ" sz="2000" dirty="0">
                <a:sym typeface="Wingdings" panose="05000000000000000000" pitchFamily="2" charset="2"/>
              </a:rPr>
              <a:t>“ – </a:t>
            </a:r>
            <a:r>
              <a:rPr lang="cs-CZ" sz="2000" dirty="0" err="1">
                <a:sym typeface="Wingdings" panose="05000000000000000000" pitchFamily="2" charset="2"/>
              </a:rPr>
              <a:t>power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chronography</a:t>
            </a:r>
            <a:endParaRPr lang="cs-CZ" sz="20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r>
              <a:rPr lang="cs-CZ" sz="2000" dirty="0" err="1">
                <a:sym typeface="Wingdings" panose="05000000000000000000" pitchFamily="2" charset="2"/>
              </a:rPr>
              <a:t>Uneven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time</a:t>
            </a:r>
            <a:r>
              <a:rPr lang="cs-CZ" sz="2000" dirty="0">
                <a:sym typeface="Wingdings" panose="05000000000000000000" pitchFamily="2" charset="2"/>
              </a:rPr>
              <a:t> – nerovnoměrný přístup k „času“ - nejsou jen rychlé a pomalé třídy – nelze </a:t>
            </a:r>
            <a:r>
              <a:rPr lang="cs-CZ" sz="2000" dirty="0" err="1">
                <a:sym typeface="Wingdings" panose="05000000000000000000" pitchFamily="2" charset="2"/>
              </a:rPr>
              <a:t>binarizovat</a:t>
            </a:r>
            <a:r>
              <a:rPr lang="cs-CZ" sz="2000" dirty="0">
                <a:sym typeface="Wingdings" panose="05000000000000000000" pitchFamily="2" charset="2"/>
              </a:rPr>
              <a:t>, naopak je třeba sledovat komplexnost vztahů, procesů, které vytváří </a:t>
            </a:r>
            <a:r>
              <a:rPr lang="cs-CZ" sz="2000" dirty="0" err="1">
                <a:sym typeface="Wingdings" panose="05000000000000000000" pitchFamily="2" charset="2"/>
              </a:rPr>
              <a:t>temproalitu</a:t>
            </a:r>
            <a:endParaRPr lang="cs-CZ" sz="20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r>
              <a:rPr lang="cs-CZ" sz="2000" dirty="0">
                <a:sym typeface="Wingdings" panose="05000000000000000000" pitchFamily="2" charset="2"/>
              </a:rPr>
              <a:t>Důraz na </a:t>
            </a:r>
            <a:r>
              <a:rPr lang="cs-CZ" sz="2000" dirty="0" err="1">
                <a:sym typeface="Wingdings" panose="05000000000000000000" pitchFamily="2" charset="2"/>
              </a:rPr>
              <a:t>materialitu</a:t>
            </a:r>
            <a:r>
              <a:rPr lang="cs-CZ" sz="2000" dirty="0">
                <a:sym typeface="Wingdings" panose="05000000000000000000" pitchFamily="2" charset="2"/>
              </a:rPr>
              <a:t> (</a:t>
            </a:r>
            <a:r>
              <a:rPr lang="cs-CZ" sz="2000" dirty="0" err="1">
                <a:sym typeface="Wingdings" panose="05000000000000000000" pitchFamily="2" charset="2"/>
              </a:rPr>
              <a:t>spatiality</a:t>
            </a:r>
            <a:r>
              <a:rPr lang="cs-CZ" sz="2000" dirty="0">
                <a:sym typeface="Wingdings" panose="05000000000000000000" pitchFamily="2" charset="2"/>
              </a:rPr>
              <a:t>), materiálně-diskurzivní podmínky – „</a:t>
            </a:r>
            <a:r>
              <a:rPr lang="cs-CZ" sz="2000" dirty="0" err="1">
                <a:sym typeface="Wingdings" panose="05000000000000000000" pitchFamily="2" charset="2"/>
              </a:rPr>
              <a:t>what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kind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of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social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struggle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occurs</a:t>
            </a:r>
            <a:r>
              <a:rPr lang="cs-CZ" sz="2000" dirty="0">
                <a:sym typeface="Wingdings" panose="05000000000000000000" pitchFamily="2" charset="2"/>
              </a:rPr>
              <a:t> in </a:t>
            </a:r>
            <a:r>
              <a:rPr lang="cs-CZ" sz="2000" dirty="0" err="1">
                <a:sym typeface="Wingdings" panose="05000000000000000000" pitchFamily="2" charset="2"/>
              </a:rPr>
              <a:t>particular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technological</a:t>
            </a:r>
            <a:r>
              <a:rPr lang="cs-CZ" sz="2000" dirty="0">
                <a:sym typeface="Wingdings" panose="05000000000000000000" pitchFamily="2" charset="2"/>
              </a:rPr>
              <a:t> environment?“ 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ym typeface="Wingdings" panose="05000000000000000000" pitchFamily="2" charset="2"/>
              </a:rPr>
              <a:t>Čas podléhá struktuře, organizaci, kontrole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ym typeface="Wingdings" panose="05000000000000000000" pitchFamily="2" charset="2"/>
              </a:rPr>
              <a:t>Kdo má moc tento čas řídit – záleží na různých (proměnlivých) dispozicích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ym typeface="Wingdings" panose="05000000000000000000" pitchFamily="2" charset="2"/>
              </a:rPr>
              <a:t>prostorovost-/</a:t>
            </a:r>
            <a:r>
              <a:rPr lang="cs-CZ" sz="2000" dirty="0" err="1">
                <a:sym typeface="Wingdings" panose="05000000000000000000" pitchFamily="2" charset="2"/>
              </a:rPr>
              <a:t>materialita</a:t>
            </a:r>
            <a:r>
              <a:rPr lang="cs-CZ" sz="2000" dirty="0">
                <a:sym typeface="Wingdings" panose="05000000000000000000" pitchFamily="2" charset="2"/>
              </a:rPr>
              <a:t> produkující </a:t>
            </a:r>
            <a:r>
              <a:rPr lang="cs-CZ" sz="2000" dirty="0" err="1">
                <a:sym typeface="Wingdings" panose="05000000000000000000" pitchFamily="2" charset="2"/>
              </a:rPr>
              <a:t>temporalitu</a:t>
            </a:r>
            <a:r>
              <a:rPr lang="cs-CZ" sz="2000" dirty="0">
                <a:sym typeface="Wingdings" panose="05000000000000000000" pitchFamily="2" charset="2"/>
              </a:rPr>
              <a:t> je přehlížena – to vede k tomu, že problém např. s „nedostatkem“ času je chápán jako individuální selhání ve vlastním </a:t>
            </a:r>
            <a:r>
              <a:rPr lang="cs-CZ" sz="2000" dirty="0" err="1">
                <a:sym typeface="Wingdings" panose="05000000000000000000" pitchFamily="2" charset="2"/>
              </a:rPr>
              <a:t>time</a:t>
            </a:r>
            <a:r>
              <a:rPr lang="cs-CZ" sz="2000" dirty="0">
                <a:sym typeface="Wingdings" panose="05000000000000000000" pitchFamily="2" charset="2"/>
              </a:rPr>
              <a:t>-managementu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346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46AADE-5F2D-D47E-2FD5-04926E6E85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E7F78-8725-BE1A-38C1-87D2ED6BBD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167803-3680-FAA0-A563-CFA4BBD3A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221C0B-5687-F40B-E2E0-F80FE5A87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Jaké mohou být příklady aplikace konceptu </a:t>
            </a:r>
            <a:r>
              <a:rPr lang="cs-CZ" sz="22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chronography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na jednotlivce, skupiny obyvatel či městskou politiku?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Pociťujete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kolem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sebe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ten 24/7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svět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endParaRPr lang="cs-CZ" sz="22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 znamená dostatečný přístup k </a:t>
            </a:r>
            <a:r>
              <a:rPr lang="cs-CZ" sz="22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veřejnému-politickému</a:t>
            </a:r>
            <a:r>
              <a:rPr lang="cs-CZ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času? </a:t>
            </a:r>
            <a:endParaRPr lang="cs-CZ" sz="22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dirty="0">
                <a:effectLst/>
                <a:latin typeface="+mj-lt"/>
                <a:ea typeface="Aptos" panose="020B0004020202020204" pitchFamily="34" charset="0"/>
              </a:rPr>
              <a:t>S čím podle vás zrychlování tempa nejvíce souvisí? Co považujete za jeho zlomový bod? </a:t>
            </a:r>
            <a:r>
              <a:rPr lang="cs-CZ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Bude i v budoucnu pokračovat tzv. „speed </a:t>
            </a:r>
            <a:r>
              <a:rPr lang="cs-CZ" sz="22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culture</a:t>
            </a:r>
            <a:r>
              <a:rPr lang="cs-CZ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“ nebo se procesy ve společnosti budou postupně zpomalovat? 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endParaRPr lang="cs-CZ" sz="22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29200" indent="-457200" algn="just">
              <a:lnSpc>
                <a:spcPct val="1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2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Změnil se určitým způsobem postoj technologií tehdy a teď? Jak?</a:t>
            </a:r>
          </a:p>
          <a:p>
            <a:pPr marL="529200" indent="-457200" algn="just">
              <a:lnSpc>
                <a:spcPct val="1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Jaký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je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rozdíl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mezi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fast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kapitalismem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normálním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kapitalismem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endParaRPr lang="cs-CZ" sz="22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Jak se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promítá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nerovnoměrné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vnímání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času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mezi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různými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sociálními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skupinami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Jaké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jsou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hlavní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rozdíly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mezi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prostorovými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časovými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200" b="0" i="0" u="none" strike="noStrike" baseline="0" dirty="0" err="1">
                <a:solidFill>
                  <a:srgbClr val="000000"/>
                </a:solidFill>
                <a:latin typeface="+mj-lt"/>
              </a:rPr>
              <a:t>politikami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endParaRPr lang="cs-CZ" sz="22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endParaRPr lang="en-GB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3803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93E224-53D2-D9F4-AE8F-3A4AC9FE07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D347E3-BEF1-7105-9463-307D4F4C5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na příště 30. 4. 2024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DA47A6-D676-31FC-0C14-2A36BAB7B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hodina proběhne 30. 4. 2024</a:t>
            </a:r>
          </a:p>
          <a:p>
            <a:r>
              <a:rPr lang="cs-CZ" dirty="0"/>
              <a:t>Text: </a:t>
            </a:r>
            <a:r>
              <a:rPr lang="cs-CZ" dirty="0" err="1"/>
              <a:t>Benoît</a:t>
            </a:r>
            <a:r>
              <a:rPr lang="cs-CZ" dirty="0"/>
              <a:t> </a:t>
            </a:r>
            <a:r>
              <a:rPr lang="cs-CZ" dirty="0" err="1"/>
              <a:t>Challand</a:t>
            </a:r>
            <a:r>
              <a:rPr lang="cs-CZ" dirty="0"/>
              <a:t> - </a:t>
            </a:r>
            <a:r>
              <a:rPr lang="en-US" dirty="0"/>
              <a:t>1989, Contested Memories and the</a:t>
            </a:r>
            <a:r>
              <a:rPr lang="cs-CZ" dirty="0"/>
              <a:t> </a:t>
            </a:r>
            <a:r>
              <a:rPr lang="en-US" dirty="0"/>
              <a:t>Shifting Cognitive Maps of Europe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649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F7F3195-92F4-4D76-AD9B-76540D1899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211</TotalTime>
  <Words>372</Words>
  <Application>Microsoft Office PowerPoint</Application>
  <PresentationFormat>Širokoúhlá obrazovka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Critical Time – Sarah Sharma</vt:lpstr>
      <vt:lpstr>Otázky k přípravě</vt:lpstr>
      <vt:lpstr>Shrnutí</vt:lpstr>
      <vt:lpstr>Další otázky</vt:lpstr>
      <vt:lpstr>Text na příště 30. 4.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Time – Sarah Sharma</dc:title>
  <dc:creator>Veronika Kotýnková</dc:creator>
  <cp:lastModifiedBy>Veronika Kotýnková Krotká</cp:lastModifiedBy>
  <cp:revision>6</cp:revision>
  <cp:lastPrinted>1601-01-01T00:00:00Z</cp:lastPrinted>
  <dcterms:created xsi:type="dcterms:W3CDTF">2023-04-27T11:13:10Z</dcterms:created>
  <dcterms:modified xsi:type="dcterms:W3CDTF">2024-04-23T09:40:26Z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