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8" r:id="rId6"/>
    <p:sldId id="261" r:id="rId7"/>
    <p:sldId id="262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30. 4. 2024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57420"/>
            <a:ext cx="11361600" cy="1171580"/>
          </a:xfrm>
        </p:spPr>
        <p:txBody>
          <a:bodyPr/>
          <a:lstStyle/>
          <a:p>
            <a:r>
              <a:rPr lang="cs-CZ" sz="4000" dirty="0" err="1"/>
              <a:t>Benoît</a:t>
            </a:r>
            <a:r>
              <a:rPr lang="cs-CZ" sz="4000" dirty="0"/>
              <a:t> </a:t>
            </a:r>
            <a:r>
              <a:rPr lang="cs-CZ" sz="4000" dirty="0" err="1"/>
              <a:t>Challand</a:t>
            </a:r>
            <a:r>
              <a:rPr lang="cs-CZ" sz="4000" dirty="0"/>
              <a:t> - </a:t>
            </a:r>
            <a:r>
              <a:rPr lang="en-US" sz="4000" dirty="0"/>
              <a:t>1989, Contested Memories and the</a:t>
            </a:r>
            <a:r>
              <a:rPr lang="cs-CZ" sz="4000" dirty="0"/>
              <a:t> </a:t>
            </a:r>
            <a:r>
              <a:rPr lang="en-US" sz="4000" dirty="0"/>
              <a:t>Shifting Cognitive Maps of Europe</a:t>
            </a:r>
            <a:endParaRPr lang="cs-CZ" sz="40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/>
              <a:t>Geografie času</a:t>
            </a:r>
          </a:p>
          <a:p>
            <a:r>
              <a:rPr lang="cs-CZ" sz="2400" dirty="0"/>
              <a:t>Veronika Kotýnková Krotká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596152-9E51-AAE9-22B8-76BA6E0F01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6EF36-B295-78CA-F201-6396D6A326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E3333E-5105-591B-1B51-1F85C5B74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přípravě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40F09B-9425-3FA1-2771-801438DD0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Jakou disciplínu text rozvíjí?</a:t>
            </a:r>
          </a:p>
          <a:p>
            <a:r>
              <a:rPr lang="cs-CZ" dirty="0"/>
              <a:t>Jakým způsobem se článek vztahuje k času a prostoru?</a:t>
            </a:r>
          </a:p>
          <a:p>
            <a:r>
              <a:rPr lang="cs-CZ" dirty="0"/>
              <a:t>Jaké jsou cíle článku, co se snaží říct? </a:t>
            </a:r>
          </a:p>
          <a:p>
            <a:r>
              <a:rPr lang="cs-CZ" dirty="0"/>
              <a:t>Jakým způsobem argumentuje?</a:t>
            </a:r>
          </a:p>
          <a:p>
            <a:r>
              <a:rPr lang="cs-CZ" dirty="0"/>
              <a:t>Jaké koncepty užívá? </a:t>
            </a:r>
          </a:p>
          <a:p>
            <a:r>
              <a:rPr lang="cs-CZ" dirty="0"/>
              <a:t>Vůči čemu se vymezuje?</a:t>
            </a:r>
          </a:p>
          <a:p>
            <a:r>
              <a:rPr lang="cs-CZ" dirty="0"/>
              <a:t>Jakým způsobem se článek vztahuje k některému z předešlých textů?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17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99D72D-01DB-E2D0-1D9A-0232F01A65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D95217-0110-A91F-CBF4-6C4CFF8684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9B5F8-D66B-714D-A25A-45EA410F0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CA6D72C-623D-7624-9238-B56568429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err="1"/>
              <a:t>Lze</a:t>
            </a:r>
            <a:r>
              <a:rPr lang="en-GB" sz="1800" dirty="0"/>
              <a:t> </a:t>
            </a:r>
            <a:r>
              <a:rPr lang="en-GB" sz="1800" dirty="0" err="1"/>
              <a:t>tyto</a:t>
            </a:r>
            <a:r>
              <a:rPr lang="en-GB" sz="1800" dirty="0"/>
              <a:t> </a:t>
            </a:r>
            <a:r>
              <a:rPr lang="en-GB" sz="1800" dirty="0" err="1"/>
              <a:t>teorie</a:t>
            </a:r>
            <a:r>
              <a:rPr lang="en-GB" sz="1800" dirty="0"/>
              <a:t> </a:t>
            </a:r>
            <a:r>
              <a:rPr lang="en-GB" sz="1800" dirty="0" err="1"/>
              <a:t>či</a:t>
            </a:r>
            <a:r>
              <a:rPr lang="en-GB" sz="1800" dirty="0"/>
              <a:t> </a:t>
            </a:r>
            <a:r>
              <a:rPr lang="en-GB" sz="1800" dirty="0" err="1"/>
              <a:t>koncepty</a:t>
            </a:r>
            <a:r>
              <a:rPr lang="en-GB" sz="1800" dirty="0"/>
              <a:t> </a:t>
            </a:r>
            <a:r>
              <a:rPr lang="en-GB" sz="1800" dirty="0" err="1"/>
              <a:t>převést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jiná</a:t>
            </a:r>
            <a:r>
              <a:rPr lang="en-GB" sz="1800" dirty="0"/>
              <a:t> </a:t>
            </a:r>
            <a:r>
              <a:rPr lang="en-GB" sz="1800" dirty="0" err="1"/>
              <a:t>měřítka</a:t>
            </a:r>
            <a:r>
              <a:rPr lang="en-GB" sz="1800" dirty="0"/>
              <a:t>?</a:t>
            </a:r>
          </a:p>
          <a:p>
            <a:r>
              <a:rPr lang="en-GB" sz="1800" dirty="0" err="1"/>
              <a:t>Jaké</a:t>
            </a:r>
            <a:r>
              <a:rPr lang="en-GB" sz="1800" dirty="0"/>
              <a:t> </a:t>
            </a:r>
            <a:r>
              <a:rPr lang="en-GB" sz="1800" dirty="0" err="1"/>
              <a:t>jsou</a:t>
            </a:r>
            <a:r>
              <a:rPr lang="en-GB" sz="1800" dirty="0"/>
              <a:t> </a:t>
            </a:r>
            <a:r>
              <a:rPr lang="en-GB" sz="1800" dirty="0" err="1"/>
              <a:t>další</a:t>
            </a:r>
            <a:r>
              <a:rPr lang="en-GB" sz="1800" dirty="0"/>
              <a:t> </a:t>
            </a:r>
            <a:r>
              <a:rPr lang="en-GB" sz="1800" dirty="0" err="1"/>
              <a:t>příklady</a:t>
            </a:r>
            <a:r>
              <a:rPr lang="en-GB" sz="1800" dirty="0"/>
              <a:t> </a:t>
            </a:r>
            <a:r>
              <a:rPr lang="en-GB" sz="1800" dirty="0" err="1"/>
              <a:t>allochronismu</a:t>
            </a:r>
            <a:r>
              <a:rPr lang="en-GB" sz="1800" dirty="0"/>
              <a:t>?</a:t>
            </a:r>
          </a:p>
          <a:p>
            <a:r>
              <a:rPr lang="en-GB" sz="1800" dirty="0" err="1"/>
              <a:t>Mohou</a:t>
            </a:r>
            <a:r>
              <a:rPr lang="en-GB" sz="1800" dirty="0"/>
              <a:t> </a:t>
            </a:r>
            <a:r>
              <a:rPr lang="en-GB" sz="1800" dirty="0" err="1"/>
              <a:t>být</a:t>
            </a:r>
            <a:r>
              <a:rPr lang="en-GB" sz="1800" dirty="0"/>
              <a:t> </a:t>
            </a:r>
            <a:r>
              <a:rPr lang="en-GB" sz="1800" dirty="0" err="1"/>
              <a:t>rozdíly</a:t>
            </a:r>
            <a:r>
              <a:rPr lang="en-GB" sz="1800" dirty="0"/>
              <a:t> </a:t>
            </a:r>
            <a:r>
              <a:rPr lang="en-GB" sz="1800" dirty="0" err="1"/>
              <a:t>mezi</a:t>
            </a:r>
            <a:r>
              <a:rPr lang="en-GB" sz="1800" dirty="0"/>
              <a:t> </a:t>
            </a:r>
            <a:r>
              <a:rPr lang="en-GB" sz="1800" dirty="0" err="1"/>
              <a:t>státy</a:t>
            </a:r>
            <a:r>
              <a:rPr lang="en-GB" sz="1800" dirty="0"/>
              <a:t> </a:t>
            </a:r>
            <a:r>
              <a:rPr lang="en-GB" sz="1800" dirty="0" err="1"/>
              <a:t>způsobené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jinými</a:t>
            </a:r>
            <a:r>
              <a:rPr lang="en-GB" sz="1800" dirty="0"/>
              <a:t> </a:t>
            </a:r>
            <a:r>
              <a:rPr lang="en-GB" sz="1800" dirty="0" err="1"/>
              <a:t>faktory</a:t>
            </a:r>
            <a:r>
              <a:rPr lang="en-GB" sz="1800" dirty="0"/>
              <a:t> </a:t>
            </a:r>
            <a:r>
              <a:rPr lang="en-GB" sz="1800" dirty="0" err="1"/>
              <a:t>než</a:t>
            </a:r>
            <a:r>
              <a:rPr lang="en-GB" sz="1800" dirty="0"/>
              <a:t> </a:t>
            </a:r>
            <a:r>
              <a:rPr lang="en-GB" sz="1800" dirty="0" err="1"/>
              <a:t>jen</a:t>
            </a:r>
            <a:r>
              <a:rPr lang="en-GB" sz="1800" dirty="0"/>
              <a:t> </a:t>
            </a:r>
            <a:r>
              <a:rPr lang="en-GB" sz="1800" dirty="0" err="1"/>
              <a:t>historickým</a:t>
            </a:r>
            <a:r>
              <a:rPr lang="en-GB" sz="1800" dirty="0"/>
              <a:t> </a:t>
            </a:r>
            <a:r>
              <a:rPr lang="en-GB" sz="1800" dirty="0" err="1"/>
              <a:t>vývojem</a:t>
            </a:r>
            <a:r>
              <a:rPr lang="en-GB" sz="1800" dirty="0"/>
              <a:t>?</a:t>
            </a:r>
          </a:p>
          <a:p>
            <a:r>
              <a:rPr lang="en-GB" sz="1800" dirty="0" err="1"/>
              <a:t>Kromě</a:t>
            </a:r>
            <a:r>
              <a:rPr lang="en-GB" sz="1800" dirty="0"/>
              <a:t> </a:t>
            </a:r>
            <a:r>
              <a:rPr lang="en-GB" sz="1800" dirty="0" err="1"/>
              <a:t>Evropy</a:t>
            </a:r>
            <a:r>
              <a:rPr lang="en-GB" sz="1800" dirty="0"/>
              <a:t>, </a:t>
            </a:r>
            <a:r>
              <a:rPr lang="en-GB" sz="1800" dirty="0" err="1"/>
              <a:t>vjakých</a:t>
            </a:r>
            <a:r>
              <a:rPr lang="en-GB" sz="1800" dirty="0"/>
              <a:t> </a:t>
            </a:r>
            <a:r>
              <a:rPr lang="en-GB" sz="1800" dirty="0" err="1"/>
              <a:t>částech</a:t>
            </a:r>
            <a:r>
              <a:rPr lang="en-GB" sz="1800" dirty="0"/>
              <a:t> </a:t>
            </a:r>
            <a:r>
              <a:rPr lang="en-GB" sz="1800" dirty="0" err="1"/>
              <a:t>světa</a:t>
            </a:r>
            <a:r>
              <a:rPr lang="en-GB" sz="1800" dirty="0"/>
              <a:t> </a:t>
            </a:r>
            <a:r>
              <a:rPr lang="en-GB" sz="1800" dirty="0" err="1"/>
              <a:t>může</a:t>
            </a:r>
            <a:r>
              <a:rPr lang="en-GB" sz="1800" dirty="0"/>
              <a:t> </a:t>
            </a:r>
            <a:r>
              <a:rPr lang="en-GB" sz="1800" dirty="0" err="1"/>
              <a:t>dojít</a:t>
            </a:r>
            <a:r>
              <a:rPr lang="en-GB" sz="1800" dirty="0"/>
              <a:t> </a:t>
            </a:r>
            <a:r>
              <a:rPr lang="en-GB" sz="1800" dirty="0" err="1"/>
              <a:t>krozdílnému</a:t>
            </a:r>
            <a:r>
              <a:rPr lang="en-GB" sz="1800" dirty="0"/>
              <a:t> </a:t>
            </a:r>
            <a:r>
              <a:rPr lang="en-GB" sz="1800" dirty="0" err="1"/>
              <a:t>vnímání</a:t>
            </a:r>
            <a:r>
              <a:rPr lang="en-GB" sz="1800" dirty="0"/>
              <a:t> </a:t>
            </a:r>
            <a:r>
              <a:rPr lang="en-GB" sz="1800" dirty="0" err="1"/>
              <a:t>času</a:t>
            </a:r>
            <a:r>
              <a:rPr lang="en-GB" sz="1800" dirty="0"/>
              <a:t> </a:t>
            </a:r>
            <a:r>
              <a:rPr lang="en-GB" sz="1800" dirty="0" err="1"/>
              <a:t>mezi</a:t>
            </a:r>
            <a:r>
              <a:rPr lang="en-GB" sz="1800" dirty="0"/>
              <a:t> </a:t>
            </a:r>
            <a:r>
              <a:rPr lang="en-GB" sz="1800" dirty="0" err="1"/>
              <a:t>relativně</a:t>
            </a:r>
            <a:r>
              <a:rPr lang="en-GB" sz="1800" dirty="0"/>
              <a:t> </a:t>
            </a:r>
            <a:r>
              <a:rPr lang="en-GB" sz="1800" dirty="0" err="1"/>
              <a:t>blízkými</a:t>
            </a:r>
            <a:r>
              <a:rPr lang="en-GB" sz="1800" dirty="0"/>
              <a:t> </a:t>
            </a:r>
            <a:r>
              <a:rPr lang="en-GB" sz="1800" dirty="0" err="1"/>
              <a:t>regiony</a:t>
            </a:r>
            <a:r>
              <a:rPr lang="en-GB" sz="1800" dirty="0"/>
              <a:t>?</a:t>
            </a:r>
          </a:p>
          <a:p>
            <a:r>
              <a:rPr lang="en-GB" sz="1800" dirty="0" err="1"/>
              <a:t>Řadíte</a:t>
            </a:r>
            <a:r>
              <a:rPr lang="en-GB" sz="1800" dirty="0"/>
              <a:t> </a:t>
            </a:r>
            <a:r>
              <a:rPr lang="en-GB" sz="1800" dirty="0" err="1"/>
              <a:t>Českou</a:t>
            </a:r>
            <a:r>
              <a:rPr lang="en-GB" sz="1800" dirty="0"/>
              <a:t> </a:t>
            </a:r>
            <a:r>
              <a:rPr lang="en-GB" sz="1800" dirty="0" err="1"/>
              <a:t>republiku</a:t>
            </a:r>
            <a:r>
              <a:rPr lang="en-GB" sz="1800" dirty="0"/>
              <a:t> </a:t>
            </a:r>
            <a:r>
              <a:rPr lang="en-GB" sz="1800" dirty="0" err="1"/>
              <a:t>více</a:t>
            </a:r>
            <a:r>
              <a:rPr lang="en-GB" sz="1800" dirty="0"/>
              <a:t> k </a:t>
            </a:r>
            <a:r>
              <a:rPr lang="en-GB" sz="1800" dirty="0" err="1"/>
              <a:t>západním</a:t>
            </a:r>
            <a:r>
              <a:rPr lang="en-GB" sz="1800" dirty="0"/>
              <a:t> </a:t>
            </a:r>
            <a:r>
              <a:rPr lang="en-GB" sz="1800" dirty="0" err="1"/>
              <a:t>nebo</a:t>
            </a:r>
            <a:r>
              <a:rPr lang="en-GB" sz="1800" dirty="0"/>
              <a:t> </a:t>
            </a:r>
            <a:r>
              <a:rPr lang="en-GB" sz="1800" dirty="0" err="1"/>
              <a:t>východním</a:t>
            </a:r>
            <a:r>
              <a:rPr lang="en-GB" sz="1800" dirty="0"/>
              <a:t> </a:t>
            </a:r>
            <a:r>
              <a:rPr lang="en-GB" sz="1800" dirty="0" err="1"/>
              <a:t>státům</a:t>
            </a:r>
            <a:r>
              <a:rPr lang="en-GB" sz="1800" dirty="0"/>
              <a:t>? </a:t>
            </a:r>
            <a:r>
              <a:rPr lang="en-GB" sz="1800" dirty="0" err="1"/>
              <a:t>Proč</a:t>
            </a:r>
            <a:r>
              <a:rPr lang="en-GB" sz="1800" dirty="0"/>
              <a:t> </a:t>
            </a:r>
            <a:r>
              <a:rPr lang="en-GB" sz="1800" dirty="0" err="1"/>
              <a:t>zrovna</a:t>
            </a:r>
            <a:r>
              <a:rPr lang="en-GB" sz="1800" dirty="0"/>
              <a:t> tam? A </a:t>
            </a:r>
            <a:r>
              <a:rPr lang="en-GB" sz="1800" dirty="0" err="1"/>
              <a:t>proč</a:t>
            </a:r>
            <a:r>
              <a:rPr lang="en-GB" sz="1800" dirty="0"/>
              <a:t> je to </a:t>
            </a:r>
            <a:r>
              <a:rPr lang="en-GB" sz="1800" dirty="0" err="1"/>
              <a:t>důležité</a:t>
            </a:r>
            <a:r>
              <a:rPr lang="en-GB" sz="1800" dirty="0"/>
              <a:t>?</a:t>
            </a:r>
            <a:endParaRPr lang="cs-CZ" sz="1800" dirty="0"/>
          </a:p>
          <a:p>
            <a:r>
              <a:rPr lang="en-GB" sz="1800" dirty="0" err="1"/>
              <a:t>Jaká</a:t>
            </a:r>
            <a:r>
              <a:rPr lang="en-GB" sz="1800" dirty="0"/>
              <a:t> by </a:t>
            </a:r>
            <a:r>
              <a:rPr lang="en-GB" sz="1800" dirty="0" err="1"/>
              <a:t>mohla</a:t>
            </a:r>
            <a:r>
              <a:rPr lang="en-GB" sz="1800" dirty="0"/>
              <a:t> </a:t>
            </a:r>
            <a:r>
              <a:rPr lang="en-GB" sz="1800" dirty="0" err="1"/>
              <a:t>být</a:t>
            </a:r>
            <a:r>
              <a:rPr lang="en-GB" sz="1800" dirty="0"/>
              <a:t> </a:t>
            </a:r>
            <a:r>
              <a:rPr lang="en-GB" sz="1800" dirty="0" err="1"/>
              <a:t>kritika</a:t>
            </a:r>
            <a:r>
              <a:rPr lang="en-GB" sz="1800" dirty="0"/>
              <a:t> </a:t>
            </a:r>
            <a:r>
              <a:rPr lang="en-GB" sz="1800" dirty="0" err="1"/>
              <a:t>současného</a:t>
            </a:r>
            <a:r>
              <a:rPr lang="en-GB" sz="1800" dirty="0"/>
              <a:t> </a:t>
            </a:r>
            <a:r>
              <a:rPr lang="en-GB" sz="1800" dirty="0" err="1"/>
              <a:t>článku</a:t>
            </a:r>
            <a:r>
              <a:rPr lang="en-GB" sz="1800" dirty="0"/>
              <a:t>? </a:t>
            </a:r>
          </a:p>
          <a:p>
            <a:r>
              <a:rPr lang="en-GB" sz="1800" dirty="0" err="1"/>
              <a:t>Mění</a:t>
            </a:r>
            <a:r>
              <a:rPr lang="en-GB" sz="1800" dirty="0"/>
              <a:t> se </a:t>
            </a:r>
            <a:r>
              <a:rPr lang="en-GB" sz="1800" dirty="0" err="1"/>
              <a:t>dle</a:t>
            </a:r>
            <a:r>
              <a:rPr lang="en-GB" sz="1800" dirty="0"/>
              <a:t> </a:t>
            </a:r>
            <a:r>
              <a:rPr lang="en-GB" sz="1800" dirty="0" err="1"/>
              <a:t>vás</a:t>
            </a:r>
            <a:r>
              <a:rPr lang="en-GB" sz="1800" dirty="0"/>
              <a:t> </a:t>
            </a:r>
            <a:r>
              <a:rPr lang="en-GB" sz="1800" dirty="0" err="1"/>
              <a:t>vnímání</a:t>
            </a:r>
            <a:r>
              <a:rPr lang="en-GB" sz="1800" dirty="0"/>
              <a:t> </a:t>
            </a:r>
            <a:r>
              <a:rPr lang="en-GB" sz="1800" dirty="0" err="1"/>
              <a:t>rozdělení</a:t>
            </a:r>
            <a:r>
              <a:rPr lang="en-GB" sz="1800" dirty="0"/>
              <a:t> </a:t>
            </a:r>
            <a:r>
              <a:rPr lang="en-GB" sz="1800" dirty="0" err="1"/>
              <a:t>Evropy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východ</a:t>
            </a:r>
            <a:r>
              <a:rPr lang="en-GB" sz="1800" dirty="0"/>
              <a:t> a </a:t>
            </a:r>
            <a:r>
              <a:rPr lang="en-GB" sz="1800" dirty="0" err="1"/>
              <a:t>západ</a:t>
            </a:r>
            <a:r>
              <a:rPr lang="en-GB" sz="1800" dirty="0"/>
              <a:t> s </a:t>
            </a:r>
            <a:r>
              <a:rPr lang="en-GB" sz="1800" dirty="0" err="1"/>
              <a:t>časem</a:t>
            </a:r>
            <a:r>
              <a:rPr lang="en-GB" sz="1800" dirty="0"/>
              <a:t>? </a:t>
            </a:r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34148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299D72D-01DB-E2D0-1D9A-0232F01A65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D95217-0110-A91F-CBF4-6C4CFF8684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9B5F8-D66B-714D-A25A-45EA410F0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CA6D72C-623D-7624-9238-B56568429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err="1"/>
              <a:t>Jsou</a:t>
            </a:r>
            <a:r>
              <a:rPr lang="en-GB" sz="1800" dirty="0"/>
              <a:t> </a:t>
            </a:r>
            <a:r>
              <a:rPr lang="en-GB" sz="1800" dirty="0" err="1"/>
              <a:t>více</a:t>
            </a:r>
            <a:r>
              <a:rPr lang="en-GB" sz="1800" dirty="0"/>
              <a:t> </a:t>
            </a:r>
            <a:r>
              <a:rPr lang="en-GB" sz="1800" dirty="0" err="1"/>
              <a:t>přijímány</a:t>
            </a:r>
            <a:r>
              <a:rPr lang="en-GB" sz="1800" dirty="0"/>
              <a:t> </a:t>
            </a:r>
            <a:r>
              <a:rPr lang="en-GB" sz="1800" dirty="0" err="1"/>
              <a:t>západoevropské</a:t>
            </a:r>
            <a:r>
              <a:rPr lang="en-GB" sz="1800" dirty="0"/>
              <a:t> </a:t>
            </a:r>
            <a:r>
              <a:rPr lang="en-GB" sz="1800" dirty="0" err="1"/>
              <a:t>myšlenky</a:t>
            </a:r>
            <a:r>
              <a:rPr lang="en-GB" sz="1800" dirty="0"/>
              <a:t>?</a:t>
            </a:r>
          </a:p>
          <a:p>
            <a:r>
              <a:rPr lang="en-GB" sz="1800" dirty="0" err="1"/>
              <a:t>Jsou</a:t>
            </a:r>
            <a:r>
              <a:rPr lang="en-GB" sz="1800" dirty="0"/>
              <a:t> </a:t>
            </a:r>
            <a:r>
              <a:rPr lang="en-GB" sz="1800" dirty="0" err="1"/>
              <a:t>utvářeny</a:t>
            </a:r>
            <a:r>
              <a:rPr lang="en-GB" sz="1800" dirty="0"/>
              <a:t> </a:t>
            </a:r>
            <a:r>
              <a:rPr lang="en-GB" sz="1800" dirty="0" err="1"/>
              <a:t>rozdíly</a:t>
            </a:r>
            <a:r>
              <a:rPr lang="en-GB" sz="1800" dirty="0"/>
              <a:t> </a:t>
            </a:r>
            <a:r>
              <a:rPr lang="en-GB" sz="1800" dirty="0" err="1"/>
              <a:t>mezi</a:t>
            </a:r>
            <a:r>
              <a:rPr lang="en-GB" sz="1800" dirty="0"/>
              <a:t> </a:t>
            </a:r>
            <a:r>
              <a:rPr lang="en-GB" sz="1800" dirty="0" err="1"/>
              <a:t>východní</a:t>
            </a:r>
            <a:r>
              <a:rPr lang="en-GB" sz="1800" dirty="0"/>
              <a:t> a </a:t>
            </a:r>
            <a:r>
              <a:rPr lang="en-GB" sz="1800" dirty="0" err="1"/>
              <a:t>západní</a:t>
            </a:r>
            <a:r>
              <a:rPr lang="en-GB" sz="1800" dirty="0"/>
              <a:t> </a:t>
            </a:r>
            <a:r>
              <a:rPr lang="en-GB" sz="1800" dirty="0" err="1"/>
              <a:t>Evropou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v </a:t>
            </a:r>
            <a:r>
              <a:rPr lang="en-GB" sz="1800" dirty="0" err="1"/>
              <a:t>současnosti</a:t>
            </a:r>
            <a:r>
              <a:rPr lang="en-GB" sz="1800" dirty="0"/>
              <a:t> bez </a:t>
            </a:r>
            <a:r>
              <a:rPr lang="en-GB" sz="1800" dirty="0" err="1"/>
              <a:t>ohledu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historický</a:t>
            </a:r>
            <a:r>
              <a:rPr lang="en-GB" sz="1800" dirty="0"/>
              <a:t> </a:t>
            </a:r>
            <a:r>
              <a:rPr lang="en-GB" sz="1800" dirty="0" err="1"/>
              <a:t>vývoj</a:t>
            </a:r>
            <a:r>
              <a:rPr lang="en-GB" sz="1800" dirty="0"/>
              <a:t>? </a:t>
            </a:r>
            <a:r>
              <a:rPr lang="en-GB" sz="1800" dirty="0" err="1"/>
              <a:t>Např</a:t>
            </a:r>
            <a:r>
              <a:rPr lang="en-GB" sz="1800" dirty="0"/>
              <a:t>. </a:t>
            </a:r>
            <a:r>
              <a:rPr lang="en-GB" sz="1800" dirty="0" err="1"/>
              <a:t>nějaké</a:t>
            </a:r>
            <a:r>
              <a:rPr lang="en-GB" sz="1800" dirty="0"/>
              <a:t> </a:t>
            </a:r>
            <a:r>
              <a:rPr lang="en-GB" sz="1800" dirty="0" err="1"/>
              <a:t>současné</a:t>
            </a:r>
            <a:r>
              <a:rPr lang="en-GB" sz="1800" dirty="0"/>
              <a:t> trendy? </a:t>
            </a:r>
          </a:p>
          <a:p>
            <a:r>
              <a:rPr lang="en-GB" sz="1800" dirty="0" err="1"/>
              <a:t>Jaké</a:t>
            </a:r>
            <a:r>
              <a:rPr lang="en-GB" sz="1800" dirty="0"/>
              <a:t> </a:t>
            </a:r>
            <a:r>
              <a:rPr lang="en-GB" sz="1800" dirty="0" err="1"/>
              <a:t>můžou</a:t>
            </a:r>
            <a:r>
              <a:rPr lang="en-GB" sz="1800" dirty="0"/>
              <a:t> </a:t>
            </a:r>
            <a:r>
              <a:rPr lang="en-GB" sz="1800" dirty="0" err="1"/>
              <a:t>být</a:t>
            </a:r>
            <a:r>
              <a:rPr lang="en-GB" sz="1800" dirty="0"/>
              <a:t> </a:t>
            </a:r>
            <a:r>
              <a:rPr lang="en-GB" sz="1800" dirty="0" err="1"/>
              <a:t>výhody</a:t>
            </a:r>
            <a:r>
              <a:rPr lang="en-GB" sz="1800" dirty="0"/>
              <a:t> a </a:t>
            </a:r>
            <a:r>
              <a:rPr lang="en-GB" sz="1800" dirty="0" err="1"/>
              <a:t>nevýhody</a:t>
            </a:r>
            <a:r>
              <a:rPr lang="en-GB" sz="1800" dirty="0"/>
              <a:t> </a:t>
            </a:r>
            <a:r>
              <a:rPr lang="en-GB" sz="1800" dirty="0" err="1"/>
              <a:t>prosazování</a:t>
            </a:r>
            <a:r>
              <a:rPr lang="en-GB" sz="1800" dirty="0"/>
              <a:t> </a:t>
            </a:r>
            <a:r>
              <a:rPr lang="en-GB" sz="1800" dirty="0" err="1"/>
              <a:t>jednotné</a:t>
            </a:r>
            <a:r>
              <a:rPr lang="en-GB" sz="1800" dirty="0"/>
              <a:t> </a:t>
            </a:r>
            <a:r>
              <a:rPr lang="en-GB" sz="1800" dirty="0" err="1"/>
              <a:t>evropské</a:t>
            </a:r>
            <a:r>
              <a:rPr lang="en-GB" sz="1800" dirty="0"/>
              <a:t> </a:t>
            </a:r>
            <a:r>
              <a:rPr lang="en-GB" sz="1800" dirty="0" err="1"/>
              <a:t>historie</a:t>
            </a:r>
            <a:r>
              <a:rPr lang="en-GB" sz="1800" dirty="0"/>
              <a:t> a identity?</a:t>
            </a:r>
          </a:p>
          <a:p>
            <a:r>
              <a:rPr lang="en-GB" sz="1800" dirty="0"/>
              <a:t>Jak se </a:t>
            </a:r>
            <a:r>
              <a:rPr lang="en-GB" sz="1800" dirty="0" err="1"/>
              <a:t>samotný</a:t>
            </a:r>
            <a:r>
              <a:rPr lang="en-GB" sz="1800" dirty="0"/>
              <a:t> </a:t>
            </a:r>
            <a:r>
              <a:rPr lang="en-GB" sz="1800" dirty="0" err="1"/>
              <a:t>člověk</a:t>
            </a:r>
            <a:r>
              <a:rPr lang="en-GB" sz="1800" dirty="0"/>
              <a:t> </a:t>
            </a:r>
            <a:r>
              <a:rPr lang="en-GB" sz="1800" dirty="0" err="1"/>
              <a:t>může</a:t>
            </a:r>
            <a:r>
              <a:rPr lang="en-GB" sz="1800" dirty="0"/>
              <a:t> </a:t>
            </a:r>
            <a:r>
              <a:rPr lang="en-GB" sz="1800" dirty="0" err="1"/>
              <a:t>ocitnout</a:t>
            </a:r>
            <a:r>
              <a:rPr lang="en-GB" sz="1800" dirty="0"/>
              <a:t> v </a:t>
            </a:r>
            <a:r>
              <a:rPr lang="en-GB" sz="1800" dirty="0" err="1"/>
              <a:t>heterochronii</a:t>
            </a:r>
            <a:r>
              <a:rPr lang="en-GB" sz="1800" dirty="0"/>
              <a:t>, </a:t>
            </a:r>
            <a:r>
              <a:rPr lang="en-GB" sz="1800" dirty="0" err="1"/>
              <a:t>kdy</a:t>
            </a:r>
            <a:r>
              <a:rPr lang="en-GB" sz="1800" dirty="0"/>
              <a:t>?</a:t>
            </a:r>
          </a:p>
          <a:p>
            <a:r>
              <a:rPr lang="en-GB" sz="1800" dirty="0"/>
              <a:t>Je </a:t>
            </a:r>
            <a:r>
              <a:rPr lang="en-GB" sz="1800" dirty="0" err="1"/>
              <a:t>díky</a:t>
            </a:r>
            <a:r>
              <a:rPr lang="en-GB" sz="1800" dirty="0"/>
              <a:t> </a:t>
            </a:r>
            <a:r>
              <a:rPr lang="en-GB" sz="1800" dirty="0" err="1"/>
              <a:t>odlišnému</a:t>
            </a:r>
            <a:r>
              <a:rPr lang="en-GB" sz="1800" dirty="0"/>
              <a:t> </a:t>
            </a:r>
            <a:r>
              <a:rPr lang="en-GB" sz="1800" dirty="0" err="1"/>
              <a:t>vnímání</a:t>
            </a:r>
            <a:r>
              <a:rPr lang="en-GB" sz="1800" dirty="0"/>
              <a:t> </a:t>
            </a:r>
            <a:r>
              <a:rPr lang="en-GB" sz="1800" dirty="0" err="1"/>
              <a:t>kolektivních</a:t>
            </a:r>
            <a:r>
              <a:rPr lang="en-GB" sz="1800" dirty="0"/>
              <a:t> </a:t>
            </a:r>
            <a:r>
              <a:rPr lang="en-GB" sz="1800" dirty="0" err="1"/>
              <a:t>traumat</a:t>
            </a:r>
            <a:r>
              <a:rPr lang="en-GB" sz="1800" dirty="0"/>
              <a:t> </a:t>
            </a:r>
            <a:r>
              <a:rPr lang="en-GB" sz="1800" dirty="0" err="1"/>
              <a:t>rozdíl</a:t>
            </a:r>
            <a:r>
              <a:rPr lang="en-GB" sz="1800" dirty="0"/>
              <a:t> </a:t>
            </a:r>
            <a:r>
              <a:rPr lang="en-GB" sz="1800" dirty="0" err="1"/>
              <a:t>mezi</a:t>
            </a:r>
            <a:r>
              <a:rPr lang="en-GB" sz="1800" dirty="0"/>
              <a:t> </a:t>
            </a:r>
            <a:r>
              <a:rPr lang="en-GB" sz="1800" dirty="0" err="1"/>
              <a:t>pohledem</a:t>
            </a:r>
            <a:r>
              <a:rPr lang="en-GB" sz="1800" dirty="0"/>
              <a:t> </a:t>
            </a:r>
            <a:r>
              <a:rPr lang="en-GB" sz="1800" dirty="0" err="1"/>
              <a:t>západní</a:t>
            </a:r>
            <a:r>
              <a:rPr lang="en-GB" sz="1800" dirty="0"/>
              <a:t> a </a:t>
            </a:r>
            <a:r>
              <a:rPr lang="en-GB" sz="1800" dirty="0" err="1"/>
              <a:t>střední</a:t>
            </a:r>
            <a:r>
              <a:rPr lang="en-GB" sz="1800" dirty="0"/>
              <a:t> a </a:t>
            </a:r>
            <a:r>
              <a:rPr lang="en-GB" sz="1800" dirty="0" err="1"/>
              <a:t>východní</a:t>
            </a:r>
            <a:r>
              <a:rPr lang="en-GB" sz="1800" dirty="0"/>
              <a:t> </a:t>
            </a:r>
            <a:r>
              <a:rPr lang="en-GB" sz="1800" dirty="0" err="1"/>
              <a:t>Evropy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válku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Ukrajině</a:t>
            </a:r>
            <a:r>
              <a:rPr lang="en-GB" sz="1800" dirty="0"/>
              <a:t>?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15478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1B68E2-DC89-FAEB-7FDB-12C34A1A54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6C235D-2083-E82B-3909-94999BE22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text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F6D219-113C-1E32-1E8C-F1025475E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2211"/>
            <a:ext cx="10753200" cy="465578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1800" dirty="0"/>
              <a:t>Text se řadí na základě teoretických východisek a diskuse, kam přispívá, mezi antropologické/sociologické text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Zkoumá roli kolektivní paměti při tvorbě evropské identity, poukazuje na různou historickou zkušenosti Západní a Východní Evropy, která se promítá do toho, jak se evropská identita tvoří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Poukazuje na potřebu tuto rozdílnou historickou zkušenost rozeznat, ale varuje před její „</a:t>
            </a:r>
            <a:r>
              <a:rPr lang="cs-CZ" sz="1800" dirty="0" err="1"/>
              <a:t>heirarchizací</a:t>
            </a:r>
            <a:r>
              <a:rPr lang="cs-CZ" sz="1800" dirty="0"/>
              <a:t>“ – tedy abychom jednu označovali za více či méně vyspělou</a:t>
            </a:r>
          </a:p>
          <a:p>
            <a:pPr>
              <a:lnSpc>
                <a:spcPct val="150000"/>
              </a:lnSpc>
            </a:pPr>
            <a:r>
              <a:rPr lang="cs-CZ" sz="1800" dirty="0"/>
              <a:t>K tomu využívá koncepty:</a:t>
            </a:r>
          </a:p>
          <a:p>
            <a:pPr lvl="1">
              <a:lnSpc>
                <a:spcPct val="150000"/>
              </a:lnSpc>
            </a:pPr>
            <a:r>
              <a:rPr lang="cs-CZ" sz="1600" dirty="0" err="1"/>
              <a:t>Allochromismus</a:t>
            </a:r>
            <a:r>
              <a:rPr lang="cs-CZ" sz="1600" dirty="0"/>
              <a:t> - 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definován jako snaha umístit nějakou skupinu do rozdílné časové úroveň, než je referenční skupin.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Allochornism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tak indikuje „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othering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 daných skupin. </a:t>
            </a:r>
            <a:endParaRPr lang="cs-CZ" sz="1600" dirty="0"/>
          </a:p>
          <a:p>
            <a:pPr lvl="1">
              <a:lnSpc>
                <a:spcPct val="150000"/>
              </a:lnSpc>
            </a:pPr>
            <a:r>
              <a:rPr lang="cs-CZ" sz="1600" dirty="0" err="1"/>
              <a:t>Heterochronie</a:t>
            </a:r>
            <a:r>
              <a:rPr lang="cs-CZ" sz="1600" dirty="0"/>
              <a:t> - k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ombinací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allochronismu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heteronormativity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se pojí do termínu 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heterochrony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heterochronie</a:t>
            </a:r>
            <a:r>
              <a:rPr lang="cs-CZ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- popisuje situaci, kdy dané skupiny nejsou schopny vybrat kognitivní prostředky, aby chápali sami sebe v důsledku umístění do odlišné časové lokality – jako například, nebýt „dostatečně“ moderní, nebýt dostatečně „pozápadnění“.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7813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F4A341-1EB3-6E8A-899D-D5E61BEA9D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565426-17A9-0C84-6845-62986749A5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38A277-7426-2A61-A35D-34C07CF1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textu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2C3B6-CFC7-3594-E325-E9AC83F08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 rámci identity EU, je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allochronismus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vyjádřen ve vztahu k „vyspělým“ demokraciím – a k těm „méně“ vyspělým, k těm, co jsou ještě mladé, nevyspělé a potřebují na sobě pracovat, aby dospěly.</a:t>
            </a:r>
          </a:p>
          <a:p>
            <a:pPr>
              <a:lnSpc>
                <a:spcPct val="150000"/>
              </a:lnSpc>
            </a:pP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Heterochronie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se tak stává označením kognitivní asymetrie vztahu mezi jednotlivými skupinami, v tomto případě mezi západní a východní Evropou. Tato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allochronie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tak tvoří skryté hierarchické vztahy.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tak nutno uznat, že každý stát má jinou „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contemporaneity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“, a tudíž nelze stavět pouze na jedné z nich. 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Poukazuje na podobu moci, která skrze umístění do jiné časovosti </a:t>
            </a:r>
            <a:r>
              <a:rPr lang="cs-CZ" sz="1800">
                <a:ea typeface="Calibri" panose="020F0502020204030204" pitchFamily="34" charset="0"/>
                <a:cs typeface="Times New Roman" panose="02020603050405020304" pitchFamily="18" charset="0"/>
              </a:rPr>
              <a:t>heirarchizuje</a:t>
            </a:r>
            <a:r>
              <a:rPr lang="cs-CZ" sz="18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Celkový problém západních společností je v tom, že staví svou identitu ve vztahu – vymezení samo sebe vůči druhému, přičemž ten druhý je mnohdy méně vyvinutý.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130720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7F3195-92F4-4D76-AD9B-76540D1899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22</TotalTime>
  <Words>554</Words>
  <Application>Microsoft Office PowerPoint</Application>
  <PresentationFormat>Širokoúhlá obrazovka</PresentationFormat>
  <Paragraphs>48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Wingdings</vt:lpstr>
      <vt:lpstr>Prezentace_MU_CZ</vt:lpstr>
      <vt:lpstr>Benoît Challand - 1989, Contested Memories and the Shifting Cognitive Maps of Europe</vt:lpstr>
      <vt:lpstr>Otázky k přípravě</vt:lpstr>
      <vt:lpstr>Další otázky</vt:lpstr>
      <vt:lpstr>Další otázky</vt:lpstr>
      <vt:lpstr>Shrnutí text</vt:lpstr>
      <vt:lpstr>Shrnutí textu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Benoît Challand - 1989, Contested Memories and the Shifting Cognitive Maps of Europe</dc:title>
  <dc:creator>Veronika Kotýnková</dc:creator>
  <cp:lastModifiedBy>Veronika Kotýnková Krotká</cp:lastModifiedBy>
  <cp:revision>4</cp:revision>
  <cp:lastPrinted>1601-01-01T00:00:00Z</cp:lastPrinted>
  <dcterms:created xsi:type="dcterms:W3CDTF">2023-05-25T08:15:55Z</dcterms:created>
  <dcterms:modified xsi:type="dcterms:W3CDTF">2024-04-30T09:58:54Z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