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256" r:id="rId5"/>
    <p:sldId id="280" r:id="rId6"/>
    <p:sldId id="281" r:id="rId7"/>
    <p:sldId id="266" r:id="rId8"/>
    <p:sldId id="265" r:id="rId9"/>
    <p:sldId id="283" r:id="rId10"/>
    <p:sldId id="284" r:id="rId11"/>
    <p:sldId id="273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249" autoAdjust="0"/>
  </p:normalViewPr>
  <p:slideViewPr>
    <p:cSldViewPr snapToGrid="0">
      <p:cViewPr varScale="1">
        <p:scale>
          <a:sx n="104" d="100"/>
          <a:sy n="104" d="100"/>
        </p:scale>
        <p:origin x="210" y="96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0295F0B6-3C46-024E-A5BE-2A788C2991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48DD9DFE-FDEC-0E4D-9C53-D0B7CA5F31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9F07E9E-E4E6-E840-9ACC-F7395F5D75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DBF6B270-E686-4A4A-AE0C-89D2F08D9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A21828BC-D679-3A49-9E6A-73D827DAF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42B025D-BD7F-5745-A861-A53A9C0926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160503E-1EA8-2E40-B61B-E60E240F6E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1306F7F5-C5E0-E349-8669-2086408EF7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A5A055A2-2BEA-B34E-8676-E060135C67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1C15B53C-F0BB-1541-AB27-9C4B222A83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1DEAAEAB-4311-3840-8220-8CB11113C9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27. 2. 2024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847" y="2348295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Geografie času</a:t>
            </a:r>
            <a:br>
              <a:rPr lang="cs-CZ" dirty="0"/>
            </a:br>
            <a:r>
              <a:rPr lang="cs-CZ" sz="2800" dirty="0" err="1"/>
              <a:t>Doreen</a:t>
            </a:r>
            <a:r>
              <a:rPr lang="cs-CZ" sz="2800" dirty="0"/>
              <a:t> </a:t>
            </a:r>
            <a:r>
              <a:rPr lang="cs-CZ" sz="2800" dirty="0" err="1"/>
              <a:t>Massey</a:t>
            </a:r>
            <a:r>
              <a:rPr lang="cs-CZ" sz="2800" dirty="0"/>
              <a:t>: </a:t>
            </a:r>
            <a:r>
              <a:rPr lang="en-US" sz="2800" dirty="0"/>
              <a:t>Space-Time, 'Science' and the Relationship between Physical Geography and Human Geography</a:t>
            </a:r>
            <a:br>
              <a:rPr lang="cs-CZ" sz="2800" dirty="0"/>
            </a:b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4257804"/>
            <a:ext cx="11361600" cy="1665918"/>
          </a:xfrm>
        </p:spPr>
        <p:txBody>
          <a:bodyPr/>
          <a:lstStyle/>
          <a:p>
            <a:br>
              <a:rPr lang="cs-CZ" dirty="0"/>
            </a:br>
            <a:r>
              <a:rPr lang="cs-CZ" sz="1800" dirty="0"/>
              <a:t>Cvičení 2</a:t>
            </a:r>
          </a:p>
          <a:p>
            <a:r>
              <a:rPr lang="cs-CZ" sz="1800" dirty="0"/>
              <a:t>Veronika Kotýnková Krotká </a:t>
            </a:r>
          </a:p>
          <a:p>
            <a:r>
              <a:rPr lang="cs-CZ" sz="1800" dirty="0"/>
              <a:t>Kotynkova.veronika@mail.muni.cz</a:t>
            </a:r>
          </a:p>
          <a:p>
            <a:endParaRPr lang="cs-CZ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498F90-5E93-6597-807C-037466F0D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20B331-51E2-C4C2-4CF4-461007773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Diskuse:</a:t>
            </a:r>
            <a:endParaRPr lang="en-GB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87C3E3-27CA-9EDE-105A-BF07664E5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3670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1) Čemu se text věnuje? Co rozvíjí? + Hlavní myšlenka </a:t>
            </a:r>
          </a:p>
          <a:p>
            <a:pPr lvl="1"/>
            <a:r>
              <a:rPr lang="cs-CZ" sz="2400" dirty="0"/>
              <a:t>Kterou disciplínu se snaží text rozvíjet, do které disciplíny lze text zařadit?</a:t>
            </a:r>
          </a:p>
          <a:p>
            <a:pPr lvl="1"/>
            <a:r>
              <a:rPr lang="cs-CZ" sz="2400" dirty="0"/>
              <a:t>Kterou teorii text využívá, kterou teorii se text snaží rozvíjet? Proč?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2) Které koncepty (času, prostoru) text používá, k čemu mu slouží, co se jimi snaží studovat? Vůči které tezi či předpokladu se text snaží vymezit? S čím nesouhlasí? Co se snaží změnit?</a:t>
            </a:r>
          </a:p>
          <a:p>
            <a:pPr lvl="1"/>
            <a:r>
              <a:rPr lang="cs-CZ" sz="2400" dirty="0"/>
              <a:t>Jaký argument k tomu používá? Jakým způsobem argumentuje?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91382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BBC16F-2542-6363-15E7-F3D832BD3E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D3A31FD-7467-E215-60A1-73100B483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Diskuse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CB08A10-9BE6-A27A-DFDB-546385F50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Co vás zaujalo?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Jak chápete koncepty absolutní prostor a relační (relativní) prostor?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Co pro vás bylo nové?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Jak to lze aplikovat na současné vědění, vědu a výzkum? </a:t>
            </a:r>
            <a:r>
              <a:rPr lang="cs-CZ" sz="2400" dirty="0" err="1"/>
              <a:t>Příkaldy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Jak se tato diskuse projevuje ve vaší zkušenosti s vědou? Příklady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Čemu jste nerozuměli?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28794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B3312C-48E3-152B-9F69-5D1BEED040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B51D7C-D8BB-B115-5BD0-91FFA0C6F6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52E91D-537B-0C08-9349-39E6DB541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Osa článku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02EA4EB-E412-41AF-76D3-BD9F9004E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en-GB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C718820E-8405-B866-A889-C5247219555C}"/>
              </a:ext>
            </a:extLst>
          </p:cNvPr>
          <p:cNvSpPr/>
          <p:nvPr/>
        </p:nvSpPr>
        <p:spPr bwMode="auto">
          <a:xfrm>
            <a:off x="963335" y="2751588"/>
            <a:ext cx="2375484" cy="241441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„</a:t>
            </a:r>
            <a:r>
              <a:rPr kumimoji="0" lang="cs-CZ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State</a:t>
            </a: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 </a:t>
            </a:r>
            <a:r>
              <a:rPr kumimoji="0" lang="cs-CZ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of</a:t>
            </a: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 art“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(kontext)</a:t>
            </a:r>
            <a:endParaRPr kumimoji="0" lang="en-GB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F40403BC-2027-67B4-3A6E-FD92C6AF65B1}"/>
              </a:ext>
            </a:extLst>
          </p:cNvPr>
          <p:cNvSpPr/>
          <p:nvPr/>
        </p:nvSpPr>
        <p:spPr bwMode="auto">
          <a:xfrm>
            <a:off x="4967681" y="2751587"/>
            <a:ext cx="2375484" cy="241440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Vymezení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se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(</a:t>
            </a:r>
            <a:r>
              <a:rPr lang="cs-CZ" dirty="0" err="1">
                <a:solidFill>
                  <a:schemeClr val="bg1"/>
                </a:solidFill>
                <a:latin typeface="+mn-lt"/>
              </a:rPr>
              <a:t>theoretical</a:t>
            </a:r>
            <a:r>
              <a:rPr lang="cs-CZ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  <a:latin typeface="+mn-lt"/>
              </a:rPr>
              <a:t>gap)</a:t>
            </a:r>
            <a:endParaRPr kumimoji="0" lang="en-GB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A03327C7-1417-4B13-F80B-9B9742DC1B88}"/>
              </a:ext>
            </a:extLst>
          </p:cNvPr>
          <p:cNvSpPr/>
          <p:nvPr/>
        </p:nvSpPr>
        <p:spPr bwMode="auto">
          <a:xfrm>
            <a:off x="8853182" y="2751587"/>
            <a:ext cx="2213886" cy="227289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Cíl: nový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Argument</a:t>
            </a:r>
            <a:endParaRPr kumimoji="0" lang="en-GB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22413C3A-E692-898F-8052-8551FF261FE8}"/>
              </a:ext>
            </a:extLst>
          </p:cNvPr>
          <p:cNvSpPr/>
          <p:nvPr/>
        </p:nvSpPr>
        <p:spPr bwMode="auto">
          <a:xfrm>
            <a:off x="3469064" y="3563332"/>
            <a:ext cx="898947" cy="49019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2F5B2219-A1ED-20AF-98EB-833D6D345518}"/>
              </a:ext>
            </a:extLst>
          </p:cNvPr>
          <p:cNvSpPr/>
          <p:nvPr/>
        </p:nvSpPr>
        <p:spPr bwMode="auto">
          <a:xfrm>
            <a:off x="7587699" y="3610466"/>
            <a:ext cx="898947" cy="49019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3706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BF7621-4659-2089-119E-B69EFF9F2C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20FE48-EE7E-874E-9DC1-3FA5219BA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 NENÍ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63A6161-2E99-3BE3-C58C-AC06B6663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„argumentuje množstvím teorií“</a:t>
            </a:r>
          </a:p>
          <a:p>
            <a:r>
              <a:rPr lang="cs-CZ" dirty="0"/>
              <a:t>„argumentuje na základě rozhovorů…“</a:t>
            </a:r>
          </a:p>
          <a:p>
            <a:r>
              <a:rPr lang="cs-CZ" dirty="0"/>
              <a:t>„argumentuje na základě analýzy dotazníků…“</a:t>
            </a:r>
          </a:p>
          <a:p>
            <a:r>
              <a:rPr lang="cs-CZ" dirty="0"/>
              <a:t>„argumentuje skrze koncepty…“</a:t>
            </a:r>
          </a:p>
          <a:p>
            <a:r>
              <a:rPr lang="cs-CZ" dirty="0"/>
              <a:t>„argumentuje na základě autorů…“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644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D38AC24-58B3-59D8-42DB-F0F62A5354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D8A2B7E-0BFE-D32A-3E72-3D807C31C75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algn="ctr"/>
            <a:r>
              <a:rPr lang="cs-CZ" sz="2800" dirty="0"/>
              <a:t>Vymezení se </a:t>
            </a:r>
            <a:endParaRPr lang="en-GB" sz="2800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192EC681-DE86-8A5F-620A-E47519739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Hlavní body</a:t>
            </a:r>
            <a:endParaRPr lang="en-GB" sz="3200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B114EAE-7572-139B-363E-7CF917629BE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algn="ctr"/>
            <a:r>
              <a:rPr lang="cs-CZ" sz="2800" dirty="0"/>
              <a:t>Argument</a:t>
            </a:r>
            <a:endParaRPr lang="en-GB" sz="2800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90F63A2-155F-8762-DF39-26E0739A656F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025018" cy="3550476"/>
          </a:xfrm>
          <a:ln w="3175">
            <a:solidFill>
              <a:schemeClr val="tx1"/>
            </a:solidFill>
          </a:ln>
        </p:spPr>
        <p:txBody>
          <a:bodyPr/>
          <a:lstStyle/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Prostor není statický (kritika 2 dimenzí prostoru), </a:t>
            </a:r>
            <a:r>
              <a:rPr lang="cs-CZ" sz="2200" dirty="0" err="1"/>
              <a:t>timeless</a:t>
            </a:r>
            <a:r>
              <a:rPr lang="cs-CZ" sz="2200" dirty="0"/>
              <a:t> </a:t>
            </a:r>
            <a:r>
              <a:rPr lang="cs-CZ" sz="2200" dirty="0" err="1"/>
              <a:t>geometric</a:t>
            </a:r>
            <a:r>
              <a:rPr lang="cs-CZ" sz="2200" dirty="0"/>
              <a:t> </a:t>
            </a:r>
            <a:r>
              <a:rPr lang="cs-CZ" sz="2200" dirty="0" err="1"/>
              <a:t>methods</a:t>
            </a:r>
            <a:endParaRPr lang="cs-CZ" sz="2200" dirty="0"/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„nerámuje“ pouze to, co je uvnitř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 err="1"/>
              <a:t>Simplicity</a:t>
            </a:r>
            <a:r>
              <a:rPr lang="cs-CZ" sz="2200" dirty="0"/>
              <a:t> (stability)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Reprezentativní prostor (mapy, symboly)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Časově uzavřený, předvídatelný (mechanická fyzika)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Jednotnost prostoru</a:t>
            </a:r>
          </a:p>
          <a:p>
            <a:pPr>
              <a:lnSpc>
                <a:spcPct val="100000"/>
              </a:lnSpc>
            </a:pPr>
            <a:endParaRPr lang="en-GB" sz="2200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157D5F45-ABFF-BA75-AED8-735E2BD326D4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336144" y="1701505"/>
            <a:ext cx="5135133" cy="3550476"/>
          </a:xfrm>
          <a:ln w="6350">
            <a:solidFill>
              <a:schemeClr val="tx1"/>
            </a:solidFill>
          </a:ln>
        </p:spPr>
        <p:txBody>
          <a:bodyPr/>
          <a:lstStyle/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Prostor vzniká jako dynamický proces, vztahovost, proměnlivost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Je tvořen tím, co je uvnitř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 err="1"/>
              <a:t>Complexity</a:t>
            </a:r>
            <a:r>
              <a:rPr lang="cs-CZ" sz="2200" dirty="0"/>
              <a:t> (historicity)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Ne-reprezentativní ( body </a:t>
            </a:r>
            <a:r>
              <a:rPr lang="cs-CZ" sz="2200" dirty="0" err="1"/>
              <a:t>movement</a:t>
            </a:r>
            <a:r>
              <a:rPr lang="cs-CZ" sz="2200" dirty="0"/>
              <a:t>, </a:t>
            </a:r>
            <a:r>
              <a:rPr lang="cs-CZ" sz="2200" dirty="0" err="1"/>
              <a:t>affection</a:t>
            </a:r>
            <a:r>
              <a:rPr lang="cs-CZ" sz="2200" dirty="0"/>
              <a:t>)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Časově otevřený, nepředvídatelný (teorie chaosu) 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Různorodost (multiplicita) prostoru</a:t>
            </a:r>
            <a:endParaRPr lang="en-GB" sz="2200" dirty="0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0F04119A-59DD-1065-9A0C-D13C9D5780E4}"/>
              </a:ext>
            </a:extLst>
          </p:cNvPr>
          <p:cNvSpPr/>
          <p:nvPr/>
        </p:nvSpPr>
        <p:spPr bwMode="auto">
          <a:xfrm>
            <a:off x="5671127" y="1253684"/>
            <a:ext cx="849745" cy="27157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Nadpis 4">
            <a:extLst>
              <a:ext uri="{FF2B5EF4-FFF2-40B4-BE49-F238E27FC236}">
                <a16:creationId xmlns:a16="http://schemas.microsoft.com/office/drawing/2014/main" id="{80249ED8-685E-5825-CFA5-4EA5649AC52A}"/>
              </a:ext>
            </a:extLst>
          </p:cNvPr>
          <p:cNvSpPr txBox="1">
            <a:spLocks/>
          </p:cNvSpPr>
          <p:nvPr/>
        </p:nvSpPr>
        <p:spPr>
          <a:xfrm>
            <a:off x="564125" y="5394598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sz="2400" b="0" kern="0" dirty="0"/>
              <a:t>Fyzická a humánní geografie mají stejná východiska ve vztahu ke zkoumání času a prostoru – aplikují stejný předpoklad na jejich uchopení </a:t>
            </a:r>
            <a:endParaRPr lang="en-GB" sz="2400" b="0" kern="0" dirty="0"/>
          </a:p>
        </p:txBody>
      </p:sp>
    </p:spTree>
    <p:extLst>
      <p:ext uri="{BB962C8B-B14F-4D97-AF65-F5344CB8AC3E}">
        <p14:creationId xmlns:p14="http://schemas.microsoft.com/office/powerpoint/2010/main" val="358866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7AD3B1-721D-F9DD-B0B8-2F554D1C86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8C419B-ABA6-B79F-3175-040B1D643E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C100E8-B217-24E2-2C71-2467E1FD2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Další myšlenky </a:t>
            </a:r>
            <a:endParaRPr lang="en-GB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75D03E-D520-2B40-699B-C5EB394C6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Interdisciplinarita – proč se obracet k fyzice a jiným vědám</a:t>
            </a:r>
          </a:p>
          <a:p>
            <a:r>
              <a:rPr lang="cs-CZ" sz="2400" dirty="0"/>
              <a:t>Inspirování se vzájemně z odlišných oborů – a jejích propojenost (nejen historická)</a:t>
            </a:r>
          </a:p>
          <a:p>
            <a:r>
              <a:rPr lang="cs-CZ" sz="2400" dirty="0"/>
              <a:t>Přínos pro studium fyzické a humánní geografie a jejího propojení</a:t>
            </a:r>
          </a:p>
          <a:p>
            <a:r>
              <a:rPr lang="cs-CZ" sz="2400" dirty="0"/>
              <a:t>Metody ovlivňující zjištění, vychází z určitého „</a:t>
            </a:r>
            <a:r>
              <a:rPr lang="cs-CZ" sz="2400" dirty="0" err="1"/>
              <a:t>knowledge</a:t>
            </a:r>
            <a:r>
              <a:rPr lang="cs-CZ" sz="2400" dirty="0"/>
              <a:t> </a:t>
            </a:r>
            <a:r>
              <a:rPr lang="cs-CZ" sz="2400" dirty="0" err="1"/>
              <a:t>production</a:t>
            </a:r>
            <a:r>
              <a:rPr lang="cs-CZ" sz="2400" dirty="0"/>
              <a:t>“ a historie disciplíny</a:t>
            </a:r>
          </a:p>
        </p:txBody>
      </p:sp>
    </p:spTree>
    <p:extLst>
      <p:ext uri="{BB962C8B-B14F-4D97-AF65-F5344CB8AC3E}">
        <p14:creationId xmlns:p14="http://schemas.microsoft.com/office/powerpoint/2010/main" val="2690765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99DC37-05FB-C13C-091F-FA01562821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21DC05-8773-77A9-1ED5-09F24C62EC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7EE70E-57D7-ED5E-9D40-CEB108600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 na příští cvičení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292D5F-F4AE-8D5A-B6BB-D579C26C6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5. 3. </a:t>
            </a:r>
            <a:r>
              <a:rPr lang="cs-CZ" dirty="0" err="1"/>
              <a:t>Hagestrandt</a:t>
            </a:r>
            <a:r>
              <a:rPr lang="cs-CZ" dirty="0"/>
              <a:t>: </a:t>
            </a:r>
            <a:r>
              <a:rPr lang="cs-CZ" dirty="0" err="1"/>
              <a:t>Diorama</a:t>
            </a:r>
            <a:r>
              <a:rPr lang="cs-CZ" dirty="0"/>
              <a:t>, </a:t>
            </a:r>
            <a:r>
              <a:rPr lang="cs-CZ" dirty="0" err="1"/>
              <a:t>path</a:t>
            </a:r>
            <a:r>
              <a:rPr lang="cs-CZ" dirty="0"/>
              <a:t> and </a:t>
            </a:r>
            <a:r>
              <a:rPr lang="cs-CZ" dirty="0" err="1"/>
              <a:t>project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22842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en-v10.potx" id="{6DC4F755-0C59-43DC-9B78-199E85A08B0A}" vid="{C504AE12-3C24-4EDE-B051-5211F7A70BF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28324D-7995-43DF-9C77-62C951C1BA4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84EA379-32E8-40A2-B93E-7FF791EDDC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B038DD-A301-4A53-B07F-BB7FACEDAC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muni-sci-prezentace-16-9-en-v10</Template>
  <TotalTime>304</TotalTime>
  <Words>419</Words>
  <Application>Microsoft Office PowerPoint</Application>
  <PresentationFormat>Širokoúhlá obrazovka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Presentation_MU_EN</vt:lpstr>
      <vt:lpstr>Geografie času Doreen Massey: Space-Time, 'Science' and the Relationship between Physical Geography and Human Geography </vt:lpstr>
      <vt:lpstr>Diskuse:</vt:lpstr>
      <vt:lpstr>Diskuse</vt:lpstr>
      <vt:lpstr>Osa článku</vt:lpstr>
      <vt:lpstr>Argument NENÍ</vt:lpstr>
      <vt:lpstr>Hlavní body</vt:lpstr>
      <vt:lpstr>Další myšlenky </vt:lpstr>
      <vt:lpstr>Text na příští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spacetime?</dc:title>
  <dc:creator>Veronika Kotýnková</dc:creator>
  <cp:lastModifiedBy>Veronika Kotýnková Krotká</cp:lastModifiedBy>
  <cp:revision>13</cp:revision>
  <cp:lastPrinted>1601-01-01T00:00:00Z</cp:lastPrinted>
  <dcterms:created xsi:type="dcterms:W3CDTF">2023-02-23T09:31:59Z</dcterms:created>
  <dcterms:modified xsi:type="dcterms:W3CDTF">2024-02-27T10:41:00Z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