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8"/>
  </p:notesMasterIdLst>
  <p:handoutMasterIdLst>
    <p:handoutMasterId r:id="rId19"/>
  </p:handoutMasterIdLst>
  <p:sldIdLst>
    <p:sldId id="256" r:id="rId5"/>
    <p:sldId id="269" r:id="rId6"/>
    <p:sldId id="265" r:id="rId7"/>
    <p:sldId id="264" r:id="rId8"/>
    <p:sldId id="268" r:id="rId9"/>
    <p:sldId id="267" r:id="rId10"/>
    <p:sldId id="266" r:id="rId11"/>
    <p:sldId id="277" r:id="rId12"/>
    <p:sldId id="278" r:id="rId13"/>
    <p:sldId id="279" r:id="rId14"/>
    <p:sldId id="280" r:id="rId15"/>
    <p:sldId id="281" r:id="rId16"/>
    <p:sldId id="276" r:id="rId1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3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5768" autoAdjust="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B0F7ADA8-E0D8-E140-B3EB-7B177B99ED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84321F44-F4CD-1342-9190-83F8027175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82366C8-899C-3046-9F1A-E4AA93091E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2C8EF9BC-CA15-F749-AE84-143521C1B7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CI slide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CDFB5469-7B43-0D44-819F-C704135239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839D93F-D054-0C49-B5BA-33CA7A41AAB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E1F77B3-EBC6-1040-9535-33D9549B74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797919FE-C3ED-C14E-AED0-882F982294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4329B9F-B123-B646-A47E-27058DD10E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1109301E-D1AD-0B43-976E-29DC995E1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3DE62B41-48ED-D243-8CF8-571E1EC807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B2E98577-C944-7148-9D17-F5F41F0E8A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455748"/>
            <a:ext cx="11361600" cy="1171580"/>
          </a:xfrm>
        </p:spPr>
        <p:txBody>
          <a:bodyPr/>
          <a:lstStyle/>
          <a:p>
            <a:pPr algn="ctr"/>
            <a:r>
              <a:rPr lang="cs-CZ" sz="4000" dirty="0"/>
              <a:t>V rytmu svého okolí / Geografie „lidí po ztrátě zaměstnání“</a:t>
            </a:r>
            <a:br>
              <a:rPr lang="cs-CZ" sz="4000" dirty="0"/>
            </a:br>
            <a:r>
              <a:rPr lang="cs-CZ" sz="3000" dirty="0"/>
              <a:t>Robert Osman, Ondřej Šerý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5200" y="4653298"/>
            <a:ext cx="11361600" cy="698497"/>
          </a:xfrm>
        </p:spPr>
        <p:txBody>
          <a:bodyPr/>
          <a:lstStyle/>
          <a:p>
            <a:r>
              <a:rPr lang="cs-CZ" dirty="0"/>
              <a:t>Geografie času</a:t>
            </a:r>
          </a:p>
          <a:p>
            <a:r>
              <a:rPr lang="cs-CZ" dirty="0"/>
              <a:t>Veronika Kotýnková Krotká</a:t>
            </a:r>
          </a:p>
          <a:p>
            <a:r>
              <a:rPr lang="cs-CZ" sz="1800" dirty="0"/>
              <a:t>12. 3. 2024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38D416B-5C15-707C-22D9-E8089D21536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3552D27-DB1B-C815-86E5-378ABAE360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8DB5597-0DFA-EB71-2753-15564DBA9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Otázky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7C0B01B-684D-F085-F2AC-34FFCF4CFD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cs-CZ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Kdy se potkává </a:t>
            </a:r>
            <a:r>
              <a:rPr lang="cs-CZ" dirty="0" err="1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rytmicita</a:t>
            </a:r>
            <a:r>
              <a:rPr lang="cs-CZ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těla a institucí? Kdy naopak stojí vůči sobě? </a:t>
            </a:r>
          </a:p>
          <a:p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595131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0DFE4C5-866E-4AD0-FFA1-D0AD33C6245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BC01449-4FDD-CE38-96EF-E5879848FD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64055BE-DDAF-E0E0-5BA1-3AAD430B1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Otázky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A02BA32-B610-3937-48F9-6597E05AA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Jaký vliv by mělo rozšíření práce na </a:t>
            </a:r>
            <a:r>
              <a:rPr lang="cs-CZ" dirty="0" err="1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home</a:t>
            </a:r>
            <a:r>
              <a:rPr lang="cs-CZ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-office na celospolečenské </a:t>
            </a:r>
            <a:r>
              <a:rPr lang="cs-CZ" dirty="0" err="1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rytmizátory</a:t>
            </a:r>
            <a:r>
              <a:rPr lang="cs-CZ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? </a:t>
            </a:r>
          </a:p>
          <a:p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574946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CC9A39B-8C19-8282-206B-A95FDCD26AA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DAC08BE-B65B-1BBE-0577-AC94F0A28A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B1D6C0-28B2-5D1F-8423-897368974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Otázky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0C30C69-56B0-3DE6-A8E2-34C5B6C03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000000"/>
                </a:solidFill>
                <a:effectLst/>
                <a:latin typeface="+mj-lt"/>
                <a:ea typeface="Aptos" panose="020B0004020202020204" pitchFamily="34" charset="0"/>
              </a:rPr>
              <a:t>Je možné, že podobné strategie mohou uplatňovat i jiné skupiny? Například žáci o prázdninách či studenti mezi semestry? Či jiné? </a:t>
            </a:r>
          </a:p>
          <a:p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219417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362CC6F-BDBC-C2B7-DB7D-B6E837A61E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6A8A551-A1DC-244B-21B3-718894336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Příští seminář 19. 3. 2024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4BADD05-D07A-D94F-1FFF-109E82B090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Text: </a:t>
            </a:r>
            <a:r>
              <a:rPr lang="cs-CZ" dirty="0" err="1"/>
              <a:t>Reid-Musson</a:t>
            </a:r>
            <a:r>
              <a:rPr lang="cs-CZ" dirty="0"/>
              <a:t>: </a:t>
            </a:r>
            <a:r>
              <a:rPr lang="en-US" dirty="0"/>
              <a:t>Intersectional </a:t>
            </a:r>
            <a:r>
              <a:rPr lang="en-US" dirty="0" err="1"/>
              <a:t>rhythmanalysis</a:t>
            </a:r>
            <a:r>
              <a:rPr lang="en-US" dirty="0"/>
              <a:t>:</a:t>
            </a:r>
          </a:p>
          <a:p>
            <a:pPr marL="72000" indent="0">
              <a:buNone/>
            </a:pPr>
            <a:r>
              <a:rPr lang="en-US" dirty="0"/>
              <a:t>Power, rhythm, and everyday life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3767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D4B5320-6CC8-C37A-3442-E6946C6F81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3E0707F-580C-2DC5-F2AD-0DD8C6F8F1B6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 anchor="ctr"/>
          <a:lstStyle/>
          <a:p>
            <a:pPr marL="586350" indent="-514350">
              <a:lnSpc>
                <a:spcPct val="150000"/>
              </a:lnSpc>
              <a:buFont typeface="+mj-lt"/>
              <a:buAutoNum type="arabicPeriod"/>
            </a:pPr>
            <a:r>
              <a:rPr lang="cs-CZ" dirty="0"/>
              <a:t>Co je cílem článku? Jaký je hlavní argument článku?</a:t>
            </a:r>
          </a:p>
          <a:p>
            <a:pPr marL="586350" indent="-514350">
              <a:lnSpc>
                <a:spcPct val="150000"/>
              </a:lnSpc>
              <a:buFont typeface="+mj-lt"/>
              <a:buAutoNum type="arabicPeriod"/>
            </a:pPr>
            <a:r>
              <a:rPr lang="cs-CZ" dirty="0"/>
              <a:t>Vůči čemu se článek vymezuje? </a:t>
            </a:r>
          </a:p>
          <a:p>
            <a:pPr marL="586350" indent="-514350">
              <a:lnSpc>
                <a:spcPct val="150000"/>
              </a:lnSpc>
              <a:buFont typeface="+mj-lt"/>
              <a:buAutoNum type="arabicPeriod"/>
            </a:pPr>
            <a:r>
              <a:rPr lang="cs-CZ" dirty="0"/>
              <a:t>Z jakého teoretického přístupu vychází? Na co navazuje?</a:t>
            </a:r>
          </a:p>
          <a:p>
            <a:pPr marL="586350" indent="-514350">
              <a:lnSpc>
                <a:spcPct val="150000"/>
              </a:lnSpc>
              <a:buFont typeface="+mj-lt"/>
              <a:buAutoNum type="arabicPeriod"/>
            </a:pPr>
            <a:r>
              <a:rPr lang="cs-CZ" dirty="0"/>
              <a:t>Jaké koncepty k tomu užívá? Jak slouží argumentu?</a:t>
            </a:r>
          </a:p>
          <a:p>
            <a:pPr marL="586350" indent="-514350">
              <a:lnSpc>
                <a:spcPct val="150000"/>
              </a:lnSpc>
              <a:buFont typeface="+mj-lt"/>
              <a:buAutoNum type="arabicPeriod"/>
            </a:pPr>
            <a:r>
              <a:rPr lang="cs-CZ" dirty="0"/>
              <a:t>Jakým způsobem se článek vztahuje k předešlému textu?  </a:t>
            </a:r>
          </a:p>
          <a:p>
            <a:pPr marL="586350" indent="-514350">
              <a:lnSpc>
                <a:spcPct val="150000"/>
              </a:lnSpc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247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4427AA0-3885-8605-B42B-41A6C5FC1D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5D2C9C4-3F42-C65C-FC6F-E176B486B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cílem článku? Jaký je hlavní argument článku? 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001F93A-42B2-D892-984A-4F0EC27060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34615"/>
            <a:ext cx="10753200" cy="4139998"/>
          </a:xfrm>
        </p:spPr>
        <p:txBody>
          <a:bodyPr/>
          <a:lstStyle/>
          <a:p>
            <a:r>
              <a:rPr lang="cs-CZ" sz="2400" dirty="0"/>
              <a:t>Odpovídá na VO: Jaké </a:t>
            </a:r>
            <a:r>
              <a:rPr lang="cs-CZ" sz="2400" dirty="0" err="1"/>
              <a:t>rytmizátory</a:t>
            </a:r>
            <a:r>
              <a:rPr lang="cs-CZ" sz="2400" dirty="0"/>
              <a:t> využívají finančně </a:t>
            </a:r>
            <a:r>
              <a:rPr lang="cs-CZ" sz="2400" dirty="0" err="1"/>
              <a:t>nestrádající</a:t>
            </a:r>
            <a:r>
              <a:rPr lang="cs-CZ" sz="2400" dirty="0"/>
              <a:t> osoby k časové organizaci svých každodenních aktivit po ztrátě zaměstnání?</a:t>
            </a:r>
          </a:p>
          <a:p>
            <a:pPr lvl="1"/>
            <a:r>
              <a:rPr lang="cs-CZ" sz="1800" dirty="0"/>
              <a:t>Cílem článku není </a:t>
            </a:r>
            <a:r>
              <a:rPr lang="cs-CZ" sz="1800" dirty="0" err="1"/>
              <a:t>rytmicita</a:t>
            </a:r>
            <a:r>
              <a:rPr lang="cs-CZ" sz="1800" dirty="0"/>
              <a:t> sama o sobe, ale zkoumat </a:t>
            </a:r>
            <a:r>
              <a:rPr lang="cs-CZ" sz="1800" b="1" dirty="0">
                <a:solidFill>
                  <a:schemeClr val="tx2"/>
                </a:solidFill>
              </a:rPr>
              <a:t>strategie</a:t>
            </a:r>
            <a:r>
              <a:rPr lang="cs-CZ" sz="1800" dirty="0"/>
              <a:t>, pomocí nichž si lide strukturují den</a:t>
            </a:r>
          </a:p>
          <a:p>
            <a:r>
              <a:rPr lang="cs-CZ" sz="2400" dirty="0"/>
              <a:t>Zkušenost KP poukazuje na celospolečenskou časovou normu – normativní </a:t>
            </a:r>
            <a:r>
              <a:rPr lang="cs-CZ" sz="2400" dirty="0" err="1"/>
              <a:t>rymticitu</a:t>
            </a:r>
            <a:r>
              <a:rPr lang="cs-CZ" sz="2400" dirty="0"/>
              <a:t> pracovního dne</a:t>
            </a:r>
          </a:p>
          <a:p>
            <a:pPr lvl="1"/>
            <a:r>
              <a:rPr lang="cs-CZ" sz="1600" dirty="0"/>
              <a:t>Článek tak poukazuje na to, že tyto osoby využívají (přizpůsobují se) vnějších, vnitřních i společenských </a:t>
            </a:r>
            <a:r>
              <a:rPr lang="cs-CZ" sz="1600" dirty="0" err="1"/>
              <a:t>rytmizátorů</a:t>
            </a:r>
            <a:r>
              <a:rPr lang="cs-CZ" sz="1600" dirty="0"/>
              <a:t> k organizaci svého dne (a jak je využívají, k čemu slouží – viz diskuse konceptů) .</a:t>
            </a:r>
          </a:p>
          <a:p>
            <a:pPr lvl="1"/>
            <a:r>
              <a:rPr lang="cs-CZ" sz="1600" dirty="0"/>
              <a:t>Každodennost není tedy zcela bez rytmu, ačkoliv určitá arytmie může nastat (viz delší doba bez zaměstnání; virtuální prostor)</a:t>
            </a:r>
            <a:endParaRPr lang="cs-CZ" sz="2400" dirty="0"/>
          </a:p>
          <a:p>
            <a:r>
              <a:rPr lang="cs-CZ" sz="2400" dirty="0"/>
              <a:t>Je těžké udržet se ve vnitřním rytmu – bez rytmu svého okolí. </a:t>
            </a:r>
          </a:p>
          <a:p>
            <a:pPr lvl="1"/>
            <a:r>
              <a:rPr lang="cs-CZ" sz="1600" dirty="0"/>
              <a:t>Rytmus působí jak něco „nadindividuálního“, společenského. Proto si KP nejčastěji organizují den „podle rytmu svého okolí“. Pokud vnější </a:t>
            </a:r>
            <a:r>
              <a:rPr lang="cs-CZ" sz="1600" dirty="0" err="1"/>
              <a:t>rytmizátor</a:t>
            </a:r>
            <a:r>
              <a:rPr lang="cs-CZ" sz="1600" dirty="0"/>
              <a:t> chybí, využívá se vnitřní. </a:t>
            </a:r>
          </a:p>
          <a:p>
            <a:pPr lvl="1"/>
            <a:r>
              <a:rPr lang="cs-CZ" sz="1600" dirty="0"/>
              <a:t>(</a:t>
            </a:r>
            <a:r>
              <a:rPr lang="cs-CZ" sz="1600" dirty="0" err="1"/>
              <a:t>rytmizátor</a:t>
            </a:r>
            <a:r>
              <a:rPr lang="cs-CZ" sz="1600" dirty="0"/>
              <a:t> nemůže být cokoliv)</a:t>
            </a:r>
          </a:p>
          <a:p>
            <a:endParaRPr lang="cs-CZ" sz="2400" dirty="0"/>
          </a:p>
          <a:p>
            <a:pPr lvl="1"/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894912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50850F3-2AF6-DFFA-E169-4C53B45FFA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9FDF265-E403-BB70-8B26-30E71E10A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Vůči čemu se článek vymezuje? 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AB2E1D0-B186-6215-9530-08BE96329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Analýza rytmu slouží jako vymezení se vůči homogennímu času a umožňuje identifikovat nenáhodné </a:t>
            </a:r>
            <a:r>
              <a:rPr lang="cs-CZ" sz="2400" dirty="0" err="1"/>
              <a:t>synchronicity</a:t>
            </a:r>
            <a:r>
              <a:rPr lang="cs-CZ" sz="2400" dirty="0"/>
              <a:t> v jinak </a:t>
            </a:r>
            <a:r>
              <a:rPr lang="cs-CZ" sz="2400" dirty="0" err="1"/>
              <a:t>bezudálostním</a:t>
            </a:r>
            <a:r>
              <a:rPr lang="cs-CZ" sz="2400" dirty="0"/>
              <a:t> plynutí času</a:t>
            </a:r>
          </a:p>
          <a:p>
            <a:r>
              <a:rPr lang="cs-CZ" sz="2400" dirty="0"/>
              <a:t>Užití analýzy rytmu pomáhá k vymezení se vůči studiu času jako lineárního, chronologicky měřitelného; rytmus neslouží jako alternativa k lineárnímu času</a:t>
            </a:r>
          </a:p>
          <a:p>
            <a:r>
              <a:rPr lang="cs-CZ" sz="2400" dirty="0"/>
              <a:t>Pomáhá ukázat na cykličnost, </a:t>
            </a:r>
            <a:r>
              <a:rPr lang="cs-CZ" sz="2400" dirty="0" err="1"/>
              <a:t>rytmicitu</a:t>
            </a:r>
            <a:endParaRPr lang="cs-CZ" sz="2400" dirty="0"/>
          </a:p>
          <a:p>
            <a:r>
              <a:rPr lang="cs-CZ" sz="2400" dirty="0"/>
              <a:t>Nezkoumá </a:t>
            </a:r>
            <a:r>
              <a:rPr lang="cs-CZ" sz="2400" dirty="0" err="1"/>
              <a:t>rytmicitu</a:t>
            </a:r>
            <a:r>
              <a:rPr lang="cs-CZ" sz="2400" dirty="0"/>
              <a:t> místa, ale každodenních aktivit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271613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0A51667-92FE-C805-EB70-C514A02D859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03715C-B544-1A58-B17D-BB628ECD8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 jakého teoretického přístupu vychází? Na co navazuje? 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071C5D1-59FD-92D7-62A6-F44ACC4425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68171"/>
            <a:ext cx="10753200" cy="4139998"/>
          </a:xfrm>
        </p:spPr>
        <p:txBody>
          <a:bodyPr/>
          <a:lstStyle/>
          <a:p>
            <a:r>
              <a:rPr lang="cs-CZ" sz="2400" dirty="0"/>
              <a:t>Článek vychází z behaviorální geografie</a:t>
            </a:r>
          </a:p>
          <a:p>
            <a:r>
              <a:rPr lang="cs-CZ" sz="2400" dirty="0"/>
              <a:t>Navazuje na studium </a:t>
            </a:r>
            <a:r>
              <a:rPr lang="cs-CZ" sz="2400" dirty="0" err="1"/>
              <a:t>rytmizátoru</a:t>
            </a:r>
            <a:r>
              <a:rPr lang="cs-CZ" sz="2400" dirty="0"/>
              <a:t> </a:t>
            </a:r>
          </a:p>
          <a:p>
            <a:pPr lvl="1"/>
            <a:r>
              <a:rPr lang="cs-CZ" dirty="0"/>
              <a:t>Rytmus chápe jako jiné pojetí času, jako střídající se polarity</a:t>
            </a:r>
          </a:p>
          <a:p>
            <a:r>
              <a:rPr lang="cs-CZ" sz="2400" dirty="0"/>
              <a:t>Navazuje na autory jako </a:t>
            </a:r>
            <a:r>
              <a:rPr lang="cs-CZ" sz="2400" dirty="0" err="1"/>
              <a:t>Hägestrandt</a:t>
            </a:r>
            <a:r>
              <a:rPr lang="cs-CZ" sz="2400" dirty="0"/>
              <a:t>, </a:t>
            </a:r>
            <a:r>
              <a:rPr lang="cs-CZ" sz="2400" dirty="0" err="1"/>
              <a:t>Thrift</a:t>
            </a:r>
            <a:r>
              <a:rPr lang="cs-CZ" sz="2400" dirty="0"/>
              <a:t> a </a:t>
            </a:r>
            <a:r>
              <a:rPr lang="cs-CZ" sz="2400" dirty="0" err="1"/>
              <a:t>Parkers</a:t>
            </a:r>
            <a:r>
              <a:rPr lang="cs-CZ" sz="2400" dirty="0"/>
              <a:t>, Lynch</a:t>
            </a:r>
          </a:p>
          <a:p>
            <a:r>
              <a:rPr lang="cs-CZ" sz="2400" dirty="0" err="1"/>
              <a:t>Rymizátory</a:t>
            </a:r>
            <a:r>
              <a:rPr lang="cs-CZ" sz="2400" dirty="0"/>
              <a:t>  </a:t>
            </a:r>
          </a:p>
          <a:p>
            <a:pPr lvl="1"/>
            <a:r>
              <a:rPr lang="cs-CZ" dirty="0"/>
              <a:t>synchronizace různých aktivit (Lynch)</a:t>
            </a:r>
          </a:p>
          <a:p>
            <a:pPr lvl="1"/>
            <a:r>
              <a:rPr lang="cs-CZ" dirty="0"/>
              <a:t>Zdroje rytmů (</a:t>
            </a:r>
            <a:r>
              <a:rPr lang="cs-CZ" dirty="0" err="1"/>
              <a:t>Parkers</a:t>
            </a:r>
            <a:r>
              <a:rPr lang="cs-CZ" dirty="0"/>
              <a:t> and </a:t>
            </a:r>
            <a:r>
              <a:rPr lang="cs-CZ" dirty="0" err="1"/>
              <a:t>Thrift</a:t>
            </a:r>
            <a:r>
              <a:rPr lang="cs-CZ" dirty="0"/>
              <a:t>) – body rytmizující své okolí</a:t>
            </a:r>
          </a:p>
          <a:p>
            <a:pPr lvl="1"/>
            <a:r>
              <a:rPr lang="cs-CZ" dirty="0"/>
              <a:t>Pace-</a:t>
            </a:r>
            <a:r>
              <a:rPr lang="cs-CZ" dirty="0" err="1"/>
              <a:t>setter</a:t>
            </a:r>
            <a:r>
              <a:rPr lang="cs-CZ" dirty="0"/>
              <a:t> (</a:t>
            </a:r>
            <a:r>
              <a:rPr lang="cs-CZ" dirty="0" err="1"/>
              <a:t>Hägestrandt</a:t>
            </a:r>
            <a:r>
              <a:rPr lang="cs-CZ" dirty="0"/>
              <a:t>) – územní metronom rytmizující své okolí</a:t>
            </a:r>
          </a:p>
          <a:p>
            <a:pPr lvl="1"/>
            <a:r>
              <a:rPr lang="cs-CZ" dirty="0"/>
              <a:t>A další…</a:t>
            </a:r>
          </a:p>
          <a:p>
            <a:r>
              <a:rPr lang="cs-CZ" sz="2400" dirty="0"/>
              <a:t>Studium každodennosti skrze jeho </a:t>
            </a:r>
            <a:r>
              <a:rPr lang="cs-CZ" sz="2400" dirty="0" err="1"/>
              <a:t>rytmicitu</a:t>
            </a:r>
            <a:r>
              <a:rPr lang="cs-CZ" sz="2400" dirty="0"/>
              <a:t> slouží jako teoretické východisko i jako metoda výzkumu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4602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070FA77-C61E-8D3F-12BD-C8698DC102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92C9B68-70F3-BB5D-AF33-2898C1000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Jaké koncepty text využívá, k čemu slouží?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0250AC5-2C6D-2E94-B739-75C0FF276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</p:spPr>
        <p:txBody>
          <a:bodyPr anchor="t"/>
          <a:lstStyle/>
          <a:p>
            <a:pPr marL="586350" indent="-514350">
              <a:lnSpc>
                <a:spcPct val="10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cs-CZ" sz="2400" dirty="0">
                <a:solidFill>
                  <a:schemeClr val="tx2"/>
                </a:solidFill>
              </a:rPr>
              <a:t>Vnější </a:t>
            </a:r>
            <a:r>
              <a:rPr lang="cs-CZ" sz="2400" dirty="0" err="1">
                <a:solidFill>
                  <a:schemeClr val="tx2"/>
                </a:solidFill>
              </a:rPr>
              <a:t>rytmizátor</a:t>
            </a:r>
            <a:r>
              <a:rPr lang="cs-CZ" sz="2400" dirty="0">
                <a:solidFill>
                  <a:schemeClr val="tx2"/>
                </a:solidFill>
              </a:rPr>
              <a:t> </a:t>
            </a:r>
            <a:r>
              <a:rPr lang="cs-CZ" sz="2400" dirty="0"/>
              <a:t>– je vnějším časovým organizátorem (synchronizace s někým/něčím druhým); nejvíce nápomocný</a:t>
            </a:r>
          </a:p>
          <a:p>
            <a:pPr marL="586350" indent="-514350">
              <a:lnSpc>
                <a:spcPct val="10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cs-CZ" sz="2400" dirty="0">
                <a:solidFill>
                  <a:schemeClr val="tx2"/>
                </a:solidFill>
              </a:rPr>
              <a:t>Vnitřní </a:t>
            </a:r>
            <a:r>
              <a:rPr lang="cs-CZ" sz="2400" dirty="0" err="1">
                <a:solidFill>
                  <a:schemeClr val="tx2"/>
                </a:solidFill>
              </a:rPr>
              <a:t>rytmizátor</a:t>
            </a:r>
            <a:r>
              <a:rPr lang="cs-CZ" sz="2400" dirty="0">
                <a:solidFill>
                  <a:schemeClr val="tx2"/>
                </a:solidFill>
              </a:rPr>
              <a:t> </a:t>
            </a:r>
            <a:r>
              <a:rPr lang="cs-CZ" sz="2400" dirty="0"/>
              <a:t>– nositelem časové strukturace je člověk sám (obtížnost dlouhodobého udržení); méně nápomocný</a:t>
            </a:r>
          </a:p>
          <a:p>
            <a:pPr marL="586350" indent="-514350">
              <a:lnSpc>
                <a:spcPct val="10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cs-CZ" sz="2400" dirty="0">
                <a:solidFill>
                  <a:schemeClr val="tx2"/>
                </a:solidFill>
              </a:rPr>
              <a:t>Společenský </a:t>
            </a:r>
            <a:r>
              <a:rPr lang="cs-CZ" sz="2400" dirty="0" err="1">
                <a:solidFill>
                  <a:schemeClr val="tx2"/>
                </a:solidFill>
              </a:rPr>
              <a:t>rytmizátor</a:t>
            </a:r>
            <a:r>
              <a:rPr lang="cs-CZ" sz="2400" dirty="0">
                <a:solidFill>
                  <a:schemeClr val="tx2"/>
                </a:solidFill>
              </a:rPr>
              <a:t> </a:t>
            </a:r>
            <a:r>
              <a:rPr lang="cs-CZ" sz="2400" dirty="0"/>
              <a:t>– pracovní doba, sdílené společností, normativní rytmy; méně nápomocný</a:t>
            </a:r>
          </a:p>
          <a:p>
            <a:pPr marL="586350" indent="-514350">
              <a:lnSpc>
                <a:spcPct val="10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cs-CZ" sz="2400" dirty="0" err="1">
                <a:solidFill>
                  <a:schemeClr val="tx2"/>
                </a:solidFill>
              </a:rPr>
              <a:t>Arytmizátor</a:t>
            </a:r>
            <a:r>
              <a:rPr lang="cs-CZ" sz="2400" dirty="0"/>
              <a:t> – bezčasovost virtuálního prostoru, který nemá pevné struktury – je více homogenní; narušení časovosti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981364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8BEB003-402E-D481-73FF-EA0C6D415E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1C4D9F1-2CC5-07EA-6EFC-45A38D007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Jakým způsobem se článek vztahuje k minulému článku?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7F35E23-D3C7-9360-4C04-DF77EC7C4F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Oba texty studují podobu </a:t>
            </a:r>
            <a:r>
              <a:rPr lang="cs-CZ" sz="2400" dirty="0" err="1"/>
              <a:t>rytmizátorů</a:t>
            </a:r>
            <a:r>
              <a:rPr lang="cs-CZ" sz="2400" dirty="0"/>
              <a:t>, avšak tento text se zabývá spíše </a:t>
            </a:r>
            <a:r>
              <a:rPr lang="cs-CZ" sz="2400" dirty="0" err="1"/>
              <a:t>studijem</a:t>
            </a:r>
            <a:r>
              <a:rPr lang="cs-CZ" sz="2400" dirty="0"/>
              <a:t> každodenních aktivit a jejich rytmičností, naopak předešlý text řešil spíše </a:t>
            </a:r>
            <a:r>
              <a:rPr lang="cs-CZ" sz="2400" dirty="0" err="1"/>
              <a:t>rytmicitu</a:t>
            </a:r>
            <a:r>
              <a:rPr lang="cs-CZ" sz="2400" dirty="0"/>
              <a:t> místa a bodů, které se vzájemně ovlivňují a prolínají. </a:t>
            </a:r>
          </a:p>
          <a:p>
            <a:r>
              <a:rPr lang="cs-CZ" sz="2400" dirty="0"/>
              <a:t>(V tomto článku je více akcentovaná časový </a:t>
            </a:r>
            <a:r>
              <a:rPr lang="cs-CZ" sz="2400" dirty="0" err="1"/>
              <a:t>rytmizátor</a:t>
            </a:r>
            <a:r>
              <a:rPr lang="cs-CZ" sz="2400" dirty="0"/>
              <a:t>, zatímco v předešlém byl více akcentován </a:t>
            </a:r>
            <a:r>
              <a:rPr lang="cs-CZ" sz="2400" dirty="0" err="1"/>
              <a:t>rytmizátor</a:t>
            </a:r>
            <a:r>
              <a:rPr lang="cs-CZ" sz="2400" dirty="0"/>
              <a:t> místa.)</a:t>
            </a:r>
          </a:p>
          <a:p>
            <a:r>
              <a:rPr lang="cs-CZ" sz="2400" dirty="0"/>
              <a:t>H. poukazoval především na vnější </a:t>
            </a:r>
            <a:r>
              <a:rPr lang="cs-CZ" sz="2400" dirty="0" err="1"/>
              <a:t>rytmizátory</a:t>
            </a:r>
            <a:r>
              <a:rPr lang="cs-CZ" sz="2400" dirty="0"/>
              <a:t>, O+Š zkoumají variabilitu </a:t>
            </a:r>
            <a:r>
              <a:rPr lang="cs-CZ" sz="2400" dirty="0" err="1"/>
              <a:t>rytmizátorů</a:t>
            </a:r>
            <a:endParaRPr lang="cs-CZ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312057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D1F34A1-84AA-D9E6-2E67-6C5E772DC7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711B8DB-50A6-6E90-836F-2F84A090F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Otázky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EA6F550-A041-C687-7C84-AF3401C855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cs-CZ" dirty="0">
                <a:solidFill>
                  <a:srgbClr val="00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Které </a:t>
            </a:r>
            <a:r>
              <a:rPr lang="cs-CZ" dirty="0" err="1">
                <a:solidFill>
                  <a:srgbClr val="00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rytmizátory</a:t>
            </a:r>
            <a:r>
              <a:rPr lang="cs-CZ" dirty="0">
                <a:solidFill>
                  <a:srgbClr val="00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lze považovat za nejsilnější, tedy které nejvíce ovlivňují chování v průběhu dne, a které za nejslabší?</a:t>
            </a:r>
            <a:endParaRPr lang="cs-CZ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2000" indent="0">
              <a:lnSpc>
                <a:spcPct val="105000"/>
              </a:lnSpc>
              <a:spcAft>
                <a:spcPts val="800"/>
              </a:spcAft>
              <a:buNone/>
            </a:pPr>
            <a:endParaRPr lang="cs-CZ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cs-CZ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Jaké </a:t>
            </a:r>
            <a:r>
              <a:rPr lang="cs-CZ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rytmizátory</a:t>
            </a:r>
            <a:r>
              <a:rPr lang="cs-CZ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ovlivňují vaši časovou organizaci aktivit? Do jaké kategorie </a:t>
            </a:r>
            <a:r>
              <a:rPr lang="cs-CZ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rytmizátorů</a:t>
            </a:r>
            <a:r>
              <a:rPr lang="cs-CZ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by se daly zařadit?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87402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D286B90-A5D8-6E51-89ED-B2641F563D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D6B6C7E-A7A3-F24A-2F94-5D7937D21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Otázky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68B57F-3DF1-61D5-D34B-9DF2EF9DED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Organizujete si nějak čas ve virtuálním prostoru? Pokud ano, jak? </a:t>
            </a:r>
          </a:p>
          <a:p>
            <a:pPr marL="72000" indent="0" algn="just">
              <a:lnSpc>
                <a:spcPct val="150000"/>
              </a:lnSpc>
              <a:spcAft>
                <a:spcPts val="800"/>
              </a:spcAft>
              <a:buNone/>
            </a:pPr>
            <a:endParaRPr lang="cs-CZ" dirty="0"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cs-CZ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Proč virtuální prostor funguje spíše jako </a:t>
            </a:r>
            <a:r>
              <a:rPr lang="cs-CZ" dirty="0" err="1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arytmizátor</a:t>
            </a:r>
            <a:r>
              <a:rPr lang="cs-CZ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než jako </a:t>
            </a:r>
            <a:r>
              <a:rPr lang="cs-CZ" dirty="0" err="1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rytmizátor</a:t>
            </a:r>
            <a:r>
              <a:rPr lang="cs-CZ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?</a:t>
            </a:r>
          </a:p>
          <a:p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6053043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ci-prezentace-16-9-cz-v11.potx" id="{752B7536-5AE2-417E-ADC9-516CF57E47A0}" vid="{C3A561A7-18A2-4AA4-BD35-A7AB220CBEDF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A8BAC94BA468D488F31B2478A655CDC" ma:contentTypeVersion="2" ma:contentTypeDescription="Vytvoří nový dokument" ma:contentTypeScope="" ma:versionID="08bb5aaad6f00ce25b159fd08d2efb3d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24f516e8cb82884d3aca393be411b39d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536C02B-13D6-46AC-9DAE-B6D8E6AE8EF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C06E066-0F4E-484E-B4F5-54B33F9AAE7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D485EBC-A026-48C2-B7B6-4783F931ED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muni-sci-prezentace-16-9-cz-v11</Template>
  <TotalTime>459</TotalTime>
  <Words>695</Words>
  <Application>Microsoft Office PowerPoint</Application>
  <PresentationFormat>Širokoúhlá obrazovka</PresentationFormat>
  <Paragraphs>75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Aptos</vt:lpstr>
      <vt:lpstr>Arial</vt:lpstr>
      <vt:lpstr>Tahoma</vt:lpstr>
      <vt:lpstr>Wingdings</vt:lpstr>
      <vt:lpstr>Prezentace_MU_CZ</vt:lpstr>
      <vt:lpstr>V rytmu svého okolí / Geografie „lidí po ztrátě zaměstnání“ Robert Osman, Ondřej Šerý</vt:lpstr>
      <vt:lpstr>Prezentace aplikace PowerPoint</vt:lpstr>
      <vt:lpstr>Co je cílem článku? Jaký je hlavní argument článku? </vt:lpstr>
      <vt:lpstr>Vůči čemu se článek vymezuje? </vt:lpstr>
      <vt:lpstr>Z jakého teoretického přístupu vychází? Na co navazuje? </vt:lpstr>
      <vt:lpstr>Jaké koncepty text využívá, k čemu slouží?</vt:lpstr>
      <vt:lpstr>Jakým způsobem se článek vztahuje k minulému článku?</vt:lpstr>
      <vt:lpstr>Otázky</vt:lpstr>
      <vt:lpstr>Otázky</vt:lpstr>
      <vt:lpstr>Otázky</vt:lpstr>
      <vt:lpstr>Otázky</vt:lpstr>
      <vt:lpstr>Otázky</vt:lpstr>
      <vt:lpstr>Příští seminář 19. 3.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 rytmu svého okolí / Geografie „lidí po ztrátě zaměstnání“ Robert Osman, Ondřej Šerý</dc:title>
  <dc:creator>Veronika Kotýnková</dc:creator>
  <cp:lastModifiedBy>Veronika Kotýnková Krotká</cp:lastModifiedBy>
  <cp:revision>9</cp:revision>
  <cp:lastPrinted>1601-01-01T00:00:00Z</cp:lastPrinted>
  <dcterms:created xsi:type="dcterms:W3CDTF">2023-03-09T09:25:14Z</dcterms:created>
  <dcterms:modified xsi:type="dcterms:W3CDTF">2024-03-12T10:50:22Z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