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400" dirty="0"/>
              <a:t>19. 3. 2023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430581"/>
            <a:ext cx="11361600" cy="1171580"/>
          </a:xfrm>
        </p:spPr>
        <p:txBody>
          <a:bodyPr/>
          <a:lstStyle/>
          <a:p>
            <a:pPr algn="ctr"/>
            <a:r>
              <a:rPr lang="en-US" dirty="0"/>
              <a:t>Intersectional </a:t>
            </a:r>
            <a:r>
              <a:rPr lang="en-US" dirty="0" err="1"/>
              <a:t>rhythmanalysis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Power, rhythm, and everyday life</a:t>
            </a:r>
            <a:br>
              <a:rPr lang="cs-CZ" dirty="0"/>
            </a:br>
            <a:r>
              <a:rPr lang="cs-CZ" sz="3200" dirty="0"/>
              <a:t>Emily </a:t>
            </a:r>
            <a:r>
              <a:rPr lang="cs-CZ" sz="3200" dirty="0" err="1"/>
              <a:t>Reid-Musson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4686246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 Krotká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B0D36B-359C-E50C-74BC-101D2C8A8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6D37E1-D5A0-C576-A2DE-036F05883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6D0FBB-157F-0A5F-FF87-3B4C3AC22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08FFD0-1F4D-48C4-FE7B-51E0401F3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čemu slouží  (proč) </a:t>
            </a:r>
            <a:r>
              <a:rPr lang="cs-CZ" dirty="0" err="1"/>
              <a:t>rhythmanalysis</a:t>
            </a:r>
            <a:r>
              <a:rPr lang="cs-CZ" dirty="0"/>
              <a:t> v tomto článku?</a:t>
            </a:r>
          </a:p>
          <a:p>
            <a:r>
              <a:rPr lang="cs-CZ" dirty="0"/>
              <a:t>K čemu slouží (proč) </a:t>
            </a:r>
            <a:r>
              <a:rPr lang="cs-CZ" dirty="0" err="1"/>
              <a:t>intersectional</a:t>
            </a:r>
            <a:r>
              <a:rPr lang="cs-CZ" dirty="0"/>
              <a:t> </a:t>
            </a:r>
            <a:r>
              <a:rPr lang="cs-CZ" dirty="0" err="1"/>
              <a:t>rhythmanalysis</a:t>
            </a:r>
            <a:r>
              <a:rPr lang="cs-CZ" dirty="0"/>
              <a:t>?</a:t>
            </a:r>
          </a:p>
          <a:p>
            <a:r>
              <a:rPr lang="cs-CZ" dirty="0"/>
              <a:t>Jaký je hlavní argument článku? Vůči čemu se vymezuje?</a:t>
            </a:r>
          </a:p>
          <a:p>
            <a:r>
              <a:rPr lang="cs-CZ" dirty="0"/>
              <a:t>Co tomuto článku/výzkumu přinesl přístup feministické geografie?</a:t>
            </a:r>
          </a:p>
          <a:p>
            <a:r>
              <a:rPr lang="cs-CZ" dirty="0"/>
              <a:t>Jaký je rozdíl mezi konceptem a teorií?</a:t>
            </a:r>
          </a:p>
          <a:p>
            <a:r>
              <a:rPr lang="cs-CZ" dirty="0"/>
              <a:t>Jak se zde propojují koncepty prostoru a času?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60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Uveďte jednotlivé výstupy z empirické části výzkumu  - tedy zjištění, a ukažte na nich propojení s teorií (co tedy říkají ve spojitosti s teorií)?</a:t>
            </a:r>
          </a:p>
          <a:p>
            <a:r>
              <a:rPr lang="cs-CZ" dirty="0"/>
              <a:t>1)?</a:t>
            </a:r>
          </a:p>
          <a:p>
            <a:r>
              <a:rPr lang="cs-CZ" dirty="0"/>
              <a:t>2)?</a:t>
            </a:r>
          </a:p>
          <a:p>
            <a:r>
              <a:rPr lang="cs-CZ" dirty="0"/>
              <a:t>3)?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73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499"/>
            <a:ext cx="107532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1) </a:t>
            </a:r>
            <a:r>
              <a:rPr lang="cs-CZ" sz="2400" dirty="0" err="1"/>
              <a:t>Fatal</a:t>
            </a:r>
            <a:r>
              <a:rPr lang="cs-CZ" sz="2400" dirty="0"/>
              <a:t> </a:t>
            </a:r>
            <a:r>
              <a:rPr lang="cs-CZ" sz="2400" dirty="0" err="1"/>
              <a:t>intersection</a:t>
            </a:r>
            <a:r>
              <a:rPr lang="cs-CZ" sz="2400" dirty="0"/>
              <a:t> – příklad se sražením migrantů na kolech (vysvětlit)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„</a:t>
            </a:r>
            <a:r>
              <a:rPr lang="en-US" sz="1800" dirty="0"/>
              <a:t>Fatal</a:t>
            </a:r>
            <a:r>
              <a:rPr lang="cs-CZ" sz="1800" dirty="0"/>
              <a:t> </a:t>
            </a:r>
            <a:r>
              <a:rPr lang="en-US" sz="1800" dirty="0"/>
              <a:t>intersection between unequally situated subjects,</a:t>
            </a:r>
            <a:r>
              <a:rPr lang="cs-CZ" sz="1800" dirty="0"/>
              <a:t> </a:t>
            </a:r>
            <a:r>
              <a:rPr lang="en-US" sz="1800" dirty="0"/>
              <a:t>materially rather than metaphorically</a:t>
            </a:r>
            <a:r>
              <a:rPr lang="cs-CZ" sz="1800" dirty="0"/>
              <a:t> </a:t>
            </a:r>
            <a:r>
              <a:rPr lang="en-US" sz="1800" dirty="0"/>
              <a:t>speaking. What intersected in this context was</a:t>
            </a:r>
            <a:r>
              <a:rPr lang="cs-CZ" sz="1800" dirty="0"/>
              <a:t> </a:t>
            </a:r>
            <a:r>
              <a:rPr lang="en-US" sz="1800" dirty="0"/>
              <a:t>not social differences per se, but assemblages of</a:t>
            </a:r>
            <a:r>
              <a:rPr lang="cs-CZ" sz="1800" dirty="0"/>
              <a:t> </a:t>
            </a:r>
            <a:r>
              <a:rPr lang="en-US" sz="1800" dirty="0"/>
              <a:t>human and non-human bodies (i.e. machines)</a:t>
            </a:r>
            <a:r>
              <a:rPr lang="cs-CZ" sz="1800" dirty="0"/>
              <a:t> </a:t>
            </a:r>
            <a:r>
              <a:rPr lang="en-US" sz="1800" dirty="0"/>
              <a:t>with unequal capacities to move, work, reside,</a:t>
            </a:r>
            <a:r>
              <a:rPr lang="cs-CZ" sz="1800" dirty="0"/>
              <a:t> </a:t>
            </a:r>
            <a:r>
              <a:rPr lang="en-US" sz="1800" dirty="0"/>
              <a:t>and access services. My use of the term ‘fatal</a:t>
            </a:r>
            <a:r>
              <a:rPr lang="cs-CZ" sz="1800" dirty="0"/>
              <a:t> </a:t>
            </a:r>
            <a:r>
              <a:rPr lang="en-US" sz="1800" dirty="0"/>
              <a:t>intersection’ distinguishes how energy, space,</a:t>
            </a:r>
            <a:r>
              <a:rPr lang="cs-CZ" sz="1800" dirty="0"/>
              <a:t> </a:t>
            </a:r>
            <a:r>
              <a:rPr lang="en-US" sz="1800" dirty="0"/>
              <a:t>and time interlace with power to produce violent</a:t>
            </a:r>
            <a:r>
              <a:rPr lang="cs-CZ" sz="1800" dirty="0"/>
              <a:t> </a:t>
            </a:r>
            <a:r>
              <a:rPr lang="en-US" sz="1800" dirty="0"/>
              <a:t>outcomes – in Lefebvre’s terms, an arrhythmic</a:t>
            </a:r>
            <a:r>
              <a:rPr lang="cs-CZ" sz="1800" dirty="0"/>
              <a:t> </a:t>
            </a:r>
            <a:r>
              <a:rPr lang="en-US" sz="1800" dirty="0"/>
              <a:t>event. Arrhythmic yet also</a:t>
            </a:r>
            <a:r>
              <a:rPr lang="cs-CZ" sz="1800" dirty="0"/>
              <a:t> </a:t>
            </a:r>
            <a:r>
              <a:rPr lang="en-US" sz="1800" dirty="0"/>
              <a:t>normalized;</a:t>
            </a:r>
            <a:r>
              <a:rPr lang="cs-CZ" sz="1800" dirty="0"/>
              <a:t>…“ (</a:t>
            </a:r>
            <a:r>
              <a:rPr lang="cs-CZ" sz="1800" dirty="0" err="1"/>
              <a:t>Reid-Musson</a:t>
            </a:r>
            <a:r>
              <a:rPr lang="cs-CZ" sz="1800" dirty="0"/>
              <a:t>, 2017: 889).</a:t>
            </a:r>
          </a:p>
          <a:p>
            <a:pPr algn="l">
              <a:lnSpc>
                <a:spcPct val="150000"/>
              </a:lnSpc>
            </a:pPr>
            <a:r>
              <a:rPr lang="cs-CZ" sz="1800" b="0" i="0" u="none" strike="noStrike" baseline="0" dirty="0"/>
              <a:t>„</a:t>
            </a:r>
            <a:r>
              <a:rPr lang="en-US" sz="1800" b="0" i="0" u="none" strike="noStrike" baseline="0" dirty="0"/>
              <a:t>If rhythms help configure and are symptomatic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of oppression and </a:t>
            </a:r>
            <a:r>
              <a:rPr lang="en-US" sz="1800" b="0" i="0" u="none" strike="noStrike" baseline="0" dirty="0" err="1"/>
              <a:t>labour</a:t>
            </a:r>
            <a:r>
              <a:rPr lang="en-US" sz="1800" b="0" i="0" u="none" strike="noStrike" baseline="0" dirty="0"/>
              <a:t> exploitation, and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if rhythms predispose migrants to greater violence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in workplaces and other spaces like rural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roads, it is clear that rhythms serve and reinforce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extant power relations – within the workplace,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within the nation, and in relationships between</a:t>
            </a:r>
            <a:r>
              <a:rPr lang="cs-CZ" sz="1800" b="0" i="0" u="none" strike="noStrike" baseline="0" dirty="0"/>
              <a:t> </a:t>
            </a:r>
            <a:r>
              <a:rPr lang="en-GB" sz="1800" b="0" i="0" u="none" strike="noStrike" baseline="0" dirty="0"/>
              <a:t>North and South</a:t>
            </a:r>
            <a:r>
              <a:rPr lang="cs-CZ" sz="1800" b="0" i="0" u="none" strike="noStrike" baseline="0" dirty="0"/>
              <a:t>“ </a:t>
            </a:r>
            <a:r>
              <a:rPr lang="cs-CZ" sz="1800" dirty="0"/>
              <a:t>(</a:t>
            </a:r>
            <a:r>
              <a:rPr lang="cs-CZ" sz="1800" dirty="0" err="1"/>
              <a:t>Reid-Musson</a:t>
            </a:r>
            <a:r>
              <a:rPr lang="cs-CZ" sz="1800" dirty="0"/>
              <a:t>, 2017: 890).</a:t>
            </a:r>
          </a:p>
        </p:txBody>
      </p:sp>
    </p:spTree>
    <p:extLst>
      <p:ext uri="{BB962C8B-B14F-4D97-AF65-F5344CB8AC3E}">
        <p14:creationId xmlns:p14="http://schemas.microsoft.com/office/powerpoint/2010/main" val="3513195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2) </a:t>
            </a:r>
            <a:r>
              <a:rPr lang="cs-CZ" sz="2400" dirty="0" err="1"/>
              <a:t>Negotiating</a:t>
            </a:r>
            <a:r>
              <a:rPr lang="cs-CZ" sz="2400" dirty="0"/>
              <a:t> </a:t>
            </a:r>
            <a:r>
              <a:rPr lang="cs-CZ" sz="2400" dirty="0" err="1"/>
              <a:t>rhythms</a:t>
            </a:r>
            <a:r>
              <a:rPr lang="cs-CZ" sz="2400" dirty="0"/>
              <a:t> – jak rytmy migrujících přetváří sociální prostor</a:t>
            </a:r>
          </a:p>
          <a:p>
            <a:pPr lvl="1"/>
            <a:r>
              <a:rPr lang="cs-CZ" sz="1800" dirty="0" err="1"/>
              <a:t>Encounters</a:t>
            </a:r>
            <a:r>
              <a:rPr lang="cs-CZ" sz="1800" dirty="0"/>
              <a:t> </a:t>
            </a:r>
            <a:r>
              <a:rPr lang="cs-CZ" sz="1800" dirty="0" err="1"/>
              <a:t>between</a:t>
            </a:r>
            <a:r>
              <a:rPr lang="cs-CZ" sz="1800" dirty="0"/>
              <a:t> </a:t>
            </a:r>
            <a:r>
              <a:rPr lang="cs-CZ" sz="1800" dirty="0" err="1"/>
              <a:t>drivers</a:t>
            </a:r>
            <a:r>
              <a:rPr lang="cs-CZ" sz="1800" dirty="0"/>
              <a:t> and </a:t>
            </a:r>
            <a:r>
              <a:rPr lang="cs-CZ" sz="1800" dirty="0" err="1"/>
              <a:t>migrants</a:t>
            </a:r>
            <a:r>
              <a:rPr lang="cs-CZ" sz="1800" dirty="0"/>
              <a:t>, </a:t>
            </a:r>
            <a:r>
              <a:rPr lang="cs-CZ" sz="1800" dirty="0" err="1"/>
              <a:t>different</a:t>
            </a:r>
            <a:r>
              <a:rPr lang="cs-CZ" sz="1800" dirty="0"/>
              <a:t> </a:t>
            </a:r>
            <a:r>
              <a:rPr lang="cs-CZ" sz="1800" dirty="0" err="1"/>
              <a:t>rhythms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roads</a:t>
            </a:r>
            <a:r>
              <a:rPr lang="cs-CZ" sz="1800" dirty="0"/>
              <a:t> </a:t>
            </a:r>
            <a:r>
              <a:rPr lang="cs-CZ" sz="1800" dirty="0" err="1"/>
              <a:t>during</a:t>
            </a:r>
            <a:r>
              <a:rPr lang="cs-CZ" sz="1800" dirty="0"/>
              <a:t> </a:t>
            </a:r>
            <a:r>
              <a:rPr lang="cs-CZ" sz="1800" dirty="0" err="1"/>
              <a:t>sumer</a:t>
            </a:r>
            <a:r>
              <a:rPr lang="cs-CZ" sz="1800" dirty="0"/>
              <a:t>, </a:t>
            </a:r>
            <a:r>
              <a:rPr lang="cs-CZ" sz="1800" dirty="0" err="1"/>
              <a:t>rural</a:t>
            </a:r>
            <a:r>
              <a:rPr lang="cs-CZ" sz="1800" dirty="0"/>
              <a:t> </a:t>
            </a:r>
            <a:r>
              <a:rPr lang="cs-CZ" sz="1800" dirty="0" err="1"/>
              <a:t>areas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</a:t>
            </a:r>
            <a:r>
              <a:rPr lang="cs-CZ" sz="1800" dirty="0" err="1"/>
              <a:t>different</a:t>
            </a:r>
            <a:r>
              <a:rPr lang="cs-CZ" sz="1800" dirty="0"/>
              <a:t> </a:t>
            </a:r>
            <a:r>
              <a:rPr lang="cs-CZ" sz="1800" dirty="0" err="1"/>
              <a:t>rhythms</a:t>
            </a:r>
            <a:endParaRPr lang="cs-CZ" sz="1800" dirty="0"/>
          </a:p>
          <a:p>
            <a:pPr algn="l">
              <a:lnSpc>
                <a:spcPct val="150000"/>
              </a:lnSpc>
            </a:pPr>
            <a:r>
              <a:rPr lang="cs-CZ" sz="1800" b="0" i="0" u="none" strike="noStrike" baseline="0" dirty="0"/>
              <a:t>„</a:t>
            </a:r>
            <a:r>
              <a:rPr lang="en-GB" sz="1800" b="0" i="0" u="none" strike="noStrike" baseline="0" dirty="0"/>
              <a:t>Access to a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bike or an employer or friend’s vehicle is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precisely what makes public space in Delhi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and elsewhere accessible for workers</a:t>
            </a:r>
            <a:r>
              <a:rPr lang="cs-CZ" sz="1800" b="0" i="0" u="none" strike="noStrike" baseline="0" dirty="0"/>
              <a:t>“</a:t>
            </a:r>
            <a:r>
              <a:rPr lang="cs-CZ" sz="1800" dirty="0"/>
              <a:t>(</a:t>
            </a:r>
            <a:r>
              <a:rPr lang="cs-CZ" sz="1800" dirty="0" err="1"/>
              <a:t>Reid-Musson</a:t>
            </a:r>
            <a:r>
              <a:rPr lang="cs-CZ" sz="1800" dirty="0"/>
              <a:t>, 2017: 890-91).</a:t>
            </a:r>
            <a:endParaRPr lang="cs-CZ" sz="1800" b="0" i="0" u="none" strike="noStrike" baseline="0" dirty="0"/>
          </a:p>
          <a:p>
            <a:pPr algn="l">
              <a:lnSpc>
                <a:spcPct val="150000"/>
              </a:lnSpc>
            </a:pPr>
            <a:r>
              <a:rPr lang="cs-CZ" sz="1800" b="0" i="0" u="none" strike="noStrike" baseline="0" dirty="0"/>
              <a:t>„</a:t>
            </a:r>
            <a:r>
              <a:rPr lang="en-US" sz="1800" b="0" i="0" u="none" strike="noStrike" baseline="0" dirty="0"/>
              <a:t>By openly or covertly defying constraints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around their use of time and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accessing social spaces outside of agricultural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workplaces, workers in the SAWP disrupt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and transgress geographies of racial segregation</a:t>
            </a:r>
            <a:r>
              <a:rPr lang="cs-CZ" sz="1800" b="0" i="0" u="none" strike="noStrike" baseline="0" dirty="0"/>
              <a:t> </a:t>
            </a:r>
            <a:r>
              <a:rPr lang="en-US" sz="1800" b="0" i="0" u="none" strike="noStrike" baseline="0" dirty="0"/>
              <a:t>and confinement, reshaping local social</a:t>
            </a:r>
            <a:r>
              <a:rPr lang="cs-CZ" sz="1800" b="0" i="0" u="none" strike="noStrike" baseline="0" dirty="0"/>
              <a:t> </a:t>
            </a:r>
            <a:r>
              <a:rPr lang="en-GB" sz="1800" b="0" i="0" u="none" strike="noStrike" baseline="0" dirty="0"/>
              <a:t>spaces</a:t>
            </a:r>
            <a:r>
              <a:rPr lang="cs-CZ" sz="1800" dirty="0"/>
              <a:t>“ (</a:t>
            </a:r>
            <a:r>
              <a:rPr lang="cs-CZ" sz="1800" dirty="0" err="1"/>
              <a:t>Reid-Musson</a:t>
            </a:r>
            <a:r>
              <a:rPr lang="cs-CZ" sz="1800" dirty="0"/>
              <a:t>, 2017: 890-91).</a:t>
            </a:r>
          </a:p>
        </p:txBody>
      </p:sp>
    </p:spTree>
    <p:extLst>
      <p:ext uri="{BB962C8B-B14F-4D97-AF65-F5344CB8AC3E}">
        <p14:creationId xmlns:p14="http://schemas.microsoft.com/office/powerpoint/2010/main" val="124083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6AB04F-0E8F-871F-2FC5-1B2AFD47E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430FD-A3DE-0CD2-E85D-6739BF72A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E00DF-5412-F3AC-F276-0A4FB95A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hlavní zjištění výzkumu?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2381F-5686-7AC3-2851-9AFBB118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715"/>
            <a:ext cx="10753200" cy="4139998"/>
          </a:xfrm>
        </p:spPr>
        <p:txBody>
          <a:bodyPr/>
          <a:lstStyle/>
          <a:p>
            <a:r>
              <a:rPr lang="cs-CZ" sz="2400" dirty="0"/>
              <a:t>3) </a:t>
            </a:r>
            <a:r>
              <a:rPr lang="cs-CZ" sz="2400" dirty="0" err="1"/>
              <a:t>Differentiated</a:t>
            </a:r>
            <a:r>
              <a:rPr lang="cs-CZ" sz="2400" dirty="0"/>
              <a:t> </a:t>
            </a:r>
            <a:r>
              <a:rPr lang="cs-CZ" sz="2400" dirty="0" err="1"/>
              <a:t>rhythms</a:t>
            </a:r>
            <a:r>
              <a:rPr lang="cs-CZ" sz="2400" dirty="0"/>
              <a:t> – role </a:t>
            </a:r>
            <a:r>
              <a:rPr lang="cs-CZ" sz="2400" dirty="0" err="1"/>
              <a:t>of</a:t>
            </a:r>
            <a:r>
              <a:rPr lang="cs-CZ" sz="2400" dirty="0"/>
              <a:t> gender, religion – vliv na přístupnost různých míst a využití času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„</a:t>
            </a:r>
            <a:r>
              <a:rPr lang="en-US" sz="1800" dirty="0"/>
              <a:t>Gender and sexual exploitation enters into</a:t>
            </a:r>
            <a:r>
              <a:rPr lang="cs-CZ" sz="1800" dirty="0"/>
              <a:t> </a:t>
            </a:r>
            <a:r>
              <a:rPr lang="en-US" sz="1800" dirty="0"/>
              <a:t>regulating both male and female migrant agricultural</a:t>
            </a:r>
            <a:r>
              <a:rPr lang="cs-CZ" sz="1800" dirty="0"/>
              <a:t> </a:t>
            </a:r>
            <a:r>
              <a:rPr lang="en-US" sz="1800" dirty="0"/>
              <a:t>workers’ access and use of space and</a:t>
            </a:r>
            <a:r>
              <a:rPr lang="cs-CZ" sz="1800" dirty="0"/>
              <a:t> </a:t>
            </a:r>
            <a:r>
              <a:rPr lang="en-US" sz="1800" dirty="0"/>
              <a:t>time, albeit on different terms. Migrant men’s</a:t>
            </a:r>
            <a:r>
              <a:rPr lang="cs-CZ" sz="1800" dirty="0"/>
              <a:t> </a:t>
            </a:r>
            <a:r>
              <a:rPr lang="en-US" sz="1800" dirty="0"/>
              <a:t>rhythms stand out from the normalized, routine</a:t>
            </a:r>
            <a:r>
              <a:rPr lang="cs-CZ" sz="1800" dirty="0"/>
              <a:t> </a:t>
            </a:r>
            <a:r>
              <a:rPr lang="en-US" sz="1800" dirty="0"/>
              <a:t>rhythms of white rural Canadian everyday life;</a:t>
            </a:r>
            <a:r>
              <a:rPr lang="cs-CZ" sz="1800" dirty="0"/>
              <a:t> </a:t>
            </a:r>
            <a:r>
              <a:rPr lang="en-US" sz="1800" dirty="0"/>
              <a:t>the latter includes car ownership, heteronormative</a:t>
            </a:r>
            <a:r>
              <a:rPr lang="cs-CZ" sz="1800" dirty="0"/>
              <a:t> </a:t>
            </a:r>
            <a:r>
              <a:rPr lang="en-US" sz="1800" dirty="0"/>
              <a:t>families, permanent settlement, participation</a:t>
            </a:r>
            <a:r>
              <a:rPr lang="cs-CZ" sz="1800" dirty="0"/>
              <a:t> </a:t>
            </a:r>
            <a:r>
              <a:rPr lang="en-US" sz="1800" dirty="0"/>
              <a:t>in paid work from 9–5, and having</a:t>
            </a:r>
            <a:r>
              <a:rPr lang="cs-CZ" sz="1800" dirty="0"/>
              <a:t> </a:t>
            </a:r>
            <a:r>
              <a:rPr lang="en-US" sz="1800" dirty="0"/>
              <a:t>“roots” in rural communities. These normative</a:t>
            </a:r>
            <a:r>
              <a:rPr lang="cs-CZ" sz="1800" dirty="0"/>
              <a:t> </a:t>
            </a:r>
            <a:r>
              <a:rPr lang="en-US" sz="1800" dirty="0"/>
              <a:t>patterns are interlaid to produce what Lefebvre</a:t>
            </a:r>
            <a:r>
              <a:rPr lang="cs-CZ" sz="1800" dirty="0"/>
              <a:t> </a:t>
            </a:r>
            <a:r>
              <a:rPr lang="en-US" sz="1800" dirty="0"/>
              <a:t>called eurhythmic</a:t>
            </a:r>
            <a:r>
              <a:rPr lang="cs-CZ" sz="1800" dirty="0"/>
              <a:t> </a:t>
            </a:r>
            <a:r>
              <a:rPr lang="en-US" sz="1800" dirty="0"/>
              <a:t>arrangements</a:t>
            </a:r>
            <a:r>
              <a:rPr lang="cs-CZ" sz="1800" dirty="0"/>
              <a:t>“ (</a:t>
            </a:r>
            <a:r>
              <a:rPr lang="cs-CZ" sz="1800" dirty="0" err="1"/>
              <a:t>Reid-Musson</a:t>
            </a:r>
            <a:r>
              <a:rPr lang="cs-CZ" sz="1800" dirty="0"/>
              <a:t>, 2017: 892)</a:t>
            </a:r>
            <a:r>
              <a:rPr lang="en-US" sz="1800" dirty="0"/>
              <a:t>.</a:t>
            </a:r>
            <a:endParaRPr lang="cs-CZ" sz="1800" dirty="0"/>
          </a:p>
          <a:p>
            <a:pPr>
              <a:lnSpc>
                <a:spcPct val="150000"/>
              </a:lnSpc>
            </a:pPr>
            <a:r>
              <a:rPr lang="cs-CZ" sz="1800" dirty="0"/>
              <a:t>„</a:t>
            </a:r>
            <a:r>
              <a:rPr lang="en-US" sz="1800" dirty="0"/>
              <a:t>Migrant men’s experiences overlap with but</a:t>
            </a:r>
            <a:r>
              <a:rPr lang="cs-CZ" sz="1800" dirty="0"/>
              <a:t> </a:t>
            </a:r>
            <a:r>
              <a:rPr lang="en-US" sz="1800" dirty="0"/>
              <a:t>remain distinct from migrant women, who face</a:t>
            </a:r>
            <a:r>
              <a:rPr lang="cs-CZ" sz="1800" dirty="0"/>
              <a:t> </a:t>
            </a:r>
            <a:r>
              <a:rPr lang="en-US" sz="1800" dirty="0"/>
              <a:t>strict feminized constraints from employers and</a:t>
            </a:r>
            <a:r>
              <a:rPr lang="cs-CZ" sz="1800" dirty="0"/>
              <a:t> </a:t>
            </a:r>
            <a:r>
              <a:rPr lang="en-US" sz="1800" dirty="0"/>
              <a:t>male</a:t>
            </a:r>
            <a:r>
              <a:rPr lang="cs-CZ" sz="1800" dirty="0"/>
              <a:t> </a:t>
            </a:r>
            <a:r>
              <a:rPr lang="en-US" sz="1800" dirty="0"/>
              <a:t>migrant counterparts…</a:t>
            </a:r>
            <a:r>
              <a:rPr lang="cs-CZ" sz="1800" dirty="0"/>
              <a:t>.</a:t>
            </a:r>
            <a:r>
              <a:rPr lang="en-US" sz="1800" dirty="0"/>
              <a:t>Rhythms are eurhythmic in the sense that</a:t>
            </a:r>
            <a:r>
              <a:rPr lang="cs-CZ" sz="1800" dirty="0"/>
              <a:t> </a:t>
            </a:r>
            <a:r>
              <a:rPr lang="en-US" sz="1800" dirty="0"/>
              <a:t>world historical differences like gender, race,</a:t>
            </a:r>
            <a:r>
              <a:rPr lang="cs-CZ" sz="1800" dirty="0"/>
              <a:t> </a:t>
            </a:r>
            <a:r>
              <a:rPr lang="en-US" sz="1800" dirty="0"/>
              <a:t>and citizenship normalize in everyday rhythms</a:t>
            </a:r>
            <a:r>
              <a:rPr lang="cs-CZ" sz="1800" dirty="0"/>
              <a:t>“ (</a:t>
            </a:r>
            <a:r>
              <a:rPr lang="cs-CZ" sz="1800" dirty="0" err="1"/>
              <a:t>Reid-Musson</a:t>
            </a:r>
            <a:r>
              <a:rPr lang="cs-CZ" sz="1800" dirty="0"/>
              <a:t>, 2017: 892)</a:t>
            </a:r>
            <a:r>
              <a:rPr lang="en-US" sz="1800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9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E7E287-36C7-7919-A4D3-CA75EB7751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0A26BB-0787-279C-02E1-D5A12E7AF5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FFE0F8-8062-AF90-6A0E-91F78D915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 26. 3.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93CD3-C31C-074F-221B-C5BA537D7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  <a:r>
              <a:rPr lang="en-US" dirty="0"/>
              <a:t>Urban </a:t>
            </a:r>
            <a:r>
              <a:rPr lang="en-US" dirty="0" err="1"/>
              <a:t>chronopolis</a:t>
            </a:r>
            <a:r>
              <a:rPr lang="en-US" dirty="0"/>
              <a:t>: Ensemble of rhythmized dislocated places</a:t>
            </a:r>
            <a:r>
              <a:rPr lang="cs-CZ" dirty="0"/>
              <a:t> – Osman, </a:t>
            </a:r>
            <a:r>
              <a:rPr lang="cs-CZ" dirty="0" err="1"/>
              <a:t>Mulíček</a:t>
            </a:r>
            <a:endParaRPr lang="cs-CZ" i="1" dirty="0"/>
          </a:p>
          <a:p>
            <a:r>
              <a:rPr lang="cs-CZ" dirty="0"/>
              <a:t>Seminář vede Osman!</a:t>
            </a:r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231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412</TotalTime>
  <Words>631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Intersectional rhythmanalysis: Power, rhythm, and everyday life Emily Reid-Musson</vt:lpstr>
      <vt:lpstr>Otázky?</vt:lpstr>
      <vt:lpstr>Jaké jsou hlavní zjištění výzkumu?</vt:lpstr>
      <vt:lpstr>Jaké jsou hlavní zjištění výzkumu?</vt:lpstr>
      <vt:lpstr>Jaké jsou hlavní zjištění výzkumu?</vt:lpstr>
      <vt:lpstr>Jaké jsou hlavní zjištění výzkumu?</vt:lpstr>
      <vt:lpstr>Příští seminář 26. 3.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Intersectional rhythmanalysis: Power, rhythm, and everyday life Emily Reid-Musson</dc:title>
  <dc:creator>Veronika Kotýnková</dc:creator>
  <cp:lastModifiedBy>Veronika Kotýnková Krotká</cp:lastModifiedBy>
  <cp:revision>8</cp:revision>
  <cp:lastPrinted>1601-01-01T00:00:00Z</cp:lastPrinted>
  <dcterms:created xsi:type="dcterms:W3CDTF">2023-03-16T12:18:53Z</dcterms:created>
  <dcterms:modified xsi:type="dcterms:W3CDTF">2024-03-19T10:43:50Z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