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9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16.04. 2024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57420"/>
            <a:ext cx="11361600" cy="1171580"/>
          </a:xfrm>
        </p:spPr>
        <p:txBody>
          <a:bodyPr/>
          <a:lstStyle/>
          <a:p>
            <a:pPr algn="ctr"/>
            <a:r>
              <a:rPr lang="cs-CZ" sz="4000" dirty="0" err="1"/>
              <a:t>Performing</a:t>
            </a:r>
            <a:r>
              <a:rPr lang="cs-CZ" sz="4000" dirty="0"/>
              <a:t> </a:t>
            </a:r>
            <a:r>
              <a:rPr lang="cs-CZ" sz="4000" dirty="0" err="1"/>
              <a:t>Autism</a:t>
            </a:r>
            <a:r>
              <a:rPr lang="cs-CZ" sz="4000" dirty="0"/>
              <a:t> </a:t>
            </a:r>
            <a:r>
              <a:rPr lang="cs-CZ" sz="4000" dirty="0" err="1"/>
              <a:t>through</a:t>
            </a:r>
            <a:r>
              <a:rPr lang="cs-CZ" sz="4000" dirty="0"/>
              <a:t> a </a:t>
            </a:r>
            <a:r>
              <a:rPr lang="cs-CZ" sz="4000" dirty="0" err="1"/>
              <a:t>Layered</a:t>
            </a:r>
            <a:r>
              <a:rPr lang="cs-CZ" sz="4000" dirty="0"/>
              <a:t> </a:t>
            </a:r>
            <a:r>
              <a:rPr lang="cs-CZ" sz="4000" dirty="0" err="1"/>
              <a:t>Account</a:t>
            </a:r>
            <a:br>
              <a:rPr lang="cs-CZ" dirty="0"/>
            </a:br>
            <a:r>
              <a:rPr lang="cs-CZ" sz="2800" dirty="0" err="1"/>
              <a:t>Exploring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Ambiguity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Normative Time and </a:t>
            </a:r>
            <a:r>
              <a:rPr lang="cs-CZ" sz="2800" dirty="0" err="1"/>
              <a:t>Space</a:t>
            </a:r>
            <a:br>
              <a:rPr lang="cs-CZ" dirty="0"/>
            </a:br>
            <a:r>
              <a:rPr lang="cs-CZ" sz="2800" dirty="0" err="1"/>
              <a:t>Vigdis</a:t>
            </a:r>
            <a:r>
              <a:rPr lang="cs-CZ" sz="2800" dirty="0"/>
              <a:t> </a:t>
            </a:r>
            <a:r>
              <a:rPr lang="cs-CZ" sz="2800" dirty="0" err="1"/>
              <a:t>Stokker</a:t>
            </a:r>
            <a:r>
              <a:rPr lang="cs-CZ" sz="2800" dirty="0"/>
              <a:t> Jensen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628130"/>
            <a:ext cx="11361600" cy="698497"/>
          </a:xfrm>
        </p:spPr>
        <p:txBody>
          <a:bodyPr/>
          <a:lstStyle/>
          <a:p>
            <a:r>
              <a:rPr lang="cs-CZ" sz="2000" dirty="0"/>
              <a:t>Geografie času</a:t>
            </a:r>
          </a:p>
          <a:p>
            <a:r>
              <a:rPr lang="cs-CZ" sz="2000" dirty="0"/>
              <a:t>Veronika Kotýnková Krotká</a:t>
            </a:r>
          </a:p>
          <a:p>
            <a:r>
              <a:rPr lang="cs-CZ" sz="2000" dirty="0"/>
              <a:t>439808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EDD5E6-3E2B-F15A-0A69-6C74A9871F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C4CD57-A564-A062-CE76-8DCB12DCE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30F3D7-11D1-6B27-17BD-C8B2F6A9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30BD6C-375F-7E3D-07BA-DFC717B7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Jakým způsobem se článek vztahuje k času a prostoru?</a:t>
            </a:r>
          </a:p>
          <a:p>
            <a:r>
              <a:rPr lang="cs-CZ" dirty="0"/>
              <a:t>Co článek zkoumá? Jaké jsou cíle článku? </a:t>
            </a:r>
          </a:p>
          <a:p>
            <a:r>
              <a:rPr lang="cs-CZ" dirty="0"/>
              <a:t>Jakým způsobem argumentuje?</a:t>
            </a:r>
          </a:p>
          <a:p>
            <a:r>
              <a:rPr lang="cs-CZ" dirty="0"/>
              <a:t>Jaké koncepty užívá? K čemu v textu slouží?</a:t>
            </a:r>
          </a:p>
          <a:p>
            <a:r>
              <a:rPr lang="cs-CZ" dirty="0"/>
              <a:t>Vůči čemu se vymezuje? Jakou </a:t>
            </a:r>
            <a:r>
              <a:rPr lang="cs-CZ" dirty="0" err="1"/>
              <a:t>theoretical</a:t>
            </a:r>
            <a:r>
              <a:rPr lang="cs-CZ" dirty="0"/>
              <a:t> gap zaplňuje?</a:t>
            </a:r>
          </a:p>
          <a:p>
            <a:r>
              <a:rPr lang="cs-CZ" dirty="0"/>
              <a:t>Jaký je přínos článku?</a:t>
            </a:r>
          </a:p>
          <a:p>
            <a:r>
              <a:rPr lang="cs-CZ" dirty="0"/>
              <a:t>Co je to etnografie? Co je </a:t>
            </a:r>
            <a:r>
              <a:rPr lang="cs-CZ" dirty="0" err="1"/>
              <a:t>autoetnografie</a:t>
            </a:r>
            <a:r>
              <a:rPr lang="cs-CZ" dirty="0"/>
              <a:t>?</a:t>
            </a:r>
          </a:p>
          <a:p>
            <a:r>
              <a:rPr lang="cs-CZ" dirty="0"/>
              <a:t>Jakým způsobem se článek vztahuje k některému z předešlých textů?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97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7B10AA-ED16-F606-50D4-E0396B7BA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3A1E07-C626-FCE1-C4D7-9120922A9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68C459-8896-EFA6-F6EA-E34FB3E7E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4002"/>
            <a:ext cx="10753200" cy="5165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Kde se bere </a:t>
            </a:r>
            <a:r>
              <a:rPr lang="cs-CZ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chrononormativita</a:t>
            </a: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i v prostorech, které nejsou </a:t>
            </a:r>
            <a:r>
              <a:rPr lang="cs-CZ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toponormativní</a:t>
            </a: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Jak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liší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toponormativní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časoprostor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od toho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chrononormativního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Jakým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způsobem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jsou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zpochybňovány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normy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chrononormativity a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toponormativity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kontextu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autismu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Jakými způsoby můžou internet a virtuální prostory ovlivnit 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chrononormativní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jednání společnosti?</a:t>
            </a:r>
            <a:endParaRPr lang="en-GB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Jaká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by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mohla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být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kritika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současného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článku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Jak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lze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podobné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poznatky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aplikovat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praxi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, aby se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dopomohlo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ke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zjednodušení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života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lidí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autismem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Jaké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jsou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důsledky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tradičního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normativního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pohledu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autismus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pro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jednotlivce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touto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000" b="0" i="0" u="none" strike="noStrike" baseline="0" dirty="0" err="1">
                <a:solidFill>
                  <a:srgbClr val="000000"/>
                </a:solidFill>
                <a:latin typeface="+mj-lt"/>
              </a:rPr>
              <a:t>poruchou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Jaké jsou politiky pro začleňování osob s autismem do společnosti u nás v </a:t>
            </a:r>
            <a:r>
              <a:rPr lang="cs-CZ" sz="2000" kern="10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ČR?</a:t>
            </a:r>
          </a:p>
          <a:p>
            <a:pPr>
              <a:lnSpc>
                <a:spcPct val="100000"/>
              </a:lnSpc>
            </a:pPr>
            <a:endParaRPr lang="en-GB" sz="2000" dirty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Jaký máte vztah vy k </a:t>
            </a:r>
            <a:r>
              <a:rPr lang="cs-CZ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chrononormativitě</a:t>
            </a: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současné společnosti? V čem vás svazuje, v čem vám vyhovuje? </a:t>
            </a:r>
            <a:r>
              <a:rPr lang="en-GB" sz="2000" dirty="0" err="1">
                <a:latin typeface="+mj-lt"/>
              </a:rPr>
              <a:t>Lze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na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normativitě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času</a:t>
            </a:r>
            <a:r>
              <a:rPr lang="en-GB" sz="2000" dirty="0">
                <a:latin typeface="+mj-lt"/>
              </a:rPr>
              <a:t> a </a:t>
            </a:r>
            <a:r>
              <a:rPr lang="en-GB" sz="2000" dirty="0" err="1">
                <a:latin typeface="+mj-lt"/>
              </a:rPr>
              <a:t>místa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nalézt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i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něco</a:t>
            </a:r>
            <a:r>
              <a:rPr lang="en-GB" sz="2000" dirty="0">
                <a:latin typeface="+mj-lt"/>
              </a:rPr>
              <a:t> </a:t>
            </a:r>
            <a:r>
              <a:rPr lang="en-GB" sz="2000" dirty="0" err="1">
                <a:latin typeface="+mj-lt"/>
              </a:rPr>
              <a:t>pozitivníhí</a:t>
            </a:r>
            <a:r>
              <a:rPr lang="en-GB" sz="2000" dirty="0">
                <a:latin typeface="+mj-lt"/>
              </a:rPr>
              <a:t>?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Jak lze upravit časovou nesynchronnost u osob s autismem v moderní společnosti? </a:t>
            </a:r>
          </a:p>
          <a:p>
            <a:pPr algn="just">
              <a:lnSpc>
                <a:spcPct val="100000"/>
              </a:lnSpc>
            </a:pPr>
            <a:endParaRPr lang="en-GB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endParaRPr lang="cs-CZ" sz="2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244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114634-73F3-3F95-BED8-61E0F7DFA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EFD99D-8A47-36B4-138A-DAFA6552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textu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BFE9BA-3F18-4093-3DC2-9FC4383F8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094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800" dirty="0"/>
              <a:t>Text </a:t>
            </a:r>
            <a:r>
              <a:rPr lang="en-GB" sz="1800" dirty="0" err="1"/>
              <a:t>rozvíjí</a:t>
            </a:r>
            <a:r>
              <a:rPr lang="en-GB" sz="1800" dirty="0"/>
              <a:t> </a:t>
            </a:r>
            <a:r>
              <a:rPr lang="en-GB" sz="1800" dirty="0" err="1"/>
              <a:t>několik</a:t>
            </a:r>
            <a:r>
              <a:rPr lang="en-GB" sz="1800" dirty="0"/>
              <a:t> </a:t>
            </a:r>
            <a:r>
              <a:rPr lang="en-GB" sz="1800" dirty="0" err="1"/>
              <a:t>přístupů</a:t>
            </a:r>
            <a:r>
              <a:rPr lang="en-GB" sz="1800" dirty="0"/>
              <a:t> – </a:t>
            </a:r>
            <a:r>
              <a:rPr lang="en-GB" sz="1800" dirty="0" err="1"/>
              <a:t>výzkum</a:t>
            </a:r>
            <a:r>
              <a:rPr lang="en-GB" sz="1800" dirty="0"/>
              <a:t> </a:t>
            </a:r>
            <a:r>
              <a:rPr lang="en-GB" sz="1800" dirty="0" err="1"/>
              <a:t>staví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etnografické</a:t>
            </a:r>
            <a:r>
              <a:rPr lang="en-GB" sz="1800" dirty="0"/>
              <a:t> a </a:t>
            </a:r>
            <a:r>
              <a:rPr lang="en-GB" sz="1800" dirty="0" err="1"/>
              <a:t>autoetnografické</a:t>
            </a:r>
            <a:r>
              <a:rPr lang="en-GB" sz="1800" dirty="0"/>
              <a:t> </a:t>
            </a:r>
            <a:r>
              <a:rPr lang="en-GB" sz="1800" dirty="0" err="1"/>
              <a:t>výzkumné</a:t>
            </a:r>
            <a:r>
              <a:rPr lang="en-GB" sz="1800" dirty="0"/>
              <a:t> </a:t>
            </a:r>
            <a:r>
              <a:rPr lang="en-GB" sz="1800" dirty="0" err="1"/>
              <a:t>metodě</a:t>
            </a:r>
            <a:r>
              <a:rPr lang="cs-CZ" sz="1800" dirty="0"/>
              <a:t> (kterou rozvíjí jako </a:t>
            </a:r>
            <a:r>
              <a:rPr lang="cs-CZ" sz="1800" dirty="0" err="1"/>
              <a:t>Layered</a:t>
            </a:r>
            <a:r>
              <a:rPr lang="cs-CZ" sz="1800" dirty="0"/>
              <a:t> </a:t>
            </a:r>
            <a:r>
              <a:rPr lang="cs-CZ" sz="1800" dirty="0" err="1"/>
              <a:t>account</a:t>
            </a:r>
            <a:r>
              <a:rPr lang="cs-CZ" sz="1800" dirty="0"/>
              <a:t>); </a:t>
            </a:r>
            <a:r>
              <a:rPr lang="en-GB" sz="1800" dirty="0" err="1"/>
              <a:t>vychází</a:t>
            </a:r>
            <a:r>
              <a:rPr lang="en-GB" sz="1800" dirty="0"/>
              <a:t> z </a:t>
            </a:r>
            <a:r>
              <a:rPr lang="en-GB" sz="1800" dirty="0" err="1"/>
              <a:t>teorie</a:t>
            </a:r>
            <a:r>
              <a:rPr lang="en-GB" sz="1800" dirty="0"/>
              <a:t> queer temporality studies</a:t>
            </a:r>
            <a:r>
              <a:rPr lang="cs-CZ" sz="1800" dirty="0"/>
              <a:t> (</a:t>
            </a:r>
            <a:r>
              <a:rPr lang="cs-CZ" sz="1800" dirty="0" err="1"/>
              <a:t>Freeman</a:t>
            </a:r>
            <a:r>
              <a:rPr lang="cs-CZ" sz="1800" dirty="0"/>
              <a:t>)</a:t>
            </a:r>
            <a:r>
              <a:rPr lang="en-GB" sz="1800" dirty="0"/>
              <a:t>, </a:t>
            </a:r>
            <a:r>
              <a:rPr lang="cs-CZ" sz="1800" dirty="0"/>
              <a:t>přispívá primárně do sociologie sledující podoby </a:t>
            </a:r>
            <a:r>
              <a:rPr lang="cs-CZ" sz="1800" dirty="0" err="1"/>
              <a:t>power</a:t>
            </a:r>
            <a:r>
              <a:rPr lang="cs-CZ" sz="1800" dirty="0"/>
              <a:t>/</a:t>
            </a:r>
            <a:r>
              <a:rPr lang="cs-CZ" sz="1800" dirty="0" err="1"/>
              <a:t>knowledge</a:t>
            </a:r>
            <a:r>
              <a:rPr lang="cs-CZ" sz="1800" dirty="0"/>
              <a:t> </a:t>
            </a:r>
            <a:r>
              <a:rPr lang="cs-CZ" sz="1800" dirty="0" err="1"/>
              <a:t>dispositivu</a:t>
            </a:r>
            <a:r>
              <a:rPr lang="cs-CZ" sz="1800" dirty="0"/>
              <a:t> (</a:t>
            </a:r>
            <a:r>
              <a:rPr lang="cs-CZ" sz="1800" dirty="0" err="1"/>
              <a:t>Foucault</a:t>
            </a:r>
            <a:r>
              <a:rPr lang="cs-CZ" sz="1800" dirty="0"/>
              <a:t>) ve vztahu k </a:t>
            </a:r>
            <a:r>
              <a:rPr lang="cs-CZ" sz="1800" dirty="0" err="1"/>
              <a:t>normativitě</a:t>
            </a:r>
            <a:r>
              <a:rPr lang="cs-CZ" sz="1800" dirty="0"/>
              <a:t> času a prostoru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Vytváří </a:t>
            </a:r>
            <a:r>
              <a:rPr lang="en-GB" sz="1800" dirty="0"/>
              <a:t>multi-</a:t>
            </a:r>
            <a:r>
              <a:rPr lang="en-GB" sz="1800" dirty="0" err="1"/>
              <a:t>vrstevnou</a:t>
            </a:r>
            <a:r>
              <a:rPr lang="en-GB" sz="1800" dirty="0"/>
              <a:t> </a:t>
            </a:r>
            <a:r>
              <a:rPr lang="en-GB" sz="1800" dirty="0" err="1"/>
              <a:t>analýzu</a:t>
            </a:r>
            <a:r>
              <a:rPr lang="en-GB" sz="1800" dirty="0"/>
              <a:t> (</a:t>
            </a:r>
            <a:r>
              <a:rPr lang="en-GB" sz="1800" dirty="0" err="1"/>
              <a:t>přístup</a:t>
            </a:r>
            <a:r>
              <a:rPr lang="en-GB" sz="1800" dirty="0"/>
              <a:t>) a </a:t>
            </a:r>
            <a:r>
              <a:rPr lang="en-GB" sz="1800" dirty="0" err="1"/>
              <a:t>poukazuje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to, </a:t>
            </a:r>
            <a:r>
              <a:rPr lang="en-GB" sz="1800" dirty="0" err="1"/>
              <a:t>jakým</a:t>
            </a:r>
            <a:r>
              <a:rPr lang="en-GB" sz="1800" dirty="0"/>
              <a:t> </a:t>
            </a:r>
            <a:r>
              <a:rPr lang="en-GB" sz="1800" dirty="0" err="1"/>
              <a:t>způsobem</a:t>
            </a:r>
            <a:r>
              <a:rPr lang="en-GB" sz="1800" dirty="0"/>
              <a:t> se </a:t>
            </a:r>
            <a:r>
              <a:rPr lang="en-GB" sz="1800" dirty="0" err="1"/>
              <a:t>žitá</a:t>
            </a:r>
            <a:r>
              <a:rPr lang="en-GB" sz="1800" dirty="0"/>
              <a:t> </a:t>
            </a:r>
            <a:r>
              <a:rPr lang="en-GB" sz="1800" dirty="0" err="1"/>
              <a:t>časo-prostorová</a:t>
            </a:r>
            <a:r>
              <a:rPr lang="en-GB" sz="1800" dirty="0"/>
              <a:t> </a:t>
            </a:r>
            <a:r>
              <a:rPr lang="en-GB" sz="1800" dirty="0" err="1"/>
              <a:t>zkušenost</a:t>
            </a:r>
            <a:r>
              <a:rPr lang="en-GB" sz="1800" dirty="0"/>
              <a:t> </a:t>
            </a:r>
            <a:r>
              <a:rPr lang="en-GB" sz="1800" dirty="0" err="1"/>
              <a:t>utváří</a:t>
            </a:r>
            <a:r>
              <a:rPr lang="en-GB" sz="1800" dirty="0"/>
              <a:t> u </a:t>
            </a:r>
            <a:r>
              <a:rPr lang="en-GB" sz="1800" dirty="0" err="1"/>
              <a:t>lidí</a:t>
            </a:r>
            <a:r>
              <a:rPr lang="en-GB" sz="1800" dirty="0"/>
              <a:t> s </a:t>
            </a:r>
            <a:r>
              <a:rPr lang="en-GB" sz="1800" dirty="0" err="1"/>
              <a:t>diagnostikou</a:t>
            </a:r>
            <a:r>
              <a:rPr lang="en-GB" sz="1800" dirty="0"/>
              <a:t> </a:t>
            </a:r>
            <a:r>
              <a:rPr lang="en-GB" sz="1800" dirty="0" err="1"/>
              <a:t>autismu</a:t>
            </a:r>
            <a:r>
              <a:rPr lang="en-GB" sz="1800" dirty="0"/>
              <a:t>. 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Rozvíjí koncept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chrononormativy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normativita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linearityy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vývoje, 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biologizace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společenských norem);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koncept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toponormativy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(prostorová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normativita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 Oba dva koncepty jsou součástí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dispostitivu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Autorka tak tvrdí, že žáci této třídy jsou pod dvojím protokolem současné společnosti-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topo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-normativní moci vědění.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Argumentem textu je, že projevy autismu v současnosti nemají žádné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biomarks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(tedy biologické znaky), jsou charakterizované jako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neurovývojové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poruchy, které se projevují v různých směrech. Autismus je tak chápán jako porucha neurologického a sociálního vývoje. Tyto poruchy jsou však vztahované k 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normativitě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vývoje jedince v čase. Jsou to tedy deviace vůči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chrononormativitě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Autorka se tak vymezuje vůči diskurzu linearity a očekávání růstu podle daných vývojových stádií, které jsou zakomponované do lidského života, a to jak v rámci běžného života, tak v rámci různých institucí. Dále argumentuje, že právě jí analyzované instituce přispívají skrze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performativitu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enactment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 re/produkování a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performování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daných deviací vůči tzv. normálu. </a:t>
            </a:r>
          </a:p>
          <a:p>
            <a:pPr>
              <a:lnSpc>
                <a:spcPct val="10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3030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946398-9D60-8E7B-162D-451890E0DB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6C3E49-205C-CBEF-3628-2F9FB8FAD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433CDF-9DE6-C0C6-2D13-5EA83907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příští seminář 23. 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9F2B71-2C4E-C6FB-7213-3ECCF442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Sharma</a:t>
            </a:r>
            <a:r>
              <a:rPr lang="cs-CZ" dirty="0"/>
              <a:t> –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1884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7F3195-92F4-4D76-AD9B-76540D189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82</TotalTime>
  <Words>507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Prezentace_MU_CZ</vt:lpstr>
      <vt:lpstr>Performing Autism through a Layered Account Exploring the Ambiguity of Normative Time and Space Vigdis Stokker Jensen</vt:lpstr>
      <vt:lpstr>Otázky</vt:lpstr>
      <vt:lpstr>Další otázky</vt:lpstr>
      <vt:lpstr>Shrnutí textu</vt:lpstr>
      <vt:lpstr>Text na příští seminář 23.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Performing Autism through a Layered Account Exploring the Ambiguity of Normative Time and Space Vigdis Stokker Jensen</dc:title>
  <dc:creator>Veronika Kotýnková</dc:creator>
  <cp:lastModifiedBy>Veronika Kotýnková Krotká</cp:lastModifiedBy>
  <cp:revision>7</cp:revision>
  <cp:lastPrinted>1601-01-01T00:00:00Z</cp:lastPrinted>
  <dcterms:created xsi:type="dcterms:W3CDTF">2023-04-20T11:02:22Z</dcterms:created>
  <dcterms:modified xsi:type="dcterms:W3CDTF">2024-04-16T09:39:56Z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