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9" r:id="rId7"/>
    <p:sldId id="261" r:id="rId8"/>
    <p:sldId id="258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768" autoAdjust="0"/>
  </p:normalViewPr>
  <p:slideViewPr>
    <p:cSldViewPr snapToGrid="0">
      <p:cViewPr varScale="1">
        <p:scale>
          <a:sx n="106" d="100"/>
          <a:sy n="106" d="100"/>
        </p:scale>
        <p:origin x="126" y="19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B0F7ADA8-E0D8-E140-B3EB-7B177B99ED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84321F44-F4CD-1342-9190-83F8027175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82366C8-899C-3046-9F1A-E4AA93091E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2C8EF9BC-CA15-F749-AE84-143521C1B7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CI slid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CDFB5469-7B43-0D44-819F-C704135239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839D93F-D054-0C49-B5BA-33CA7A41AA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E1F77B3-EBC6-1040-9535-33D9549B74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797919FE-C3ED-C14E-AED0-882F982294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4329B9F-B123-B646-A47E-27058DD10E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1109301E-D1AD-0B43-976E-29DC995E1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3DE62B41-48ED-D243-8CF8-571E1EC807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B2E98577-C944-7148-9D17-F5F41F0E8A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16.04. 2024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200" y="2257420"/>
            <a:ext cx="11361600" cy="1171580"/>
          </a:xfrm>
        </p:spPr>
        <p:txBody>
          <a:bodyPr/>
          <a:lstStyle/>
          <a:p>
            <a:pPr algn="ctr"/>
            <a:r>
              <a:rPr lang="cs-CZ" sz="4000" dirty="0" err="1"/>
              <a:t>Performing</a:t>
            </a:r>
            <a:r>
              <a:rPr lang="cs-CZ" sz="4000" dirty="0"/>
              <a:t> </a:t>
            </a:r>
            <a:r>
              <a:rPr lang="cs-CZ" sz="4000" dirty="0" err="1"/>
              <a:t>Autism</a:t>
            </a:r>
            <a:r>
              <a:rPr lang="cs-CZ" sz="4000" dirty="0"/>
              <a:t> </a:t>
            </a:r>
            <a:r>
              <a:rPr lang="cs-CZ" sz="4000" dirty="0" err="1"/>
              <a:t>through</a:t>
            </a:r>
            <a:r>
              <a:rPr lang="cs-CZ" sz="4000" dirty="0"/>
              <a:t> a </a:t>
            </a:r>
            <a:r>
              <a:rPr lang="cs-CZ" sz="4000" dirty="0" err="1"/>
              <a:t>Layered</a:t>
            </a:r>
            <a:r>
              <a:rPr lang="cs-CZ" sz="4000" dirty="0"/>
              <a:t> </a:t>
            </a:r>
            <a:r>
              <a:rPr lang="cs-CZ" sz="4000" dirty="0" err="1"/>
              <a:t>Account</a:t>
            </a:r>
            <a:br>
              <a:rPr lang="cs-CZ" dirty="0"/>
            </a:br>
            <a:r>
              <a:rPr lang="cs-CZ" sz="2800" dirty="0" err="1"/>
              <a:t>Exploring</a:t>
            </a:r>
            <a:r>
              <a:rPr lang="cs-CZ" sz="2800" dirty="0"/>
              <a:t>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Ambiguity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Normative Time and </a:t>
            </a:r>
            <a:r>
              <a:rPr lang="cs-CZ" sz="2800" dirty="0" err="1"/>
              <a:t>Space</a:t>
            </a:r>
            <a:br>
              <a:rPr lang="cs-CZ" dirty="0"/>
            </a:br>
            <a:r>
              <a:rPr lang="cs-CZ" sz="2800" dirty="0" err="1"/>
              <a:t>Vigdis</a:t>
            </a:r>
            <a:r>
              <a:rPr lang="cs-CZ" sz="2800" dirty="0"/>
              <a:t> </a:t>
            </a:r>
            <a:r>
              <a:rPr lang="cs-CZ" sz="2800" dirty="0" err="1"/>
              <a:t>Stokker</a:t>
            </a:r>
            <a:r>
              <a:rPr lang="cs-CZ" sz="2800" dirty="0"/>
              <a:t> Jensen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200" y="4628130"/>
            <a:ext cx="11361600" cy="698497"/>
          </a:xfrm>
        </p:spPr>
        <p:txBody>
          <a:bodyPr/>
          <a:lstStyle/>
          <a:p>
            <a:r>
              <a:rPr lang="cs-CZ" sz="2000" dirty="0"/>
              <a:t>Geografie času</a:t>
            </a:r>
          </a:p>
          <a:p>
            <a:r>
              <a:rPr lang="cs-CZ" sz="2000" dirty="0"/>
              <a:t>Veronika Kotýnková Krotká</a:t>
            </a:r>
          </a:p>
          <a:p>
            <a:r>
              <a:rPr lang="cs-CZ" sz="2000" dirty="0"/>
              <a:t>439808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5EDD5E6-3E2B-F15A-0A69-6C74A9871F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CC4CD57-A564-A062-CE76-8DCB12DCED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E30F3D7-11D1-6B27-17BD-C8B2F6A9E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030BD6C-375F-7E3D-07BA-DFC717B79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Jakou disciplínu text rozvíjí?</a:t>
            </a:r>
          </a:p>
          <a:p>
            <a:r>
              <a:rPr lang="cs-CZ" dirty="0"/>
              <a:t>Jakým způsobem se článek vztahuje k času a prostoru?</a:t>
            </a:r>
          </a:p>
          <a:p>
            <a:r>
              <a:rPr lang="cs-CZ" dirty="0"/>
              <a:t>Co článek zkoumá? Jaké jsou cíle článku? </a:t>
            </a:r>
          </a:p>
          <a:p>
            <a:r>
              <a:rPr lang="cs-CZ" dirty="0"/>
              <a:t>Jakým způsobem argumentuje?</a:t>
            </a:r>
          </a:p>
          <a:p>
            <a:r>
              <a:rPr lang="cs-CZ" dirty="0"/>
              <a:t>Jaké koncepty užívá? K čemu v textu slouží?</a:t>
            </a:r>
          </a:p>
          <a:p>
            <a:r>
              <a:rPr lang="cs-CZ" dirty="0"/>
              <a:t>Vůči čemu se vymezuje? Jakou </a:t>
            </a:r>
            <a:r>
              <a:rPr lang="cs-CZ" dirty="0" err="1"/>
              <a:t>theoretical</a:t>
            </a:r>
            <a:r>
              <a:rPr lang="cs-CZ" dirty="0"/>
              <a:t> gap zaplňuje?</a:t>
            </a:r>
          </a:p>
          <a:p>
            <a:r>
              <a:rPr lang="cs-CZ" dirty="0"/>
              <a:t>Jaký je přínos článku?</a:t>
            </a:r>
          </a:p>
          <a:p>
            <a:r>
              <a:rPr lang="cs-CZ" dirty="0"/>
              <a:t>Co je to etnografie? Co je </a:t>
            </a:r>
            <a:r>
              <a:rPr lang="cs-CZ" dirty="0" err="1"/>
              <a:t>autoetnografie</a:t>
            </a:r>
            <a:r>
              <a:rPr lang="cs-CZ" dirty="0"/>
              <a:t>?</a:t>
            </a:r>
          </a:p>
          <a:p>
            <a:r>
              <a:rPr lang="cs-CZ" dirty="0"/>
              <a:t>Jakým způsobem se článek vztahuje k některému z předešlých textů?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9977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87B10AA-ED16-F606-50D4-E0396B7BA7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03A1E07-C626-FCE1-C4D7-9120922A9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otázky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768C459-8896-EFA6-F6EA-E34FB3E7E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14002"/>
            <a:ext cx="10753200" cy="51659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Kde se bere </a:t>
            </a:r>
            <a:r>
              <a:rPr lang="cs-CZ" sz="2000" kern="100" dirty="0" err="1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chrononormativita</a:t>
            </a:r>
            <a:r>
              <a:rPr lang="cs-CZ" sz="20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i v prostorech, které nejsou </a:t>
            </a:r>
            <a:r>
              <a:rPr lang="cs-CZ" sz="2000" kern="100" dirty="0" err="1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toponormativní</a:t>
            </a:r>
            <a:r>
              <a:rPr lang="cs-CZ" sz="20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? </a:t>
            </a:r>
          </a:p>
          <a:p>
            <a:pPr>
              <a:lnSpc>
                <a:spcPct val="100000"/>
              </a:lnSpc>
            </a:pPr>
            <a:r>
              <a:rPr lang="en-GB" sz="2000" b="0" i="0" u="none" strike="noStrike" baseline="0" dirty="0">
                <a:solidFill>
                  <a:srgbClr val="000000"/>
                </a:solidFill>
                <a:latin typeface="+mj-lt"/>
              </a:rPr>
              <a:t>Jak se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+mj-lt"/>
              </a:rPr>
              <a:t>liší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+mj-lt"/>
              </a:rPr>
              <a:t>toponormativní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+mj-lt"/>
              </a:rPr>
              <a:t>časoprostor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+mj-lt"/>
              </a:rPr>
              <a:t> od toho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+mj-lt"/>
              </a:rPr>
              <a:t>chrononormativního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+mj-lt"/>
              </a:rPr>
              <a:t>? </a:t>
            </a:r>
          </a:p>
          <a:p>
            <a:pPr>
              <a:lnSpc>
                <a:spcPct val="100000"/>
              </a:lnSpc>
            </a:pPr>
            <a:r>
              <a:rPr lang="en-GB" sz="2000" b="0" i="0" u="none" strike="noStrike" baseline="0" dirty="0" err="1">
                <a:solidFill>
                  <a:srgbClr val="000000"/>
                </a:solidFill>
                <a:latin typeface="+mj-lt"/>
              </a:rPr>
              <a:t>Jakým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+mj-lt"/>
              </a:rPr>
              <a:t>způsobem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+mj-lt"/>
              </a:rPr>
              <a:t>jsou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+mj-lt"/>
              </a:rPr>
              <a:t>zpochybňovány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+mj-lt"/>
              </a:rPr>
              <a:t>normy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+mj-lt"/>
              </a:rPr>
              <a:t> chrononormativity a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+mj-lt"/>
              </a:rPr>
              <a:t>toponormativity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+mj-lt"/>
              </a:rPr>
              <a:t>kontextu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+mj-lt"/>
              </a:rPr>
              <a:t>autismu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+mj-lt"/>
              </a:rPr>
              <a:t>? </a:t>
            </a:r>
            <a:endParaRPr lang="cs-CZ" sz="20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100000"/>
              </a:lnSpc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Jakými způsoby můžou internet a virtuální prostory ovlivnit </a:t>
            </a:r>
            <a:r>
              <a:rPr lang="cs-CZ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chrononormativní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jednání společnosti?</a:t>
            </a:r>
            <a:endParaRPr lang="en-GB" sz="20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100000"/>
              </a:lnSpc>
            </a:pPr>
            <a:r>
              <a:rPr lang="en-GB" sz="2000" b="0" i="0" u="none" strike="noStrike" baseline="0" dirty="0" err="1">
                <a:solidFill>
                  <a:srgbClr val="000000"/>
                </a:solidFill>
                <a:latin typeface="+mj-lt"/>
              </a:rPr>
              <a:t>Jaká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+mj-lt"/>
              </a:rPr>
              <a:t> by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+mj-lt"/>
              </a:rPr>
              <a:t>mohla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+mj-lt"/>
              </a:rPr>
              <a:t>být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+mj-lt"/>
              </a:rPr>
              <a:t>kritika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+mj-lt"/>
              </a:rPr>
              <a:t>současného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+mj-lt"/>
              </a:rPr>
              <a:t>článku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+mj-lt"/>
              </a:rPr>
              <a:t>? </a:t>
            </a:r>
            <a:endParaRPr lang="cs-CZ" sz="20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100000"/>
              </a:lnSpc>
            </a:pPr>
            <a:endParaRPr lang="cs-CZ" sz="20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100000"/>
              </a:lnSpc>
            </a:pPr>
            <a:r>
              <a:rPr lang="en-GB" sz="2000" b="0" i="0" u="none" strike="noStrike" baseline="0" dirty="0">
                <a:solidFill>
                  <a:srgbClr val="000000"/>
                </a:solidFill>
                <a:latin typeface="+mj-lt"/>
              </a:rPr>
              <a:t>Jak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+mj-lt"/>
              </a:rPr>
              <a:t>lze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+mj-lt"/>
              </a:rPr>
              <a:t>podobné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+mj-lt"/>
              </a:rPr>
              <a:t>poznatky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+mj-lt"/>
              </a:rPr>
              <a:t>aplikovat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+mj-lt"/>
              </a:rPr>
              <a:t> v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+mj-lt"/>
              </a:rPr>
              <a:t>praxi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+mj-lt"/>
              </a:rPr>
              <a:t>, aby se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+mj-lt"/>
              </a:rPr>
              <a:t>dopomohlo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+mj-lt"/>
              </a:rPr>
              <a:t>ke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+mj-lt"/>
              </a:rPr>
              <a:t>zjednodušení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+mj-lt"/>
              </a:rPr>
              <a:t>života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+mj-lt"/>
              </a:rPr>
              <a:t>lidí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+mj-lt"/>
              </a:rPr>
              <a:t> s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+mj-lt"/>
              </a:rPr>
              <a:t>autismem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+mj-lt"/>
              </a:rPr>
              <a:t>?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+mj-lt"/>
              </a:rPr>
              <a:t>Jaké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+mj-lt"/>
              </a:rPr>
              <a:t>jsou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+mj-lt"/>
              </a:rPr>
              <a:t>důsledky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+mj-lt"/>
              </a:rPr>
              <a:t>tradičního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+mj-lt"/>
              </a:rPr>
              <a:t>normativního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+mj-lt"/>
              </a:rPr>
              <a:t>pohledu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+mj-lt"/>
              </a:rPr>
              <a:t>na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+mj-lt"/>
              </a:rPr>
              <a:t>autismus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+mj-lt"/>
              </a:rPr>
              <a:t> pro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+mj-lt"/>
              </a:rPr>
              <a:t>jednotlivce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+mj-lt"/>
              </a:rPr>
              <a:t> s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+mj-lt"/>
              </a:rPr>
              <a:t>touto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+mj-lt"/>
              </a:rPr>
              <a:t>poruchou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+mj-lt"/>
              </a:rPr>
              <a:t>? </a:t>
            </a:r>
            <a:r>
              <a:rPr lang="cs-CZ" sz="20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Jaké jsou politiky pro začleňování osob s autismem do společnosti u nás v </a:t>
            </a:r>
            <a:r>
              <a:rPr lang="cs-CZ" sz="2000" kern="10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ČR?</a:t>
            </a:r>
          </a:p>
          <a:p>
            <a:pPr>
              <a:lnSpc>
                <a:spcPct val="100000"/>
              </a:lnSpc>
            </a:pPr>
            <a:endParaRPr lang="en-GB" sz="2000" dirty="0"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cs-CZ" sz="20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Jaký máte vztah vy k </a:t>
            </a:r>
            <a:r>
              <a:rPr lang="cs-CZ" sz="2000" kern="100" dirty="0" err="1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chrononormativitě</a:t>
            </a:r>
            <a:r>
              <a:rPr lang="cs-CZ" sz="20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současné společnosti? V čem vás svazuje, v čem vám vyhovuje? </a:t>
            </a:r>
            <a:r>
              <a:rPr lang="en-GB" sz="2000" dirty="0" err="1">
                <a:latin typeface="+mj-lt"/>
              </a:rPr>
              <a:t>Lze</a:t>
            </a:r>
            <a:r>
              <a:rPr lang="en-GB" sz="2000" dirty="0">
                <a:latin typeface="+mj-lt"/>
              </a:rPr>
              <a:t> </a:t>
            </a:r>
            <a:r>
              <a:rPr lang="en-GB" sz="2000" dirty="0" err="1">
                <a:latin typeface="+mj-lt"/>
              </a:rPr>
              <a:t>na</a:t>
            </a:r>
            <a:r>
              <a:rPr lang="en-GB" sz="2000" dirty="0">
                <a:latin typeface="+mj-lt"/>
              </a:rPr>
              <a:t> </a:t>
            </a:r>
            <a:r>
              <a:rPr lang="en-GB" sz="2000" dirty="0" err="1">
                <a:latin typeface="+mj-lt"/>
              </a:rPr>
              <a:t>normativitě</a:t>
            </a:r>
            <a:r>
              <a:rPr lang="en-GB" sz="2000" dirty="0">
                <a:latin typeface="+mj-lt"/>
              </a:rPr>
              <a:t> </a:t>
            </a:r>
            <a:r>
              <a:rPr lang="en-GB" sz="2000" dirty="0" err="1">
                <a:latin typeface="+mj-lt"/>
              </a:rPr>
              <a:t>času</a:t>
            </a:r>
            <a:r>
              <a:rPr lang="en-GB" sz="2000" dirty="0">
                <a:latin typeface="+mj-lt"/>
              </a:rPr>
              <a:t> a </a:t>
            </a:r>
            <a:r>
              <a:rPr lang="en-GB" sz="2000" dirty="0" err="1">
                <a:latin typeface="+mj-lt"/>
              </a:rPr>
              <a:t>místa</a:t>
            </a:r>
            <a:r>
              <a:rPr lang="en-GB" sz="2000" dirty="0">
                <a:latin typeface="+mj-lt"/>
              </a:rPr>
              <a:t> </a:t>
            </a:r>
            <a:r>
              <a:rPr lang="en-GB" sz="2000" dirty="0" err="1">
                <a:latin typeface="+mj-lt"/>
              </a:rPr>
              <a:t>nalézt</a:t>
            </a:r>
            <a:r>
              <a:rPr lang="en-GB" sz="2000" dirty="0">
                <a:latin typeface="+mj-lt"/>
              </a:rPr>
              <a:t> </a:t>
            </a:r>
            <a:r>
              <a:rPr lang="en-GB" sz="2000" dirty="0" err="1">
                <a:latin typeface="+mj-lt"/>
              </a:rPr>
              <a:t>i</a:t>
            </a:r>
            <a:r>
              <a:rPr lang="en-GB" sz="2000" dirty="0">
                <a:latin typeface="+mj-lt"/>
              </a:rPr>
              <a:t> </a:t>
            </a:r>
            <a:r>
              <a:rPr lang="en-GB" sz="2000" dirty="0" err="1">
                <a:latin typeface="+mj-lt"/>
              </a:rPr>
              <a:t>něco</a:t>
            </a:r>
            <a:r>
              <a:rPr lang="en-GB" sz="2000" dirty="0">
                <a:latin typeface="+mj-lt"/>
              </a:rPr>
              <a:t> </a:t>
            </a:r>
            <a:r>
              <a:rPr lang="en-GB" sz="2000" dirty="0" err="1">
                <a:latin typeface="+mj-lt"/>
              </a:rPr>
              <a:t>pozitivníhí</a:t>
            </a:r>
            <a:r>
              <a:rPr lang="en-GB" sz="2000" dirty="0">
                <a:latin typeface="+mj-lt"/>
              </a:rPr>
              <a:t>?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endParaRPr lang="cs-CZ" sz="20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Jak lze upravit časovou nesynchronnost u osob s autismem v moderní společnosti? </a:t>
            </a:r>
          </a:p>
          <a:p>
            <a:pPr algn="just">
              <a:lnSpc>
                <a:spcPct val="100000"/>
              </a:lnSpc>
            </a:pPr>
            <a:endParaRPr lang="en-GB" sz="20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100000"/>
              </a:lnSpc>
            </a:pPr>
            <a:endParaRPr lang="cs-CZ" sz="20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100000"/>
              </a:lnSpc>
            </a:pPr>
            <a:endParaRPr lang="en-GB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72445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2114634-73F3-3F95-BED8-61E0F7DFA9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7EFD99D-8A47-36B4-138A-DAFA65520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textu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4BFE9BA-3F18-4093-3DC2-9FC4383F8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80942"/>
            <a:ext cx="10753200" cy="41399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1800" dirty="0"/>
              <a:t>Text </a:t>
            </a:r>
            <a:r>
              <a:rPr lang="en-GB" sz="1800" dirty="0" err="1"/>
              <a:t>rozvíjí</a:t>
            </a:r>
            <a:r>
              <a:rPr lang="en-GB" sz="1800" dirty="0"/>
              <a:t> </a:t>
            </a:r>
            <a:r>
              <a:rPr lang="en-GB" sz="1800" dirty="0" err="1"/>
              <a:t>několik</a:t>
            </a:r>
            <a:r>
              <a:rPr lang="en-GB" sz="1800" dirty="0"/>
              <a:t> </a:t>
            </a:r>
            <a:r>
              <a:rPr lang="en-GB" sz="1800" dirty="0" err="1"/>
              <a:t>přístupů</a:t>
            </a:r>
            <a:r>
              <a:rPr lang="en-GB" sz="1800" dirty="0"/>
              <a:t> – </a:t>
            </a:r>
            <a:r>
              <a:rPr lang="en-GB" sz="1800" dirty="0" err="1"/>
              <a:t>výzkum</a:t>
            </a:r>
            <a:r>
              <a:rPr lang="en-GB" sz="1800" dirty="0"/>
              <a:t> </a:t>
            </a:r>
            <a:r>
              <a:rPr lang="en-GB" sz="1800" dirty="0" err="1"/>
              <a:t>staví</a:t>
            </a:r>
            <a:r>
              <a:rPr lang="en-GB" sz="1800" dirty="0"/>
              <a:t> </a:t>
            </a:r>
            <a:r>
              <a:rPr lang="en-GB" sz="1800" dirty="0" err="1"/>
              <a:t>na</a:t>
            </a:r>
            <a:r>
              <a:rPr lang="en-GB" sz="1800" dirty="0"/>
              <a:t> </a:t>
            </a:r>
            <a:r>
              <a:rPr lang="en-GB" sz="1800" dirty="0" err="1"/>
              <a:t>etnografické</a:t>
            </a:r>
            <a:r>
              <a:rPr lang="en-GB" sz="1800" dirty="0"/>
              <a:t> a </a:t>
            </a:r>
            <a:r>
              <a:rPr lang="en-GB" sz="1800" dirty="0" err="1"/>
              <a:t>autoetnografické</a:t>
            </a:r>
            <a:r>
              <a:rPr lang="en-GB" sz="1800" dirty="0"/>
              <a:t> </a:t>
            </a:r>
            <a:r>
              <a:rPr lang="en-GB" sz="1800" dirty="0" err="1"/>
              <a:t>výzkumné</a:t>
            </a:r>
            <a:r>
              <a:rPr lang="en-GB" sz="1800" dirty="0"/>
              <a:t> </a:t>
            </a:r>
            <a:r>
              <a:rPr lang="en-GB" sz="1800" dirty="0" err="1"/>
              <a:t>metodě</a:t>
            </a:r>
            <a:r>
              <a:rPr lang="cs-CZ" sz="1800" dirty="0"/>
              <a:t> (kterou rozvíjí jako </a:t>
            </a:r>
            <a:r>
              <a:rPr lang="cs-CZ" sz="1800" dirty="0" err="1"/>
              <a:t>Layered</a:t>
            </a:r>
            <a:r>
              <a:rPr lang="cs-CZ" sz="1800" dirty="0"/>
              <a:t> </a:t>
            </a:r>
            <a:r>
              <a:rPr lang="cs-CZ" sz="1800" dirty="0" err="1"/>
              <a:t>account</a:t>
            </a:r>
            <a:r>
              <a:rPr lang="cs-CZ" sz="1800" dirty="0"/>
              <a:t>); </a:t>
            </a:r>
            <a:r>
              <a:rPr lang="en-GB" sz="1800" dirty="0" err="1"/>
              <a:t>vychází</a:t>
            </a:r>
            <a:r>
              <a:rPr lang="en-GB" sz="1800" dirty="0"/>
              <a:t> z </a:t>
            </a:r>
            <a:r>
              <a:rPr lang="en-GB" sz="1800" dirty="0" err="1"/>
              <a:t>teorie</a:t>
            </a:r>
            <a:r>
              <a:rPr lang="en-GB" sz="1800" dirty="0"/>
              <a:t> queer temporality studies</a:t>
            </a:r>
            <a:r>
              <a:rPr lang="cs-CZ" sz="1800" dirty="0"/>
              <a:t> (</a:t>
            </a:r>
            <a:r>
              <a:rPr lang="cs-CZ" sz="1800" dirty="0" err="1"/>
              <a:t>Freeman</a:t>
            </a:r>
            <a:r>
              <a:rPr lang="cs-CZ" sz="1800" dirty="0"/>
              <a:t>)</a:t>
            </a:r>
            <a:r>
              <a:rPr lang="en-GB" sz="1800" dirty="0"/>
              <a:t>, </a:t>
            </a:r>
            <a:r>
              <a:rPr lang="cs-CZ" sz="1800" dirty="0"/>
              <a:t>přispívá primárně do sociologie sledující podoby </a:t>
            </a:r>
            <a:r>
              <a:rPr lang="cs-CZ" sz="1800" dirty="0" err="1"/>
              <a:t>power</a:t>
            </a:r>
            <a:r>
              <a:rPr lang="cs-CZ" sz="1800" dirty="0"/>
              <a:t>/</a:t>
            </a:r>
            <a:r>
              <a:rPr lang="cs-CZ" sz="1800" dirty="0" err="1"/>
              <a:t>knowledge</a:t>
            </a:r>
            <a:r>
              <a:rPr lang="cs-CZ" sz="1800" dirty="0"/>
              <a:t> </a:t>
            </a:r>
            <a:r>
              <a:rPr lang="cs-CZ" sz="1800" dirty="0" err="1"/>
              <a:t>dispositivu</a:t>
            </a:r>
            <a:r>
              <a:rPr lang="cs-CZ" sz="1800" dirty="0"/>
              <a:t> (</a:t>
            </a:r>
            <a:r>
              <a:rPr lang="cs-CZ" sz="1800" dirty="0" err="1"/>
              <a:t>Foucault</a:t>
            </a:r>
            <a:r>
              <a:rPr lang="cs-CZ" sz="1800" dirty="0"/>
              <a:t>) ve vztahu k </a:t>
            </a:r>
            <a:r>
              <a:rPr lang="cs-CZ" sz="1800" dirty="0" err="1"/>
              <a:t>normativitě</a:t>
            </a:r>
            <a:r>
              <a:rPr lang="cs-CZ" sz="1800" dirty="0"/>
              <a:t> času a prostoru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Vytváří </a:t>
            </a:r>
            <a:r>
              <a:rPr lang="en-GB" sz="1800" dirty="0"/>
              <a:t>multi-</a:t>
            </a:r>
            <a:r>
              <a:rPr lang="en-GB" sz="1800" dirty="0" err="1"/>
              <a:t>vrstevnou</a:t>
            </a:r>
            <a:r>
              <a:rPr lang="en-GB" sz="1800" dirty="0"/>
              <a:t> </a:t>
            </a:r>
            <a:r>
              <a:rPr lang="en-GB" sz="1800" dirty="0" err="1"/>
              <a:t>analýzu</a:t>
            </a:r>
            <a:r>
              <a:rPr lang="en-GB" sz="1800" dirty="0"/>
              <a:t> (</a:t>
            </a:r>
            <a:r>
              <a:rPr lang="en-GB" sz="1800" dirty="0" err="1"/>
              <a:t>přístup</a:t>
            </a:r>
            <a:r>
              <a:rPr lang="en-GB" sz="1800" dirty="0"/>
              <a:t>) a </a:t>
            </a:r>
            <a:r>
              <a:rPr lang="en-GB" sz="1800" dirty="0" err="1"/>
              <a:t>poukazuje</a:t>
            </a:r>
            <a:r>
              <a:rPr lang="en-GB" sz="1800" dirty="0"/>
              <a:t> </a:t>
            </a:r>
            <a:r>
              <a:rPr lang="en-GB" sz="1800" dirty="0" err="1"/>
              <a:t>na</a:t>
            </a:r>
            <a:r>
              <a:rPr lang="en-GB" sz="1800" dirty="0"/>
              <a:t> to, </a:t>
            </a:r>
            <a:r>
              <a:rPr lang="en-GB" sz="1800" dirty="0" err="1"/>
              <a:t>jakým</a:t>
            </a:r>
            <a:r>
              <a:rPr lang="en-GB" sz="1800" dirty="0"/>
              <a:t> </a:t>
            </a:r>
            <a:r>
              <a:rPr lang="en-GB" sz="1800" dirty="0" err="1"/>
              <a:t>způsobem</a:t>
            </a:r>
            <a:r>
              <a:rPr lang="en-GB" sz="1800" dirty="0"/>
              <a:t> se </a:t>
            </a:r>
            <a:r>
              <a:rPr lang="en-GB" sz="1800" dirty="0" err="1"/>
              <a:t>žitá</a:t>
            </a:r>
            <a:r>
              <a:rPr lang="en-GB" sz="1800" dirty="0"/>
              <a:t> </a:t>
            </a:r>
            <a:r>
              <a:rPr lang="en-GB" sz="1800" dirty="0" err="1"/>
              <a:t>časo-prostorová</a:t>
            </a:r>
            <a:r>
              <a:rPr lang="en-GB" sz="1800" dirty="0"/>
              <a:t> </a:t>
            </a:r>
            <a:r>
              <a:rPr lang="en-GB" sz="1800" dirty="0" err="1"/>
              <a:t>zkušenost</a:t>
            </a:r>
            <a:r>
              <a:rPr lang="en-GB" sz="1800" dirty="0"/>
              <a:t> </a:t>
            </a:r>
            <a:r>
              <a:rPr lang="en-GB" sz="1800" dirty="0" err="1"/>
              <a:t>utváří</a:t>
            </a:r>
            <a:r>
              <a:rPr lang="en-GB" sz="1800" dirty="0"/>
              <a:t> u </a:t>
            </a:r>
            <a:r>
              <a:rPr lang="en-GB" sz="1800" dirty="0" err="1"/>
              <a:t>lidí</a:t>
            </a:r>
            <a:r>
              <a:rPr lang="en-GB" sz="1800" dirty="0"/>
              <a:t> s </a:t>
            </a:r>
            <a:r>
              <a:rPr lang="en-GB" sz="1800" dirty="0" err="1"/>
              <a:t>diagnostikou</a:t>
            </a:r>
            <a:r>
              <a:rPr lang="en-GB" sz="1800" dirty="0"/>
              <a:t> </a:t>
            </a:r>
            <a:r>
              <a:rPr lang="en-GB" sz="1800" dirty="0" err="1"/>
              <a:t>autismu</a:t>
            </a:r>
            <a:r>
              <a:rPr lang="en-GB" sz="1800" dirty="0"/>
              <a:t>. </a:t>
            </a:r>
            <a:endParaRPr lang="cs-CZ" sz="1800" dirty="0"/>
          </a:p>
          <a:p>
            <a:pPr>
              <a:lnSpc>
                <a:spcPct val="100000"/>
              </a:lnSpc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Rozvíjí koncept </a:t>
            </a:r>
            <a:r>
              <a:rPr lang="cs-CZ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chrononormativy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normativita</a:t>
            </a:r>
            <a:r>
              <a:rPr lang="cs-CZ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linearityy</a:t>
            </a:r>
            <a:r>
              <a:rPr lang="cs-CZ" sz="1800" dirty="0">
                <a:ea typeface="Calibri" panose="020F0502020204030204" pitchFamily="34" charset="0"/>
                <a:cs typeface="Times New Roman" panose="02020603050405020304" pitchFamily="18" charset="0"/>
              </a:rPr>
              <a:t> vývoje, </a:t>
            </a:r>
            <a:r>
              <a:rPr lang="cs-CZ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biologizace</a:t>
            </a:r>
            <a:r>
              <a:rPr lang="cs-CZ" sz="1800" dirty="0">
                <a:ea typeface="Calibri" panose="020F0502020204030204" pitchFamily="34" charset="0"/>
                <a:cs typeface="Times New Roman" panose="02020603050405020304" pitchFamily="18" charset="0"/>
              </a:rPr>
              <a:t> společenských norem); 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koncept </a:t>
            </a:r>
            <a:r>
              <a:rPr lang="cs-CZ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toponormativy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(prostorová </a:t>
            </a:r>
            <a:r>
              <a:rPr lang="cs-CZ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normativita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); Oba dva koncepty jsou součástí </a:t>
            </a:r>
            <a:r>
              <a:rPr lang="cs-CZ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power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cs-CZ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knowledge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dispostitivu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0000"/>
              </a:lnSpc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Autorka tak tvrdí, že žáci této třídy jsou pod dvojím protokolem současné společnosti-</a:t>
            </a:r>
            <a:r>
              <a:rPr lang="cs-CZ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chrono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cs-CZ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topo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-normativní moci vědění. </a:t>
            </a:r>
          </a:p>
          <a:p>
            <a:pPr>
              <a:lnSpc>
                <a:spcPct val="100000"/>
              </a:lnSpc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Argumentem textu je, že projevy autismu v současnosti nemají žádné </a:t>
            </a:r>
            <a:r>
              <a:rPr lang="cs-CZ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biomarks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(tedy biologické znaky), jsou charakterizované jako </a:t>
            </a:r>
            <a:r>
              <a:rPr lang="cs-CZ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neurovývojové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poruchy, které se projevují v různých směrech. Autismus je tak chápán jako porucha neurologického a sociálního vývoje. Tyto poruchy jsou však vztahované k </a:t>
            </a:r>
            <a:r>
              <a:rPr lang="cs-CZ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normativitě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vývoje jedince v čase. Jsou to tedy deviace vůči </a:t>
            </a:r>
            <a:r>
              <a:rPr lang="cs-CZ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chrononormativitě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cs-CZ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Autorka se tak vymezuje vůči diskurzu linearity a očekávání růstu podle daných vývojových stádií, které jsou zakomponované do lidského života, a to jak v rámci běžného života, tak v rámci různých institucí. Dále argumentuje, že právě jí analyzované instituce přispívají skrze </a:t>
            </a:r>
            <a:r>
              <a:rPr lang="cs-CZ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performativitu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enactment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k re/produkování a </a:t>
            </a:r>
            <a:r>
              <a:rPr lang="cs-CZ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performování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daných deviací vůči tzv. normálu. </a:t>
            </a:r>
          </a:p>
          <a:p>
            <a:pPr>
              <a:lnSpc>
                <a:spcPct val="100000"/>
              </a:lnSpc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530302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8946398-9D60-8E7B-162D-451890E0DBC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D6C3E49-205C-CBEF-3628-2F9FB8FAD7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433CDF-9DE6-C0C6-2D13-5EA83907A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Text na příští seminář 23. 4. 2023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49F2B71-2C4E-C6FB-7213-3ECCF442A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Sharma</a:t>
            </a:r>
            <a:r>
              <a:rPr lang="cs-CZ" dirty="0"/>
              <a:t> – </a:t>
            </a:r>
            <a:r>
              <a:rPr lang="cs-CZ" dirty="0" err="1"/>
              <a:t>Critical</a:t>
            </a:r>
            <a:r>
              <a:rPr lang="cs-CZ" dirty="0"/>
              <a:t> </a:t>
            </a:r>
            <a:r>
              <a:rPr lang="cs-CZ" dirty="0" err="1"/>
              <a:t>time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18846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ci-prezentace-16-9-cz-v11.potx" id="{752B7536-5AE2-417E-ADC9-516CF57E47A0}" vid="{C3A561A7-18A2-4AA4-BD35-A7AB220CBEDF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8BAC94BA468D488F31B2478A655CDC" ma:contentTypeVersion="2" ma:contentTypeDescription="Create a new document." ma:contentTypeScope="" ma:versionID="ee33a842da3844a56f5f7ee8bb88b81c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0e2306b8fccc60975f3c3727b2649f8a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C06E066-0F4E-484E-B4F5-54B33F9AAE7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F7F3195-92F4-4D76-AD9B-76540D1899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536C02B-13D6-46AC-9DAE-B6D8E6AE8EF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muni-sci-prezentace-16-9-cz-v11</Template>
  <TotalTime>82</TotalTime>
  <Words>507</Words>
  <Application>Microsoft Office PowerPoint</Application>
  <PresentationFormat>Širokoúhlá obrazovka</PresentationFormat>
  <Paragraphs>41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Tahoma</vt:lpstr>
      <vt:lpstr>Wingdings</vt:lpstr>
      <vt:lpstr>Prezentace_MU_CZ</vt:lpstr>
      <vt:lpstr>Performing Autism through a Layered Account Exploring the Ambiguity of Normative Time and Space Vigdis Stokker Jensen</vt:lpstr>
      <vt:lpstr>Otázky</vt:lpstr>
      <vt:lpstr>Další otázky</vt:lpstr>
      <vt:lpstr>Shrnutí textu</vt:lpstr>
      <vt:lpstr>Text na příští seminář 23. 4.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Performing Autism through a Layered Account Exploring the Ambiguity of Normative Time and Space Vigdis Stokker Jensen</dc:title>
  <dc:creator>Veronika Kotýnková</dc:creator>
  <cp:lastModifiedBy>Veronika Kotýnková Krotká</cp:lastModifiedBy>
  <cp:revision>7</cp:revision>
  <cp:lastPrinted>1601-01-01T00:00:00Z</cp:lastPrinted>
  <dcterms:created xsi:type="dcterms:W3CDTF">2023-04-20T11:02:22Z</dcterms:created>
  <dcterms:modified xsi:type="dcterms:W3CDTF">2024-04-16T09:39:56Z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