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1.xml" ContentType="application/inkml+xml"/>
  <Override PartName="/ppt/tags/tag2.xml" ContentType="application/vnd.openxmlformats-officedocument.presentationml.tags+xml"/>
  <Override PartName="/ppt/ink/ink2.xml" ContentType="application/inkml+xml"/>
  <Override PartName="/ppt/ink/ink3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65" r:id="rId4"/>
    <p:sldId id="267" r:id="rId5"/>
    <p:sldId id="268" r:id="rId6"/>
    <p:sldId id="266" r:id="rId7"/>
    <p:sldId id="269" r:id="rId8"/>
    <p:sldId id="270" r:id="rId9"/>
    <p:sldId id="271" r:id="rId1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6" y="4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3-10T08:12:34.9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4311 6466 0</inkml:trace>
  <inkml:trace contextRef="#ctx0" brushRef="#br0" timeOffset="2719">7336 4693 0</inkml:trace>
  <inkml:trace contextRef="#ctx0" brushRef="#br0" timeOffset="4119">7302 4693 0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3-10T08:30:52.8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14534 16721 0,'35'0'0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28.34025" units="1/cm"/>
          <inkml:channelProperty channel="Y" name="resolution" value="28.33948" units="1/cm"/>
          <inkml:channelProperty channel="T" name="resolution" value="1" units="1/dev"/>
        </inkml:channelProperties>
      </inkml:inkSource>
      <inkml:timestamp xml:id="ts0" timeString="2021-03-10T08:30:54.46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12065 5841 0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718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82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5486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569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5357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196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6057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089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623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922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6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81ADF-F4A9-4F98-928D-537DB75F8C68}" type="datetimeFigureOut">
              <a:rPr lang="cs-CZ" smtClean="0"/>
              <a:t>25.02.2025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33795-0DF4-4600-9016-CB1E8107F5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69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customXml" Target="../ink/ink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customXml" Target="../ink/ink2.xml"/><Relationship Id="rId10" Type="http://schemas.openxmlformats.org/officeDocument/2006/relationships/image" Target="../media/image14.emf"/><Relationship Id="rId4" Type="http://schemas.openxmlformats.org/officeDocument/2006/relationships/image" Target="../media/image8.jpg"/><Relationship Id="rId9" Type="http://schemas.openxmlformats.org/officeDocument/2006/relationships/customXml" Target="../ink/ink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1450489" y="337753"/>
            <a:ext cx="8929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endParaRPr lang="cs-CZ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005015" y="1293341"/>
            <a:ext cx="681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	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65" y="1388118"/>
            <a:ext cx="2998572" cy="451285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36" y="1388118"/>
            <a:ext cx="4514920" cy="301088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4895" y="5916043"/>
            <a:ext cx="299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Lycopodiopsida</a:t>
            </a:r>
            <a:r>
              <a:rPr lang="cs-CZ" b="1" dirty="0"/>
              <a:t>, plavuně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11361" y="4601912"/>
            <a:ext cx="3027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Selaginellopsida</a:t>
            </a:r>
            <a:r>
              <a:rPr lang="cs-CZ" b="1" dirty="0"/>
              <a:t>, vranečky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8780289" y="4569594"/>
            <a:ext cx="3253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Isoetopsida</a:t>
            </a:r>
            <a:r>
              <a:rPr lang="cs-CZ" b="1" dirty="0"/>
              <a:t>, šídlatky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518" y="1388118"/>
            <a:ext cx="4014516" cy="3010887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C76DB358-C804-4748-A469-49D28DBFECCA}"/>
              </a:ext>
            </a:extLst>
          </p:cNvPr>
          <p:cNvSpPr/>
          <p:nvPr/>
        </p:nvSpPr>
        <p:spPr>
          <a:xfrm>
            <a:off x="3806394" y="6523031"/>
            <a:ext cx="35166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https://en.wiktionary.org/wiki/Lycopodium_clavatum</a:t>
            </a: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3BF2E0FD-ACD0-4B3C-BA07-11DD8EF625DF}"/>
              </a:ext>
            </a:extLst>
          </p:cNvPr>
          <p:cNvSpPr/>
          <p:nvPr/>
        </p:nvSpPr>
        <p:spPr>
          <a:xfrm>
            <a:off x="3806394" y="6284000"/>
            <a:ext cx="35117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https://zimmerpflanzen-faq.de/selaginella-martensii/</a:t>
            </a:r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C1AFFD67-6E10-46D5-81E3-1B6CC2645B49}"/>
              </a:ext>
            </a:extLst>
          </p:cNvPr>
          <p:cNvSpPr/>
          <p:nvPr/>
        </p:nvSpPr>
        <p:spPr>
          <a:xfrm>
            <a:off x="3801585" y="6057640"/>
            <a:ext cx="33668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https://inaturalist.ca/taxa/127024-Isoetes-lacustris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19B0276-E62D-4A7B-9DE1-1E9E596811CF}"/>
              </a:ext>
            </a:extLst>
          </p:cNvPr>
          <p:cNvSpPr txBox="1"/>
          <p:nvPr/>
        </p:nvSpPr>
        <p:spPr>
          <a:xfrm>
            <a:off x="550985" y="6389713"/>
            <a:ext cx="235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izosporické</a:t>
            </a:r>
            <a:endParaRPr lang="cs-CZ" b="1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14F352E-083C-4EAF-8814-416271EB5A42}"/>
              </a:ext>
            </a:extLst>
          </p:cNvPr>
          <p:cNvSpPr txBox="1"/>
          <p:nvPr/>
        </p:nvSpPr>
        <p:spPr>
          <a:xfrm>
            <a:off x="6639538" y="5349255"/>
            <a:ext cx="235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/>
              <a:t>heterosporické</a:t>
            </a:r>
          </a:p>
        </p:txBody>
      </p:sp>
    </p:spTree>
    <p:extLst>
      <p:ext uri="{BB962C8B-B14F-4D97-AF65-F5344CB8AC3E}">
        <p14:creationId xmlns:p14="http://schemas.microsoft.com/office/powerpoint/2010/main" val="22167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60"/>
    </mc:Choice>
    <mc:Fallback xmlns="">
      <p:transition spd="slow" advTm="1282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05015" y="1293341"/>
            <a:ext cx="681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  <a:p>
            <a:r>
              <a:rPr lang="cs-CZ" dirty="0"/>
              <a:t>	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54895" y="5916043"/>
            <a:ext cx="2998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b="1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719B0276-E62D-4A7B-9DE1-1E9E596811CF}"/>
              </a:ext>
            </a:extLst>
          </p:cNvPr>
          <p:cNvSpPr txBox="1"/>
          <p:nvPr/>
        </p:nvSpPr>
        <p:spPr>
          <a:xfrm>
            <a:off x="550985" y="6389713"/>
            <a:ext cx="23563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b="1" dirty="0"/>
          </a:p>
        </p:txBody>
      </p:sp>
      <p:pic>
        <p:nvPicPr>
          <p:cNvPr id="1026" name="Picture 2" descr="Life cycle of Lycopodium">
            <a:extLst>
              <a:ext uri="{FF2B5EF4-FFF2-40B4-BE49-F238E27FC236}">
                <a16:creationId xmlns:a16="http://schemas.microsoft.com/office/drawing/2014/main" id="{5E169E18-A242-43C5-8C5D-E5ECF89FB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177" y="337753"/>
            <a:ext cx="8538507" cy="642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9B593FF7-FB55-4DCA-B100-BE21F122026D}"/>
              </a:ext>
            </a:extLst>
          </p:cNvPr>
          <p:cNvSpPr/>
          <p:nvPr/>
        </p:nvSpPr>
        <p:spPr>
          <a:xfrm>
            <a:off x="6707907" y="6620879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https://www.plantscience4u.com/2014/04/life-cycle-of-lycopodium.html#.YEhzylVKjIU</a:t>
            </a:r>
          </a:p>
        </p:txBody>
      </p:sp>
    </p:spTree>
    <p:extLst>
      <p:ext uri="{BB962C8B-B14F-4D97-AF65-F5344CB8AC3E}">
        <p14:creationId xmlns:p14="http://schemas.microsoft.com/office/powerpoint/2010/main" val="35710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49"/>
    </mc:Choice>
    <mc:Fallback xmlns="">
      <p:transition spd="slow" advTm="12384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F197D57-ACCC-4289-8611-3DAACB86CB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2" r="12923"/>
          <a:stretch/>
        </p:blipFill>
        <p:spPr bwMode="auto">
          <a:xfrm>
            <a:off x="502472" y="1063702"/>
            <a:ext cx="4164361" cy="490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91240" y="5964321"/>
            <a:ext cx="436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Lycopodium</a:t>
            </a:r>
            <a:r>
              <a:rPr lang="cs-CZ" sz="1400" b="1" i="1" dirty="0"/>
              <a:t> </a:t>
            </a:r>
            <a:r>
              <a:rPr lang="cs-CZ" sz="1400" b="1" i="1" dirty="0" err="1"/>
              <a:t>clavatum</a:t>
            </a:r>
            <a:r>
              <a:rPr lang="cs-CZ" sz="1400" b="1" dirty="0"/>
              <a:t>: fertilní lodyha, sporofyly i </a:t>
            </a:r>
            <a:r>
              <a:rPr lang="cs-CZ" sz="1400" b="1" dirty="0" err="1"/>
              <a:t>trofofyly</a:t>
            </a:r>
            <a:r>
              <a:rPr lang="cs-CZ" sz="1400" b="1" dirty="0"/>
              <a:t>  jsou na lodyze uspořádané spirálovitě</a:t>
            </a:r>
          </a:p>
        </p:txBody>
      </p:sp>
      <p:cxnSp>
        <p:nvCxnSpPr>
          <p:cNvPr id="23" name="Přímá spojnice se šipkou 22"/>
          <p:cNvCxnSpPr>
            <a:cxnSpLocks/>
          </p:cNvCxnSpPr>
          <p:nvPr/>
        </p:nvCxnSpPr>
        <p:spPr>
          <a:xfrm>
            <a:off x="1378264" y="1016810"/>
            <a:ext cx="559351" cy="151290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ovéPole 36"/>
          <p:cNvSpPr txBox="1"/>
          <p:nvPr/>
        </p:nvSpPr>
        <p:spPr>
          <a:xfrm>
            <a:off x="412449" y="325038"/>
            <a:ext cx="19316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výtrusnicové</a:t>
            </a:r>
            <a:r>
              <a:rPr lang="cs-CZ" sz="1400" b="1" dirty="0"/>
              <a:t> </a:t>
            </a:r>
            <a:r>
              <a:rPr lang="cs-CZ" sz="1400" b="1" dirty="0" err="1"/>
              <a:t>strobily</a:t>
            </a:r>
            <a:r>
              <a:rPr lang="cs-CZ" sz="1400" b="1" dirty="0"/>
              <a:t> tvořené sporofyly podpírajícími sporangia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A7A47334-695E-458E-833B-001FFE07AC63}"/>
              </a:ext>
            </a:extLst>
          </p:cNvPr>
          <p:cNvSpPr txBox="1"/>
          <p:nvPr/>
        </p:nvSpPr>
        <p:spPr>
          <a:xfrm>
            <a:off x="6588368" y="6003253"/>
            <a:ext cx="52988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Příčný řez stonkem plavuně s patrným </a:t>
            </a:r>
            <a:r>
              <a:rPr lang="cs-CZ" sz="1400" b="1" dirty="0" err="1"/>
              <a:t>aktinostélé</a:t>
            </a:r>
            <a:endParaRPr lang="cs-CZ" sz="14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0E4063AB-4D61-4DBE-8D0F-A33FB4D2755F}"/>
              </a:ext>
            </a:extLst>
          </p:cNvPr>
          <p:cNvSpPr/>
          <p:nvPr/>
        </p:nvSpPr>
        <p:spPr>
          <a:xfrm>
            <a:off x="222742" y="6593701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200" dirty="0"/>
              <a:t>https://commons.wikimedia.org/wiki/File:Lycopodium_clavatum_(1289194411).jpg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C5C3587D-935F-429D-BCDC-01FF90147E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711" y="1258209"/>
            <a:ext cx="6249817" cy="463928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" name="Rukopis 7">
                <a:extLst>
                  <a:ext uri="{FF2B5EF4-FFF2-40B4-BE49-F238E27FC236}">
                    <a16:creationId xmlns:a16="http://schemas.microsoft.com/office/drawing/2014/main" id="{80BEED24-FDBC-41AE-90D5-79C16271C119}"/>
                  </a:ext>
                </a:extLst>
              </p14:cNvPr>
              <p14:cNvContentPartPr/>
              <p14:nvPr/>
            </p14:nvContentPartPr>
            <p14:xfrm>
              <a:off x="1551960" y="1689480"/>
              <a:ext cx="1089360" cy="638640"/>
            </p14:xfrm>
          </p:contentPart>
        </mc:Choice>
        <mc:Fallback xmlns="">
          <p:pic>
            <p:nvPicPr>
              <p:cNvPr id="8" name="Rukopis 7">
                <a:extLst>
                  <a:ext uri="{FF2B5EF4-FFF2-40B4-BE49-F238E27FC236}">
                    <a16:creationId xmlns:a16="http://schemas.microsoft.com/office/drawing/2014/main" id="{80BEED24-FDBC-41AE-90D5-79C16271C11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42600" y="1680120"/>
                <a:ext cx="1108080" cy="65736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34979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05"/>
    </mc:Choice>
    <mc:Fallback xmlns="">
      <p:transition spd="slow" advTm="8180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91835" y="1646029"/>
            <a:ext cx="5342737" cy="396595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79723" y="6240862"/>
            <a:ext cx="4772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Lycopodium</a:t>
            </a:r>
            <a:r>
              <a:rPr lang="cs-CZ" sz="1400" b="1" i="1" dirty="0"/>
              <a:t> </a:t>
            </a:r>
            <a:r>
              <a:rPr lang="cs-CZ" sz="1400" b="1" i="1" dirty="0" err="1"/>
              <a:t>clavatum</a:t>
            </a:r>
            <a:r>
              <a:rPr lang="cs-CZ" sz="1400" b="1" dirty="0"/>
              <a:t>: podélný řez </a:t>
            </a:r>
            <a:r>
              <a:rPr lang="cs-CZ" sz="1400" b="1" dirty="0" err="1"/>
              <a:t>výtrusnicovým</a:t>
            </a:r>
            <a:r>
              <a:rPr lang="cs-CZ" sz="1400" b="1" dirty="0"/>
              <a:t> </a:t>
            </a:r>
            <a:r>
              <a:rPr lang="cs-CZ" sz="1400" b="1" dirty="0" err="1"/>
              <a:t>strobilem</a:t>
            </a:r>
            <a:r>
              <a:rPr lang="cs-CZ" sz="1400" b="1" dirty="0"/>
              <a:t>; </a:t>
            </a:r>
            <a:r>
              <a:rPr lang="cs-CZ" sz="1400" b="1" dirty="0" err="1"/>
              <a:t>izosporické</a:t>
            </a:r>
            <a:r>
              <a:rPr lang="cs-CZ" sz="1400" b="1" dirty="0"/>
              <a:t> výtrusnice jsou podepřené sporofylem </a:t>
            </a:r>
          </a:p>
        </p:txBody>
      </p:sp>
      <p:cxnSp>
        <p:nvCxnSpPr>
          <p:cNvPr id="19" name="Přímá spojnice se šipkou 18"/>
          <p:cNvCxnSpPr>
            <a:cxnSpLocks/>
            <a:stCxn id="38" idx="1"/>
          </p:cNvCxnSpPr>
          <p:nvPr/>
        </p:nvCxnSpPr>
        <p:spPr>
          <a:xfrm flipH="1">
            <a:off x="2834194" y="5175324"/>
            <a:ext cx="1761844" cy="31354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>
            <a:cxnSpLocks/>
            <a:stCxn id="39" idx="1"/>
          </p:cNvCxnSpPr>
          <p:nvPr/>
        </p:nvCxnSpPr>
        <p:spPr>
          <a:xfrm flipH="1">
            <a:off x="3258456" y="3841522"/>
            <a:ext cx="1399922" cy="69485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ovéPole 37"/>
          <p:cNvSpPr txBox="1"/>
          <p:nvPr/>
        </p:nvSpPr>
        <p:spPr>
          <a:xfrm>
            <a:off x="4596038" y="4913714"/>
            <a:ext cx="1195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sporangium</a:t>
            </a:r>
          </a:p>
          <a:p>
            <a:r>
              <a:rPr lang="cs-CZ" sz="1400" b="1" dirty="0"/>
              <a:t>s </a:t>
            </a:r>
            <a:r>
              <a:rPr lang="cs-CZ" sz="1400" b="1" dirty="0" err="1"/>
              <a:t>izosporami</a:t>
            </a:r>
            <a:endParaRPr lang="cs-CZ" sz="1400" b="1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4658378" y="3687633"/>
            <a:ext cx="11951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sporofyl</a:t>
            </a:r>
          </a:p>
        </p:txBody>
      </p:sp>
      <p:sp>
        <p:nvSpPr>
          <p:cNvPr id="11" name="AutoShape 2">
            <a:extLst>
              <a:ext uri="{FF2B5EF4-FFF2-40B4-BE49-F238E27FC236}">
                <a16:creationId xmlns:a16="http://schemas.microsoft.com/office/drawing/2014/main" id="{9B911B0E-D55B-4150-B237-D084DA839F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71F03EE4-BAD9-412D-812B-F046B8E8C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2471225" cy="24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0195DD6-5ACB-43BD-9295-AEC5F818A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40" y="957637"/>
            <a:ext cx="5927204" cy="4399809"/>
          </a:xfrm>
          <a:prstGeom prst="rect">
            <a:avLst/>
          </a:prstGeom>
        </p:spPr>
      </p:pic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0C64240C-0D96-4687-B81B-FF1CBBFD34E4}"/>
              </a:ext>
            </a:extLst>
          </p:cNvPr>
          <p:cNvCxnSpPr>
            <a:cxnSpLocks/>
          </p:cNvCxnSpPr>
          <p:nvPr/>
        </p:nvCxnSpPr>
        <p:spPr>
          <a:xfrm flipV="1">
            <a:off x="5669280" y="4049091"/>
            <a:ext cx="1449918" cy="112623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63D4F010-06C1-4E3E-A286-56A15E2B839A}"/>
              </a:ext>
            </a:extLst>
          </p:cNvPr>
          <p:cNvCxnSpPr>
            <a:cxnSpLocks/>
          </p:cNvCxnSpPr>
          <p:nvPr/>
        </p:nvCxnSpPr>
        <p:spPr>
          <a:xfrm>
            <a:off x="5434857" y="3872326"/>
            <a:ext cx="813543" cy="36705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0562F407-DD7B-4F23-8C68-95BBA74C07B7}"/>
              </a:ext>
            </a:extLst>
          </p:cNvPr>
          <p:cNvSpPr txBox="1"/>
          <p:nvPr/>
        </p:nvSpPr>
        <p:spPr>
          <a:xfrm>
            <a:off x="5930802" y="5466359"/>
            <a:ext cx="592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Lycopodium</a:t>
            </a:r>
            <a:r>
              <a:rPr lang="cs-CZ" sz="1400" b="1" i="1" dirty="0"/>
              <a:t> </a:t>
            </a:r>
            <a:r>
              <a:rPr lang="cs-CZ" sz="1400" b="1" i="1" dirty="0" err="1"/>
              <a:t>clavatum</a:t>
            </a:r>
            <a:r>
              <a:rPr lang="cs-CZ" sz="1400" b="1" dirty="0"/>
              <a:t>: příčný řez </a:t>
            </a:r>
            <a:r>
              <a:rPr lang="cs-CZ" sz="1400" b="1" dirty="0" err="1"/>
              <a:t>výtrusnicovým</a:t>
            </a:r>
            <a:r>
              <a:rPr lang="cs-CZ" sz="1400" b="1" dirty="0"/>
              <a:t> </a:t>
            </a:r>
            <a:r>
              <a:rPr lang="cs-CZ" sz="1400" b="1" dirty="0" err="1"/>
              <a:t>strobilem</a:t>
            </a:r>
            <a:r>
              <a:rPr lang="cs-CZ" sz="1400" b="1" dirty="0"/>
              <a:t>; </a:t>
            </a:r>
            <a:r>
              <a:rPr lang="cs-CZ" sz="1400" b="1" dirty="0" err="1"/>
              <a:t>izosporické</a:t>
            </a:r>
            <a:r>
              <a:rPr lang="cs-CZ" sz="1400" b="1" dirty="0"/>
              <a:t> výtrusnice jsou podepřené sporofylem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id="{C58EF40C-C2E6-497B-AE0E-90616B4594B0}"/>
                  </a:ext>
                </a:extLst>
              </p14:cNvPr>
              <p14:cNvContentPartPr/>
              <p14:nvPr/>
            </p14:nvContentPartPr>
            <p14:xfrm>
              <a:off x="5232240" y="6019560"/>
              <a:ext cx="12960" cy="36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C58EF40C-C2E6-497B-AE0E-90616B4594B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22880" y="6010200"/>
                <a:ext cx="3168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043956EF-46E2-443E-916B-09749FEB059E}"/>
                  </a:ext>
                </a:extLst>
              </p14:cNvPr>
              <p14:cNvContentPartPr/>
              <p14:nvPr/>
            </p14:nvContentPartPr>
            <p14:xfrm>
              <a:off x="4343400" y="2102760"/>
              <a:ext cx="360" cy="36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043956EF-46E2-443E-916B-09749FEB059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334040" y="20934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437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35"/>
    </mc:Choice>
    <mc:Fallback xmlns="">
      <p:transition spd="slow" advTm="6493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044370" y="6094258"/>
            <a:ext cx="7258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Lycopodium</a:t>
            </a:r>
            <a:r>
              <a:rPr lang="cs-CZ" b="1" i="1" dirty="0"/>
              <a:t> </a:t>
            </a:r>
            <a:r>
              <a:rPr lang="cs-CZ" b="1" i="1" dirty="0" err="1"/>
              <a:t>clavatum</a:t>
            </a:r>
            <a:r>
              <a:rPr lang="cs-CZ" b="1" dirty="0"/>
              <a:t>: </a:t>
            </a:r>
            <a:r>
              <a:rPr lang="cs-CZ" b="1" dirty="0" err="1"/>
              <a:t>triletní</a:t>
            </a:r>
            <a:r>
              <a:rPr lang="cs-CZ" b="1" dirty="0"/>
              <a:t> spory jsou uloženy v tetrádách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344882F-C105-40CB-9F42-5E7CC85447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11" name="AutoShape 2">
            <a:extLst>
              <a:ext uri="{FF2B5EF4-FFF2-40B4-BE49-F238E27FC236}">
                <a16:creationId xmlns:a16="http://schemas.microsoft.com/office/drawing/2014/main" id="{9B911B0E-D55B-4150-B237-D084DA839F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71F03EE4-BAD9-412D-812B-F046B8E8C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5999" y="3428999"/>
            <a:ext cx="2471225" cy="247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3E0B1D6-5CCF-43BA-9AAC-05E2A7276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94" y="1088930"/>
            <a:ext cx="6339840" cy="4706112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C75423FA-A3E9-47FC-9228-8CD1A5E687F2}"/>
              </a:ext>
            </a:extLst>
          </p:cNvPr>
          <p:cNvSpPr/>
          <p:nvPr/>
        </p:nvSpPr>
        <p:spPr>
          <a:xfrm>
            <a:off x="1913207" y="2138289"/>
            <a:ext cx="991130" cy="1010855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AB9C7E5D-224B-4791-90E7-3BF579B0CA27}"/>
              </a:ext>
            </a:extLst>
          </p:cNvPr>
          <p:cNvSpPr/>
          <p:nvPr/>
        </p:nvSpPr>
        <p:spPr>
          <a:xfrm>
            <a:off x="3177370" y="2297723"/>
            <a:ext cx="1440880" cy="143607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7DEA6D64-BCE3-421F-BF7A-D643513F11B9}"/>
              </a:ext>
            </a:extLst>
          </p:cNvPr>
          <p:cNvSpPr/>
          <p:nvPr/>
        </p:nvSpPr>
        <p:spPr>
          <a:xfrm>
            <a:off x="2873864" y="3254326"/>
            <a:ext cx="1440880" cy="143607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>
            <a:extLst>
              <a:ext uri="{FF2B5EF4-FFF2-40B4-BE49-F238E27FC236}">
                <a16:creationId xmlns:a16="http://schemas.microsoft.com/office/drawing/2014/main" id="{36D7B9C7-4DB6-4A82-8FE9-D69E87BC4E9E}"/>
              </a:ext>
            </a:extLst>
          </p:cNvPr>
          <p:cNvSpPr/>
          <p:nvPr/>
        </p:nvSpPr>
        <p:spPr>
          <a:xfrm>
            <a:off x="3897810" y="3894319"/>
            <a:ext cx="1440880" cy="143607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1491F188-3FE8-4C83-BA15-4217D43EB1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13785" r="49076" b="47489"/>
          <a:stretch/>
        </p:blipFill>
        <p:spPr>
          <a:xfrm>
            <a:off x="7158109" y="1075683"/>
            <a:ext cx="4450905" cy="4357286"/>
          </a:xfrm>
          <a:prstGeom prst="rect">
            <a:avLst/>
          </a:prstGeom>
        </p:spPr>
      </p:pic>
      <p:sp>
        <p:nvSpPr>
          <p:cNvPr id="26" name="Ovál 25">
            <a:extLst>
              <a:ext uri="{FF2B5EF4-FFF2-40B4-BE49-F238E27FC236}">
                <a16:creationId xmlns:a16="http://schemas.microsoft.com/office/drawing/2014/main" id="{42A8F9BB-06FB-49D7-8925-E70A8194B77B}"/>
              </a:ext>
            </a:extLst>
          </p:cNvPr>
          <p:cNvSpPr/>
          <p:nvPr/>
        </p:nvSpPr>
        <p:spPr>
          <a:xfrm>
            <a:off x="7540925" y="1783275"/>
            <a:ext cx="2643035" cy="273173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0448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914"/>
    </mc:Choice>
    <mc:Fallback xmlns="">
      <p:transition spd="slow" advTm="77914"/>
    </mc:Fallback>
  </mc:AlternateContent>
  <p:timing>
    <p:tnLst>
      <p:par>
        <p:cTn id="1" dur="indefinite" restart="never" nodeType="tmRoot">
          <p:childTnLst>
            <p:audio>
              <p:cMediaNode vol="63636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B3913B1-C01B-4216-8F0D-B23C85198E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232"/>
          <a:stretch/>
        </p:blipFill>
        <p:spPr>
          <a:xfrm>
            <a:off x="273882" y="945825"/>
            <a:ext cx="6952360" cy="550538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Selaginelopsida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Přímá spojnice se šipkou 25"/>
          <p:cNvCxnSpPr>
            <a:cxnSpLocks/>
          </p:cNvCxnSpPr>
          <p:nvPr/>
        </p:nvCxnSpPr>
        <p:spPr>
          <a:xfrm flipH="1" flipV="1">
            <a:off x="4797083" y="4881489"/>
            <a:ext cx="2827606" cy="103068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273882" y="6451211"/>
            <a:ext cx="6108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Selaginella</a:t>
            </a:r>
            <a:r>
              <a:rPr lang="cs-CZ" sz="1400" b="1" i="1" dirty="0"/>
              <a:t> </a:t>
            </a:r>
            <a:r>
              <a:rPr lang="cs-CZ" sz="1400" b="1" i="1" dirty="0" err="1"/>
              <a:t>martensii</a:t>
            </a:r>
            <a:r>
              <a:rPr lang="cs-CZ" sz="1400" b="1" dirty="0"/>
              <a:t>: větve jsou podpírány dichotomicky se větvícími </a:t>
            </a:r>
            <a:r>
              <a:rPr lang="cs-CZ" sz="1400" b="1" dirty="0" err="1"/>
              <a:t>rhizofory</a:t>
            </a:r>
            <a:r>
              <a:rPr lang="cs-CZ" sz="1400" b="1" dirty="0"/>
              <a:t> 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7512746" y="1689436"/>
            <a:ext cx="4160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i="1" dirty="0" err="1"/>
              <a:t>Selaginella</a:t>
            </a:r>
            <a:r>
              <a:rPr lang="cs-CZ" sz="1400" b="1" i="1" dirty="0"/>
              <a:t> </a:t>
            </a:r>
            <a:r>
              <a:rPr lang="cs-CZ" sz="1400" b="1" i="1" dirty="0" err="1"/>
              <a:t>apoda</a:t>
            </a:r>
            <a:r>
              <a:rPr lang="cs-CZ" sz="1400" b="1" dirty="0"/>
              <a:t>: </a:t>
            </a:r>
            <a:r>
              <a:rPr lang="cs-CZ" sz="1400" b="1" dirty="0" err="1"/>
              <a:t>trofofyly</a:t>
            </a:r>
            <a:r>
              <a:rPr lang="cs-CZ" sz="1400" b="1" dirty="0"/>
              <a:t> dvojího typu uspořádané ve čtyřech řadách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7331044" y="5916506"/>
            <a:ext cx="10982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rhizofory</a:t>
            </a:r>
            <a:endParaRPr lang="cs-CZ" sz="1400" b="1" dirty="0"/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03F8CCE9-2FFB-4953-AED0-1C0ECB8C5D7E}"/>
              </a:ext>
            </a:extLst>
          </p:cNvPr>
          <p:cNvSpPr/>
          <p:nvPr/>
        </p:nvSpPr>
        <p:spPr>
          <a:xfrm>
            <a:off x="8138514" y="5258332"/>
            <a:ext cx="36109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https://alchetron.com/Selaginella-apoda</a:t>
            </a:r>
          </a:p>
        </p:txBody>
      </p:sp>
      <p:pic>
        <p:nvPicPr>
          <p:cNvPr id="3074" name="Picture 2" descr="Selaginella apoda Selaginella apoda detail picpage">
            <a:extLst>
              <a:ext uri="{FF2B5EF4-FFF2-40B4-BE49-F238E27FC236}">
                <a16:creationId xmlns:a16="http://schemas.microsoft.com/office/drawing/2014/main" id="{0BCF8B1E-EB16-4EFF-8D1B-FC6E3437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46" y="2332221"/>
            <a:ext cx="4160124" cy="277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96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136"/>
    </mc:Choice>
    <mc:Fallback xmlns="">
      <p:transition spd="slow" advTm="10313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Selaginelopsida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266838" y="6384023"/>
            <a:ext cx="610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i="1" dirty="0" err="1"/>
              <a:t>Selaginella</a:t>
            </a:r>
            <a:r>
              <a:rPr lang="cs-CZ" sz="1600" b="1" i="1" dirty="0"/>
              <a:t> </a:t>
            </a:r>
            <a:r>
              <a:rPr lang="cs-CZ" sz="1600" b="1" i="1" dirty="0" err="1"/>
              <a:t>pallescens</a:t>
            </a:r>
            <a:r>
              <a:rPr lang="cs-CZ" sz="1600" b="1" dirty="0"/>
              <a:t>: sporofyly skládají oboupohlavné </a:t>
            </a:r>
            <a:r>
              <a:rPr lang="cs-CZ" sz="1600" b="1" dirty="0" err="1"/>
              <a:t>strobily</a:t>
            </a:r>
            <a:r>
              <a:rPr lang="cs-CZ" sz="1600" b="1" dirty="0"/>
              <a:t> 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C81E10A3-F320-48A0-976D-70E555BE24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38" y="914355"/>
            <a:ext cx="3883218" cy="5398621"/>
          </a:xfrm>
          <a:prstGeom prst="rect">
            <a:avLst/>
          </a:prstGeom>
        </p:spPr>
      </p:pic>
      <p:pic>
        <p:nvPicPr>
          <p:cNvPr id="9" name="Obrázek 8" descr="Obsah obrázku text, rostlina&#10;&#10;Popis byl vytvořen automaticky">
            <a:extLst>
              <a:ext uri="{FF2B5EF4-FFF2-40B4-BE49-F238E27FC236}">
                <a16:creationId xmlns:a16="http://schemas.microsoft.com/office/drawing/2014/main" id="{7D43F654-7CDA-4AF0-8F37-A74D79AE44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636" y="914355"/>
            <a:ext cx="3324727" cy="3195708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14C64495-F08A-42ED-9429-3808940C83B0}"/>
              </a:ext>
            </a:extLst>
          </p:cNvPr>
          <p:cNvSpPr/>
          <p:nvPr/>
        </p:nvSpPr>
        <p:spPr>
          <a:xfrm>
            <a:off x="7985440" y="6580314"/>
            <a:ext cx="354779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/>
              <a:t>https://www.sciencephoto.com/media/16797/view</a:t>
            </a:r>
          </a:p>
        </p:txBody>
      </p:sp>
      <p:pic>
        <p:nvPicPr>
          <p:cNvPr id="5124" name="Picture 4" descr="Selaginella moss strobilus, LM">
            <a:extLst>
              <a:ext uri="{FF2B5EF4-FFF2-40B4-BE49-F238E27FC236}">
                <a16:creationId xmlns:a16="http://schemas.microsoft.com/office/drawing/2014/main" id="{C824C0E8-6FC0-4DD3-89F1-DBB0FC724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749" y="3244686"/>
            <a:ext cx="4916413" cy="327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766209-00DD-40D0-959C-B82FE53AE324}"/>
              </a:ext>
            </a:extLst>
          </p:cNvPr>
          <p:cNvSpPr txBox="1"/>
          <p:nvPr/>
        </p:nvSpPr>
        <p:spPr>
          <a:xfrm>
            <a:off x="5256607" y="4759594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megasporangium</a:t>
            </a:r>
            <a:endParaRPr lang="cs-CZ" sz="1400" b="1" dirty="0"/>
          </a:p>
          <a:p>
            <a:r>
              <a:rPr lang="cs-CZ" sz="1400" b="1" dirty="0"/>
              <a:t>se 4 </a:t>
            </a:r>
            <a:r>
              <a:rPr lang="cs-CZ" sz="1400" b="1" dirty="0" err="1"/>
              <a:t>megasporami</a:t>
            </a:r>
            <a:endParaRPr lang="cs-CZ" sz="1400" b="1" dirty="0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50B3A970-4992-4C48-BA19-A5103DDE4FAE}"/>
              </a:ext>
            </a:extLst>
          </p:cNvPr>
          <p:cNvSpPr txBox="1"/>
          <p:nvPr/>
        </p:nvSpPr>
        <p:spPr>
          <a:xfrm>
            <a:off x="7924800" y="985139"/>
            <a:ext cx="2362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strobilus</a:t>
            </a:r>
            <a:endParaRPr lang="cs-CZ" sz="1600" b="1" dirty="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FFC33B3E-5C2C-42CA-940B-1F6E558334E0}"/>
              </a:ext>
            </a:extLst>
          </p:cNvPr>
          <p:cNvSpPr txBox="1"/>
          <p:nvPr/>
        </p:nvSpPr>
        <p:spPr>
          <a:xfrm>
            <a:off x="10057505" y="2569065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mikrosporangium</a:t>
            </a:r>
          </a:p>
          <a:p>
            <a:r>
              <a:rPr lang="cs-CZ" sz="1400" b="1" dirty="0"/>
              <a:t>s mnoha mikrosporami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18693D94-264B-429F-BF2E-265232039F37}"/>
              </a:ext>
            </a:extLst>
          </p:cNvPr>
          <p:cNvCxnSpPr>
            <a:cxnSpLocks/>
          </p:cNvCxnSpPr>
          <p:nvPr/>
        </p:nvCxnSpPr>
        <p:spPr>
          <a:xfrm>
            <a:off x="6724650" y="5021204"/>
            <a:ext cx="126079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D5B8B0D9-6C5B-410E-9B8B-3F89D8C6579E}"/>
              </a:ext>
            </a:extLst>
          </p:cNvPr>
          <p:cNvCxnSpPr>
            <a:cxnSpLocks/>
          </p:cNvCxnSpPr>
          <p:nvPr/>
        </p:nvCxnSpPr>
        <p:spPr>
          <a:xfrm flipH="1">
            <a:off x="10477500" y="3060764"/>
            <a:ext cx="186872" cy="2177986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se šipkou 28">
            <a:extLst>
              <a:ext uri="{FF2B5EF4-FFF2-40B4-BE49-F238E27FC236}">
                <a16:creationId xmlns:a16="http://schemas.microsoft.com/office/drawing/2014/main" id="{88AA6E2D-C2AF-433C-A5F3-F939E70C809B}"/>
              </a:ext>
            </a:extLst>
          </p:cNvPr>
          <p:cNvCxnSpPr>
            <a:cxnSpLocks/>
          </p:cNvCxnSpPr>
          <p:nvPr/>
        </p:nvCxnSpPr>
        <p:spPr>
          <a:xfrm flipH="1">
            <a:off x="7355046" y="1320470"/>
            <a:ext cx="1067985" cy="1191739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se šipkou 33">
            <a:extLst>
              <a:ext uri="{FF2B5EF4-FFF2-40B4-BE49-F238E27FC236}">
                <a16:creationId xmlns:a16="http://schemas.microsoft.com/office/drawing/2014/main" id="{CA20783F-3743-477D-848C-1E696EB73239}"/>
              </a:ext>
            </a:extLst>
          </p:cNvPr>
          <p:cNvCxnSpPr>
            <a:cxnSpLocks/>
          </p:cNvCxnSpPr>
          <p:nvPr/>
        </p:nvCxnSpPr>
        <p:spPr>
          <a:xfrm>
            <a:off x="6283010" y="5619750"/>
            <a:ext cx="1260790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1DB09663-3D3F-4845-877B-D703E0E02A88}"/>
              </a:ext>
            </a:extLst>
          </p:cNvPr>
          <p:cNvSpPr txBox="1"/>
          <p:nvPr/>
        </p:nvSpPr>
        <p:spPr>
          <a:xfrm>
            <a:off x="5082244" y="5460716"/>
            <a:ext cx="1293301" cy="310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/>
              <a:t>megasporofyl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E2C26240-7D0E-4996-81B7-4A954907A147}"/>
              </a:ext>
            </a:extLst>
          </p:cNvPr>
          <p:cNvSpPr txBox="1"/>
          <p:nvPr/>
        </p:nvSpPr>
        <p:spPr>
          <a:xfrm>
            <a:off x="11010900" y="6005199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/>
              <a:t>mikrosporofyl</a:t>
            </a:r>
            <a:endParaRPr lang="cs-CZ" sz="1400" b="1" dirty="0"/>
          </a:p>
        </p:txBody>
      </p:sp>
      <p:cxnSp>
        <p:nvCxnSpPr>
          <p:cNvPr id="38" name="Přímá spojnice se šipkou 37">
            <a:extLst>
              <a:ext uri="{FF2B5EF4-FFF2-40B4-BE49-F238E27FC236}">
                <a16:creationId xmlns:a16="http://schemas.microsoft.com/office/drawing/2014/main" id="{9D29743A-B618-4D20-85FE-735047BEE5D5}"/>
              </a:ext>
            </a:extLst>
          </p:cNvPr>
          <p:cNvCxnSpPr>
            <a:cxnSpLocks/>
          </p:cNvCxnSpPr>
          <p:nvPr/>
        </p:nvCxnSpPr>
        <p:spPr>
          <a:xfrm flipH="1" flipV="1">
            <a:off x="11295755" y="5460716"/>
            <a:ext cx="534296" cy="58258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11886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51"/>
    </mc:Choice>
    <mc:Fallback xmlns="">
      <p:transition spd="slow" advTm="7155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9412AE17-C7C6-47FA-8A2A-A02F6B8D4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7" b="6799"/>
          <a:stretch/>
        </p:blipFill>
        <p:spPr bwMode="auto">
          <a:xfrm>
            <a:off x="244235" y="173436"/>
            <a:ext cx="3779125" cy="664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Isoëtopsida</a:t>
            </a:r>
            <a:endParaRPr lang="cs-CZ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F6BCC96-E76C-43AA-AEFF-0B3398151DC9}"/>
              </a:ext>
            </a:extLst>
          </p:cNvPr>
          <p:cNvSpPr/>
          <p:nvPr/>
        </p:nvSpPr>
        <p:spPr>
          <a:xfrm>
            <a:off x="8343960" y="6200558"/>
            <a:ext cx="4246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https://cz.pinterest.com/pin/557672366344623751/</a:t>
            </a:r>
          </a:p>
        </p:txBody>
      </p:sp>
      <p:pic>
        <p:nvPicPr>
          <p:cNvPr id="6148" name="Picture 4" descr="LEPIDODENDRON sp. – vymřelá prvohorní plavuň | BOTANY.cz">
            <a:extLst>
              <a:ext uri="{FF2B5EF4-FFF2-40B4-BE49-F238E27FC236}">
                <a16:creationId xmlns:a16="http://schemas.microsoft.com/office/drawing/2014/main" id="{9DBAAA96-7707-4482-9C92-EFEC1C68B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286" y="1831542"/>
            <a:ext cx="5360462" cy="401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AD88CBF3-22EA-46B3-9365-F08EEBD567EB}"/>
              </a:ext>
            </a:extLst>
          </p:cNvPr>
          <p:cNvSpPr/>
          <p:nvPr/>
        </p:nvSpPr>
        <p:spPr>
          <a:xfrm>
            <a:off x="8343960" y="6435008"/>
            <a:ext cx="24717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dirty="0"/>
              <a:t>https://botany.cz/cs/lepidodendron/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E3C7F0-209D-4AA6-B2AF-A84AA57C2B4B}"/>
              </a:ext>
            </a:extLst>
          </p:cNvPr>
          <p:cNvSpPr txBox="1"/>
          <p:nvPr/>
        </p:nvSpPr>
        <p:spPr>
          <a:xfrm>
            <a:off x="9688747" y="2952839"/>
            <a:ext cx="21046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jizva po opadu liguly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3CD27BE-5819-41FC-8674-1264372144BF}"/>
              </a:ext>
            </a:extLst>
          </p:cNvPr>
          <p:cNvSpPr txBox="1"/>
          <p:nvPr/>
        </p:nvSpPr>
        <p:spPr>
          <a:xfrm>
            <a:off x="9688748" y="3500574"/>
            <a:ext cx="196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jizva po opadu listu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C99EFA8F-56D8-4390-9F61-45DD0B4C18A2}"/>
              </a:ext>
            </a:extLst>
          </p:cNvPr>
          <p:cNvSpPr txBox="1"/>
          <p:nvPr/>
        </p:nvSpPr>
        <p:spPr>
          <a:xfrm>
            <a:off x="3496619" y="6267710"/>
            <a:ext cx="23883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Lepidodendron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r>
              <a:rPr lang="cs-CZ" sz="2000" b="1" dirty="0"/>
              <a:t>.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9BE8C022-A502-4B25-B306-6BDA926E6402}"/>
              </a:ext>
            </a:extLst>
          </p:cNvPr>
          <p:cNvSpPr txBox="1"/>
          <p:nvPr/>
        </p:nvSpPr>
        <p:spPr>
          <a:xfrm>
            <a:off x="2594914" y="2614285"/>
            <a:ext cx="1961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strobily</a:t>
            </a:r>
            <a:endParaRPr lang="cs-CZ" sz="1600" b="1" dirty="0"/>
          </a:p>
        </p:txBody>
      </p: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FA9C3543-21E4-4359-AD93-CA1BC9C369AE}"/>
              </a:ext>
            </a:extLst>
          </p:cNvPr>
          <p:cNvCxnSpPr>
            <a:cxnSpLocks/>
          </p:cNvCxnSpPr>
          <p:nvPr/>
        </p:nvCxnSpPr>
        <p:spPr>
          <a:xfrm flipH="1" flipV="1">
            <a:off x="2700606" y="2221139"/>
            <a:ext cx="261841" cy="39314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nice se šipkou 29">
            <a:extLst>
              <a:ext uri="{FF2B5EF4-FFF2-40B4-BE49-F238E27FC236}">
                <a16:creationId xmlns:a16="http://schemas.microsoft.com/office/drawing/2014/main" id="{57094745-CC1E-48DD-912A-9C23C03713BD}"/>
              </a:ext>
            </a:extLst>
          </p:cNvPr>
          <p:cNvCxnSpPr>
            <a:cxnSpLocks/>
          </p:cNvCxnSpPr>
          <p:nvPr/>
        </p:nvCxnSpPr>
        <p:spPr>
          <a:xfrm flipH="1">
            <a:off x="7867650" y="3122116"/>
            <a:ext cx="1892405" cy="16927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402544E3-67B9-4F4E-9251-93E6985B58A9}"/>
              </a:ext>
            </a:extLst>
          </p:cNvPr>
          <p:cNvCxnSpPr>
            <a:cxnSpLocks/>
          </p:cNvCxnSpPr>
          <p:nvPr/>
        </p:nvCxnSpPr>
        <p:spPr>
          <a:xfrm flipH="1">
            <a:off x="7715250" y="3645237"/>
            <a:ext cx="2009152" cy="93673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930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29"/>
    </mc:Choice>
    <mc:Fallback xmlns="">
      <p:transition spd="slow" advTm="86929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68594" y="337753"/>
            <a:ext cx="10864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Lycopodiophyta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Isoëtopsida</a:t>
            </a:r>
            <a:r>
              <a:rPr lang="cs-CZ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Isoëtes</a:t>
            </a:r>
            <a:r>
              <a:rPr 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Obrázek 6" descr="Obsah obrázku text, měřicí tyč&#10;&#10;Popis byl vytvořen automaticky">
            <a:extLst>
              <a:ext uri="{FF2B5EF4-FFF2-40B4-BE49-F238E27FC236}">
                <a16:creationId xmlns:a16="http://schemas.microsoft.com/office/drawing/2014/main" id="{2E69EEF1-042C-413D-9049-A91BE9580C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54" y="937173"/>
            <a:ext cx="4141696" cy="57545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5D3A6104-E065-45F5-B09E-755A82687A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747307" y="1644126"/>
            <a:ext cx="5381641" cy="399483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756202E3-2C79-4EFA-A9D1-B875B3166293}"/>
              </a:ext>
            </a:extLst>
          </p:cNvPr>
          <p:cNvSpPr txBox="1"/>
          <p:nvPr/>
        </p:nvSpPr>
        <p:spPr>
          <a:xfrm>
            <a:off x="4364509" y="6398600"/>
            <a:ext cx="6278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podélný řez megasporofylem: </a:t>
            </a:r>
            <a:r>
              <a:rPr lang="cs-CZ" b="1" dirty="0" err="1"/>
              <a:t>megasporangium</a:t>
            </a:r>
            <a:r>
              <a:rPr lang="cs-CZ" b="1" dirty="0"/>
              <a:t> s </a:t>
            </a:r>
            <a:r>
              <a:rPr lang="cs-CZ" b="1" dirty="0" err="1"/>
              <a:t>megasporami</a:t>
            </a:r>
            <a:endParaRPr lang="cs-CZ" b="1" dirty="0"/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0998112D-8438-4502-985E-51ACB0E1172A}"/>
              </a:ext>
            </a:extLst>
          </p:cNvPr>
          <p:cNvSpPr txBox="1"/>
          <p:nvPr/>
        </p:nvSpPr>
        <p:spPr>
          <a:xfrm>
            <a:off x="8536459" y="5107957"/>
            <a:ext cx="354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taberculum</a:t>
            </a:r>
            <a:endParaRPr lang="cs-CZ" b="1" dirty="0"/>
          </a:p>
        </p:txBody>
      </p:sp>
      <p:pic>
        <p:nvPicPr>
          <p:cNvPr id="12" name="Obrázek 11" descr="Obsah obrázku mapa&#10;&#10;Popis byl vytvořen automaticky">
            <a:extLst>
              <a:ext uri="{FF2B5EF4-FFF2-40B4-BE49-F238E27FC236}">
                <a16:creationId xmlns:a16="http://schemas.microsoft.com/office/drawing/2014/main" id="{87BAD612-C1B6-49ED-9EFB-AE21FD0B37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005" y="2401900"/>
            <a:ext cx="3415773" cy="2535555"/>
          </a:xfrm>
          <a:prstGeom prst="rect">
            <a:avLst/>
          </a:prstGeom>
        </p:spPr>
      </p:pic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94DD2F25-7D61-4DDE-805A-673A9A7CECC6}"/>
              </a:ext>
            </a:extLst>
          </p:cNvPr>
          <p:cNvCxnSpPr>
            <a:cxnSpLocks/>
          </p:cNvCxnSpPr>
          <p:nvPr/>
        </p:nvCxnSpPr>
        <p:spPr>
          <a:xfrm flipH="1" flipV="1">
            <a:off x="6647936" y="5795889"/>
            <a:ext cx="830313" cy="695487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>
            <a:extLst>
              <a:ext uri="{FF2B5EF4-FFF2-40B4-BE49-F238E27FC236}">
                <a16:creationId xmlns:a16="http://schemas.microsoft.com/office/drawing/2014/main" id="{12CAC8A1-5850-4919-983C-55E4D97742CA}"/>
              </a:ext>
            </a:extLst>
          </p:cNvPr>
          <p:cNvCxnSpPr>
            <a:cxnSpLocks/>
          </p:cNvCxnSpPr>
          <p:nvPr/>
        </p:nvCxnSpPr>
        <p:spPr>
          <a:xfrm flipH="1" flipV="1">
            <a:off x="6386732" y="5289452"/>
            <a:ext cx="2996420" cy="1201925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79FAB782-2439-4888-ABF1-F99FD894BA1E}"/>
              </a:ext>
            </a:extLst>
          </p:cNvPr>
          <p:cNvCxnSpPr>
            <a:cxnSpLocks/>
          </p:cNvCxnSpPr>
          <p:nvPr/>
        </p:nvCxnSpPr>
        <p:spPr>
          <a:xfrm flipV="1">
            <a:off x="10072468" y="3953022"/>
            <a:ext cx="570301" cy="199761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5F4E23EF-36C2-4465-960F-6A8D2054A744}"/>
              </a:ext>
            </a:extLst>
          </p:cNvPr>
          <p:cNvCxnSpPr>
            <a:cxnSpLocks/>
          </p:cNvCxnSpPr>
          <p:nvPr/>
        </p:nvCxnSpPr>
        <p:spPr>
          <a:xfrm flipH="1">
            <a:off x="7478249" y="1971233"/>
            <a:ext cx="1285923" cy="36791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868DD71E-B2B1-4CEA-8B64-C74447F40EB6}"/>
              </a:ext>
            </a:extLst>
          </p:cNvPr>
          <p:cNvSpPr txBox="1"/>
          <p:nvPr/>
        </p:nvSpPr>
        <p:spPr>
          <a:xfrm>
            <a:off x="8779357" y="1782284"/>
            <a:ext cx="111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ligula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ABC093CE-62AE-4DAF-8162-82A867D97C78}"/>
              </a:ext>
            </a:extLst>
          </p:cNvPr>
          <p:cNvSpPr txBox="1"/>
          <p:nvPr/>
        </p:nvSpPr>
        <p:spPr>
          <a:xfrm>
            <a:off x="8527270" y="5568612"/>
            <a:ext cx="354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příčný řez </a:t>
            </a:r>
            <a:r>
              <a:rPr lang="cs-CZ" b="1" dirty="0" err="1"/>
              <a:t>mikrosporofylem</a:t>
            </a:r>
            <a:r>
              <a:rPr lang="cs-CZ" b="1" dirty="0"/>
              <a:t>: mikrosporangium s mikrosporami</a:t>
            </a:r>
          </a:p>
        </p:txBody>
      </p:sp>
      <p:cxnSp>
        <p:nvCxnSpPr>
          <p:cNvPr id="41" name="Přímá spojnice se šipkou 40">
            <a:extLst>
              <a:ext uri="{FF2B5EF4-FFF2-40B4-BE49-F238E27FC236}">
                <a16:creationId xmlns:a16="http://schemas.microsoft.com/office/drawing/2014/main" id="{EF46F003-83AF-463E-B9B2-AA53B59DBDE9}"/>
              </a:ext>
            </a:extLst>
          </p:cNvPr>
          <p:cNvCxnSpPr>
            <a:cxnSpLocks/>
          </p:cNvCxnSpPr>
          <p:nvPr/>
        </p:nvCxnSpPr>
        <p:spPr>
          <a:xfrm flipV="1">
            <a:off x="8989813" y="3938953"/>
            <a:ext cx="1209601" cy="120658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9243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65"/>
    </mc:Choice>
    <mc:Fallback xmlns="">
      <p:transition spd="slow" advTm="123065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4|1.6|5.8|15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.2|2.3|4|14.1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2|1.5|1.5|34.1|3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|6.6|3.1|8|5.3|14.2|1.7|3.3|3.7|2.4|3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|1.8|15.5|3.3|20.9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6|7.9|1.3|7.7|4.3|1|2.6|5.7|6.5|1.9|1.6"/>
</p:tagLst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4944</TotalTime>
  <Words>278</Words>
  <Application>Microsoft Office PowerPoint</Application>
  <PresentationFormat>Širokoúhlá obrazovka</PresentationFormat>
  <Paragraphs>54</Paragraphs>
  <Slides>9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Uživatel systému Windows</dc:creator>
  <cp:lastModifiedBy>Dan Dvořák</cp:lastModifiedBy>
  <cp:revision>101</cp:revision>
  <dcterms:created xsi:type="dcterms:W3CDTF">2020-10-29T08:58:22Z</dcterms:created>
  <dcterms:modified xsi:type="dcterms:W3CDTF">2025-02-25T13:49:48Z</dcterms:modified>
</cp:coreProperties>
</file>