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2" r:id="rId5"/>
    <p:sldId id="265" r:id="rId6"/>
    <p:sldId id="266" r:id="rId7"/>
    <p:sldId id="267" r:id="rId8"/>
  </p:sldIdLst>
  <p:sldSz cx="12192000" cy="6858000"/>
  <p:notesSz cx="7104063" cy="102346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0" autoAdjust="0"/>
    <p:restoredTop sz="94660"/>
  </p:normalViewPr>
  <p:slideViewPr>
    <p:cSldViewPr snapToGrid="0">
      <p:cViewPr varScale="1">
        <p:scale>
          <a:sx n="116" d="100"/>
          <a:sy n="116" d="100"/>
        </p:scale>
        <p:origin x="102" y="7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D6AB437A-FFA8-47BC-8219-EA49511E420E}" type="datetimeFigureOut">
              <a:rPr lang="cs-CZ" smtClean="0"/>
              <a:t>17.02.2025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2CD7F4-552D-4674-98EB-E1E1D5A48C9D}" type="slidenum">
              <a:rPr lang="cs-CZ" smtClean="0"/>
              <a:t>‹#›</a:t>
            </a:fld>
            <a:endParaRPr lang="cs-CZ"/>
          </a:p>
        </p:txBody>
      </p:sp>
    </p:spTree>
    <p:extLst>
      <p:ext uri="{BB962C8B-B14F-4D97-AF65-F5344CB8AC3E}">
        <p14:creationId xmlns:p14="http://schemas.microsoft.com/office/powerpoint/2010/main" val="2107424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6AB437A-FFA8-47BC-8219-EA49511E420E}" type="datetimeFigureOut">
              <a:rPr lang="cs-CZ" smtClean="0"/>
              <a:t>17.02.2025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2CD7F4-552D-4674-98EB-E1E1D5A48C9D}" type="slidenum">
              <a:rPr lang="cs-CZ" smtClean="0"/>
              <a:t>‹#›</a:t>
            </a:fld>
            <a:endParaRPr lang="cs-CZ"/>
          </a:p>
        </p:txBody>
      </p:sp>
    </p:spTree>
    <p:extLst>
      <p:ext uri="{BB962C8B-B14F-4D97-AF65-F5344CB8AC3E}">
        <p14:creationId xmlns:p14="http://schemas.microsoft.com/office/powerpoint/2010/main" val="2746778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6AB437A-FFA8-47BC-8219-EA49511E420E}" type="datetimeFigureOut">
              <a:rPr lang="cs-CZ" smtClean="0"/>
              <a:t>17.02.2025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2CD7F4-552D-4674-98EB-E1E1D5A48C9D}" type="slidenum">
              <a:rPr lang="cs-CZ" smtClean="0"/>
              <a:t>‹#›</a:t>
            </a:fld>
            <a:endParaRPr lang="cs-CZ"/>
          </a:p>
        </p:txBody>
      </p:sp>
    </p:spTree>
    <p:extLst>
      <p:ext uri="{BB962C8B-B14F-4D97-AF65-F5344CB8AC3E}">
        <p14:creationId xmlns:p14="http://schemas.microsoft.com/office/powerpoint/2010/main" val="2855464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6AB437A-FFA8-47BC-8219-EA49511E420E}" type="datetimeFigureOut">
              <a:rPr lang="cs-CZ" smtClean="0"/>
              <a:t>17.02.2025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2CD7F4-552D-4674-98EB-E1E1D5A48C9D}" type="slidenum">
              <a:rPr lang="cs-CZ" smtClean="0"/>
              <a:t>‹#›</a:t>
            </a:fld>
            <a:endParaRPr lang="cs-CZ"/>
          </a:p>
        </p:txBody>
      </p:sp>
    </p:spTree>
    <p:extLst>
      <p:ext uri="{BB962C8B-B14F-4D97-AF65-F5344CB8AC3E}">
        <p14:creationId xmlns:p14="http://schemas.microsoft.com/office/powerpoint/2010/main" val="1904004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D6AB437A-FFA8-47BC-8219-EA49511E420E}" type="datetimeFigureOut">
              <a:rPr lang="cs-CZ" smtClean="0"/>
              <a:t>17.02.2025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32CD7F4-552D-4674-98EB-E1E1D5A48C9D}" type="slidenum">
              <a:rPr lang="cs-CZ" smtClean="0"/>
              <a:t>‹#›</a:t>
            </a:fld>
            <a:endParaRPr lang="cs-CZ"/>
          </a:p>
        </p:txBody>
      </p:sp>
    </p:spTree>
    <p:extLst>
      <p:ext uri="{BB962C8B-B14F-4D97-AF65-F5344CB8AC3E}">
        <p14:creationId xmlns:p14="http://schemas.microsoft.com/office/powerpoint/2010/main" val="666309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6AB437A-FFA8-47BC-8219-EA49511E420E}" type="datetimeFigureOut">
              <a:rPr lang="cs-CZ" smtClean="0"/>
              <a:t>17.02.2025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32CD7F4-552D-4674-98EB-E1E1D5A48C9D}" type="slidenum">
              <a:rPr lang="cs-CZ" smtClean="0"/>
              <a:t>‹#›</a:t>
            </a:fld>
            <a:endParaRPr lang="cs-CZ"/>
          </a:p>
        </p:txBody>
      </p:sp>
    </p:spTree>
    <p:extLst>
      <p:ext uri="{BB962C8B-B14F-4D97-AF65-F5344CB8AC3E}">
        <p14:creationId xmlns:p14="http://schemas.microsoft.com/office/powerpoint/2010/main" val="3484255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6AB437A-FFA8-47BC-8219-EA49511E420E}" type="datetimeFigureOut">
              <a:rPr lang="cs-CZ" smtClean="0"/>
              <a:t>17.02.2025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32CD7F4-552D-4674-98EB-E1E1D5A48C9D}" type="slidenum">
              <a:rPr lang="cs-CZ" smtClean="0"/>
              <a:t>‹#›</a:t>
            </a:fld>
            <a:endParaRPr lang="cs-CZ"/>
          </a:p>
        </p:txBody>
      </p:sp>
    </p:spTree>
    <p:extLst>
      <p:ext uri="{BB962C8B-B14F-4D97-AF65-F5344CB8AC3E}">
        <p14:creationId xmlns:p14="http://schemas.microsoft.com/office/powerpoint/2010/main" val="740576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D6AB437A-FFA8-47BC-8219-EA49511E420E}" type="datetimeFigureOut">
              <a:rPr lang="cs-CZ" smtClean="0"/>
              <a:t>17.02.2025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32CD7F4-552D-4674-98EB-E1E1D5A48C9D}" type="slidenum">
              <a:rPr lang="cs-CZ" smtClean="0"/>
              <a:t>‹#›</a:t>
            </a:fld>
            <a:endParaRPr lang="cs-CZ"/>
          </a:p>
        </p:txBody>
      </p:sp>
    </p:spTree>
    <p:extLst>
      <p:ext uri="{BB962C8B-B14F-4D97-AF65-F5344CB8AC3E}">
        <p14:creationId xmlns:p14="http://schemas.microsoft.com/office/powerpoint/2010/main" val="1632624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6AB437A-FFA8-47BC-8219-EA49511E420E}" type="datetimeFigureOut">
              <a:rPr lang="cs-CZ" smtClean="0"/>
              <a:t>17.02.2025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32CD7F4-552D-4674-98EB-E1E1D5A48C9D}" type="slidenum">
              <a:rPr lang="cs-CZ" smtClean="0"/>
              <a:t>‹#›</a:t>
            </a:fld>
            <a:endParaRPr lang="cs-CZ"/>
          </a:p>
        </p:txBody>
      </p:sp>
    </p:spTree>
    <p:extLst>
      <p:ext uri="{BB962C8B-B14F-4D97-AF65-F5344CB8AC3E}">
        <p14:creationId xmlns:p14="http://schemas.microsoft.com/office/powerpoint/2010/main" val="3141134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D6AB437A-FFA8-47BC-8219-EA49511E420E}" type="datetimeFigureOut">
              <a:rPr lang="cs-CZ" smtClean="0"/>
              <a:t>17.02.2025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32CD7F4-552D-4674-98EB-E1E1D5A48C9D}" type="slidenum">
              <a:rPr lang="cs-CZ" smtClean="0"/>
              <a:t>‹#›</a:t>
            </a:fld>
            <a:endParaRPr lang="cs-CZ"/>
          </a:p>
        </p:txBody>
      </p:sp>
    </p:spTree>
    <p:extLst>
      <p:ext uri="{BB962C8B-B14F-4D97-AF65-F5344CB8AC3E}">
        <p14:creationId xmlns:p14="http://schemas.microsoft.com/office/powerpoint/2010/main" val="2895009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D6AB437A-FFA8-47BC-8219-EA49511E420E}" type="datetimeFigureOut">
              <a:rPr lang="cs-CZ" smtClean="0"/>
              <a:t>17.02.2025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32CD7F4-552D-4674-98EB-E1E1D5A48C9D}" type="slidenum">
              <a:rPr lang="cs-CZ" smtClean="0"/>
              <a:t>‹#›</a:t>
            </a:fld>
            <a:endParaRPr lang="cs-CZ"/>
          </a:p>
        </p:txBody>
      </p:sp>
    </p:spTree>
    <p:extLst>
      <p:ext uri="{BB962C8B-B14F-4D97-AF65-F5344CB8AC3E}">
        <p14:creationId xmlns:p14="http://schemas.microsoft.com/office/powerpoint/2010/main" val="1879914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AB437A-FFA8-47BC-8219-EA49511E420E}" type="datetimeFigureOut">
              <a:rPr lang="cs-CZ" smtClean="0"/>
              <a:t>17.02.2025</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2CD7F4-552D-4674-98EB-E1E1D5A48C9D}" type="slidenum">
              <a:rPr lang="cs-CZ" smtClean="0"/>
              <a:t>‹#›</a:t>
            </a:fld>
            <a:endParaRPr lang="cs-CZ"/>
          </a:p>
        </p:txBody>
      </p:sp>
    </p:spTree>
    <p:extLst>
      <p:ext uri="{BB962C8B-B14F-4D97-AF65-F5344CB8AC3E}">
        <p14:creationId xmlns:p14="http://schemas.microsoft.com/office/powerpoint/2010/main" val="893516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vesely.p@post.cz" TargetMode="External"/><Relationship Id="rId2" Type="http://schemas.openxmlformats.org/officeDocument/2006/relationships/hyperlink" Target="mailto:orotrekl@sci.muni.cz"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sci.muni.cz/~pvesely/vyuka/morfoherbar.htm"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www.botanickafotogalerie.cz/napoveda.php?lng=cz" TargetMode="External"/><Relationship Id="rId2" Type="http://schemas.openxmlformats.org/officeDocument/2006/relationships/hyperlink" Target="http://www.botanickafotogalerie.cz/memento/botanicky_atlas_manual.pdf" TargetMode="External"/><Relationship Id="rId1" Type="http://schemas.openxmlformats.org/officeDocument/2006/relationships/slideLayout" Target="../slideLayouts/slideLayout7.xml"/><Relationship Id="rId4" Type="http://schemas.openxmlformats.org/officeDocument/2006/relationships/hyperlink" Target="https://pladias.cz/"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227438" y="1600155"/>
            <a:ext cx="9144000" cy="2387600"/>
          </a:xfrm>
        </p:spPr>
        <p:txBody>
          <a:bodyPr>
            <a:normAutofit fontScale="90000"/>
          </a:bodyPr>
          <a:lstStyle/>
          <a:p>
            <a:r>
              <a:rPr lang="cs-CZ" sz="4400" b="1" dirty="0" smtClean="0">
                <a:latin typeface="+mn-lt"/>
                <a:cs typeface="Arial" panose="020B0604020202020204" pitchFamily="34" charset="0"/>
              </a:rPr>
              <a:t>Fylogeneze a diverzita vyšších rostlin, cvičení</a:t>
            </a:r>
            <a:r>
              <a:rPr lang="cs-CZ" b="1" dirty="0" smtClean="0">
                <a:latin typeface="+mn-lt"/>
                <a:cs typeface="Arial" panose="020B0604020202020204" pitchFamily="34" charset="0"/>
              </a:rPr>
              <a:t/>
            </a:r>
            <a:br>
              <a:rPr lang="cs-CZ" b="1" dirty="0" smtClean="0">
                <a:latin typeface="+mn-lt"/>
                <a:cs typeface="Arial" panose="020B0604020202020204" pitchFamily="34" charset="0"/>
              </a:rPr>
            </a:br>
            <a:r>
              <a:rPr lang="cs-CZ" b="1" dirty="0" smtClean="0">
                <a:latin typeface="Arial" panose="020B0604020202020204" pitchFamily="34" charset="0"/>
                <a:cs typeface="Arial" panose="020B0604020202020204" pitchFamily="34" charset="0"/>
              </a:rPr>
              <a:t/>
            </a:r>
            <a:br>
              <a:rPr lang="cs-CZ" b="1" dirty="0" smtClean="0">
                <a:latin typeface="Arial" panose="020B0604020202020204" pitchFamily="34" charset="0"/>
                <a:cs typeface="Arial" panose="020B0604020202020204" pitchFamily="34" charset="0"/>
              </a:rPr>
            </a:br>
            <a:r>
              <a:rPr lang="cs-CZ" sz="3100" b="1" dirty="0" smtClean="0">
                <a:latin typeface="+mn-lt"/>
                <a:cs typeface="Arial" panose="020B0604020202020204" pitchFamily="34" charset="0"/>
              </a:rPr>
              <a:t>Olga Rotreklová, </a:t>
            </a:r>
            <a:r>
              <a:rPr lang="cs-CZ" sz="3100" b="1" dirty="0" smtClean="0">
                <a:latin typeface="+mn-lt"/>
                <a:cs typeface="Arial" panose="020B0604020202020204" pitchFamily="34" charset="0"/>
                <a:hlinkClick r:id="rId2"/>
              </a:rPr>
              <a:t>orotrekl@sci.muni.cz</a:t>
            </a:r>
            <a:r>
              <a:rPr lang="cs-CZ" sz="3100" b="1" dirty="0" smtClean="0">
                <a:latin typeface="+mn-lt"/>
                <a:cs typeface="Arial" panose="020B0604020202020204" pitchFamily="34" charset="0"/>
              </a:rPr>
              <a:t/>
            </a:r>
            <a:br>
              <a:rPr lang="cs-CZ" sz="3100" b="1" dirty="0" smtClean="0">
                <a:latin typeface="+mn-lt"/>
                <a:cs typeface="Arial" panose="020B0604020202020204" pitchFamily="34" charset="0"/>
              </a:rPr>
            </a:br>
            <a:r>
              <a:rPr lang="cs-CZ" sz="3100" b="1" dirty="0">
                <a:latin typeface="+mn-lt"/>
                <a:cs typeface="Arial" panose="020B0604020202020204" pitchFamily="34" charset="0"/>
              </a:rPr>
              <a:t>Pavel Veselý, </a:t>
            </a:r>
            <a:r>
              <a:rPr lang="cs-CZ" sz="3100" b="1" dirty="0" smtClean="0">
                <a:latin typeface="+mn-lt"/>
                <a:cs typeface="Arial" panose="020B0604020202020204" pitchFamily="34" charset="0"/>
                <a:hlinkClick r:id="rId3"/>
              </a:rPr>
              <a:t>vesely.p@post.cz</a:t>
            </a:r>
            <a:r>
              <a:rPr lang="cs-CZ" sz="3100" b="1" dirty="0" smtClean="0">
                <a:latin typeface="+mn-lt"/>
                <a:cs typeface="Arial" panose="020B0604020202020204" pitchFamily="34" charset="0"/>
              </a:rPr>
              <a:t/>
            </a:r>
            <a:br>
              <a:rPr lang="cs-CZ" sz="3100" b="1" dirty="0" smtClean="0">
                <a:latin typeface="+mn-lt"/>
                <a:cs typeface="Arial" panose="020B0604020202020204" pitchFamily="34" charset="0"/>
              </a:rPr>
            </a:br>
            <a:endParaRPr lang="cs-CZ" sz="3100" b="1" dirty="0">
              <a:latin typeface="+mn-lt"/>
              <a:cs typeface="Arial" panose="020B0604020202020204" pitchFamily="34" charset="0"/>
            </a:endParaRPr>
          </a:p>
        </p:txBody>
      </p:sp>
    </p:spTree>
    <p:extLst>
      <p:ext uri="{BB962C8B-B14F-4D97-AF65-F5344CB8AC3E}">
        <p14:creationId xmlns:p14="http://schemas.microsoft.com/office/powerpoint/2010/main" val="1173197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774357" y="1103871"/>
            <a:ext cx="9967784" cy="4247317"/>
          </a:xfrm>
          <a:prstGeom prst="rect">
            <a:avLst/>
          </a:prstGeom>
          <a:noFill/>
        </p:spPr>
        <p:txBody>
          <a:bodyPr wrap="square" rtlCol="0">
            <a:spAutoFit/>
          </a:bodyPr>
          <a:lstStyle/>
          <a:p>
            <a:r>
              <a:rPr lang="cs-CZ" b="1" dirty="0" smtClean="0"/>
              <a:t>Průběh cvičení, jaro </a:t>
            </a:r>
            <a:r>
              <a:rPr lang="cs-CZ" b="1" dirty="0" smtClean="0"/>
              <a:t>2025</a:t>
            </a:r>
            <a:endParaRPr lang="cs-CZ" b="1" dirty="0" smtClean="0"/>
          </a:p>
          <a:p>
            <a:endParaRPr lang="cs-CZ" dirty="0" smtClean="0"/>
          </a:p>
          <a:p>
            <a:endParaRPr lang="cs-CZ" dirty="0" smtClean="0"/>
          </a:p>
          <a:p>
            <a:r>
              <a:rPr lang="cs-CZ" dirty="0" smtClean="0"/>
              <a:t>1. </a:t>
            </a:r>
            <a:r>
              <a:rPr lang="cs-CZ" dirty="0" err="1" smtClean="0"/>
              <a:t>Bryophyta</a:t>
            </a:r>
            <a:r>
              <a:rPr lang="cs-CZ" dirty="0" smtClean="0"/>
              <a:t>, </a:t>
            </a:r>
            <a:r>
              <a:rPr lang="cs-CZ" dirty="0" err="1" smtClean="0"/>
              <a:t>Marchantipohyta</a:t>
            </a:r>
            <a:endParaRPr lang="cs-CZ" dirty="0" smtClean="0"/>
          </a:p>
          <a:p>
            <a:r>
              <a:rPr lang="cs-CZ" dirty="0" smtClean="0"/>
              <a:t>2. </a:t>
            </a:r>
            <a:r>
              <a:rPr lang="cs-CZ" dirty="0" err="1" smtClean="0"/>
              <a:t>Lycopodiophyta</a:t>
            </a:r>
            <a:endParaRPr lang="cs-CZ" dirty="0" smtClean="0"/>
          </a:p>
          <a:p>
            <a:r>
              <a:rPr lang="cs-CZ" dirty="0" smtClean="0"/>
              <a:t>3. </a:t>
            </a:r>
            <a:r>
              <a:rPr lang="cs-CZ" dirty="0" err="1" smtClean="0"/>
              <a:t>Monilophyta</a:t>
            </a:r>
            <a:r>
              <a:rPr lang="cs-CZ" dirty="0" smtClean="0"/>
              <a:t> 1 (</a:t>
            </a:r>
            <a:r>
              <a:rPr lang="cs-CZ" dirty="0" err="1" smtClean="0"/>
              <a:t>Psilotopsida</a:t>
            </a:r>
            <a:r>
              <a:rPr lang="cs-CZ" dirty="0" smtClean="0"/>
              <a:t>, </a:t>
            </a:r>
            <a:r>
              <a:rPr lang="cs-CZ" dirty="0" err="1" smtClean="0"/>
              <a:t>Equisetopsida</a:t>
            </a:r>
            <a:r>
              <a:rPr lang="cs-CZ" dirty="0" smtClean="0"/>
              <a:t>)</a:t>
            </a:r>
          </a:p>
          <a:p>
            <a:r>
              <a:rPr lang="cs-CZ" dirty="0" smtClean="0"/>
              <a:t>4. </a:t>
            </a:r>
            <a:r>
              <a:rPr lang="cs-CZ" dirty="0" err="1" smtClean="0"/>
              <a:t>Monilophyta</a:t>
            </a:r>
            <a:r>
              <a:rPr lang="cs-CZ" dirty="0" smtClean="0"/>
              <a:t> 2 (</a:t>
            </a:r>
            <a:r>
              <a:rPr lang="cs-CZ" dirty="0" err="1" smtClean="0"/>
              <a:t>Polypodiopsida</a:t>
            </a:r>
            <a:r>
              <a:rPr lang="cs-CZ" dirty="0"/>
              <a:t>)</a:t>
            </a:r>
            <a:endParaRPr lang="cs-CZ" dirty="0" smtClean="0"/>
          </a:p>
          <a:p>
            <a:r>
              <a:rPr lang="cs-CZ" dirty="0" smtClean="0"/>
              <a:t>5. </a:t>
            </a:r>
            <a:r>
              <a:rPr lang="cs-CZ" dirty="0" err="1" smtClean="0"/>
              <a:t>Gymnospermophyta</a:t>
            </a:r>
            <a:r>
              <a:rPr lang="cs-CZ" dirty="0" smtClean="0"/>
              <a:t> 1 (</a:t>
            </a:r>
            <a:r>
              <a:rPr lang="cs-CZ" dirty="0" err="1" smtClean="0"/>
              <a:t>Cycadospida</a:t>
            </a:r>
            <a:r>
              <a:rPr lang="cs-CZ" dirty="0" smtClean="0"/>
              <a:t>, </a:t>
            </a:r>
            <a:r>
              <a:rPr lang="cs-CZ" dirty="0" err="1" smtClean="0"/>
              <a:t>Ginkgoopsida</a:t>
            </a:r>
            <a:r>
              <a:rPr lang="cs-CZ" dirty="0" smtClean="0"/>
              <a:t>, </a:t>
            </a:r>
            <a:r>
              <a:rPr lang="cs-CZ" dirty="0" err="1" smtClean="0"/>
              <a:t>Gnetopsida</a:t>
            </a:r>
            <a:r>
              <a:rPr lang="cs-CZ" dirty="0" smtClean="0"/>
              <a:t>)</a:t>
            </a:r>
          </a:p>
          <a:p>
            <a:r>
              <a:rPr lang="cs-CZ" dirty="0" smtClean="0"/>
              <a:t>6. </a:t>
            </a:r>
            <a:r>
              <a:rPr lang="cs-CZ" dirty="0" err="1" smtClean="0"/>
              <a:t>Gymnospermophyta</a:t>
            </a:r>
            <a:r>
              <a:rPr lang="cs-CZ" dirty="0" smtClean="0"/>
              <a:t> 2 (</a:t>
            </a:r>
            <a:r>
              <a:rPr lang="cs-CZ" dirty="0" err="1" smtClean="0"/>
              <a:t>Pinopsida</a:t>
            </a:r>
            <a:r>
              <a:rPr lang="cs-CZ" dirty="0" smtClean="0"/>
              <a:t>)</a:t>
            </a:r>
          </a:p>
          <a:p>
            <a:r>
              <a:rPr lang="cs-CZ" dirty="0" smtClean="0"/>
              <a:t>7.–13. </a:t>
            </a:r>
            <a:r>
              <a:rPr lang="cs-CZ" dirty="0" err="1" smtClean="0"/>
              <a:t>Magnoliophyta</a:t>
            </a:r>
            <a:r>
              <a:rPr lang="cs-CZ" dirty="0" smtClean="0"/>
              <a:t>, v jednom </a:t>
            </a:r>
            <a:r>
              <a:rPr lang="cs-CZ" dirty="0"/>
              <a:t>cvičení </a:t>
            </a:r>
            <a:r>
              <a:rPr lang="cs-CZ" dirty="0" smtClean="0"/>
              <a:t>(dle </a:t>
            </a:r>
            <a:r>
              <a:rPr lang="cs-CZ" dirty="0"/>
              <a:t>aktuální domluvy</a:t>
            </a:r>
            <a:r>
              <a:rPr lang="cs-CZ" dirty="0" smtClean="0"/>
              <a:t>) návštěva skleníku</a:t>
            </a:r>
          </a:p>
          <a:p>
            <a:endParaRPr lang="cs-CZ" dirty="0" smtClean="0"/>
          </a:p>
          <a:p>
            <a:r>
              <a:rPr lang="cs-CZ" dirty="0" smtClean="0"/>
              <a:t>Podmínky udělení zápočtu:</a:t>
            </a:r>
          </a:p>
          <a:p>
            <a:r>
              <a:rPr lang="cs-CZ" dirty="0" smtClean="0"/>
              <a:t>- účast na cvičeních (tolerované jsou dvě neúčasti, další neúčasti je třeba nahradit)</a:t>
            </a:r>
          </a:p>
          <a:p>
            <a:r>
              <a:rPr lang="cs-CZ" dirty="0" smtClean="0"/>
              <a:t>- z každého cvičení vytvoříte protokol, který závěrem cvičení vyučující zkontroluje</a:t>
            </a:r>
            <a:endParaRPr lang="cs-CZ" dirty="0"/>
          </a:p>
          <a:p>
            <a:r>
              <a:rPr lang="cs-CZ" dirty="0" smtClean="0"/>
              <a:t>- vytvoříte a odevzdáte morfologický herbář (do </a:t>
            </a:r>
            <a:r>
              <a:rPr lang="cs-CZ" dirty="0" smtClean="0"/>
              <a:t>13. </a:t>
            </a:r>
            <a:r>
              <a:rPr lang="cs-CZ" dirty="0" smtClean="0"/>
              <a:t>6. </a:t>
            </a:r>
            <a:r>
              <a:rPr lang="cs-CZ" dirty="0" smtClean="0"/>
              <a:t>2025)</a:t>
            </a:r>
            <a:endParaRPr lang="cs-CZ" dirty="0" smtClean="0"/>
          </a:p>
        </p:txBody>
      </p:sp>
    </p:spTree>
    <p:extLst>
      <p:ext uri="{BB962C8B-B14F-4D97-AF65-F5344CB8AC3E}">
        <p14:creationId xmlns:p14="http://schemas.microsoft.com/office/powerpoint/2010/main" val="3296091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524032" y="620936"/>
            <a:ext cx="11022227" cy="4755148"/>
          </a:xfrm>
          <a:prstGeom prst="rect">
            <a:avLst/>
          </a:prstGeom>
        </p:spPr>
        <p:txBody>
          <a:bodyPr wrap="square">
            <a:spAutoFit/>
          </a:bodyPr>
          <a:lstStyle/>
          <a:p>
            <a:pPr>
              <a:spcAft>
                <a:spcPts val="0"/>
              </a:spcAft>
            </a:pPr>
            <a:r>
              <a:rPr lang="cs-CZ" b="1" kern="0" dirty="0" smtClean="0">
                <a:effectLst/>
                <a:ea typeface="Times New Roman" panose="02020603050405020304" pitchFamily="18" charset="0"/>
                <a:cs typeface="ArialMT"/>
              </a:rPr>
              <a:t>Tvorba morfologického herbáře</a:t>
            </a:r>
            <a:endParaRPr lang="cs-CZ" kern="50" dirty="0" smtClean="0">
              <a:effectLst/>
              <a:ea typeface="SimSun" panose="02010600030101010101" pitchFamily="2" charset="-122"/>
              <a:cs typeface="Mangal"/>
            </a:endParaRPr>
          </a:p>
          <a:p>
            <a:pPr algn="ctr">
              <a:spcAft>
                <a:spcPts val="0"/>
              </a:spcAft>
            </a:pPr>
            <a:r>
              <a:rPr lang="cs-CZ" kern="0" dirty="0" smtClean="0">
                <a:effectLst/>
                <a:ea typeface="Times New Roman" panose="02020603050405020304" pitchFamily="18" charset="0"/>
                <a:cs typeface="ArialMT"/>
              </a:rPr>
              <a:t> </a:t>
            </a:r>
            <a:endParaRPr lang="cs-CZ" kern="50" dirty="0" smtClean="0">
              <a:effectLst/>
              <a:ea typeface="SimSun" panose="02010600030101010101" pitchFamily="2" charset="-122"/>
              <a:cs typeface="Mangal"/>
            </a:endParaRPr>
          </a:p>
          <a:p>
            <a:pPr algn="ctr">
              <a:spcAft>
                <a:spcPts val="0"/>
              </a:spcAft>
            </a:pPr>
            <a:r>
              <a:rPr lang="cs-CZ" b="1" kern="0" dirty="0" smtClean="0">
                <a:effectLst/>
                <a:ea typeface="Times New Roman" panose="02020603050405020304" pitchFamily="18" charset="0"/>
                <a:cs typeface="Arial-BoldMT"/>
              </a:rPr>
              <a:t> </a:t>
            </a:r>
            <a:endParaRPr lang="cs-CZ" kern="50" dirty="0" smtClean="0">
              <a:effectLst/>
              <a:ea typeface="SimSun" panose="02010600030101010101" pitchFamily="2" charset="-122"/>
              <a:cs typeface="Mangal"/>
            </a:endParaRPr>
          </a:p>
          <a:p>
            <a:pPr algn="just">
              <a:spcAft>
                <a:spcPts val="0"/>
              </a:spcAft>
            </a:pPr>
            <a:r>
              <a:rPr lang="cs-CZ" b="1" kern="0" dirty="0">
                <a:ea typeface="Times New Roman" panose="02020603050405020304" pitchFamily="18" charset="0"/>
                <a:cs typeface="Mangal"/>
              </a:rPr>
              <a:t>Sběr rostlin</a:t>
            </a:r>
            <a:r>
              <a:rPr lang="cs-CZ" b="1" kern="0" dirty="0" smtClean="0">
                <a:ea typeface="Times New Roman" panose="02020603050405020304" pitchFamily="18" charset="0"/>
                <a:cs typeface="Mangal"/>
              </a:rPr>
              <a:t>.</a:t>
            </a:r>
          </a:p>
          <a:p>
            <a:pPr algn="just">
              <a:spcAft>
                <a:spcPts val="0"/>
              </a:spcAft>
            </a:pPr>
            <a:r>
              <a:rPr lang="cs-CZ" kern="0" dirty="0" smtClean="0">
                <a:ea typeface="Times New Roman" panose="02020603050405020304" pitchFamily="18" charset="0"/>
                <a:cs typeface="Mangal"/>
              </a:rPr>
              <a:t>Rostliny sbírejte </a:t>
            </a:r>
            <a:r>
              <a:rPr lang="cs-CZ" kern="0" dirty="0">
                <a:ea typeface="Times New Roman" panose="02020603050405020304" pitchFamily="18" charset="0"/>
                <a:cs typeface="Mangal"/>
              </a:rPr>
              <a:t>celé včetně přízemních listů a podzemních orgánů (</a:t>
            </a:r>
            <a:r>
              <a:rPr lang="cs-CZ" kern="0" dirty="0" smtClean="0">
                <a:ea typeface="Times New Roman" panose="02020603050405020304" pitchFamily="18" charset="0"/>
                <a:cs typeface="Mangal"/>
              </a:rPr>
              <a:t>vyrýpněte </a:t>
            </a:r>
            <a:r>
              <a:rPr lang="cs-CZ" kern="0" dirty="0">
                <a:ea typeface="Times New Roman" panose="02020603050405020304" pitchFamily="18" charset="0"/>
                <a:cs typeface="Mangal"/>
              </a:rPr>
              <a:t>rostlinu nožem nebo lopatkou). Rostliny </a:t>
            </a:r>
            <a:r>
              <a:rPr lang="cs-CZ" kern="0" dirty="0" smtClean="0">
                <a:ea typeface="Times New Roman" panose="02020603050405020304" pitchFamily="18" charset="0"/>
                <a:cs typeface="Mangal"/>
              </a:rPr>
              <a:t>sbírejte </a:t>
            </a:r>
            <a:r>
              <a:rPr lang="cs-CZ" kern="0" dirty="0">
                <a:ea typeface="Times New Roman" panose="02020603050405020304" pitchFamily="18" charset="0"/>
                <a:cs typeface="Mangal"/>
              </a:rPr>
              <a:t>kvetoucí nebo plodné (determinační znaky!!!). U dřevin </a:t>
            </a:r>
            <a:r>
              <a:rPr lang="cs-CZ" kern="0" dirty="0" smtClean="0">
                <a:ea typeface="Times New Roman" panose="02020603050405020304" pitchFamily="18" charset="0"/>
                <a:cs typeface="Mangal"/>
              </a:rPr>
              <a:t>sbírejte </a:t>
            </a:r>
            <a:r>
              <a:rPr lang="cs-CZ" kern="0" dirty="0">
                <a:ea typeface="Times New Roman" panose="02020603050405020304" pitchFamily="18" charset="0"/>
                <a:cs typeface="Mangal"/>
              </a:rPr>
              <a:t>větvičku, nikoliv jednotlivý list.</a:t>
            </a:r>
            <a:endParaRPr lang="cs-CZ" kern="50" dirty="0" smtClean="0">
              <a:effectLst/>
              <a:ea typeface="SimSun" panose="02010600030101010101" pitchFamily="2" charset="-122"/>
              <a:cs typeface="Mangal"/>
            </a:endParaRPr>
          </a:p>
          <a:p>
            <a:pPr algn="just">
              <a:spcAft>
                <a:spcPts val="0"/>
              </a:spcAft>
            </a:pPr>
            <a:r>
              <a:rPr lang="cs-CZ" kern="0" dirty="0">
                <a:ea typeface="Times New Roman" panose="02020603050405020304" pitchFamily="18" charset="0"/>
                <a:cs typeface="Mangal"/>
              </a:rPr>
              <a:t>Sebrané rostliny </a:t>
            </a:r>
            <a:r>
              <a:rPr lang="cs-CZ" kern="0" dirty="0" smtClean="0">
                <a:ea typeface="Times New Roman" panose="02020603050405020304" pitchFamily="18" charset="0"/>
                <a:cs typeface="Mangal"/>
              </a:rPr>
              <a:t>uchovávejte </a:t>
            </a:r>
            <a:r>
              <a:rPr lang="cs-CZ" kern="0" dirty="0">
                <a:ea typeface="Times New Roman" panose="02020603050405020304" pitchFamily="18" charset="0"/>
                <a:cs typeface="Mangal"/>
              </a:rPr>
              <a:t>ve velkých plastových sáčcích vždy s poznačeným místem sběru.</a:t>
            </a:r>
            <a:endParaRPr lang="cs-CZ" kern="50" dirty="0" smtClean="0">
              <a:effectLst/>
              <a:ea typeface="SimSun" panose="02010600030101010101" pitchFamily="2" charset="-122"/>
              <a:cs typeface="Mangal"/>
            </a:endParaRPr>
          </a:p>
          <a:p>
            <a:pPr algn="just">
              <a:spcAft>
                <a:spcPts val="0"/>
              </a:spcAft>
            </a:pPr>
            <a:r>
              <a:rPr lang="cs-CZ" kern="0" dirty="0">
                <a:ea typeface="Times New Roman" panose="02020603050405020304" pitchFamily="18" charset="0"/>
                <a:cs typeface="Mangal"/>
              </a:rPr>
              <a:t>Z podzemních orgánů před zakládáním </a:t>
            </a:r>
            <a:r>
              <a:rPr lang="cs-CZ" kern="0" dirty="0" smtClean="0">
                <a:ea typeface="Times New Roman" panose="02020603050405020304" pitchFamily="18" charset="0"/>
                <a:cs typeface="Mangal"/>
              </a:rPr>
              <a:t>vyperte </a:t>
            </a:r>
            <a:r>
              <a:rPr lang="cs-CZ" kern="0" dirty="0">
                <a:ea typeface="Times New Roman" panose="02020603050405020304" pitchFamily="18" charset="0"/>
                <a:cs typeface="Mangal"/>
              </a:rPr>
              <a:t>nebo </a:t>
            </a:r>
            <a:r>
              <a:rPr lang="cs-CZ" kern="0" dirty="0" smtClean="0">
                <a:ea typeface="Times New Roman" panose="02020603050405020304" pitchFamily="18" charset="0"/>
                <a:cs typeface="Mangal"/>
              </a:rPr>
              <a:t>vydrolte </a:t>
            </a:r>
            <a:r>
              <a:rPr lang="cs-CZ" kern="0" dirty="0">
                <a:ea typeface="Times New Roman" panose="02020603050405020304" pitchFamily="18" charset="0"/>
                <a:cs typeface="Mangal"/>
              </a:rPr>
              <a:t>zeminu. Rozměrné podzemní orgány (oddenkové hlízy, tlusté oddenky nebo cibule) vždy před lisováním </a:t>
            </a:r>
            <a:r>
              <a:rPr lang="cs-CZ" kern="0" dirty="0" smtClean="0">
                <a:ea typeface="Times New Roman" panose="02020603050405020304" pitchFamily="18" charset="0"/>
                <a:cs typeface="Mangal"/>
              </a:rPr>
              <a:t>rozřízněte.</a:t>
            </a:r>
            <a:r>
              <a:rPr lang="cs-CZ" b="1" kern="50" dirty="0">
                <a:ea typeface="SimSun" panose="02010600030101010101" pitchFamily="2" charset="-122"/>
                <a:cs typeface="Mangal"/>
              </a:rPr>
              <a:t> </a:t>
            </a:r>
            <a:endParaRPr lang="cs-CZ" b="1" kern="50" dirty="0" smtClean="0">
              <a:ea typeface="SimSun" panose="02010600030101010101" pitchFamily="2" charset="-122"/>
              <a:cs typeface="Mangal"/>
            </a:endParaRPr>
          </a:p>
          <a:p>
            <a:pPr algn="just">
              <a:spcAft>
                <a:spcPts val="0"/>
              </a:spcAft>
            </a:pPr>
            <a:endParaRPr lang="cs-CZ" b="1" kern="50" dirty="0">
              <a:effectLst/>
              <a:ea typeface="SimSun" panose="02010600030101010101" pitchFamily="2" charset="-122"/>
              <a:cs typeface="Mangal"/>
            </a:endParaRPr>
          </a:p>
          <a:p>
            <a:pPr algn="just">
              <a:spcBef>
                <a:spcPts val="600"/>
              </a:spcBef>
              <a:spcAft>
                <a:spcPts val="0"/>
              </a:spcAft>
            </a:pPr>
            <a:r>
              <a:rPr lang="cs-CZ" b="1" kern="50" dirty="0" smtClean="0">
                <a:ea typeface="SimSun" panose="02010600030101010101" pitchFamily="2" charset="-122"/>
                <a:cs typeface="Mangal"/>
              </a:rPr>
              <a:t>Sušení.</a:t>
            </a:r>
          </a:p>
          <a:p>
            <a:pPr algn="just">
              <a:spcBef>
                <a:spcPts val="600"/>
              </a:spcBef>
              <a:spcAft>
                <a:spcPts val="0"/>
              </a:spcAft>
            </a:pPr>
            <a:r>
              <a:rPr lang="cs-CZ" kern="50" dirty="0" smtClean="0">
                <a:ea typeface="SimSun" panose="02010600030101010101" pitchFamily="2" charset="-122"/>
                <a:cs typeface="Mangal"/>
              </a:rPr>
              <a:t>Rostliny rozložte na novinový papír formátu A4 tak, jak chcete, aby byla rostlina rozložena na herbářové položce. Vysoké rostliny skládejte do tvaru písmene V, N, W (stonky při skládání fixujte ve správném úhlu proužkem papíru) nebo rozdělte na více částí.</a:t>
            </a:r>
            <a:endParaRPr lang="cs-CZ" sz="1600" kern="50" dirty="0" smtClean="0">
              <a:effectLst/>
              <a:ea typeface="SimSun" panose="02010600030101010101" pitchFamily="2" charset="-122"/>
              <a:cs typeface="Mangal"/>
            </a:endParaRPr>
          </a:p>
          <a:p>
            <a:pPr algn="just">
              <a:spcBef>
                <a:spcPts val="600"/>
              </a:spcBef>
              <a:spcAft>
                <a:spcPts val="0"/>
              </a:spcAft>
            </a:pPr>
            <a:r>
              <a:rPr lang="cs-CZ" kern="50" dirty="0" smtClean="0">
                <a:ea typeface="SimSun" panose="02010600030101010101" pitchFamily="2" charset="-122"/>
                <a:cs typeface="Mangal"/>
              </a:rPr>
              <a:t>Rostliny sušte mezi novinami (savými papíry). (Prokládejte vlnitou lepenkou.) Zatižte. Pravidelně překládejte do suchých novin, abyste zabránili plesnivění rostlin.</a:t>
            </a:r>
            <a:endParaRPr lang="cs-CZ" sz="1600" kern="50" dirty="0" smtClean="0">
              <a:effectLst/>
              <a:ea typeface="SimSun" panose="02010600030101010101" pitchFamily="2" charset="-122"/>
              <a:cs typeface="Mangal"/>
            </a:endParaRPr>
          </a:p>
        </p:txBody>
      </p:sp>
    </p:spTree>
    <p:extLst>
      <p:ext uri="{BB962C8B-B14F-4D97-AF65-F5344CB8AC3E}">
        <p14:creationId xmlns:p14="http://schemas.microsoft.com/office/powerpoint/2010/main" val="574431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3073" name="Picture 1" descr="C_obtusat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77317" y="1644004"/>
            <a:ext cx="4218039" cy="510911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442201" y="169686"/>
            <a:ext cx="11395838"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ea typeface="SimSun" panose="02010600030101010101" pitchFamily="2" charset="-122"/>
                <a:cs typeface="Arial" panose="020B0604020202020204" pitchFamily="34" charset="0"/>
              </a:rPr>
              <a:t>Tvorba morfologického herbáře: herbářová položka</a:t>
            </a:r>
            <a:endParaRPr kumimoji="0" lang="cs-CZ" altLang="cs-CZ"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dirty="0" smtClean="0">
                <a:ln>
                  <a:noFill/>
                </a:ln>
                <a:solidFill>
                  <a:schemeClr val="tx1"/>
                </a:solidFill>
                <a:effectLst/>
                <a:ea typeface="SimSun" panose="02010600030101010101" pitchFamily="2" charset="-122"/>
                <a:cs typeface="Arial" panose="020B0604020202020204" pitchFamily="34" charset="0"/>
              </a:rPr>
              <a:t>Rostliny na papír lepte bílou lepicí páskou nebo proužkem papíru a lepidlem Herkules.</a:t>
            </a:r>
            <a:endParaRPr kumimoji="0" lang="cs-CZ" altLang="cs-CZ"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dirty="0" smtClean="0">
                <a:ln>
                  <a:noFill/>
                </a:ln>
                <a:solidFill>
                  <a:schemeClr val="tx1"/>
                </a:solidFill>
                <a:effectLst/>
                <a:ea typeface="SimSun" panose="02010600030101010101" pitchFamily="2" charset="-122"/>
                <a:cs typeface="Arial" panose="020B0604020202020204" pitchFamily="34" charset="0"/>
              </a:rPr>
              <a:t>Položku opatřete herbářovou etiketou (</a:t>
            </a:r>
            <a:r>
              <a:rPr kumimoji="0" lang="cs-CZ" altLang="cs-CZ" b="0" i="0" u="none" strike="noStrike" cap="none" normalizeH="0" baseline="0" dirty="0" err="1" smtClean="0">
                <a:ln>
                  <a:noFill/>
                </a:ln>
                <a:solidFill>
                  <a:schemeClr val="tx1"/>
                </a:solidFill>
                <a:effectLst/>
                <a:ea typeface="SimSun" panose="02010600030101010101" pitchFamily="2" charset="-122"/>
                <a:cs typeface="Arial" panose="020B0604020202020204" pitchFamily="34" charset="0"/>
              </a:rPr>
              <a:t>schedou</a:t>
            </a:r>
            <a:r>
              <a:rPr kumimoji="0" lang="cs-CZ" altLang="cs-CZ" b="0" i="0" u="none" strike="noStrike" cap="none" normalizeH="0" baseline="0" dirty="0" smtClean="0">
                <a:ln>
                  <a:noFill/>
                </a:ln>
                <a:solidFill>
                  <a:schemeClr val="tx1"/>
                </a:solidFill>
                <a:effectLst/>
                <a:ea typeface="SimSun" panose="02010600030101010101" pitchFamily="2" charset="-122"/>
                <a:cs typeface="Arial" panose="020B0604020202020204" pitchFamily="34" charset="0"/>
              </a:rPr>
              <a:t>), která musí obsahovat jméno taxonu, lokalitu, datum sběru a jméno sběratele. </a:t>
            </a:r>
            <a:r>
              <a:rPr kumimoji="0" lang="cs-CZ" altLang="cs-CZ" b="0" i="0" u="none" strike="noStrike" cap="none" normalizeH="0" baseline="0" dirty="0" err="1" smtClean="0">
                <a:ln>
                  <a:noFill/>
                </a:ln>
                <a:solidFill>
                  <a:schemeClr val="tx1"/>
                </a:solidFill>
                <a:effectLst/>
                <a:ea typeface="SimSun" panose="02010600030101010101" pitchFamily="2" charset="-122"/>
                <a:cs typeface="Arial" panose="020B0604020202020204" pitchFamily="34" charset="0"/>
              </a:rPr>
              <a:t>Scheda</a:t>
            </a:r>
            <a:r>
              <a:rPr kumimoji="0" lang="cs-CZ" altLang="cs-CZ" b="0" i="0" u="none" strike="noStrike" cap="none" normalizeH="0" baseline="0" dirty="0" smtClean="0">
                <a:ln>
                  <a:noFill/>
                </a:ln>
                <a:solidFill>
                  <a:schemeClr val="tx1"/>
                </a:solidFill>
                <a:effectLst/>
                <a:ea typeface="SimSun" panose="02010600030101010101" pitchFamily="2" charset="-122"/>
                <a:cs typeface="Arial" panose="020B0604020202020204" pitchFamily="34" charset="0"/>
              </a:rPr>
              <a:t> musí být </a:t>
            </a:r>
            <a:r>
              <a:rPr kumimoji="0" lang="cs-CZ" altLang="cs-CZ" b="1" i="0" u="none" strike="noStrike" cap="none" normalizeH="0" baseline="0" dirty="0" smtClean="0">
                <a:ln>
                  <a:noFill/>
                </a:ln>
                <a:solidFill>
                  <a:schemeClr val="tx1"/>
                </a:solidFill>
                <a:effectLst/>
                <a:ea typeface="SimSun" panose="02010600030101010101" pitchFamily="2" charset="-122"/>
                <a:cs typeface="Arial" panose="020B0604020202020204" pitchFamily="34" charset="0"/>
              </a:rPr>
              <a:t>čitelná</a:t>
            </a:r>
            <a:r>
              <a:rPr kumimoji="0" lang="cs-CZ" altLang="cs-CZ" b="0" i="0" u="none" strike="noStrike" cap="none" normalizeH="0" baseline="0" dirty="0" smtClean="0">
                <a:ln>
                  <a:noFill/>
                </a:ln>
                <a:solidFill>
                  <a:schemeClr val="tx1"/>
                </a:solidFill>
                <a:effectLst/>
                <a:ea typeface="SimSun" panose="02010600030101010101" pitchFamily="2" charset="-122"/>
                <a:cs typeface="Arial" panose="020B0604020202020204" pitchFamily="34" charset="0"/>
              </a:rPr>
              <a:t>!!!</a:t>
            </a:r>
            <a:endParaRPr kumimoji="0" lang="cs-CZ" altLang="cs-CZ"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dirty="0" smtClean="0">
                <a:ln>
                  <a:noFill/>
                </a:ln>
                <a:solidFill>
                  <a:schemeClr val="tx1"/>
                </a:solidFill>
                <a:effectLst/>
                <a:ea typeface="SimSun" panose="02010600030101010101" pitchFamily="2" charset="-122"/>
                <a:cs typeface="Arial" panose="020B0604020202020204" pitchFamily="34" charset="0"/>
              </a:rPr>
              <a:t>Lokalizaci herbářového dokladu pište vždy </a:t>
            </a:r>
            <a:r>
              <a:rPr kumimoji="0" lang="cs-CZ" altLang="cs-CZ" b="1" i="0" u="none" strike="noStrike" cap="none" normalizeH="0" baseline="0" dirty="0" smtClean="0">
                <a:ln>
                  <a:noFill/>
                </a:ln>
                <a:solidFill>
                  <a:schemeClr val="tx1"/>
                </a:solidFill>
                <a:effectLst/>
                <a:ea typeface="SimSun" panose="02010600030101010101" pitchFamily="2" charset="-122"/>
                <a:cs typeface="Arial" panose="020B0604020202020204" pitchFamily="34" charset="0"/>
              </a:rPr>
              <a:t>pomocí směru a vzdálenosti od pevného neměnného bodu</a:t>
            </a:r>
            <a:r>
              <a:rPr kumimoji="0" lang="cs-CZ" altLang="cs-CZ" b="0" i="0" u="none" strike="noStrike" cap="none" normalizeH="0" baseline="0" dirty="0" smtClean="0">
                <a:ln>
                  <a:noFill/>
                </a:ln>
                <a:solidFill>
                  <a:schemeClr val="tx1"/>
                </a:solidFill>
                <a:effectLst/>
                <a:ea typeface="SimSun" panose="02010600030101010101" pitchFamily="2" charset="-122"/>
                <a:cs typeface="Arial" panose="020B0604020202020204" pitchFamily="34" charset="0"/>
              </a:rPr>
              <a:t> (kostel, vlakové nádraží).</a:t>
            </a:r>
            <a:endParaRPr kumimoji="0" lang="cs-CZ" altLang="cs-CZ"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dirty="0" smtClean="0">
                <a:ln>
                  <a:noFill/>
                </a:ln>
                <a:solidFill>
                  <a:schemeClr val="tx1"/>
                </a:solidFill>
                <a:effectLst/>
                <a:ea typeface="SimSun" panose="02010600030101010101" pitchFamily="2" charset="-122"/>
                <a:cs typeface="Arial" panose="020B0604020202020204" pitchFamily="34" charset="0"/>
              </a:rPr>
              <a:t>(Nevhodné lokalizace: 500 m za obcí…, nad městem…, vlevo od autobusové </a:t>
            </a: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dirty="0" smtClean="0">
                <a:ln>
                  <a:noFill/>
                </a:ln>
                <a:solidFill>
                  <a:schemeClr val="tx1"/>
                </a:solidFill>
                <a:effectLst/>
                <a:ea typeface="SimSun" panose="02010600030101010101" pitchFamily="2" charset="-122"/>
                <a:cs typeface="Arial" panose="020B0604020202020204" pitchFamily="34" charset="0"/>
              </a:rPr>
              <a:t>zastávky…, podél žluté turistické značky…, u řepkového pole). Dobré je uvést </a:t>
            </a: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dirty="0" smtClean="0">
                <a:ln>
                  <a:noFill/>
                </a:ln>
                <a:solidFill>
                  <a:schemeClr val="tx1"/>
                </a:solidFill>
                <a:effectLst/>
                <a:ea typeface="SimSun" panose="02010600030101010101" pitchFamily="2" charset="-122"/>
                <a:cs typeface="Arial" panose="020B0604020202020204" pitchFamily="34" charset="0"/>
              </a:rPr>
              <a:t>koordináty místa sběru.</a:t>
            </a:r>
            <a:endParaRPr kumimoji="0" lang="cs-CZ" altLang="cs-CZ"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b="0" i="0" u="none" strike="noStrike" cap="none" normalizeH="0" baseline="0" dirty="0" smtClean="0">
              <a:ln>
                <a:noFill/>
              </a:ln>
              <a:solidFill>
                <a:schemeClr val="tx1"/>
              </a:solidFill>
              <a:effectLst/>
            </a:endParaRPr>
          </a:p>
        </p:txBody>
      </p:sp>
      <p:graphicFrame>
        <p:nvGraphicFramePr>
          <p:cNvPr id="4" name="Tabulka 3"/>
          <p:cNvGraphicFramePr>
            <a:graphicFrameLocks noGrp="1"/>
          </p:cNvGraphicFramePr>
          <p:nvPr>
            <p:extLst>
              <p:ext uri="{D42A27DB-BD31-4B8C-83A1-F6EECF244321}">
                <p14:modId xmlns:p14="http://schemas.microsoft.com/office/powerpoint/2010/main" val="828165974"/>
              </p:ext>
            </p:extLst>
          </p:nvPr>
        </p:nvGraphicFramePr>
        <p:xfrm>
          <a:off x="452694" y="3201694"/>
          <a:ext cx="4152128" cy="1889760"/>
        </p:xfrm>
        <a:graphic>
          <a:graphicData uri="http://schemas.openxmlformats.org/drawingml/2006/table">
            <a:tbl>
              <a:tblPr firstRow="1" firstCol="1" lastRow="1" lastCol="1" bandRow="1" bandCol="1">
                <a:tableStyleId>{5C22544A-7EE6-4342-B048-85BDC9FD1C3A}</a:tableStyleId>
              </a:tblPr>
              <a:tblGrid>
                <a:gridCol w="2076064">
                  <a:extLst>
                    <a:ext uri="{9D8B030D-6E8A-4147-A177-3AD203B41FA5}">
                      <a16:colId xmlns:a16="http://schemas.microsoft.com/office/drawing/2014/main" val="55255909"/>
                    </a:ext>
                  </a:extLst>
                </a:gridCol>
                <a:gridCol w="2076064">
                  <a:extLst>
                    <a:ext uri="{9D8B030D-6E8A-4147-A177-3AD203B41FA5}">
                      <a16:colId xmlns:a16="http://schemas.microsoft.com/office/drawing/2014/main" val="665993458"/>
                    </a:ext>
                  </a:extLst>
                </a:gridCol>
              </a:tblGrid>
              <a:tr h="0">
                <a:tc gridSpan="2">
                  <a:txBody>
                    <a:bodyPr/>
                    <a:lstStyle/>
                    <a:p>
                      <a:pPr>
                        <a:spcAft>
                          <a:spcPts val="0"/>
                        </a:spcAft>
                      </a:pPr>
                      <a:r>
                        <a:rPr lang="cs-CZ" sz="1200" kern="50" dirty="0">
                          <a:effectLst/>
                        </a:rPr>
                        <a:t> </a:t>
                      </a:r>
                    </a:p>
                    <a:p>
                      <a:pPr>
                        <a:spcAft>
                          <a:spcPts val="0"/>
                        </a:spcAft>
                      </a:pPr>
                      <a:r>
                        <a:rPr lang="cs-CZ" sz="1000" kern="50" dirty="0">
                          <a:solidFill>
                            <a:schemeClr val="tx1"/>
                          </a:solidFill>
                          <a:effectLst/>
                        </a:rPr>
                        <a:t>jméno taxonu, např.</a:t>
                      </a:r>
                      <a:r>
                        <a:rPr lang="cs-CZ" sz="1200" kern="50" dirty="0">
                          <a:solidFill>
                            <a:schemeClr val="tx1"/>
                          </a:solidFill>
                          <a:effectLst/>
                        </a:rPr>
                        <a:t> </a:t>
                      </a:r>
                      <a:r>
                        <a:rPr lang="cs-CZ" sz="1200" kern="50" dirty="0" err="1">
                          <a:solidFill>
                            <a:schemeClr val="tx1"/>
                          </a:solidFill>
                          <a:effectLst/>
                        </a:rPr>
                        <a:t>Carex</a:t>
                      </a:r>
                      <a:r>
                        <a:rPr lang="cs-CZ" sz="1200" kern="50" dirty="0">
                          <a:solidFill>
                            <a:schemeClr val="tx1"/>
                          </a:solidFill>
                          <a:effectLst/>
                        </a:rPr>
                        <a:t> </a:t>
                      </a:r>
                      <a:r>
                        <a:rPr lang="cs-CZ" sz="1200" kern="50" dirty="0" err="1">
                          <a:solidFill>
                            <a:schemeClr val="tx1"/>
                          </a:solidFill>
                          <a:effectLst/>
                        </a:rPr>
                        <a:t>obtusata</a:t>
                      </a:r>
                      <a:endParaRPr lang="cs-CZ" sz="1200" kern="50" dirty="0">
                        <a:solidFill>
                          <a:schemeClr val="tx1"/>
                        </a:solidFill>
                        <a:effectLst/>
                      </a:endParaRPr>
                    </a:p>
                    <a:p>
                      <a:pPr>
                        <a:spcAft>
                          <a:spcPts val="0"/>
                        </a:spcAft>
                      </a:pPr>
                      <a:r>
                        <a:rPr lang="cs-CZ" sz="1200" kern="50" dirty="0">
                          <a:effectLst/>
                        </a:rPr>
                        <a:t> </a:t>
                      </a:r>
                      <a:endParaRPr lang="cs-CZ" sz="1200" kern="50" dirty="0">
                        <a:effectLst/>
                        <a:latin typeface="Times New Roman" panose="02020603050405020304" pitchFamily="18" charset="0"/>
                        <a:ea typeface="SimSun" panose="02010600030101010101" pitchFamily="2" charset="-122"/>
                        <a:cs typeface="Mangal"/>
                      </a:endParaRPr>
                    </a:p>
                  </a:txBody>
                  <a:tcPr marL="68580" marR="68580" marT="0" marB="0">
                    <a:noFill/>
                  </a:tcPr>
                </a:tc>
                <a:tc hMerge="1">
                  <a:txBody>
                    <a:bodyPr/>
                    <a:lstStyle/>
                    <a:p>
                      <a:endParaRPr lang="cs-CZ"/>
                    </a:p>
                  </a:txBody>
                  <a:tcPr/>
                </a:tc>
                <a:extLst>
                  <a:ext uri="{0D108BD9-81ED-4DB2-BD59-A6C34878D82A}">
                    <a16:rowId xmlns:a16="http://schemas.microsoft.com/office/drawing/2014/main" val="890449037"/>
                  </a:ext>
                </a:extLst>
              </a:tr>
              <a:tr h="0">
                <a:tc gridSpan="2">
                  <a:txBody>
                    <a:bodyPr/>
                    <a:lstStyle/>
                    <a:p>
                      <a:pPr>
                        <a:spcAft>
                          <a:spcPts val="0"/>
                        </a:spcAft>
                      </a:pPr>
                      <a:r>
                        <a:rPr lang="cs-CZ" sz="1200" kern="50" dirty="0">
                          <a:effectLst/>
                        </a:rPr>
                        <a:t> </a:t>
                      </a:r>
                    </a:p>
                    <a:p>
                      <a:pPr algn="just">
                        <a:spcAft>
                          <a:spcPts val="0"/>
                        </a:spcAft>
                      </a:pPr>
                      <a:r>
                        <a:rPr lang="cs-CZ" sz="1000" kern="50" dirty="0">
                          <a:solidFill>
                            <a:schemeClr val="tx1"/>
                          </a:solidFill>
                          <a:effectLst/>
                        </a:rPr>
                        <a:t>lokalita, např.</a:t>
                      </a:r>
                      <a:r>
                        <a:rPr lang="cs-CZ" sz="1200" kern="50" dirty="0">
                          <a:solidFill>
                            <a:schemeClr val="tx1"/>
                          </a:solidFill>
                          <a:effectLst/>
                        </a:rPr>
                        <a:t> </a:t>
                      </a:r>
                      <a:r>
                        <a:rPr lang="cs-CZ" sz="1400" kern="50" dirty="0">
                          <a:solidFill>
                            <a:schemeClr val="tx1"/>
                          </a:solidFill>
                          <a:effectLst/>
                        </a:rPr>
                        <a:t>Ohrozim: rezervace Za Hrnčířkou, stepní svah 2 km ZJZ od kostela v obci.</a:t>
                      </a:r>
                      <a:endParaRPr lang="cs-CZ" sz="1200" kern="50" dirty="0">
                        <a:solidFill>
                          <a:schemeClr val="tx1"/>
                        </a:solidFill>
                        <a:effectLst/>
                      </a:endParaRPr>
                    </a:p>
                    <a:p>
                      <a:pPr>
                        <a:spcAft>
                          <a:spcPts val="0"/>
                        </a:spcAft>
                      </a:pPr>
                      <a:r>
                        <a:rPr lang="cs-CZ" sz="1200" kern="50" dirty="0">
                          <a:effectLst/>
                        </a:rPr>
                        <a:t> </a:t>
                      </a:r>
                    </a:p>
                    <a:p>
                      <a:pPr>
                        <a:spcAft>
                          <a:spcPts val="0"/>
                        </a:spcAft>
                      </a:pPr>
                      <a:r>
                        <a:rPr lang="cs-CZ" sz="1200" kern="50" dirty="0">
                          <a:effectLst/>
                        </a:rPr>
                        <a:t> </a:t>
                      </a:r>
                      <a:endParaRPr lang="cs-CZ" sz="1200" kern="50" dirty="0">
                        <a:effectLst/>
                        <a:latin typeface="Times New Roman" panose="02020603050405020304" pitchFamily="18" charset="0"/>
                        <a:ea typeface="SimSun" panose="02010600030101010101" pitchFamily="2" charset="-122"/>
                        <a:cs typeface="Mangal"/>
                      </a:endParaRPr>
                    </a:p>
                  </a:txBody>
                  <a:tcPr marL="68580" marR="68580" marT="0" marB="0">
                    <a:noFill/>
                  </a:tcPr>
                </a:tc>
                <a:tc hMerge="1">
                  <a:txBody>
                    <a:bodyPr/>
                    <a:lstStyle/>
                    <a:p>
                      <a:endParaRPr lang="cs-CZ"/>
                    </a:p>
                  </a:txBody>
                  <a:tcPr/>
                </a:tc>
                <a:extLst>
                  <a:ext uri="{0D108BD9-81ED-4DB2-BD59-A6C34878D82A}">
                    <a16:rowId xmlns:a16="http://schemas.microsoft.com/office/drawing/2014/main" val="2960085698"/>
                  </a:ext>
                </a:extLst>
              </a:tr>
              <a:tr h="0">
                <a:tc>
                  <a:txBody>
                    <a:bodyPr/>
                    <a:lstStyle/>
                    <a:p>
                      <a:pPr>
                        <a:spcAft>
                          <a:spcPts val="0"/>
                        </a:spcAft>
                      </a:pPr>
                      <a:r>
                        <a:rPr lang="cs-CZ" sz="1000" kern="50" dirty="0">
                          <a:solidFill>
                            <a:schemeClr val="tx1"/>
                          </a:solidFill>
                          <a:effectLst/>
                        </a:rPr>
                        <a:t>datum sběru, např. </a:t>
                      </a:r>
                      <a:r>
                        <a:rPr lang="cs-CZ" sz="1200" kern="50" dirty="0">
                          <a:solidFill>
                            <a:schemeClr val="tx1"/>
                          </a:solidFill>
                          <a:effectLst/>
                        </a:rPr>
                        <a:t>4. 6. 2004</a:t>
                      </a:r>
                    </a:p>
                    <a:p>
                      <a:pPr>
                        <a:spcAft>
                          <a:spcPts val="0"/>
                        </a:spcAft>
                      </a:pPr>
                      <a:r>
                        <a:rPr lang="cs-CZ" sz="1200" kern="50" dirty="0">
                          <a:solidFill>
                            <a:schemeClr val="tx1"/>
                          </a:solidFill>
                          <a:effectLst/>
                        </a:rPr>
                        <a:t> </a:t>
                      </a:r>
                      <a:endParaRPr lang="cs-CZ" sz="1200" kern="50" dirty="0">
                        <a:solidFill>
                          <a:schemeClr val="tx1"/>
                        </a:solidFill>
                        <a:effectLst/>
                        <a:latin typeface="Times New Roman" panose="02020603050405020304" pitchFamily="18" charset="0"/>
                        <a:ea typeface="SimSun" panose="02010600030101010101" pitchFamily="2" charset="-122"/>
                        <a:cs typeface="Mangal"/>
                      </a:endParaRPr>
                    </a:p>
                  </a:txBody>
                  <a:tcPr marL="68580" marR="68580" marT="0" marB="0">
                    <a:noFill/>
                  </a:tcPr>
                </a:tc>
                <a:tc>
                  <a:txBody>
                    <a:bodyPr/>
                    <a:lstStyle/>
                    <a:p>
                      <a:pPr>
                        <a:spcAft>
                          <a:spcPts val="0"/>
                        </a:spcAft>
                      </a:pPr>
                      <a:r>
                        <a:rPr lang="cs-CZ" sz="1000" kern="50" dirty="0">
                          <a:solidFill>
                            <a:schemeClr val="tx1"/>
                          </a:solidFill>
                          <a:effectLst/>
                        </a:rPr>
                        <a:t>sběratel, např.</a:t>
                      </a:r>
                      <a:r>
                        <a:rPr lang="cs-CZ" sz="1200" kern="50" dirty="0">
                          <a:solidFill>
                            <a:schemeClr val="tx1"/>
                          </a:solidFill>
                          <a:effectLst/>
                        </a:rPr>
                        <a:t> V. Grulich</a:t>
                      </a:r>
                      <a:endParaRPr lang="cs-CZ" sz="1200" kern="50" dirty="0">
                        <a:solidFill>
                          <a:schemeClr val="tx1"/>
                        </a:solidFill>
                        <a:effectLst/>
                        <a:latin typeface="Times New Roman" panose="02020603050405020304" pitchFamily="18" charset="0"/>
                        <a:ea typeface="SimSun" panose="02010600030101010101" pitchFamily="2" charset="-122"/>
                        <a:cs typeface="Mangal"/>
                      </a:endParaRPr>
                    </a:p>
                  </a:txBody>
                  <a:tcPr marL="68580" marR="68580" marT="0" marB="0">
                    <a:noFill/>
                  </a:tcPr>
                </a:tc>
                <a:extLst>
                  <a:ext uri="{0D108BD9-81ED-4DB2-BD59-A6C34878D82A}">
                    <a16:rowId xmlns:a16="http://schemas.microsoft.com/office/drawing/2014/main" val="2746062783"/>
                  </a:ext>
                </a:extLst>
              </a:tr>
            </a:tbl>
          </a:graphicData>
        </a:graphic>
      </p:graphicFrame>
      <p:sp>
        <p:nvSpPr>
          <p:cNvPr id="5" name="Rectangle 4"/>
          <p:cNvSpPr>
            <a:spLocks noChangeArrowheads="1"/>
          </p:cNvSpPr>
          <p:nvPr/>
        </p:nvSpPr>
        <p:spPr bwMode="auto">
          <a:xfrm>
            <a:off x="452694" y="2859644"/>
            <a:ext cx="192713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200" b="1" i="0" u="none" strike="noStrike" cap="none" normalizeH="0" baseline="0" dirty="0" smtClean="0">
                <a:ln>
                  <a:noFill/>
                </a:ln>
                <a:solidFill>
                  <a:schemeClr val="tx1"/>
                </a:solidFill>
                <a:effectLst/>
                <a:latin typeface="Arial" panose="020B0604020202020204" pitchFamily="34" charset="0"/>
                <a:ea typeface="SimSun" panose="02010600030101010101" pitchFamily="2" charset="-122"/>
                <a:cs typeface="Arial" panose="020B0604020202020204" pitchFamily="34" charset="0"/>
              </a:rPr>
              <a:t>Vzor herbářové </a:t>
            </a:r>
            <a:r>
              <a:rPr kumimoji="0" lang="cs-CZ" altLang="cs-CZ" sz="1200" b="1" i="0" u="none" strike="noStrike" cap="none" normalizeH="0" baseline="0" dirty="0" err="1" smtClean="0">
                <a:ln>
                  <a:noFill/>
                </a:ln>
                <a:solidFill>
                  <a:schemeClr val="tx1"/>
                </a:solidFill>
                <a:effectLst/>
                <a:latin typeface="Arial" panose="020B0604020202020204" pitchFamily="34" charset="0"/>
                <a:ea typeface="SimSun" panose="02010600030101010101" pitchFamily="2" charset="-122"/>
                <a:cs typeface="Arial" panose="020B0604020202020204" pitchFamily="34" charset="0"/>
              </a:rPr>
              <a:t>schedy</a:t>
            </a:r>
            <a:endParaRPr kumimoji="0" lang="cs-CZ" altLang="cs-CZ"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6" name="Obdélník 5"/>
          <p:cNvSpPr/>
          <p:nvPr/>
        </p:nvSpPr>
        <p:spPr>
          <a:xfrm>
            <a:off x="442201" y="5396005"/>
            <a:ext cx="6096000" cy="923330"/>
          </a:xfrm>
          <a:prstGeom prst="rect">
            <a:avLst/>
          </a:prstGeom>
        </p:spPr>
        <p:txBody>
          <a:bodyPr>
            <a:spAutoFit/>
          </a:bodyPr>
          <a:lstStyle/>
          <a:p>
            <a:pPr>
              <a:spcAft>
                <a:spcPts val="0"/>
              </a:spcAft>
            </a:pPr>
            <a:r>
              <a:rPr lang="cs-CZ" kern="50" dirty="0">
                <a:ea typeface="SimSun" panose="02010600030101010101" pitchFamily="2" charset="-122"/>
                <a:cs typeface="Mangal"/>
              </a:rPr>
              <a:t>Vaše herbářová </a:t>
            </a:r>
            <a:r>
              <a:rPr lang="cs-CZ" kern="50" dirty="0" err="1">
                <a:ea typeface="SimSun" panose="02010600030101010101" pitchFamily="2" charset="-122"/>
                <a:cs typeface="Mangal"/>
              </a:rPr>
              <a:t>scheda</a:t>
            </a:r>
            <a:r>
              <a:rPr lang="cs-CZ" kern="50" dirty="0">
                <a:ea typeface="SimSun" panose="02010600030101010101" pitchFamily="2" charset="-122"/>
                <a:cs typeface="Mangal"/>
              </a:rPr>
              <a:t> bude obsahovat ještě informaci o tom, jaký/jaké </a:t>
            </a:r>
            <a:r>
              <a:rPr lang="cs-CZ" kern="50" dirty="0" smtClean="0">
                <a:ea typeface="SimSun" panose="02010600030101010101" pitchFamily="2" charset="-122"/>
                <a:cs typeface="Mangal"/>
              </a:rPr>
              <a:t>morfologický/morfologické znak/znaky </a:t>
            </a:r>
            <a:r>
              <a:rPr lang="cs-CZ" kern="50" dirty="0">
                <a:ea typeface="SimSun" panose="02010600030101010101" pitchFamily="2" charset="-122"/>
                <a:cs typeface="Mangal"/>
              </a:rPr>
              <a:t>je/jsou na položce. </a:t>
            </a:r>
          </a:p>
        </p:txBody>
      </p:sp>
      <p:sp>
        <p:nvSpPr>
          <p:cNvPr id="7" name="Obdélník 6"/>
          <p:cNvSpPr/>
          <p:nvPr/>
        </p:nvSpPr>
        <p:spPr>
          <a:xfrm>
            <a:off x="452694" y="3336559"/>
            <a:ext cx="4152128" cy="16778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075046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930876" y="860498"/>
            <a:ext cx="10643286" cy="5355312"/>
          </a:xfrm>
          <a:prstGeom prst="rect">
            <a:avLst/>
          </a:prstGeom>
        </p:spPr>
        <p:txBody>
          <a:bodyPr wrap="square">
            <a:spAutoFit/>
          </a:bodyPr>
          <a:lstStyle/>
          <a:p>
            <a:r>
              <a:rPr lang="cs-CZ" b="1" dirty="0" smtClean="0"/>
              <a:t>Tvorba morfologického herbáře</a:t>
            </a:r>
          </a:p>
          <a:p>
            <a:pPr>
              <a:spcAft>
                <a:spcPts val="0"/>
              </a:spcAft>
            </a:pPr>
            <a:endParaRPr lang="cs-CZ" kern="50" dirty="0" smtClean="0">
              <a:ea typeface="SimSun" panose="02010600030101010101" pitchFamily="2" charset="-122"/>
              <a:cs typeface="Mangal"/>
            </a:endParaRPr>
          </a:p>
          <a:p>
            <a:pPr>
              <a:spcAft>
                <a:spcPts val="0"/>
              </a:spcAft>
            </a:pPr>
            <a:endParaRPr lang="cs-CZ" kern="50" dirty="0">
              <a:ea typeface="SimSun" panose="02010600030101010101" pitchFamily="2" charset="-122"/>
              <a:cs typeface="Mangal"/>
            </a:endParaRPr>
          </a:p>
          <a:p>
            <a:pPr>
              <a:spcAft>
                <a:spcPts val="0"/>
              </a:spcAft>
            </a:pPr>
            <a:endParaRPr lang="cs-CZ" kern="50" dirty="0" smtClean="0">
              <a:ea typeface="SimSun" panose="02010600030101010101" pitchFamily="2" charset="-122"/>
              <a:cs typeface="Mangal"/>
            </a:endParaRPr>
          </a:p>
          <a:p>
            <a:pPr>
              <a:spcAft>
                <a:spcPts val="0"/>
              </a:spcAft>
            </a:pPr>
            <a:r>
              <a:rPr lang="cs-CZ" kern="50" dirty="0" smtClean="0">
                <a:ea typeface="SimSun" panose="02010600030101010101" pitchFamily="2" charset="-122"/>
                <a:cs typeface="Mangal"/>
              </a:rPr>
              <a:t>herbář </a:t>
            </a:r>
            <a:r>
              <a:rPr lang="cs-CZ" kern="50" dirty="0">
                <a:ea typeface="SimSun" panose="02010600030101010101" pitchFamily="2" charset="-122"/>
                <a:cs typeface="Mangal"/>
              </a:rPr>
              <a:t>bude obsahovat maximálně 30 herbářových položek, na nichž budou:</a:t>
            </a:r>
          </a:p>
          <a:p>
            <a:pPr>
              <a:spcAft>
                <a:spcPts val="0"/>
              </a:spcAft>
            </a:pPr>
            <a:endParaRPr lang="cs-CZ" kern="50" dirty="0" smtClean="0">
              <a:ea typeface="SimSun" panose="02010600030101010101" pitchFamily="2" charset="-122"/>
              <a:cs typeface="Mangal"/>
            </a:endParaRPr>
          </a:p>
          <a:p>
            <a:pPr>
              <a:spcAft>
                <a:spcPts val="0"/>
              </a:spcAft>
            </a:pPr>
            <a:r>
              <a:rPr lang="cs-CZ" kern="50" dirty="0" smtClean="0">
                <a:ea typeface="SimSun" panose="02010600030101010101" pitchFamily="2" charset="-122"/>
                <a:cs typeface="Mangal"/>
              </a:rPr>
              <a:t>typy </a:t>
            </a:r>
            <a:r>
              <a:rPr lang="cs-CZ" kern="50" dirty="0">
                <a:ea typeface="SimSun" panose="02010600030101010101" pitchFamily="2" charset="-122"/>
                <a:cs typeface="Mangal"/>
              </a:rPr>
              <a:t>okraje listové čepele – minimálně 5</a:t>
            </a:r>
          </a:p>
          <a:p>
            <a:pPr>
              <a:spcAft>
                <a:spcPts val="0"/>
              </a:spcAft>
            </a:pPr>
            <a:r>
              <a:rPr lang="cs-CZ" kern="50" dirty="0">
                <a:ea typeface="SimSun" panose="02010600030101010101" pitchFamily="2" charset="-122"/>
                <a:cs typeface="Mangal"/>
              </a:rPr>
              <a:t>typy složených listů – minimálně 5</a:t>
            </a:r>
          </a:p>
          <a:p>
            <a:pPr>
              <a:spcAft>
                <a:spcPts val="0"/>
              </a:spcAft>
            </a:pPr>
            <a:r>
              <a:rPr lang="cs-CZ" kern="50" dirty="0">
                <a:ea typeface="SimSun" panose="02010600030101010101" pitchFamily="2" charset="-122"/>
                <a:cs typeface="Mangal"/>
              </a:rPr>
              <a:t>tvary jednoduchých listů – minimálně 10</a:t>
            </a:r>
          </a:p>
          <a:p>
            <a:pPr>
              <a:spcAft>
                <a:spcPts val="0"/>
              </a:spcAft>
            </a:pPr>
            <a:r>
              <a:rPr lang="cs-CZ" kern="50" dirty="0">
                <a:ea typeface="SimSun" panose="02010600030101010101" pitchFamily="2" charset="-122"/>
                <a:cs typeface="Mangal"/>
              </a:rPr>
              <a:t>typy květenství – minimálně 10 </a:t>
            </a:r>
          </a:p>
          <a:p>
            <a:pPr>
              <a:spcAft>
                <a:spcPts val="0"/>
              </a:spcAft>
            </a:pPr>
            <a:r>
              <a:rPr lang="cs-CZ" kern="50" dirty="0">
                <a:ea typeface="SimSun" panose="02010600030101010101" pitchFamily="2" charset="-122"/>
                <a:cs typeface="Mangal"/>
              </a:rPr>
              <a:t>(podrobnosti viz </a:t>
            </a:r>
            <a:r>
              <a:rPr lang="cs-CZ" kern="50" dirty="0">
                <a:ea typeface="SimSun" panose="02010600030101010101" pitchFamily="2" charset="-122"/>
                <a:cs typeface="Mangal"/>
                <a:hlinkClick r:id="rId2"/>
              </a:rPr>
              <a:t>http://www.sci.muni.cz/~</a:t>
            </a:r>
            <a:r>
              <a:rPr lang="cs-CZ" kern="50" dirty="0" err="1" smtClean="0">
                <a:ea typeface="SimSun" panose="02010600030101010101" pitchFamily="2" charset="-122"/>
                <a:cs typeface="Mangal"/>
                <a:hlinkClick r:id="rId2"/>
              </a:rPr>
              <a:t>pvesely</a:t>
            </a:r>
            <a:r>
              <a:rPr lang="cs-CZ" kern="50" dirty="0" smtClean="0">
                <a:ea typeface="SimSun" panose="02010600030101010101" pitchFamily="2" charset="-122"/>
                <a:cs typeface="Mangal"/>
                <a:hlinkClick r:id="rId2"/>
              </a:rPr>
              <a:t>/</a:t>
            </a:r>
            <a:r>
              <a:rPr lang="cs-CZ" kern="50" dirty="0" err="1" smtClean="0">
                <a:ea typeface="SimSun" panose="02010600030101010101" pitchFamily="2" charset="-122"/>
                <a:cs typeface="Mangal"/>
                <a:hlinkClick r:id="rId2"/>
              </a:rPr>
              <a:t>vyuka</a:t>
            </a:r>
            <a:r>
              <a:rPr lang="cs-CZ" kern="50" dirty="0" smtClean="0">
                <a:ea typeface="SimSun" panose="02010600030101010101" pitchFamily="2" charset="-122"/>
                <a:cs typeface="Mangal"/>
                <a:hlinkClick r:id="rId2"/>
              </a:rPr>
              <a:t>/morfoherbar.htm</a:t>
            </a:r>
            <a:r>
              <a:rPr lang="cs-CZ" kern="50" dirty="0" smtClean="0">
                <a:ea typeface="SimSun" panose="02010600030101010101" pitchFamily="2" charset="-122"/>
                <a:cs typeface="Mangal"/>
              </a:rPr>
              <a:t>, morfologické popisy a ověření determinace viz www.pladias.cz)</a:t>
            </a:r>
            <a:endParaRPr lang="cs-CZ" kern="50" dirty="0">
              <a:ea typeface="SimSun" panose="02010600030101010101" pitchFamily="2" charset="-122"/>
              <a:cs typeface="Mangal"/>
            </a:endParaRPr>
          </a:p>
          <a:p>
            <a:pPr>
              <a:spcAft>
                <a:spcPts val="0"/>
              </a:spcAft>
            </a:pPr>
            <a:r>
              <a:rPr lang="cs-CZ" kern="50" dirty="0">
                <a:ea typeface="SimSun" panose="02010600030101010101" pitchFamily="2" charset="-122"/>
                <a:cs typeface="Mangal"/>
              </a:rPr>
              <a:t> </a:t>
            </a:r>
          </a:p>
          <a:p>
            <a:pPr>
              <a:spcAft>
                <a:spcPts val="0"/>
              </a:spcAft>
            </a:pPr>
            <a:r>
              <a:rPr lang="cs-CZ" kern="50" dirty="0" smtClean="0">
                <a:ea typeface="SimSun" panose="02010600030101010101" pitchFamily="2" charset="-122"/>
                <a:cs typeface="Mangal"/>
              </a:rPr>
              <a:t>Jedna herbářová položka může obsahovat více morfologických jevů. Jeden rostlinný druh by však neměl reprezentovat různé typy téhož jevu (např. dva různé listy jírovce maďalu by neměly být použity jako příklad pětičetného a současně sedmičetného listu). </a:t>
            </a:r>
            <a:endParaRPr lang="cs-CZ" kern="50" dirty="0">
              <a:ea typeface="SimSun" panose="02010600030101010101" pitchFamily="2" charset="-122"/>
              <a:cs typeface="Mangal"/>
            </a:endParaRPr>
          </a:p>
          <a:p>
            <a:pPr>
              <a:spcAft>
                <a:spcPts val="0"/>
              </a:spcAft>
            </a:pPr>
            <a:endParaRPr lang="cs-CZ" kern="50" dirty="0" smtClean="0">
              <a:ea typeface="SimSun" panose="02010600030101010101" pitchFamily="2" charset="-122"/>
              <a:cs typeface="Mangal"/>
            </a:endParaRPr>
          </a:p>
          <a:p>
            <a:pPr>
              <a:spcAft>
                <a:spcPts val="0"/>
              </a:spcAft>
            </a:pPr>
            <a:r>
              <a:rPr lang="cs-CZ" kern="50" dirty="0">
                <a:ea typeface="SimSun" panose="02010600030101010101" pitchFamily="2" charset="-122"/>
                <a:cs typeface="Mangal"/>
              </a:rPr>
              <a:t> </a:t>
            </a:r>
          </a:p>
          <a:p>
            <a:pPr>
              <a:spcAft>
                <a:spcPts val="0"/>
              </a:spcAft>
            </a:pPr>
            <a:r>
              <a:rPr lang="cs-CZ" kern="50" dirty="0">
                <a:latin typeface="Arial" panose="020B0604020202020204" pitchFamily="34" charset="0"/>
                <a:ea typeface="SimSun" panose="02010600030101010101" pitchFamily="2" charset="-122"/>
                <a:cs typeface="Mangal"/>
              </a:rPr>
              <a:t> </a:t>
            </a:r>
            <a:endParaRPr lang="cs-CZ" kern="50" dirty="0">
              <a:latin typeface="Times New Roman" panose="02020603050405020304" pitchFamily="18" charset="0"/>
              <a:ea typeface="SimSun" panose="02010600030101010101" pitchFamily="2" charset="-122"/>
              <a:cs typeface="Mangal"/>
            </a:endParaRPr>
          </a:p>
        </p:txBody>
      </p:sp>
    </p:spTree>
    <p:extLst>
      <p:ext uri="{BB962C8B-B14F-4D97-AF65-F5344CB8AC3E}">
        <p14:creationId xmlns:p14="http://schemas.microsoft.com/office/powerpoint/2010/main" val="1945899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Picture 1" descr="IMG_415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441" y="1127670"/>
            <a:ext cx="3199888" cy="481865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IMG_415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7038" y="1127670"/>
            <a:ext cx="3307963" cy="484061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3"/>
          <p:cNvSpPr>
            <a:spLocks noChangeArrowheads="1"/>
          </p:cNvSpPr>
          <p:nvPr/>
        </p:nvSpPr>
        <p:spPr bwMode="auto">
          <a:xfrm>
            <a:off x="217441" y="81230"/>
            <a:ext cx="11185050" cy="1046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300" b="1" i="0" u="none" strike="noStrike" cap="none" normalizeH="0" baseline="0" dirty="0" smtClean="0">
              <a:ln>
                <a:noFill/>
              </a:ln>
              <a:solidFill>
                <a:schemeClr val="tx1"/>
              </a:solidFill>
              <a:effectLst/>
              <a:latin typeface="Arial" panose="020B0604020202020204" pitchFamily="34" charset="0"/>
              <a:ea typeface="SimSun" panose="02010600030101010101" pitchFamily="2" charset="-122"/>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cs-CZ" altLang="cs-CZ" sz="1300" b="1" dirty="0">
              <a:latin typeface="Arial" panose="020B0604020202020204" pitchFamily="34" charset="0"/>
              <a:ea typeface="SimSun" panose="02010600030101010101" pitchFamily="2" charset="-122"/>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b="1" i="0" u="none" strike="noStrike" cap="none" normalizeH="0" baseline="0" dirty="0" smtClean="0">
                <a:ln>
                  <a:noFill/>
                </a:ln>
                <a:solidFill>
                  <a:schemeClr val="tx1"/>
                </a:solidFill>
                <a:effectLst/>
                <a:ea typeface="SimSun" panose="02010600030101010101" pitchFamily="2" charset="-122"/>
                <a:cs typeface="Arial" panose="020B0604020202020204" pitchFamily="34" charset="0"/>
              </a:rPr>
              <a:t>Jak udělat herbář: Příklady skládání větších rostlin na položku a uplatnění více morfologických jevů na jedné rostlině</a:t>
            </a:r>
            <a:endParaRPr kumimoji="0" lang="cs-CZ" altLang="cs-CZ"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endParaRPr>
          </a:p>
        </p:txBody>
      </p:sp>
      <p:sp>
        <p:nvSpPr>
          <p:cNvPr id="3" name="Rectangle 4"/>
          <p:cNvSpPr>
            <a:spLocks noChangeArrowheads="1"/>
          </p:cNvSpPr>
          <p:nvPr/>
        </p:nvSpPr>
        <p:spPr bwMode="auto">
          <a:xfrm>
            <a:off x="0" y="533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
        <p:nvSpPr>
          <p:cNvPr id="4" name="TextovéPole 3"/>
          <p:cNvSpPr txBox="1"/>
          <p:nvPr/>
        </p:nvSpPr>
        <p:spPr>
          <a:xfrm>
            <a:off x="3492841" y="5268516"/>
            <a:ext cx="2496065" cy="738664"/>
          </a:xfrm>
          <a:prstGeom prst="rect">
            <a:avLst/>
          </a:prstGeom>
          <a:noFill/>
        </p:spPr>
        <p:txBody>
          <a:bodyPr wrap="square" rtlCol="0">
            <a:spAutoFit/>
          </a:bodyPr>
          <a:lstStyle/>
          <a:p>
            <a:r>
              <a:rPr lang="cs-CZ" sz="1400" dirty="0"/>
              <a:t>j</a:t>
            </a:r>
            <a:r>
              <a:rPr lang="cs-CZ" sz="1400" dirty="0" smtClean="0"/>
              <a:t>ednoduchý list čárkovitý</a:t>
            </a:r>
          </a:p>
          <a:p>
            <a:r>
              <a:rPr lang="cs-CZ" sz="1400" dirty="0"/>
              <a:t>o</a:t>
            </a:r>
            <a:r>
              <a:rPr lang="cs-CZ" sz="1400" dirty="0" smtClean="0"/>
              <a:t>kraj listu celokrajný</a:t>
            </a:r>
          </a:p>
          <a:p>
            <a:r>
              <a:rPr lang="cs-CZ" sz="1400" dirty="0" smtClean="0"/>
              <a:t>květenství klas klásků</a:t>
            </a:r>
            <a:endParaRPr lang="cs-CZ" sz="1400" dirty="0"/>
          </a:p>
        </p:txBody>
      </p:sp>
      <p:sp>
        <p:nvSpPr>
          <p:cNvPr id="7" name="TextovéPole 6"/>
          <p:cNvSpPr txBox="1"/>
          <p:nvPr/>
        </p:nvSpPr>
        <p:spPr>
          <a:xfrm>
            <a:off x="9040512" y="5053073"/>
            <a:ext cx="2953779" cy="954107"/>
          </a:xfrm>
          <a:prstGeom prst="rect">
            <a:avLst/>
          </a:prstGeom>
          <a:noFill/>
        </p:spPr>
        <p:txBody>
          <a:bodyPr wrap="square" rtlCol="0">
            <a:spAutoFit/>
          </a:bodyPr>
          <a:lstStyle/>
          <a:p>
            <a:r>
              <a:rPr lang="cs-CZ" sz="1400" dirty="0"/>
              <a:t>j</a:t>
            </a:r>
            <a:r>
              <a:rPr lang="cs-CZ" sz="1400" dirty="0" smtClean="0"/>
              <a:t>ednoduchý list kopinatý (lodyžní </a:t>
            </a:r>
            <a:r>
              <a:rPr lang="cs-CZ" sz="1400" dirty="0" smtClean="0"/>
              <a:t>listy)</a:t>
            </a:r>
            <a:endParaRPr lang="cs-CZ" sz="1400" dirty="0" smtClean="0"/>
          </a:p>
          <a:p>
            <a:r>
              <a:rPr lang="cs-CZ" sz="1400" dirty="0"/>
              <a:t>j</a:t>
            </a:r>
            <a:r>
              <a:rPr lang="cs-CZ" sz="1400" dirty="0" smtClean="0"/>
              <a:t>ednoduchý list srdčitý (přízemní </a:t>
            </a:r>
            <a:r>
              <a:rPr lang="cs-CZ" sz="1400" dirty="0" smtClean="0"/>
              <a:t>listy)</a:t>
            </a:r>
            <a:endParaRPr lang="cs-CZ" sz="1400" dirty="0" smtClean="0"/>
          </a:p>
          <a:p>
            <a:r>
              <a:rPr lang="cs-CZ" sz="1400" dirty="0"/>
              <a:t>o</a:t>
            </a:r>
            <a:r>
              <a:rPr lang="cs-CZ" sz="1400" dirty="0" smtClean="0"/>
              <a:t>kraj listu zubatý</a:t>
            </a:r>
          </a:p>
          <a:p>
            <a:r>
              <a:rPr lang="cs-CZ" sz="1400" dirty="0"/>
              <a:t>k</a:t>
            </a:r>
            <a:r>
              <a:rPr lang="cs-CZ" sz="1400" dirty="0" smtClean="0"/>
              <a:t>větenství klas</a:t>
            </a:r>
            <a:endParaRPr lang="cs-CZ" sz="1400" dirty="0"/>
          </a:p>
        </p:txBody>
      </p:sp>
    </p:spTree>
    <p:extLst>
      <p:ext uri="{BB962C8B-B14F-4D97-AF65-F5344CB8AC3E}">
        <p14:creationId xmlns:p14="http://schemas.microsoft.com/office/powerpoint/2010/main" val="1432085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420130" y="861002"/>
            <a:ext cx="11384692" cy="4795415"/>
          </a:xfrm>
          <a:prstGeom prst="rect">
            <a:avLst/>
          </a:prstGeom>
        </p:spPr>
        <p:txBody>
          <a:bodyPr wrap="square">
            <a:spAutoFit/>
          </a:bodyPr>
          <a:lstStyle/>
          <a:p>
            <a:r>
              <a:rPr lang="cs-CZ" b="1" dirty="0"/>
              <a:t>Tvorba morfologického </a:t>
            </a:r>
            <a:r>
              <a:rPr lang="cs-CZ" b="1" dirty="0" smtClean="0"/>
              <a:t>herbáře – další tipy</a:t>
            </a:r>
            <a:endParaRPr lang="cs-CZ" b="1" dirty="0"/>
          </a:p>
          <a:p>
            <a:pPr>
              <a:spcAft>
                <a:spcPts val="0"/>
              </a:spcAft>
            </a:pPr>
            <a:endParaRPr lang="cs-CZ" kern="50" dirty="0">
              <a:ea typeface="SimSun" panose="02010600030101010101" pitchFamily="2" charset="-122"/>
              <a:cs typeface="Mangal"/>
            </a:endParaRPr>
          </a:p>
          <a:p>
            <a:pPr marL="342900" indent="-342900">
              <a:lnSpc>
                <a:spcPct val="107000"/>
              </a:lnSpc>
              <a:spcAft>
                <a:spcPts val="0"/>
              </a:spcAft>
              <a:buAutoNum type="arabicPeriod"/>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cs-CZ" dirty="0" smtClean="0">
                <a:solidFill>
                  <a:srgbClr val="000000"/>
                </a:solidFill>
                <a:ea typeface="Times New Roman" panose="02020603050405020304" pitchFamily="18" charset="0"/>
                <a:cs typeface="Times New Roman" panose="02020603050405020304" pitchFamily="18" charset="0"/>
              </a:rPr>
              <a:t>Nebudete-li </a:t>
            </a:r>
            <a:r>
              <a:rPr lang="cs-CZ" dirty="0" smtClean="0">
                <a:solidFill>
                  <a:srgbClr val="000000"/>
                </a:solidFill>
                <a:ea typeface="Times New Roman" panose="02020603050405020304" pitchFamily="18" charset="0"/>
                <a:cs typeface="Times New Roman" panose="02020603050405020304" pitchFamily="18" charset="0"/>
              </a:rPr>
              <a:t>si </a:t>
            </a:r>
            <a:r>
              <a:rPr lang="cs-CZ" dirty="0">
                <a:solidFill>
                  <a:srgbClr val="000000"/>
                </a:solidFill>
                <a:ea typeface="Times New Roman" panose="02020603050405020304" pitchFamily="18" charset="0"/>
                <a:cs typeface="Times New Roman" panose="02020603050405020304" pitchFamily="18" charset="0"/>
              </a:rPr>
              <a:t>nebudete </a:t>
            </a:r>
            <a:r>
              <a:rPr lang="cs-CZ" dirty="0" smtClean="0">
                <a:solidFill>
                  <a:srgbClr val="000000"/>
                </a:solidFill>
                <a:ea typeface="Times New Roman" panose="02020603050405020304" pitchFamily="18" charset="0"/>
                <a:cs typeface="Times New Roman" panose="02020603050405020304" pitchFamily="18" charset="0"/>
              </a:rPr>
              <a:t>vědět </a:t>
            </a:r>
            <a:r>
              <a:rPr lang="cs-CZ" dirty="0">
                <a:solidFill>
                  <a:srgbClr val="000000"/>
                </a:solidFill>
                <a:ea typeface="Times New Roman" panose="02020603050405020304" pitchFamily="18" charset="0"/>
                <a:cs typeface="Times New Roman" panose="02020603050405020304" pitchFamily="18" charset="0"/>
              </a:rPr>
              <a:t>rady </a:t>
            </a:r>
            <a:r>
              <a:rPr lang="cs-CZ" dirty="0" smtClean="0">
                <a:solidFill>
                  <a:srgbClr val="000000"/>
                </a:solidFill>
                <a:ea typeface="Times New Roman" panose="02020603050405020304" pitchFamily="18" charset="0"/>
                <a:cs typeface="Times New Roman" panose="02020603050405020304" pitchFamily="18" charset="0"/>
              </a:rPr>
              <a:t>s determinací </a:t>
            </a:r>
            <a:r>
              <a:rPr lang="cs-CZ" dirty="0">
                <a:solidFill>
                  <a:srgbClr val="000000"/>
                </a:solidFill>
                <a:ea typeface="Times New Roman" panose="02020603050405020304" pitchFamily="18" charset="0"/>
                <a:cs typeface="Times New Roman" panose="02020603050405020304" pitchFamily="18" charset="0"/>
              </a:rPr>
              <a:t>druhu, obraťte se </a:t>
            </a:r>
            <a:r>
              <a:rPr lang="cs-CZ" dirty="0" smtClean="0">
                <a:solidFill>
                  <a:srgbClr val="000000"/>
                </a:solidFill>
                <a:ea typeface="Times New Roman" panose="02020603050405020304" pitchFamily="18" charset="0"/>
                <a:cs typeface="Times New Roman" panose="02020603050405020304" pitchFamily="18" charset="0"/>
              </a:rPr>
              <a:t>na </a:t>
            </a:r>
            <a:r>
              <a:rPr lang="cs-CZ" dirty="0" smtClean="0">
                <a:solidFill>
                  <a:srgbClr val="000000"/>
                </a:solidFill>
                <a:ea typeface="Times New Roman" panose="02020603050405020304" pitchFamily="18" charset="0"/>
                <a:cs typeface="Times New Roman" panose="02020603050405020304" pitchFamily="18" charset="0"/>
              </a:rPr>
              <a:t>kteréhokoliv </a:t>
            </a:r>
            <a:r>
              <a:rPr lang="cs-CZ" dirty="0">
                <a:solidFill>
                  <a:srgbClr val="000000"/>
                </a:solidFill>
                <a:ea typeface="Times New Roman" panose="02020603050405020304" pitchFamily="18" charset="0"/>
                <a:cs typeface="Times New Roman" panose="02020603050405020304" pitchFamily="18" charset="0"/>
              </a:rPr>
              <a:t>z </a:t>
            </a:r>
            <a:r>
              <a:rPr lang="cs-CZ" dirty="0" smtClean="0">
                <a:solidFill>
                  <a:srgbClr val="000000"/>
                </a:solidFill>
                <a:ea typeface="Times New Roman" panose="02020603050405020304" pitchFamily="18" charset="0"/>
                <a:cs typeface="Times New Roman" panose="02020603050405020304" pitchFamily="18" charset="0"/>
              </a:rPr>
              <a:t>vyučujících, rádi vám poradíme. Také doporučujeme </a:t>
            </a:r>
            <a:r>
              <a:rPr lang="cs-CZ" dirty="0">
                <a:solidFill>
                  <a:srgbClr val="000000"/>
                </a:solidFill>
                <a:ea typeface="Times New Roman" panose="02020603050405020304" pitchFamily="18" charset="0"/>
                <a:cs typeface="Times New Roman" panose="02020603050405020304" pitchFamily="18" charset="0"/>
              </a:rPr>
              <a:t>botanický atlas pro chytré </a:t>
            </a:r>
            <a:r>
              <a:rPr lang="cs-CZ" dirty="0" smtClean="0">
                <a:solidFill>
                  <a:srgbClr val="000000"/>
                </a:solidFill>
                <a:ea typeface="Times New Roman" panose="02020603050405020304" pitchFamily="18" charset="0"/>
                <a:cs typeface="Times New Roman" panose="02020603050405020304" pitchFamily="18" charset="0"/>
              </a:rPr>
              <a:t>telefony, </a:t>
            </a:r>
            <a:r>
              <a:rPr lang="cs-CZ" dirty="0" smtClean="0">
                <a:solidFill>
                  <a:srgbClr val="000000"/>
                </a:solidFill>
                <a:ea typeface="Times New Roman" panose="02020603050405020304" pitchFamily="18" charset="0"/>
                <a:cs typeface="Times New Roman" panose="02020603050405020304" pitchFamily="18" charset="0"/>
              </a:rPr>
              <a:t>který </a:t>
            </a:r>
            <a:r>
              <a:rPr lang="cs-CZ" dirty="0" smtClean="0">
                <a:solidFill>
                  <a:srgbClr val="000000"/>
                </a:solidFill>
                <a:ea typeface="Times New Roman" panose="02020603050405020304" pitchFamily="18" charset="0"/>
                <a:cs typeface="Times New Roman" panose="02020603050405020304" pitchFamily="18" charset="0"/>
              </a:rPr>
              <a:t>vám v </a:t>
            </a:r>
            <a:r>
              <a:rPr lang="cs-CZ" dirty="0">
                <a:solidFill>
                  <a:srgbClr val="000000"/>
                </a:solidFill>
                <a:ea typeface="Times New Roman" panose="02020603050405020304" pitchFamily="18" charset="0"/>
                <a:cs typeface="Times New Roman" panose="02020603050405020304" pitchFamily="18" charset="0"/>
              </a:rPr>
              <a:t>terénu </a:t>
            </a:r>
            <a:r>
              <a:rPr lang="cs-CZ" dirty="0" smtClean="0">
                <a:solidFill>
                  <a:srgbClr val="000000"/>
                </a:solidFill>
                <a:ea typeface="Times New Roman" panose="02020603050405020304" pitchFamily="18" charset="0"/>
                <a:cs typeface="Times New Roman" panose="02020603050405020304" pitchFamily="18" charset="0"/>
              </a:rPr>
              <a:t>jistě dobře poslouží (</a:t>
            </a:r>
            <a:r>
              <a:rPr lang="cs-CZ" dirty="0" smtClean="0">
                <a:solidFill>
                  <a:srgbClr val="0000FF"/>
                </a:solidFill>
                <a:ea typeface="Times New Roman" panose="02020603050405020304" pitchFamily="18" charset="0"/>
                <a:cs typeface="Times New Roman" panose="02020603050405020304" pitchFamily="18" charset="0"/>
                <a:hlinkClick r:id="rId2"/>
              </a:rPr>
              <a:t>http</a:t>
            </a:r>
            <a:r>
              <a:rPr lang="cs-CZ" dirty="0">
                <a:solidFill>
                  <a:srgbClr val="0000FF"/>
                </a:solidFill>
                <a:ea typeface="Times New Roman" panose="02020603050405020304" pitchFamily="18" charset="0"/>
                <a:cs typeface="Times New Roman" panose="02020603050405020304" pitchFamily="18" charset="0"/>
                <a:hlinkClick r:id="rId2"/>
              </a:rPr>
              <a:t>://</a:t>
            </a:r>
            <a:r>
              <a:rPr lang="cs-CZ" dirty="0" smtClean="0">
                <a:solidFill>
                  <a:srgbClr val="0000FF"/>
                </a:solidFill>
                <a:ea typeface="Times New Roman" panose="02020603050405020304" pitchFamily="18" charset="0"/>
                <a:cs typeface="Times New Roman" panose="02020603050405020304" pitchFamily="18" charset="0"/>
                <a:hlinkClick r:id="rId2"/>
              </a:rPr>
              <a:t>www.botanickafotogalerie.cz/memento/botanicky_atlas_manual.pdf</a:t>
            </a:r>
            <a:r>
              <a:rPr lang="cs-CZ" dirty="0" smtClean="0">
                <a:ea typeface="Times New Roman" panose="02020603050405020304" pitchFamily="18" charset="0"/>
                <a:cs typeface="Times New Roman" panose="02020603050405020304" pitchFamily="18" charset="0"/>
              </a:rPr>
              <a:t>) nebo určovací aplikaci, např.  </a:t>
            </a:r>
            <a:r>
              <a:rPr lang="cs-CZ" dirty="0" err="1" smtClean="0">
                <a:ea typeface="Times New Roman" panose="02020603050405020304" pitchFamily="18" charset="0"/>
                <a:cs typeface="Times New Roman" panose="02020603050405020304" pitchFamily="18" charset="0"/>
              </a:rPr>
              <a:t>iNaturalist</a:t>
            </a:r>
            <a:r>
              <a:rPr lang="cs-CZ" dirty="0" smtClean="0">
                <a:ea typeface="Times New Roman" panose="02020603050405020304" pitchFamily="18" charset="0"/>
                <a:cs typeface="Times New Roman" panose="02020603050405020304" pitchFamily="18" charset="0"/>
              </a:rPr>
              <a:t>.</a:t>
            </a:r>
            <a:endParaRPr lang="cs-CZ" dirty="0">
              <a:ea typeface="Calibri" panose="020F0502020204030204" pitchFamily="34" charset="0"/>
              <a:cs typeface="Times New Roman" panose="02020603050405020304" pitchFamily="18" charset="0"/>
            </a:endParaRPr>
          </a:p>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cs-CZ" dirty="0">
                <a:solidFill>
                  <a:srgbClr val="000000"/>
                </a:solidFill>
                <a:ea typeface="Times New Roman" panose="02020603050405020304" pitchFamily="18" charset="0"/>
                <a:cs typeface="Times New Roman" panose="02020603050405020304" pitchFamily="18" charset="0"/>
              </a:rPr>
              <a:t> </a:t>
            </a:r>
            <a:endParaRPr lang="cs-CZ" dirty="0">
              <a:ea typeface="Calibri" panose="020F0502020204030204" pitchFamily="34" charset="0"/>
              <a:cs typeface="Times New Roman" panose="02020603050405020304" pitchFamily="18" charset="0"/>
            </a:endParaRPr>
          </a:p>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cs-CZ" dirty="0" smtClean="0">
                <a:solidFill>
                  <a:srgbClr val="000000"/>
                </a:solidFill>
                <a:ea typeface="Times New Roman" panose="02020603050405020304" pitchFamily="18" charset="0"/>
                <a:cs typeface="Times New Roman" panose="02020603050405020304" pitchFamily="18" charset="0"/>
              </a:rPr>
              <a:t>2. </a:t>
            </a:r>
            <a:r>
              <a:rPr lang="cs-CZ" dirty="0">
                <a:solidFill>
                  <a:srgbClr val="000000"/>
                </a:solidFill>
                <a:ea typeface="Times New Roman" panose="02020603050405020304" pitchFamily="18" charset="0"/>
                <a:cs typeface="Times New Roman" panose="02020603050405020304" pitchFamily="18" charset="0"/>
              </a:rPr>
              <a:t>Důležité je správně určit morfologický znak. </a:t>
            </a:r>
            <a:r>
              <a:rPr lang="cs-CZ" dirty="0" smtClean="0">
                <a:solidFill>
                  <a:srgbClr val="000000"/>
                </a:solidFill>
                <a:ea typeface="Times New Roman" panose="02020603050405020304" pitchFamily="18" charset="0"/>
                <a:cs typeface="Times New Roman" panose="02020603050405020304" pitchFamily="18" charset="0"/>
              </a:rPr>
              <a:t>Obrázkovou </a:t>
            </a:r>
            <a:r>
              <a:rPr lang="cs-CZ" dirty="0">
                <a:solidFill>
                  <a:srgbClr val="000000"/>
                </a:solidFill>
                <a:ea typeface="Times New Roman" panose="02020603050405020304" pitchFamily="18" charset="0"/>
                <a:cs typeface="Times New Roman" panose="02020603050405020304" pitchFamily="18" charset="0"/>
              </a:rPr>
              <a:t>nápovědu k morfologii můžete </a:t>
            </a:r>
            <a:r>
              <a:rPr lang="cs-CZ" dirty="0" smtClean="0">
                <a:solidFill>
                  <a:srgbClr val="000000"/>
                </a:solidFill>
                <a:ea typeface="Times New Roman" panose="02020603050405020304" pitchFamily="18" charset="0"/>
                <a:cs typeface="Times New Roman" panose="02020603050405020304" pitchFamily="18" charset="0"/>
              </a:rPr>
              <a:t>nalézt </a:t>
            </a:r>
            <a:r>
              <a:rPr lang="cs-CZ" dirty="0">
                <a:solidFill>
                  <a:srgbClr val="000000"/>
                </a:solidFill>
                <a:ea typeface="Times New Roman" panose="02020603050405020304" pitchFamily="18" charset="0"/>
                <a:cs typeface="Times New Roman" panose="02020603050405020304" pitchFamily="18" charset="0"/>
              </a:rPr>
              <a:t>na stránkách </a:t>
            </a:r>
            <a:r>
              <a:rPr lang="cs-CZ" smtClean="0">
                <a:solidFill>
                  <a:srgbClr val="000000"/>
                </a:solidFill>
                <a:ea typeface="Times New Roman" panose="02020603050405020304" pitchFamily="18" charset="0"/>
                <a:cs typeface="Times New Roman" panose="02020603050405020304" pitchFamily="18" charset="0"/>
              </a:rPr>
              <a:t>botanické </a:t>
            </a:r>
            <a:r>
              <a:rPr lang="cs-CZ" dirty="0" smtClean="0">
                <a:solidFill>
                  <a:srgbClr val="000000"/>
                </a:solidFill>
                <a:ea typeface="Times New Roman" panose="02020603050405020304" pitchFamily="18" charset="0"/>
                <a:cs typeface="Times New Roman" panose="02020603050405020304" pitchFamily="18" charset="0"/>
              </a:rPr>
              <a:t>	</a:t>
            </a:r>
            <a:r>
              <a:rPr lang="cs-CZ" smtClean="0">
                <a:solidFill>
                  <a:srgbClr val="000000"/>
                </a:solidFill>
                <a:ea typeface="Times New Roman" panose="02020603050405020304" pitchFamily="18" charset="0"/>
                <a:cs typeface="Times New Roman" panose="02020603050405020304" pitchFamily="18" charset="0"/>
              </a:rPr>
              <a:t>fotogalerie </a:t>
            </a:r>
            <a:r>
              <a:rPr lang="cs-CZ" dirty="0">
                <a:solidFill>
                  <a:srgbClr val="000000"/>
                </a:solidFill>
                <a:ea typeface="Times New Roman" panose="02020603050405020304" pitchFamily="18" charset="0"/>
                <a:cs typeface="Times New Roman" panose="02020603050405020304" pitchFamily="18" charset="0"/>
              </a:rPr>
              <a:t>(</a:t>
            </a:r>
            <a:r>
              <a:rPr lang="cs-CZ" dirty="0">
                <a:solidFill>
                  <a:srgbClr val="0000FF"/>
                </a:solidFill>
                <a:ea typeface="Times New Roman" panose="02020603050405020304" pitchFamily="18" charset="0"/>
                <a:cs typeface="Times New Roman" panose="02020603050405020304" pitchFamily="18" charset="0"/>
                <a:hlinkClick r:id="rId3"/>
              </a:rPr>
              <a:t>http://www.botanickafotogalerie.cz/</a:t>
            </a:r>
            <a:r>
              <a:rPr lang="cs-CZ" dirty="0" err="1">
                <a:solidFill>
                  <a:srgbClr val="0000FF"/>
                </a:solidFill>
                <a:ea typeface="Times New Roman" panose="02020603050405020304" pitchFamily="18" charset="0"/>
                <a:cs typeface="Times New Roman" panose="02020603050405020304" pitchFamily="18" charset="0"/>
                <a:hlinkClick r:id="rId3"/>
              </a:rPr>
              <a:t>napoveda.php?lng</a:t>
            </a:r>
            <a:r>
              <a:rPr lang="cs-CZ" dirty="0">
                <a:solidFill>
                  <a:srgbClr val="0000FF"/>
                </a:solidFill>
                <a:ea typeface="Times New Roman" panose="02020603050405020304" pitchFamily="18" charset="0"/>
                <a:cs typeface="Times New Roman" panose="02020603050405020304" pitchFamily="18" charset="0"/>
                <a:hlinkClick r:id="rId3"/>
              </a:rPr>
              <a:t>=</a:t>
            </a:r>
            <a:r>
              <a:rPr lang="cs-CZ" dirty="0" err="1">
                <a:solidFill>
                  <a:srgbClr val="0000FF"/>
                </a:solidFill>
                <a:ea typeface="Times New Roman" panose="02020603050405020304" pitchFamily="18" charset="0"/>
                <a:cs typeface="Times New Roman" panose="02020603050405020304" pitchFamily="18" charset="0"/>
                <a:hlinkClick r:id="rId3"/>
              </a:rPr>
              <a:t>cz</a:t>
            </a:r>
            <a:r>
              <a:rPr lang="cs-CZ" dirty="0">
                <a:solidFill>
                  <a:srgbClr val="000000"/>
                </a:solidFill>
                <a:ea typeface="Times New Roman" panose="02020603050405020304" pitchFamily="18" charset="0"/>
                <a:cs typeface="Times New Roman" panose="02020603050405020304" pitchFamily="18" charset="0"/>
              </a:rPr>
              <a:t>), kde </a:t>
            </a:r>
            <a:r>
              <a:rPr lang="cs-CZ" dirty="0" smtClean="0">
                <a:solidFill>
                  <a:srgbClr val="000000"/>
                </a:solidFill>
                <a:ea typeface="Times New Roman" panose="02020603050405020304" pitchFamily="18" charset="0"/>
                <a:cs typeface="Times New Roman" panose="02020603050405020304" pitchFamily="18" charset="0"/>
              </a:rPr>
              <a:t>si můžete </a:t>
            </a:r>
            <a:r>
              <a:rPr lang="cs-CZ" dirty="0">
                <a:solidFill>
                  <a:srgbClr val="000000"/>
                </a:solidFill>
                <a:ea typeface="Times New Roman" panose="02020603050405020304" pitchFamily="18" charset="0"/>
                <a:cs typeface="Times New Roman" panose="02020603050405020304" pitchFamily="18" charset="0"/>
              </a:rPr>
              <a:t>rozkliknout jednotlivé </a:t>
            </a:r>
            <a:r>
              <a:rPr lang="cs-CZ" dirty="0" smtClean="0">
                <a:solidFill>
                  <a:srgbClr val="000000"/>
                </a:solidFill>
                <a:ea typeface="Times New Roman" panose="02020603050405020304" pitchFamily="18" charset="0"/>
                <a:cs typeface="Times New Roman" panose="02020603050405020304" pitchFamily="18" charset="0"/>
              </a:rPr>
              <a:t>	morfologické </a:t>
            </a:r>
            <a:r>
              <a:rPr lang="cs-CZ" dirty="0">
                <a:solidFill>
                  <a:srgbClr val="000000"/>
                </a:solidFill>
                <a:ea typeface="Times New Roman" panose="02020603050405020304" pitchFamily="18" charset="0"/>
                <a:cs typeface="Times New Roman" panose="02020603050405020304" pitchFamily="18" charset="0"/>
              </a:rPr>
              <a:t>znaky, podívat se na jejich </a:t>
            </a:r>
            <a:r>
              <a:rPr lang="cs-CZ" dirty="0" smtClean="0">
                <a:solidFill>
                  <a:srgbClr val="000000"/>
                </a:solidFill>
                <a:ea typeface="Times New Roman" panose="02020603050405020304" pitchFamily="18" charset="0"/>
                <a:cs typeface="Times New Roman" panose="02020603050405020304" pitchFamily="18" charset="0"/>
              </a:rPr>
              <a:t>vzhled, přečíst </a:t>
            </a:r>
            <a:r>
              <a:rPr lang="cs-CZ" dirty="0">
                <a:solidFill>
                  <a:srgbClr val="000000"/>
                </a:solidFill>
                <a:ea typeface="Times New Roman" panose="02020603050405020304" pitchFamily="18" charset="0"/>
                <a:cs typeface="Times New Roman" panose="02020603050405020304" pitchFamily="18" charset="0"/>
              </a:rPr>
              <a:t>si definici a prohlédnout si </a:t>
            </a:r>
            <a:r>
              <a:rPr lang="cs-CZ" dirty="0" smtClean="0">
                <a:solidFill>
                  <a:srgbClr val="000000"/>
                </a:solidFill>
                <a:ea typeface="Times New Roman" panose="02020603050405020304" pitchFamily="18" charset="0"/>
                <a:cs typeface="Times New Roman" panose="02020603050405020304" pitchFamily="18" charset="0"/>
              </a:rPr>
              <a:t>příklady</a:t>
            </a:r>
            <a:r>
              <a:rPr lang="cs-CZ" dirty="0">
                <a:solidFill>
                  <a:srgbClr val="000000"/>
                </a:solidFill>
                <a:ea typeface="Times New Roman" panose="02020603050405020304" pitchFamily="18" charset="0"/>
                <a:cs typeface="Times New Roman" panose="02020603050405020304" pitchFamily="18" charset="0"/>
              </a:rPr>
              <a:t>.</a:t>
            </a:r>
            <a:endParaRPr lang="cs-CZ" dirty="0">
              <a:ea typeface="Calibri" panose="020F0502020204030204" pitchFamily="34" charset="0"/>
              <a:cs typeface="Times New Roman" panose="02020603050405020304" pitchFamily="18" charset="0"/>
            </a:endParaRPr>
          </a:p>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cs-CZ" dirty="0">
                <a:solidFill>
                  <a:srgbClr val="000000"/>
                </a:solidFill>
                <a:ea typeface="Times New Roman" panose="02020603050405020304" pitchFamily="18" charset="0"/>
                <a:cs typeface="Times New Roman" panose="02020603050405020304" pitchFamily="18" charset="0"/>
              </a:rPr>
              <a:t> </a:t>
            </a:r>
            <a:endParaRPr lang="cs-CZ" dirty="0">
              <a:ea typeface="Calibri" panose="020F0502020204030204" pitchFamily="34" charset="0"/>
              <a:cs typeface="Times New Roman" panose="02020603050405020304" pitchFamily="18" charset="0"/>
            </a:endParaRPr>
          </a:p>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cs-CZ" dirty="0" smtClean="0">
                <a:solidFill>
                  <a:srgbClr val="000000"/>
                </a:solidFill>
                <a:ea typeface="Times New Roman" panose="02020603050405020304" pitchFamily="18" charset="0"/>
                <a:cs typeface="Times New Roman" panose="02020603050405020304" pitchFamily="18" charset="0"/>
              </a:rPr>
              <a:t>3. </a:t>
            </a:r>
            <a:r>
              <a:rPr lang="cs-CZ" dirty="0">
                <a:solidFill>
                  <a:srgbClr val="000000"/>
                </a:solidFill>
                <a:ea typeface="Times New Roman" panose="02020603050405020304" pitchFamily="18" charset="0"/>
                <a:cs typeface="Times New Roman" panose="02020603050405020304" pitchFamily="18" charset="0"/>
              </a:rPr>
              <a:t>jako vhodný studijní a kontrolní materiál </a:t>
            </a:r>
            <a:r>
              <a:rPr lang="cs-CZ" dirty="0" smtClean="0">
                <a:solidFill>
                  <a:srgbClr val="000000"/>
                </a:solidFill>
                <a:ea typeface="Times New Roman" panose="02020603050405020304" pitchFamily="18" charset="0"/>
                <a:cs typeface="Times New Roman" panose="02020603050405020304" pitchFamily="18" charset="0"/>
              </a:rPr>
              <a:t>vám </a:t>
            </a:r>
            <a:r>
              <a:rPr lang="cs-CZ" dirty="0">
                <a:solidFill>
                  <a:srgbClr val="000000"/>
                </a:solidFill>
                <a:ea typeface="Times New Roman" panose="02020603050405020304" pitchFamily="18" charset="0"/>
                <a:cs typeface="Times New Roman" panose="02020603050405020304" pitchFamily="18" charset="0"/>
              </a:rPr>
              <a:t>poslouží i Databáze </a:t>
            </a:r>
            <a:r>
              <a:rPr lang="cs-CZ" dirty="0" smtClean="0">
                <a:solidFill>
                  <a:srgbClr val="000000"/>
                </a:solidFill>
                <a:ea typeface="Times New Roman" panose="02020603050405020304" pitchFamily="18" charset="0"/>
                <a:cs typeface="Times New Roman" panose="02020603050405020304" pitchFamily="18" charset="0"/>
              </a:rPr>
              <a:t>české flóry </a:t>
            </a:r>
            <a:r>
              <a:rPr lang="cs-CZ" dirty="0">
                <a:solidFill>
                  <a:srgbClr val="000000"/>
                </a:solidFill>
                <a:ea typeface="Times New Roman" panose="02020603050405020304" pitchFamily="18" charset="0"/>
                <a:cs typeface="Times New Roman" panose="02020603050405020304" pitchFamily="18" charset="0"/>
              </a:rPr>
              <a:t>a vegetace (</a:t>
            </a:r>
            <a:r>
              <a:rPr lang="cs-CZ" dirty="0">
                <a:solidFill>
                  <a:srgbClr val="0000FF"/>
                </a:solidFill>
                <a:ea typeface="Times New Roman" panose="02020603050405020304" pitchFamily="18" charset="0"/>
                <a:cs typeface="Times New Roman" panose="02020603050405020304" pitchFamily="18" charset="0"/>
                <a:hlinkClick r:id="rId4"/>
              </a:rPr>
              <a:t>https://pladias.cz/</a:t>
            </a:r>
            <a:r>
              <a:rPr lang="cs-CZ" dirty="0">
                <a:solidFill>
                  <a:srgbClr val="000000"/>
                </a:solidFill>
                <a:ea typeface="Times New Roman" panose="02020603050405020304" pitchFamily="18" charset="0"/>
                <a:cs typeface="Times New Roman" panose="02020603050405020304" pitchFamily="18" charset="0"/>
              </a:rPr>
              <a:t>), </a:t>
            </a:r>
            <a:r>
              <a:rPr lang="cs-CZ" dirty="0" smtClean="0">
                <a:solidFill>
                  <a:srgbClr val="000000"/>
                </a:solidFill>
                <a:ea typeface="Times New Roman" panose="02020603050405020304" pitchFamily="18" charset="0"/>
                <a:cs typeface="Times New Roman" panose="02020603050405020304" pitchFamily="18" charset="0"/>
              </a:rPr>
              <a:t>kde</a:t>
            </a:r>
          </a:p>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cs-CZ" dirty="0" smtClean="0">
                <a:solidFill>
                  <a:srgbClr val="000000"/>
                </a:solidFill>
                <a:ea typeface="Times New Roman" panose="02020603050405020304" pitchFamily="18" charset="0"/>
                <a:cs typeface="Times New Roman" panose="02020603050405020304" pitchFamily="18" charset="0"/>
              </a:rPr>
              <a:t>	k </a:t>
            </a:r>
            <a:r>
              <a:rPr lang="cs-CZ" dirty="0">
                <a:solidFill>
                  <a:srgbClr val="000000"/>
                </a:solidFill>
                <a:ea typeface="Times New Roman" panose="02020603050405020304" pitchFamily="18" charset="0"/>
                <a:cs typeface="Times New Roman" panose="02020603050405020304" pitchFamily="18" charset="0"/>
              </a:rPr>
              <a:t>jednotlivým druhům </a:t>
            </a:r>
            <a:r>
              <a:rPr lang="cs-CZ" dirty="0" smtClean="0">
                <a:solidFill>
                  <a:srgbClr val="000000"/>
                </a:solidFill>
                <a:ea typeface="Times New Roman" panose="02020603050405020304" pitchFamily="18" charset="0"/>
                <a:cs typeface="Times New Roman" panose="02020603050405020304" pitchFamily="18" charset="0"/>
              </a:rPr>
              <a:t>najdete potřebné </a:t>
            </a:r>
            <a:r>
              <a:rPr lang="cs-CZ" dirty="0">
                <a:solidFill>
                  <a:srgbClr val="000000"/>
                </a:solidFill>
                <a:ea typeface="Times New Roman" panose="02020603050405020304" pitchFamily="18" charset="0"/>
                <a:cs typeface="Times New Roman" panose="02020603050405020304" pitchFamily="18" charset="0"/>
              </a:rPr>
              <a:t>informace, fotografie a u většiny z nich i </a:t>
            </a:r>
            <a:r>
              <a:rPr lang="cs-CZ" dirty="0" smtClean="0">
                <a:solidFill>
                  <a:srgbClr val="000000"/>
                </a:solidFill>
                <a:ea typeface="Times New Roman" panose="02020603050405020304" pitchFamily="18" charset="0"/>
                <a:cs typeface="Times New Roman" panose="02020603050405020304" pitchFamily="18" charset="0"/>
              </a:rPr>
              <a:t>příslušnou kapitolu </a:t>
            </a:r>
            <a:r>
              <a:rPr lang="cs-CZ" dirty="0">
                <a:solidFill>
                  <a:srgbClr val="000000"/>
                </a:solidFill>
                <a:ea typeface="Times New Roman" panose="02020603050405020304" pitchFamily="18" charset="0"/>
                <a:cs typeface="Times New Roman" panose="02020603050405020304" pitchFamily="18" charset="0"/>
              </a:rPr>
              <a:t>z Květeny </a:t>
            </a:r>
            <a:r>
              <a:rPr lang="cs-CZ" dirty="0" smtClean="0">
                <a:solidFill>
                  <a:srgbClr val="000000"/>
                </a:solidFill>
                <a:ea typeface="Times New Roman" panose="02020603050405020304" pitchFamily="18" charset="0"/>
                <a:cs typeface="Times New Roman" panose="02020603050405020304" pitchFamily="18" charset="0"/>
              </a:rPr>
              <a:t>	České </a:t>
            </a:r>
            <a:r>
              <a:rPr lang="cs-CZ" dirty="0" smtClean="0">
                <a:solidFill>
                  <a:srgbClr val="000000"/>
                </a:solidFill>
                <a:ea typeface="Times New Roman" panose="02020603050405020304" pitchFamily="18" charset="0"/>
                <a:cs typeface="Times New Roman" panose="02020603050405020304" pitchFamily="18" charset="0"/>
              </a:rPr>
              <a:t>republiky </a:t>
            </a:r>
            <a:r>
              <a:rPr lang="cs-CZ" dirty="0">
                <a:solidFill>
                  <a:srgbClr val="000000"/>
                </a:solidFill>
                <a:ea typeface="Times New Roman" panose="02020603050405020304" pitchFamily="18" charset="0"/>
                <a:cs typeface="Times New Roman" panose="02020603050405020304" pitchFamily="18" charset="0"/>
              </a:rPr>
              <a:t>s popisem </a:t>
            </a:r>
            <a:r>
              <a:rPr lang="cs-CZ" dirty="0" smtClean="0">
                <a:solidFill>
                  <a:srgbClr val="000000"/>
                </a:solidFill>
                <a:ea typeface="Times New Roman" panose="02020603050405020304" pitchFamily="18" charset="0"/>
                <a:cs typeface="Times New Roman" panose="02020603050405020304" pitchFamily="18" charset="0"/>
              </a:rPr>
              <a:t>druhu.</a:t>
            </a:r>
            <a:endParaRPr lang="cs-CZ" dirty="0">
              <a:ea typeface="Calibri" panose="020F0502020204030204" pitchFamily="34" charset="0"/>
              <a:cs typeface="Times New Roman" panose="02020603050405020304" pitchFamily="18" charset="0"/>
            </a:endParaRPr>
          </a:p>
          <a:p>
            <a:pPr>
              <a:lnSpc>
                <a:spcPct val="107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cs-CZ" dirty="0">
              <a:ea typeface="Calibri" panose="020F0502020204030204" pitchFamily="34" charset="0"/>
              <a:cs typeface="Times New Roman" panose="02020603050405020304" pitchFamily="18" charset="0"/>
            </a:endParaRPr>
          </a:p>
          <a:p>
            <a:pPr>
              <a:lnSpc>
                <a:spcPct val="107000"/>
              </a:lnSpc>
              <a:spcAft>
                <a:spcPts val="800"/>
              </a:spcAft>
            </a:pPr>
            <a:r>
              <a:rPr lang="cs-CZ" dirty="0">
                <a:ea typeface="Calibri" panose="020F0502020204030204" pitchFamily="34" charset="0"/>
                <a:cs typeface="Times New Roman" panose="02020603050405020304" pitchFamily="18" charset="0"/>
              </a:rPr>
              <a:t> </a:t>
            </a:r>
            <a:endParaRPr lang="cs-CZ"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09552900"/>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754</Words>
  <Application>Microsoft Office PowerPoint</Application>
  <PresentationFormat>Širokoúhlá obrazovka</PresentationFormat>
  <Paragraphs>82</Paragraphs>
  <Slides>7</Slides>
  <Notes>0</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7</vt:i4>
      </vt:variant>
    </vt:vector>
  </HeadingPairs>
  <TitlesOfParts>
    <vt:vector size="16" baseType="lpstr">
      <vt:lpstr>SimSun</vt:lpstr>
      <vt:lpstr>Arial</vt:lpstr>
      <vt:lpstr>Arial-BoldMT</vt:lpstr>
      <vt:lpstr>ArialMT</vt:lpstr>
      <vt:lpstr>Calibri</vt:lpstr>
      <vt:lpstr>Calibri Light</vt:lpstr>
      <vt:lpstr>Mangal</vt:lpstr>
      <vt:lpstr>Times New Roman</vt:lpstr>
      <vt:lpstr>Motiv Office</vt:lpstr>
      <vt:lpstr>Fylogeneze a diverzita vyšších rostlin, cvičení  Olga Rotreklová, orotrekl@sci.muni.cz Pavel Veselý, vesely.p@post.cz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Fylogeneze a diverzita vyšších rostlin, cvičení  Olga Rotreklová</dc:title>
  <dc:creator>Uživatel systému Windows</dc:creator>
  <cp:lastModifiedBy>Olga Rotreklová</cp:lastModifiedBy>
  <cp:revision>17</cp:revision>
  <cp:lastPrinted>2022-02-14T08:22:51Z</cp:lastPrinted>
  <dcterms:created xsi:type="dcterms:W3CDTF">2021-02-23T13:51:13Z</dcterms:created>
  <dcterms:modified xsi:type="dcterms:W3CDTF">2025-02-17T10:20:22Z</dcterms:modified>
</cp:coreProperties>
</file>