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21" r:id="rId3"/>
    <p:sldId id="324" r:id="rId4"/>
    <p:sldId id="322" r:id="rId5"/>
    <p:sldId id="32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0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</a:t>
            </a:r>
            <a:r>
              <a:rPr lang="cs-CZ" altLang="cs-CZ" sz="2800" b="1"/>
              <a:t>cvičení 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>
                <a:solidFill>
                  <a:schemeClr val="tx1"/>
                </a:solidFill>
              </a:rPr>
              <a:t>Metody sledování imunity bezobratlých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01B54CE-5901-DF49-AE5B-30240528F427}"/>
              </a:ext>
            </a:extLst>
          </p:cNvPr>
          <p:cNvSpPr/>
          <p:nvPr/>
        </p:nvSpPr>
        <p:spPr>
          <a:xfrm>
            <a:off x="519112" y="1290161"/>
            <a:ext cx="1153953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Nemají adaptivní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není tvorba specifických protilátek, </a:t>
            </a:r>
            <a:r>
              <a:rPr lang="cs-CZ" sz="2000" dirty="0"/>
              <a:t>klonální selekce lymfocytů ani imunologická paměť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 </a:t>
            </a:r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Mají pouze vrozenou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reakce jsou nespecifické, </a:t>
            </a:r>
            <a:r>
              <a:rPr lang="cs-CZ" sz="2000" dirty="0"/>
              <a:t>rychlé, navzájem se ovlivňují a spolupracují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Analogie krvinek – </a:t>
            </a:r>
            <a:r>
              <a:rPr lang="cs-CZ" sz="2000" dirty="0" err="1">
                <a:solidFill>
                  <a:srgbClr val="0070C0"/>
                </a:solidFill>
              </a:rPr>
              <a:t>hemocyty</a:t>
            </a:r>
            <a:r>
              <a:rPr lang="cs-CZ" sz="2000" dirty="0"/>
              <a:t>, nejlépe prozkoumány u hmyzu, typy: 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koagulocyt</a:t>
            </a:r>
            <a:r>
              <a:rPr lang="cs-CZ" sz="2000" dirty="0"/>
              <a:t>, </a:t>
            </a:r>
            <a:r>
              <a:rPr lang="cs-CZ" sz="2000" dirty="0" err="1"/>
              <a:t>sférulocyt</a:t>
            </a:r>
            <a:r>
              <a:rPr lang="cs-CZ" sz="2000" dirty="0"/>
              <a:t> - srážení hemolymfy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oenocyt</a:t>
            </a:r>
            <a:r>
              <a:rPr lang="cs-CZ" sz="2000" dirty="0"/>
              <a:t> -  hojivé procesy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granulocyt, </a:t>
            </a:r>
            <a:r>
              <a:rPr lang="cs-CZ" sz="2000" dirty="0" err="1"/>
              <a:t>plazmatocyt</a:t>
            </a:r>
            <a:r>
              <a:rPr lang="cs-CZ" sz="2000" dirty="0"/>
              <a:t> – eliminace cizorodých částic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/>
              <a:t>Počet a aktivitu </a:t>
            </a:r>
            <a:r>
              <a:rPr lang="cs-CZ" sz="2000" dirty="0" err="1"/>
              <a:t>hemocytů</a:t>
            </a:r>
            <a:r>
              <a:rPr lang="cs-CZ" sz="2000" dirty="0"/>
              <a:t> ovlivňují hormony, poranění a infekce.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89F102-5302-1C44-AB35-00607C8149F7}"/>
              </a:ext>
            </a:extLst>
          </p:cNvPr>
          <p:cNvSpPr txBox="1"/>
          <p:nvPr/>
        </p:nvSpPr>
        <p:spPr>
          <a:xfrm>
            <a:off x="4429005" y="457200"/>
            <a:ext cx="3333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Imunita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404372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ROTOKOL Teorie Pozorovn bunk hemocyt hemolymfa u PPRAVA">
            <a:extLst>
              <a:ext uri="{FF2B5EF4-FFF2-40B4-BE49-F238E27FC236}">
                <a16:creationId xmlns:a16="http://schemas.microsoft.com/office/drawing/2014/main" id="{A92EF4B3-D4A2-FD4C-8FC6-F66AA9912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0" t="21935" r="18458" b="13549"/>
          <a:stretch/>
        </p:blipFill>
        <p:spPr bwMode="auto">
          <a:xfrm>
            <a:off x="357190" y="1385888"/>
            <a:ext cx="767238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emocyty zavíječe voskového – v mikroskopu můžeme pozorovat různé typy volných buněk, zejména granulocyty (výrazná zrnka uvnitř buňky)  a plasmatocyty (mění tvar – vytvářejí panožky a mohou přilnout k povrchu). Foto P. Hyršl">
            <a:extLst>
              <a:ext uri="{FF2B5EF4-FFF2-40B4-BE49-F238E27FC236}">
                <a16:creationId xmlns:a16="http://schemas.microsoft.com/office/drawing/2014/main" id="{D2A0D1F6-AB8E-014E-B48C-6A167645B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385887"/>
            <a:ext cx="3814761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0FA572C-3AA1-4747-B7F7-5BEA9F373E39}"/>
              </a:ext>
            </a:extLst>
          </p:cNvPr>
          <p:cNvSpPr txBox="1"/>
          <p:nvPr/>
        </p:nvSpPr>
        <p:spPr>
          <a:xfrm>
            <a:off x="10745258" y="4600575"/>
            <a:ext cx="1256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Foto: P. </a:t>
            </a:r>
            <a:r>
              <a:rPr lang="cs-CZ" sz="1600" dirty="0" err="1"/>
              <a:t>Hyršl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7654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41C1A5F-9C4C-8F48-A5D7-E6D7883135C4}"/>
              </a:ext>
            </a:extLst>
          </p:cNvPr>
          <p:cNvSpPr/>
          <p:nvPr/>
        </p:nvSpPr>
        <p:spPr>
          <a:xfrm>
            <a:off x="445294" y="1437621"/>
            <a:ext cx="11072812" cy="4574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Fagocytóza </a:t>
            </a:r>
            <a:r>
              <a:rPr lang="cs-CZ" sz="2000" dirty="0"/>
              <a:t>- částice zachycovány </a:t>
            </a:r>
            <a:r>
              <a:rPr lang="cs-CZ" sz="2000" dirty="0" err="1"/>
              <a:t>hemocyty</a:t>
            </a:r>
            <a:r>
              <a:rPr lang="cs-CZ" sz="2000" dirty="0"/>
              <a:t>, pohlceny a natráveny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Nodulace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agregací </a:t>
            </a:r>
            <a:r>
              <a:rPr lang="cs-CZ" sz="2000" dirty="0" err="1"/>
              <a:t>hemocytů</a:t>
            </a:r>
            <a:r>
              <a:rPr lang="cs-CZ" sz="2000" dirty="0"/>
              <a:t> vznikají útvary zvané </a:t>
            </a:r>
            <a:r>
              <a:rPr lang="cs-CZ" sz="2000" dirty="0" err="1">
                <a:solidFill>
                  <a:srgbClr val="0070C0"/>
                </a:solidFill>
              </a:rPr>
              <a:t>nodule</a:t>
            </a:r>
            <a:r>
              <a:rPr lang="cs-CZ" sz="20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shlukování různých typů </a:t>
            </a:r>
            <a:r>
              <a:rPr lang="cs-CZ" sz="2000" dirty="0" err="1"/>
              <a:t>hemocytů</a:t>
            </a:r>
            <a:r>
              <a:rPr lang="cs-CZ" sz="2000" dirty="0"/>
              <a:t> kolem cizorodého materiálu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 pokročilé fázi procesu se zapojují granulocyty, které následně </a:t>
            </a:r>
            <a:r>
              <a:rPr lang="cs-CZ" sz="2000" dirty="0" err="1"/>
              <a:t>lyzují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dále do reakce vstupují </a:t>
            </a:r>
            <a:r>
              <a:rPr lang="cs-CZ" sz="2000" dirty="0" err="1"/>
              <a:t>plazmatocyty</a:t>
            </a:r>
            <a:r>
              <a:rPr lang="cs-CZ" sz="2000" dirty="0"/>
              <a:t>, které se shlukují kolem </a:t>
            </a:r>
            <a:r>
              <a:rPr lang="cs-CZ" sz="2000" dirty="0" err="1"/>
              <a:t>zlyzovaných</a:t>
            </a:r>
            <a:r>
              <a:rPr lang="cs-CZ" sz="2000" dirty="0"/>
              <a:t> granulocytů.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 20-30 vrstev </a:t>
            </a:r>
            <a:r>
              <a:rPr lang="cs-CZ" sz="2000" dirty="0" err="1"/>
              <a:t>plazmatocytů</a:t>
            </a:r>
            <a:r>
              <a:rPr lang="cs-CZ" sz="2000" dirty="0"/>
              <a:t> se pak vytváří samotná </a:t>
            </a:r>
            <a:r>
              <a:rPr lang="cs-CZ" sz="2000" dirty="0" err="1"/>
              <a:t>nodule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zároveň se vytváří melanin obalující cizí částice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Enkapsulace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při proniknutí materiálu větších rozměrů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(parazitičtí prvoci, mnohobuněční parazité, nebiogenní látky - sklo, latex apod.) 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Princip je podobný jako u </a:t>
            </a:r>
            <a:r>
              <a:rPr lang="cs-CZ" sz="2000" dirty="0" err="1"/>
              <a:t>nodulace</a:t>
            </a:r>
            <a:r>
              <a:rPr lang="cs-CZ" sz="2000" dirty="0"/>
              <a:t> s tím, že </a:t>
            </a:r>
            <a:r>
              <a:rPr lang="cs-CZ" sz="2000" dirty="0" err="1"/>
              <a:t>plazmatocyty</a:t>
            </a:r>
            <a:r>
              <a:rPr lang="cs-CZ" sz="2000" dirty="0"/>
              <a:t> se nemusí procesu účastnit a celý útvar (kapsule) je ve výsledku obalen melaninem.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46567D6-B611-C248-84EB-9D621C0C984B}"/>
              </a:ext>
            </a:extLst>
          </p:cNvPr>
          <p:cNvSpPr txBox="1"/>
          <p:nvPr/>
        </p:nvSpPr>
        <p:spPr>
          <a:xfrm>
            <a:off x="3316291" y="322445"/>
            <a:ext cx="5330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Obranné mechanismy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74934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A496B53-DDC7-1E4C-8707-0E02B4C6168B}"/>
              </a:ext>
            </a:extLst>
          </p:cNvPr>
          <p:cNvSpPr/>
          <p:nvPr/>
        </p:nvSpPr>
        <p:spPr>
          <a:xfrm>
            <a:off x="245267" y="994708"/>
            <a:ext cx="1170146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Melanin</a:t>
            </a:r>
            <a:r>
              <a:rPr lang="cs-CZ" sz="2000" dirty="0"/>
              <a:t> – polymerní pigment odvozený od aminokyseliny tyrozinu nebo tryptofanu procesem oxidace </a:t>
            </a:r>
            <a:r>
              <a:rPr lang="cs-CZ" sz="2000"/>
              <a:t>a polymerace. 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 imunitních reakcích u bezobratlých důležitá úloha – obalení a izolace škodlivin a zacelování poranění.</a:t>
            </a:r>
          </a:p>
          <a:p>
            <a:endParaRPr lang="cs-CZ" sz="2000" dirty="0"/>
          </a:p>
          <a:p>
            <a:r>
              <a:rPr lang="cs-CZ" sz="2000" dirty="0"/>
              <a:t>Tvorba melaninu je výsledkem tzv. </a:t>
            </a:r>
            <a:r>
              <a:rPr lang="cs-CZ" sz="2000" dirty="0" err="1">
                <a:solidFill>
                  <a:srgbClr val="0070C0"/>
                </a:solidFill>
              </a:rPr>
              <a:t>fenoloxidázové</a:t>
            </a:r>
            <a:r>
              <a:rPr lang="cs-CZ" sz="2000" dirty="0">
                <a:solidFill>
                  <a:srgbClr val="0070C0"/>
                </a:solidFill>
              </a:rPr>
              <a:t> kaskády, </a:t>
            </a:r>
            <a:r>
              <a:rPr lang="cs-CZ" sz="2000" dirty="0"/>
              <a:t>která je jednou ze složek humorální imunity.</a:t>
            </a:r>
          </a:p>
          <a:p>
            <a:r>
              <a:rPr lang="cs-CZ" sz="2000" dirty="0"/>
              <a:t>Přeměna zbytků aminokyseliny tyrozinu na polymer melanin, katalyzováno enzymem - </a:t>
            </a:r>
            <a:r>
              <a:rPr lang="cs-CZ" sz="2000" dirty="0" err="1"/>
              <a:t>fenoloxidázou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b="1" dirty="0"/>
              <a:t>Základní pojmy: </a:t>
            </a:r>
          </a:p>
          <a:p>
            <a:r>
              <a:rPr lang="cs-CZ" sz="2000" dirty="0" err="1">
                <a:solidFill>
                  <a:srgbClr val="0070C0"/>
                </a:solidFill>
              </a:rPr>
              <a:t>Fenoloxidáza</a:t>
            </a:r>
            <a:r>
              <a:rPr lang="cs-CZ" sz="2000" dirty="0">
                <a:solidFill>
                  <a:srgbClr val="0070C0"/>
                </a:solidFill>
              </a:rPr>
              <a:t> (PO) </a:t>
            </a:r>
            <a:r>
              <a:rPr lang="cs-CZ" sz="2000" dirty="0"/>
              <a:t>je přítomna v hemolymfě a </a:t>
            </a:r>
            <a:r>
              <a:rPr lang="cs-CZ" sz="2000" dirty="0" err="1"/>
              <a:t>hemocytech</a:t>
            </a:r>
            <a:r>
              <a:rPr lang="cs-CZ" sz="2000" dirty="0"/>
              <a:t> ve formě neaktivního proenzymu – </a:t>
            </a:r>
            <a:r>
              <a:rPr lang="cs-CZ" sz="2000" dirty="0" err="1"/>
              <a:t>profenoloxidázy</a:t>
            </a:r>
            <a:r>
              <a:rPr lang="cs-CZ" sz="2000" dirty="0"/>
              <a:t> </a:t>
            </a:r>
          </a:p>
          <a:p>
            <a:r>
              <a:rPr lang="cs-CZ" sz="2000" dirty="0"/>
              <a:t>K aktivaci dochází kontaktem se složkami patogenů - </a:t>
            </a:r>
            <a:r>
              <a:rPr lang="cs-CZ" sz="2000" dirty="0">
                <a:solidFill>
                  <a:srgbClr val="0070C0"/>
                </a:solidFill>
              </a:rPr>
              <a:t>lipopolysacharid nebo </a:t>
            </a:r>
            <a:r>
              <a:rPr lang="cs-CZ" sz="2000" dirty="0" err="1">
                <a:solidFill>
                  <a:srgbClr val="0070C0"/>
                </a:solidFill>
              </a:rPr>
              <a:t>zymosan</a:t>
            </a:r>
            <a:r>
              <a:rPr lang="cs-CZ" sz="2000" dirty="0">
                <a:solidFill>
                  <a:srgbClr val="0070C0"/>
                </a:solidFill>
              </a:rPr>
              <a:t>. </a:t>
            </a:r>
          </a:p>
          <a:p>
            <a:r>
              <a:rPr lang="cs-CZ" sz="2000" dirty="0"/>
              <a:t>Uměle lze </a:t>
            </a:r>
            <a:r>
              <a:rPr lang="cs-CZ" sz="2000" dirty="0" err="1"/>
              <a:t>profenoloxidázu</a:t>
            </a:r>
            <a:r>
              <a:rPr lang="cs-CZ" sz="2000" dirty="0"/>
              <a:t> hmyzu aktivovat </a:t>
            </a:r>
            <a:r>
              <a:rPr lang="cs-CZ" sz="2000" dirty="0">
                <a:solidFill>
                  <a:srgbClr val="0070C0"/>
                </a:solidFill>
              </a:rPr>
              <a:t>metanolem</a:t>
            </a:r>
          </a:p>
          <a:p>
            <a:r>
              <a:rPr lang="cs-CZ" sz="2000" dirty="0"/>
              <a:t>Podstatou aktivace je změna konformace </a:t>
            </a:r>
            <a:r>
              <a:rPr lang="cs-CZ" sz="2000" dirty="0" err="1"/>
              <a:t>profenoloxidázy</a:t>
            </a:r>
            <a:r>
              <a:rPr lang="cs-CZ" sz="2000" dirty="0"/>
              <a:t> a tím se uvolí aktivní místo enzymu pro substrát. Mezi substráty </a:t>
            </a:r>
            <a:r>
              <a:rPr lang="cs-CZ" sz="2000" dirty="0" err="1"/>
              <a:t>fenoloxidázy</a:t>
            </a:r>
            <a:r>
              <a:rPr lang="cs-CZ" sz="2000" dirty="0"/>
              <a:t> patří tyrozin a další fenolické látky, které jsou přeměňovány až na pigment melanin</a:t>
            </a:r>
          </a:p>
          <a:p>
            <a:endParaRPr lang="cs-CZ" sz="2000" dirty="0"/>
          </a:p>
          <a:p>
            <a:r>
              <a:rPr lang="cs-CZ" sz="2000" dirty="0"/>
              <a:t>Inhibice PO kaskády:</a:t>
            </a:r>
          </a:p>
          <a:p>
            <a:r>
              <a:rPr lang="cs-CZ" sz="2000" dirty="0" err="1"/>
              <a:t>fenylthiomočovina</a:t>
            </a:r>
            <a:r>
              <a:rPr lang="cs-CZ" sz="2000" dirty="0"/>
              <a:t> (PTU) - může se trvale vázat do místa pro substrát, avšak reakce dál nepokračuje</a:t>
            </a:r>
          </a:p>
          <a:p>
            <a:r>
              <a:rPr lang="cs-CZ" sz="2000" dirty="0"/>
              <a:t>Využití v experimentech – aby hemolymfa nezhnědla…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645B01-6A28-E94E-A88E-DF24A5930AFB}"/>
              </a:ext>
            </a:extLst>
          </p:cNvPr>
          <p:cNvSpPr txBox="1"/>
          <p:nvPr/>
        </p:nvSpPr>
        <p:spPr>
          <a:xfrm>
            <a:off x="4802761" y="471488"/>
            <a:ext cx="2586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Tvorba melaninu</a:t>
            </a:r>
          </a:p>
        </p:txBody>
      </p:sp>
    </p:spTree>
    <p:extLst>
      <p:ext uri="{BB962C8B-B14F-4D97-AF65-F5344CB8AC3E}">
        <p14:creationId xmlns:p14="http://schemas.microsoft.com/office/powerpoint/2010/main" val="3940465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7834</TotalTime>
  <Words>379</Words>
  <Application>Microsoft Office PowerPoint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294</cp:revision>
  <dcterms:created xsi:type="dcterms:W3CDTF">2016-04-24T14:25:45Z</dcterms:created>
  <dcterms:modified xsi:type="dcterms:W3CDTF">2024-03-20T11:38:45Z</dcterms:modified>
</cp:coreProperties>
</file>