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9" r:id="rId4"/>
    <p:sldId id="258" r:id="rId5"/>
    <p:sldId id="257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2" y="2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1154C2-7847-4D65-A4D6-F56CED7AB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5558A24-E9D2-4E55-B5E4-F50588294C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FD3CAB5-C90C-4588-B3B7-CA804B7CC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38929-CC18-4560-8A2A-F50AED2344DF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BF943FA-69D4-4F0A-8CC8-0BFDA0207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2D968E5-5F53-4D47-818F-AB7C3C3FD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D40E1-CA31-4454-A2B0-DF3B512D65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474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5508DE-1ED1-4A67-AC28-DAF20ED3C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FF81707-E976-41D8-BD94-B11ACB7BF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FE4C8CC-2AC7-4FF9-8303-7B3CAE067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38929-CC18-4560-8A2A-F50AED2344DF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A272FE6-533A-4C98-9269-7B031CCE6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7AEBDFD-9002-4084-882B-F8B1FD645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D40E1-CA31-4454-A2B0-DF3B512D65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3716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6F0416D-86B6-409B-B544-D26AAE5C73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0D9578F-135A-4FA0-9073-D05F7EE95A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135A75E-F88D-436B-A845-8DF4A9B62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38929-CC18-4560-8A2A-F50AED2344DF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BE4CB0-9670-4CE9-95DD-EA1A0EF1F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2896933-3125-4D7B-8B67-758C35CFA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D40E1-CA31-4454-A2B0-DF3B512D65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8315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6CE51-0AF0-4B22-8A3F-29D24A03BCF2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2BF4D-330D-4A39-A6CC-8D7616BCDC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24834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6CE51-0AF0-4B22-8A3F-29D24A03BCF2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2BF4D-330D-4A39-A6CC-8D7616BCDC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98951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6CE51-0AF0-4B22-8A3F-29D24A03BCF2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2BF4D-330D-4A39-A6CC-8D7616BCDC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78233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6CE51-0AF0-4B22-8A3F-29D24A03BCF2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2BF4D-330D-4A39-A6CC-8D7616BCDC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17702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6CE51-0AF0-4B22-8A3F-29D24A03BCF2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2BF4D-330D-4A39-A6CC-8D7616BCDC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289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6CE51-0AF0-4B22-8A3F-29D24A03BCF2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2BF4D-330D-4A39-A6CC-8D7616BCDC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32249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6CE51-0AF0-4B22-8A3F-29D24A03BCF2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2BF4D-330D-4A39-A6CC-8D7616BCDC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90187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6CE51-0AF0-4B22-8A3F-29D24A03BCF2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2BF4D-330D-4A39-A6CC-8D7616BCDC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8387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4C9D4C-FF69-4090-8722-7CDA6DA8C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AE66D3-B2E2-412A-BE2E-5C83489B8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5344762-1D1D-446A-A072-BC84F3D08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38929-CC18-4560-8A2A-F50AED2344DF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0BB698-CD32-4BF0-9E0C-07C648D9E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E20CF19-D3BB-4740-9A13-31529BDA9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D40E1-CA31-4454-A2B0-DF3B512D65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1689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6CE51-0AF0-4B22-8A3F-29D24A03BCF2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2BF4D-330D-4A39-A6CC-8D7616BCDC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68030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6CE51-0AF0-4B22-8A3F-29D24A03BCF2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2BF4D-330D-4A39-A6CC-8D7616BCDC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64177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6CE51-0AF0-4B22-8A3F-29D24A03BCF2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2BF4D-330D-4A39-A6CC-8D7616BCDC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203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CBFE24-3BCB-4165-9FC2-115A36881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9803A8A-602B-4B73-ABCB-1AFC1B6229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C933A2D-7114-4E0E-AC8C-4FF3DB498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38929-CC18-4560-8A2A-F50AED2344DF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8E280F0-D42D-4730-A154-CE034BCB5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A811736-C289-4A3B-959D-2DC0A3F97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D40E1-CA31-4454-A2B0-DF3B512D65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5894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A69591-DE9A-4FA4-A462-60C332E8B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169443-4A6B-45E1-93BE-DF9245459E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B0FDB19-F44F-41A3-B823-208249E2B0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AC9A964-031C-4479-BD4F-860ED5D25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38929-CC18-4560-8A2A-F50AED2344DF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66A44A3-5FB3-4D75-BF50-AA5F9ABF9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7590EA9-1B94-4797-BE13-5FA33018D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D40E1-CA31-4454-A2B0-DF3B512D65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8401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0A3589-0559-417F-8BB7-284ECCB4E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8517D65-FB9F-437B-82B1-DF8D9D8344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F6A32D5-03D6-45C9-B7D4-EC9310C1CA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4C72F8F-FBAC-487C-9A18-86CFB71BDE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62A64BF-5445-4CFD-8F3B-E51F09C975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22FE54E-52F1-4526-87D3-3414D4B3B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38929-CC18-4560-8A2A-F50AED2344DF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11C6741-7F00-4220-BA05-8AB48C949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248BDC4-9B30-4319-B20F-8FA6D0807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D40E1-CA31-4454-A2B0-DF3B512D65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14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C2DECA-9FDC-469E-9CBC-43E5577C9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5FF395C-2A51-499C-AD65-F21D20641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38929-CC18-4560-8A2A-F50AED2344DF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A9B5FE0-8C81-4863-A286-188DAABBE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99E90B1-B03C-4CFC-85BD-D9732ED5D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D40E1-CA31-4454-A2B0-DF3B512D65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9926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F5A5683-528E-4A9F-B253-2E364250D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38929-CC18-4560-8A2A-F50AED2344DF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748C439-8DAB-4996-934A-C9C31BF23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3D07D41-075F-4C02-AE48-4AB7BA1AA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D40E1-CA31-4454-A2B0-DF3B512D65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285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86E3F8-AEAE-42D8-A2CA-FBF751900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522A64-A008-4F9C-86C4-5629EEBF9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3959F04-0B97-4422-A125-6120B6A5D4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FFC9212-12AA-4256-8222-5ECB75895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38929-CC18-4560-8A2A-F50AED2344DF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5497B50-10E9-49B1-B38E-745596455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3BA9991-F5CC-475D-AC2F-179728972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D40E1-CA31-4454-A2B0-DF3B512D65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239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AB700C-FA17-4F8E-82B7-10FAB382B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AC660C7-8350-42E5-A79F-417A80244F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F77278F-FB7E-45D4-83C2-250A0AB502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BA801BB-3F14-4DE0-8458-043AB402C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38929-CC18-4560-8A2A-F50AED2344DF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17EE514-9960-4A6E-975D-F97398530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D5CD37A-6753-4856-B17D-808192A62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D40E1-CA31-4454-A2B0-DF3B512D65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579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474B0D9-54DC-4781-B175-0D52E4E0A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678254F-05F0-454B-9207-D292D2517B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B07B71B-1A88-42B7-AB0C-5B635476F6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38929-CC18-4560-8A2A-F50AED2344DF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0FD5D0A-E722-4278-8C62-644B680B0F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42DFDC0-B29A-4A31-ADE5-1706D2EF4A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D40E1-CA31-4454-A2B0-DF3B512D65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080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CE51-0AF0-4B22-8A3F-29D24A03BCF2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2BF4D-330D-4A39-A6CC-8D7616BCDC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81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762CCF-6E91-48E3-B405-E5FF30FD81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407" y="84840"/>
            <a:ext cx="9144000" cy="1813137"/>
          </a:xfrm>
        </p:spPr>
        <p:txBody>
          <a:bodyPr>
            <a:normAutofit/>
          </a:bodyPr>
          <a:lstStyle/>
          <a:p>
            <a:r>
              <a:rPr lang="cs-CZ" dirty="0"/>
              <a:t>Lysozym </a:t>
            </a:r>
            <a:r>
              <a:rPr lang="cs-CZ" sz="2400" dirty="0"/>
              <a:t>(5-hydroxy-tryptamin) je enzym katalyzující rozklad polysacharidových řetězců v buněčných stěnách bakterií, což může vést až k rozpadu buňky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91E4F95-0CD8-4FB4-ABD2-3F7E441BD5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1658" y="1897977"/>
            <a:ext cx="7918516" cy="3899508"/>
          </a:xfrm>
        </p:spPr>
        <p:txBody>
          <a:bodyPr>
            <a:normAutofit lnSpcReduction="10000"/>
          </a:bodyPr>
          <a:lstStyle/>
          <a:p>
            <a:pPr algn="l"/>
            <a:r>
              <a:rPr lang="cs-CZ" dirty="0" err="1"/>
              <a:t>Lyzozym</a:t>
            </a:r>
            <a:r>
              <a:rPr lang="cs-CZ" dirty="0"/>
              <a:t> je protein o velmi malé molekulové hmotnosti (14,6 </a:t>
            </a:r>
            <a:r>
              <a:rPr lang="cs-CZ" dirty="0" err="1"/>
              <a:t>KDa</a:t>
            </a:r>
            <a:r>
              <a:rPr lang="cs-CZ" dirty="0"/>
              <a:t>), který se skládá z jediného polypeptidového řetězce tvořeného 129 jednotkami. Vnitřní stabilitu zajišťují disulfidické můstky. Jedná se o důležitý enzym s antibakteriálním účinkem, který byl objeven v roce 1922 Alexandrem Flemingem. </a:t>
            </a:r>
          </a:p>
          <a:p>
            <a:pPr algn="l"/>
            <a:r>
              <a:rPr lang="cs-CZ" dirty="0"/>
              <a:t>Vyskytuje se především uvnitř speciálních lytických váčků nebo je součástí přímo specializovaných buněčných organel (lyzozomů), dále se nachází také např. v granulích leukocytů</a:t>
            </a:r>
            <a:r>
              <a:rPr lang="cs-CZ"/>
              <a:t>. </a:t>
            </a:r>
          </a:p>
          <a:p>
            <a:pPr algn="l"/>
            <a:r>
              <a:rPr lang="cs-CZ"/>
              <a:t>U </a:t>
            </a:r>
            <a:r>
              <a:rPr lang="cs-CZ" dirty="0"/>
              <a:t>člověka je </a:t>
            </a:r>
            <a:r>
              <a:rPr lang="cs-CZ" dirty="0" err="1"/>
              <a:t>lyzozym</a:t>
            </a:r>
            <a:r>
              <a:rPr lang="cs-CZ" dirty="0"/>
              <a:t> obsažen v krevním séru a ve velkém množství v tělních sekretech: mléko, moč, slzy, sliny, hlen. </a:t>
            </a: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607F191-9BFA-4936-BC40-F0C7A45E8E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2431" y="2311995"/>
            <a:ext cx="4570081" cy="3014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46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AB7687B-998C-4E74-BB6D-9CC3BDEE3E7B}"/>
              </a:ext>
            </a:extLst>
          </p:cNvPr>
          <p:cNvSpPr txBox="1"/>
          <p:nvPr/>
        </p:nvSpPr>
        <p:spPr>
          <a:xfrm>
            <a:off x="866075" y="935725"/>
            <a:ext cx="962476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Obecně tento nespecifický humorální faktor nacházíme u bezobratlých i obratlovců, ale uvolňuje se např. i ze základní desky bičíku bakteriofága, čímž dochází k perforaci hostitelské buňky (podruhé se pak uplatňuje, když se nové bakteriofágy dostávají z buňky ven). </a:t>
            </a:r>
          </a:p>
          <a:p>
            <a:r>
              <a:rPr lang="cs-CZ" sz="2400" dirty="0" err="1"/>
              <a:t>Lyzozym</a:t>
            </a:r>
            <a:r>
              <a:rPr lang="cs-CZ" sz="2400" dirty="0"/>
              <a:t> se izoluje z vaječného bílku, kde se také ve velkém množství nachází, a v případě infekčních procesů dutiny ústní nebo hltanu ho lze podávat jako antiseptikum v podobě tablet </a:t>
            </a:r>
          </a:p>
          <a:p>
            <a:r>
              <a:rPr lang="cs-CZ" sz="2400" dirty="0"/>
              <a:t>(</a:t>
            </a:r>
            <a:r>
              <a:rPr lang="cs-CZ" sz="2400" dirty="0" err="1"/>
              <a:t>Larypront</a:t>
            </a:r>
            <a:r>
              <a:rPr lang="cs-CZ" sz="2400" dirty="0"/>
              <a:t>, Heinrich </a:t>
            </a:r>
            <a:r>
              <a:rPr lang="cs-CZ" sz="2400" dirty="0" err="1"/>
              <a:t>Mack</a:t>
            </a:r>
            <a:r>
              <a:rPr lang="cs-CZ" sz="2400" dirty="0"/>
              <a:t> </a:t>
            </a:r>
            <a:r>
              <a:rPr lang="cs-CZ" sz="2400" dirty="0" err="1"/>
              <a:t>Nachf</a:t>
            </a:r>
            <a:r>
              <a:rPr lang="cs-CZ" sz="2400" dirty="0"/>
              <a:t>., GMBH &amp; CO. KG). </a:t>
            </a:r>
          </a:p>
        </p:txBody>
      </p:sp>
    </p:spTree>
    <p:extLst>
      <p:ext uri="{BB962C8B-B14F-4D97-AF65-F5344CB8AC3E}">
        <p14:creationId xmlns:p14="http://schemas.microsoft.com/office/powerpoint/2010/main" val="4043477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03512" y="116632"/>
            <a:ext cx="8856984" cy="562074"/>
          </a:xfrm>
        </p:spPr>
        <p:txBody>
          <a:bodyPr>
            <a:normAutofit fontScale="90000"/>
          </a:bodyPr>
          <a:lstStyle/>
          <a:p>
            <a:r>
              <a:rPr lang="cs-CZ" sz="3100" dirty="0"/>
              <a:t>Rozdíly ve stavbě buněčné stěny </a:t>
            </a:r>
            <a:r>
              <a:rPr lang="cs-CZ" sz="3100" dirty="0" err="1"/>
              <a:t>grampozitivních</a:t>
            </a:r>
            <a:r>
              <a:rPr lang="cs-CZ" sz="3100" dirty="0"/>
              <a:t> a gramnegativních bakterií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9616" y="908720"/>
            <a:ext cx="6630716" cy="319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bdélník 3"/>
          <p:cNvSpPr/>
          <p:nvPr/>
        </p:nvSpPr>
        <p:spPr>
          <a:xfrm>
            <a:off x="1703512" y="4293097"/>
            <a:ext cx="885698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solidFill>
                  <a:prstClr val="black"/>
                </a:solidFill>
                <a:latin typeface="Calibri"/>
              </a:rPr>
              <a:t>a</a:t>
            </a:r>
            <a:r>
              <a:rPr lang="cs-CZ" b="1" dirty="0">
                <a:solidFill>
                  <a:prstClr val="black"/>
                </a:solidFill>
                <a:latin typeface="Calibri"/>
              </a:rPr>
              <a:t>) Buněčná stěna </a:t>
            </a:r>
            <a:r>
              <a:rPr lang="cs-CZ" b="1" dirty="0" err="1">
                <a:solidFill>
                  <a:prstClr val="black"/>
                </a:solidFill>
                <a:latin typeface="Calibri"/>
              </a:rPr>
              <a:t>grampozitivních</a:t>
            </a:r>
            <a:r>
              <a:rPr lang="cs-CZ" b="1" dirty="0">
                <a:solidFill>
                  <a:prstClr val="black"/>
                </a:solidFill>
                <a:latin typeface="Calibri"/>
              </a:rPr>
              <a:t> bakterií: </a:t>
            </a:r>
          </a:p>
          <a:p>
            <a:r>
              <a:rPr lang="cs-CZ" dirty="0">
                <a:solidFill>
                  <a:prstClr val="black"/>
                </a:solidFill>
                <a:latin typeface="Calibri"/>
              </a:rPr>
              <a:t>1. polysacharidový řetězec </a:t>
            </a:r>
            <a:r>
              <a:rPr lang="cs-CZ" dirty="0" err="1">
                <a:solidFill>
                  <a:prstClr val="black"/>
                </a:solidFill>
                <a:latin typeface="Calibri"/>
              </a:rPr>
              <a:t>peptidoglykanu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 (</a:t>
            </a:r>
            <a:r>
              <a:rPr lang="cs-CZ" dirty="0" err="1">
                <a:solidFill>
                  <a:prstClr val="black"/>
                </a:solidFill>
                <a:latin typeface="Calibri"/>
              </a:rPr>
              <a:t>mureinu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) 2. příčné propojení 3. polysacharid 4. kyselina </a:t>
            </a:r>
            <a:r>
              <a:rPr lang="cs-CZ" dirty="0" err="1">
                <a:solidFill>
                  <a:prstClr val="black"/>
                </a:solidFill>
                <a:latin typeface="Calibri"/>
              </a:rPr>
              <a:t>teichoová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 5. buněčná stěna 6. cytoplazmatická membrána 7. fosfolipid 8. protein </a:t>
            </a:r>
          </a:p>
          <a:p>
            <a:endParaRPr lang="cs-CZ" b="1" dirty="0">
              <a:solidFill>
                <a:prstClr val="black"/>
              </a:solidFill>
              <a:latin typeface="Calibri"/>
            </a:endParaRPr>
          </a:p>
          <a:p>
            <a:r>
              <a:rPr lang="cs-CZ" b="1" dirty="0">
                <a:solidFill>
                  <a:prstClr val="black"/>
                </a:solidFill>
                <a:latin typeface="Calibri"/>
              </a:rPr>
              <a:t>b) Buněčná stěna gramnegativních bakterií: </a:t>
            </a:r>
          </a:p>
          <a:p>
            <a:r>
              <a:rPr lang="cs-CZ" dirty="0">
                <a:solidFill>
                  <a:prstClr val="black"/>
                </a:solidFill>
                <a:latin typeface="Calibri"/>
              </a:rPr>
              <a:t>1. lipoprotein 2. </a:t>
            </a:r>
            <a:r>
              <a:rPr lang="cs-CZ" dirty="0" err="1">
                <a:solidFill>
                  <a:prstClr val="black"/>
                </a:solidFill>
                <a:latin typeface="Calibri"/>
              </a:rPr>
              <a:t>peptidoglykan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 (</a:t>
            </a:r>
            <a:r>
              <a:rPr lang="cs-CZ" dirty="0" err="1">
                <a:solidFill>
                  <a:prstClr val="black"/>
                </a:solidFill>
                <a:latin typeface="Calibri"/>
              </a:rPr>
              <a:t>murein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) 3. lipopolysacharid 4. antigeny 5. </a:t>
            </a:r>
            <a:r>
              <a:rPr lang="cs-CZ" dirty="0" err="1">
                <a:solidFill>
                  <a:prstClr val="black"/>
                </a:solidFill>
                <a:latin typeface="Calibri"/>
              </a:rPr>
              <a:t>porinové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 trimery 6. vnější membrána 7. </a:t>
            </a:r>
            <a:r>
              <a:rPr lang="cs-CZ" dirty="0" err="1">
                <a:solidFill>
                  <a:prstClr val="black"/>
                </a:solidFill>
                <a:latin typeface="Calibri"/>
              </a:rPr>
              <a:t>periplasmatický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 prostor 8. cytoplazmatická membrána 9. fosfolipid 10. protein</a:t>
            </a:r>
          </a:p>
          <a:p>
            <a:r>
              <a:rPr lang="cs-CZ" dirty="0">
                <a:solidFill>
                  <a:prstClr val="black"/>
                </a:solidFill>
                <a:latin typeface="Calibri"/>
              </a:rPr>
              <a:t>MJ </a:t>
            </a:r>
            <a:r>
              <a:rPr lang="cs-CZ" dirty="0" err="1">
                <a:solidFill>
                  <a:prstClr val="black"/>
                </a:solidFill>
                <a:latin typeface="Calibri"/>
              </a:rPr>
              <a:t>Pelczar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, ECS </a:t>
            </a:r>
            <a:r>
              <a:rPr lang="cs-CZ" dirty="0" err="1">
                <a:solidFill>
                  <a:prstClr val="black"/>
                </a:solidFill>
                <a:latin typeface="Calibri"/>
              </a:rPr>
              <a:t>Chang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 y, NR </a:t>
            </a:r>
            <a:r>
              <a:rPr lang="cs-CZ" dirty="0" err="1">
                <a:solidFill>
                  <a:prstClr val="black"/>
                </a:solidFill>
                <a:latin typeface="Calibri"/>
              </a:rPr>
              <a:t>Krieg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. </a:t>
            </a:r>
            <a:r>
              <a:rPr lang="cs-CZ" dirty="0" err="1">
                <a:solidFill>
                  <a:prstClr val="black"/>
                </a:solidFill>
                <a:latin typeface="Calibri"/>
              </a:rPr>
              <a:t>Microbiology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. </a:t>
            </a:r>
            <a:r>
              <a:rPr lang="cs-CZ" dirty="0" err="1">
                <a:solidFill>
                  <a:prstClr val="black"/>
                </a:solidFill>
                <a:latin typeface="Calibri"/>
              </a:rPr>
              <a:t>Mc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dirty="0" err="1">
                <a:solidFill>
                  <a:prstClr val="black"/>
                </a:solidFill>
                <a:latin typeface="Calibri"/>
              </a:rPr>
              <a:t>Graw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dirty="0" err="1">
                <a:solidFill>
                  <a:prstClr val="black"/>
                </a:solidFill>
                <a:latin typeface="Calibri"/>
              </a:rPr>
              <a:t>Hill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 inc,.1986. New York. 5.ed.</a:t>
            </a:r>
          </a:p>
        </p:txBody>
      </p:sp>
    </p:spTree>
    <p:extLst>
      <p:ext uri="{BB962C8B-B14F-4D97-AF65-F5344CB8AC3E}">
        <p14:creationId xmlns:p14="http://schemas.microsoft.com/office/powerpoint/2010/main" val="3767417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8BAAC8A1-EBAA-425B-896C-CC6D0CE2819E}"/>
              </a:ext>
            </a:extLst>
          </p:cNvPr>
          <p:cNvSpPr txBox="1"/>
          <p:nvPr/>
        </p:nvSpPr>
        <p:spPr>
          <a:xfrm>
            <a:off x="301658" y="506419"/>
            <a:ext cx="10812544" cy="44319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 err="1">
                <a:solidFill>
                  <a:srgbClr val="FF0000"/>
                </a:solidFill>
              </a:rPr>
              <a:t>Murein</a:t>
            </a:r>
            <a:r>
              <a:rPr lang="cs-CZ" sz="2400" dirty="0">
                <a:solidFill>
                  <a:srgbClr val="FF0000"/>
                </a:solidFill>
              </a:rPr>
              <a:t> (</a:t>
            </a:r>
            <a:r>
              <a:rPr lang="cs-CZ" sz="2400" dirty="0" err="1">
                <a:solidFill>
                  <a:srgbClr val="FF0000"/>
                </a:solidFill>
              </a:rPr>
              <a:t>peptidoglykan</a:t>
            </a:r>
            <a:r>
              <a:rPr lang="cs-CZ" sz="2400" dirty="0">
                <a:solidFill>
                  <a:srgbClr val="FF0000"/>
                </a:solidFill>
              </a:rPr>
              <a:t>) </a:t>
            </a:r>
            <a:r>
              <a:rPr lang="cs-CZ" sz="2400" dirty="0"/>
              <a:t>je základní stavební součástí buněčné stěny bakterií. Jeho polysacharidové řetězce obsahují střídavě zbytky</a:t>
            </a:r>
            <a:r>
              <a:rPr lang="cs-CZ" sz="2400" dirty="0">
                <a:solidFill>
                  <a:srgbClr val="FF0000"/>
                </a:solidFill>
              </a:rPr>
              <a:t> n-</a:t>
            </a:r>
            <a:r>
              <a:rPr lang="cs-CZ" sz="2400" dirty="0" err="1">
                <a:solidFill>
                  <a:srgbClr val="FF0000"/>
                </a:solidFill>
              </a:rPr>
              <a:t>acetylglukózaminu</a:t>
            </a:r>
            <a:r>
              <a:rPr lang="cs-CZ" sz="2400" dirty="0">
                <a:solidFill>
                  <a:srgbClr val="FF0000"/>
                </a:solidFill>
              </a:rPr>
              <a:t> a kyseliny n-</a:t>
            </a:r>
            <a:r>
              <a:rPr lang="cs-CZ" sz="2400" dirty="0" err="1">
                <a:solidFill>
                  <a:srgbClr val="FF0000"/>
                </a:solidFill>
              </a:rPr>
              <a:t>acetylmuramové</a:t>
            </a:r>
            <a:r>
              <a:rPr lang="cs-CZ" sz="2400" dirty="0"/>
              <a:t>, na jejíž karboxyl je navázán řetězec čtyř aminokyselin v pořadí L-alanin, D-</a:t>
            </a:r>
            <a:r>
              <a:rPr lang="cs-CZ" sz="2400" dirty="0" err="1"/>
              <a:t>glutamová</a:t>
            </a:r>
            <a:r>
              <a:rPr lang="cs-CZ" sz="2400" dirty="0"/>
              <a:t> kyselina, další libovolná aminokyselina a D-alanin. Jednotlivé </a:t>
            </a:r>
            <a:r>
              <a:rPr lang="cs-CZ" sz="2400" dirty="0" err="1"/>
              <a:t>tetrapeptidové</a:t>
            </a:r>
            <a:r>
              <a:rPr lang="cs-CZ" sz="2400" dirty="0"/>
              <a:t> řetězce jsou vzájemně propojeny a právě účinkem </a:t>
            </a:r>
            <a:r>
              <a:rPr lang="cs-CZ" sz="2400" dirty="0" err="1"/>
              <a:t>lyzozymu</a:t>
            </a:r>
            <a:r>
              <a:rPr lang="cs-CZ" sz="2400" dirty="0"/>
              <a:t> z </a:t>
            </a:r>
            <a:r>
              <a:rPr lang="cs-CZ" sz="2400" dirty="0" err="1"/>
              <a:t>mureinu</a:t>
            </a:r>
            <a:r>
              <a:rPr lang="cs-CZ" sz="2400" dirty="0"/>
              <a:t> vznikají disacharidové jednotky.</a:t>
            </a:r>
          </a:p>
          <a:p>
            <a:r>
              <a:rPr lang="cs-CZ" sz="2400" dirty="0"/>
              <a:t>Inhibiční aktivita tohoto enzymu je nejsilnější proti grampozitivním bakteriím, kterým chybí vnější membrána. Gramnegativní bakterie mohou být vystaveny působení </a:t>
            </a:r>
            <a:r>
              <a:rPr lang="cs-CZ" sz="2400" dirty="0" err="1"/>
              <a:t>lyzozymu</a:t>
            </a:r>
            <a:r>
              <a:rPr lang="cs-CZ" sz="2400" dirty="0"/>
              <a:t> teprve po poškození nebo odstranění vnější membrány, např. prostřednictvím EDTA nebo citrátu s </a:t>
            </a:r>
            <a:r>
              <a:rPr lang="cs-CZ" sz="2400" dirty="0" err="1"/>
              <a:t>chelatizačním</a:t>
            </a:r>
            <a:r>
              <a:rPr lang="cs-CZ" sz="2400" dirty="0"/>
              <a:t> účinkem, kdy na sebe tyto látky váží.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19603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437</Words>
  <Application>Microsoft Office PowerPoint</Application>
  <PresentationFormat>Širokoúhlá obrazovka</PresentationFormat>
  <Paragraphs>16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Motiv systému Office</vt:lpstr>
      <vt:lpstr>Lysozym (5-hydroxy-tryptamin) je enzym katalyzující rozklad polysacharidových řetězců v buněčných stěnách bakterií, což může vést až k rozpadu buňky</vt:lpstr>
      <vt:lpstr>Prezentace aplikace PowerPoint</vt:lpstr>
      <vt:lpstr>Rozdíly ve stavbě buněčné stěny grampozitivních a gramnegativních bakterií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Lysozym (5-hydroxy-tryptamin) je enzym katalyzující rozklad polysacharidových řetězců v buněčných stěnách bakterií, což může vést až k rozpadu buňky</dc:title>
  <dc:creator>Alena Žákovská</dc:creator>
  <cp:lastModifiedBy>Alena Žákovská</cp:lastModifiedBy>
  <cp:revision>2</cp:revision>
  <dcterms:created xsi:type="dcterms:W3CDTF">2022-11-29T13:32:25Z</dcterms:created>
  <dcterms:modified xsi:type="dcterms:W3CDTF">2023-03-22T11:40:50Z</dcterms:modified>
</cp:coreProperties>
</file>