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8" r:id="rId2"/>
    <p:sldId id="298" r:id="rId3"/>
    <p:sldId id="260" r:id="rId4"/>
    <p:sldId id="261" r:id="rId5"/>
    <p:sldId id="262" r:id="rId6"/>
    <p:sldId id="263" r:id="rId7"/>
    <p:sldId id="264" r:id="rId8"/>
    <p:sldId id="303" r:id="rId9"/>
    <p:sldId id="306" r:id="rId10"/>
    <p:sldId id="314" r:id="rId11"/>
    <p:sldId id="299" r:id="rId12"/>
    <p:sldId id="300" r:id="rId13"/>
    <p:sldId id="265" r:id="rId14"/>
    <p:sldId id="266" r:id="rId15"/>
    <p:sldId id="267" r:id="rId16"/>
    <p:sldId id="268" r:id="rId17"/>
    <p:sldId id="272" r:id="rId18"/>
    <p:sldId id="274" r:id="rId19"/>
    <p:sldId id="275" r:id="rId20"/>
    <p:sldId id="276" r:id="rId21"/>
    <p:sldId id="277" r:id="rId22"/>
    <p:sldId id="305" r:id="rId23"/>
    <p:sldId id="301" r:id="rId24"/>
    <p:sldId id="304" r:id="rId25"/>
    <p:sldId id="278" r:id="rId26"/>
    <p:sldId id="279" r:id="rId27"/>
    <p:sldId id="280" r:id="rId28"/>
    <p:sldId id="281" r:id="rId29"/>
    <p:sldId id="282" r:id="rId30"/>
    <p:sldId id="283" r:id="rId31"/>
    <p:sldId id="285" r:id="rId32"/>
    <p:sldId id="286" r:id="rId33"/>
    <p:sldId id="287" r:id="rId34"/>
    <p:sldId id="288" r:id="rId35"/>
    <p:sldId id="290" r:id="rId36"/>
    <p:sldId id="302" r:id="rId37"/>
    <p:sldId id="291" r:id="rId38"/>
    <p:sldId id="315" r:id="rId39"/>
    <p:sldId id="307" r:id="rId40"/>
    <p:sldId id="309" r:id="rId41"/>
    <p:sldId id="310" r:id="rId42"/>
    <p:sldId id="311" r:id="rId43"/>
    <p:sldId id="313" r:id="rId44"/>
    <p:sldId id="312" r:id="rId45"/>
    <p:sldId id="297" r:id="rId4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initials="H" lastIdx="0" clrIdx="0">
    <p:extLst>
      <p:ext uri="{19B8F6BF-5375-455C-9EA6-DF929625EA0E}">
        <p15:presenceInfo xmlns:p15="http://schemas.microsoft.com/office/powerpoint/2012/main" userId="He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94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83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03E03E-4D0B-4099-9519-22372DFFA034}" type="datetimeFigureOut">
              <a:rPr lang="cs-CZ" smtClean="0"/>
              <a:t>18.02.2025</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5D8DEB-4FF9-4D6D-80D1-35D78A2E1EF5}" type="slidenum">
              <a:rPr lang="cs-CZ" smtClean="0"/>
              <a:t>‹#›</a:t>
            </a:fld>
            <a:endParaRPr lang="cs-CZ"/>
          </a:p>
        </p:txBody>
      </p:sp>
    </p:spTree>
    <p:extLst>
      <p:ext uri="{BB962C8B-B14F-4D97-AF65-F5344CB8AC3E}">
        <p14:creationId xmlns:p14="http://schemas.microsoft.com/office/powerpoint/2010/main" val="1037473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8033D-73D7-4C7D-B193-1AF676137CA8}" type="datetimeFigureOut">
              <a:rPr lang="cs-CZ" smtClean="0"/>
              <a:t>18.02.2025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722A9-D8D5-4CAA-826C-F9E49B0E5A00}" type="slidenum">
              <a:rPr lang="cs-CZ" smtClean="0"/>
              <a:t>‹#›</a:t>
            </a:fld>
            <a:endParaRPr lang="cs-CZ"/>
          </a:p>
        </p:txBody>
      </p:sp>
    </p:spTree>
    <p:extLst>
      <p:ext uri="{BB962C8B-B14F-4D97-AF65-F5344CB8AC3E}">
        <p14:creationId xmlns:p14="http://schemas.microsoft.com/office/powerpoint/2010/main" val="2631051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ChangeArrowheads="1" noTextEdit="1"/>
          </p:cNvSpPr>
          <p:nvPr>
            <p:ph type="sldImg"/>
          </p:nvPr>
        </p:nvSpPr>
        <p:spPr>
          <a:ln/>
        </p:spPr>
      </p:sp>
      <p:sp>
        <p:nvSpPr>
          <p:cNvPr id="5120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cs typeface="Arial" panose="020B0604020202020204" pitchFamily="34" charset="0"/>
              </a:rPr>
              <a:t>v roce 1876: oplodnění zahrnuje pronikání spermie do vaječné buňky.</a:t>
            </a:r>
          </a:p>
        </p:txBody>
      </p:sp>
      <p:sp>
        <p:nvSpPr>
          <p:cNvPr id="5120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Comic Sans MS" panose="030F0702030302020204" pitchFamily="66" charset="0"/>
                <a:cs typeface="Arial" panose="020B0604020202020204" pitchFamily="34" charset="0"/>
              </a:defRPr>
            </a:lvl1pPr>
            <a:lvl2pPr marL="742950" indent="-285750" defTabSz="906463">
              <a:defRPr>
                <a:solidFill>
                  <a:schemeClr val="tx1"/>
                </a:solidFill>
                <a:latin typeface="Comic Sans MS" panose="030F0702030302020204" pitchFamily="66" charset="0"/>
                <a:cs typeface="Arial" panose="020B0604020202020204" pitchFamily="34" charset="0"/>
              </a:defRPr>
            </a:lvl2pPr>
            <a:lvl3pPr marL="1143000" indent="-228600" defTabSz="906463">
              <a:defRPr>
                <a:solidFill>
                  <a:schemeClr val="tx1"/>
                </a:solidFill>
                <a:latin typeface="Comic Sans MS" panose="030F0702030302020204" pitchFamily="66" charset="0"/>
                <a:cs typeface="Arial" panose="020B0604020202020204" pitchFamily="34" charset="0"/>
              </a:defRPr>
            </a:lvl3pPr>
            <a:lvl4pPr marL="1600200" indent="-228600" defTabSz="906463">
              <a:defRPr>
                <a:solidFill>
                  <a:schemeClr val="tx1"/>
                </a:solidFill>
                <a:latin typeface="Comic Sans MS" panose="030F0702030302020204" pitchFamily="66" charset="0"/>
                <a:cs typeface="Arial" panose="020B0604020202020204" pitchFamily="34" charset="0"/>
              </a:defRPr>
            </a:lvl4pPr>
            <a:lvl5pPr marL="2057400" indent="-228600" defTabSz="906463">
              <a:defRPr>
                <a:solidFill>
                  <a:schemeClr val="tx1"/>
                </a:solidFill>
                <a:latin typeface="Comic Sans MS" panose="030F0702030302020204" pitchFamily="66" charset="0"/>
                <a:cs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475A4023-3E8B-49DA-AA3A-553ED8A48E6E}" type="slidenum">
              <a:rPr lang="cs-CZ" altLang="cs-CZ">
                <a:latin typeface="Arial" panose="020B0604020202020204" pitchFamily="34" charset="0"/>
              </a:rPr>
              <a:pPr/>
              <a:t>6</a:t>
            </a:fld>
            <a:endParaRPr lang="cs-CZ" altLang="cs-CZ">
              <a:latin typeface="Arial" panose="020B0604020202020204" pitchFamily="34" charset="0"/>
            </a:endParaRPr>
          </a:p>
        </p:txBody>
      </p:sp>
    </p:spTree>
    <p:extLst>
      <p:ext uri="{BB962C8B-B14F-4D97-AF65-F5344CB8AC3E}">
        <p14:creationId xmlns:p14="http://schemas.microsoft.com/office/powerpoint/2010/main" val="402523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ChangeArrowheads="1" noTextEdit="1"/>
          </p:cNvSpPr>
          <p:nvPr>
            <p:ph type="sldImg"/>
          </p:nvPr>
        </p:nvSpPr>
        <p:spPr>
          <a:ln/>
        </p:spPr>
      </p:sp>
      <p:sp>
        <p:nvSpPr>
          <p:cNvPr id="5222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latin typeface="Arial" panose="020B0604020202020204" pitchFamily="34" charset="0"/>
                <a:cs typeface="Arial" panose="020B0604020202020204" pitchFamily="34" charset="0"/>
              </a:rPr>
              <a:t>http://www.jove.com/science-education/5110/c-elegans-development-and-reproduction</a:t>
            </a:r>
          </a:p>
          <a:p>
            <a:r>
              <a:rPr lang="cs-CZ" altLang="cs-CZ" dirty="0">
                <a:latin typeface="Arial" panose="020B0604020202020204" pitchFamily="34" charset="0"/>
                <a:cs typeface="Arial" panose="020B0604020202020204" pitchFamily="34" charset="0"/>
              </a:rPr>
              <a:t>http://www.jove.com/video/2852/time-lapse-microscopy-of-early-embryogenesis-in-caenorhabditis-elegans</a:t>
            </a:r>
          </a:p>
        </p:txBody>
      </p:sp>
      <p:sp>
        <p:nvSpPr>
          <p:cNvPr id="5222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64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64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64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64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3B72A8-FF3C-4186-A380-37C16E4B852A}" type="slidenum">
              <a:rPr lang="cs-CZ" altLang="cs-CZ"/>
              <a:pPr>
                <a:spcBef>
                  <a:spcPct val="0"/>
                </a:spcBef>
              </a:pPr>
              <a:t>7</a:t>
            </a:fld>
            <a:endParaRPr lang="cs-CZ" altLang="cs-CZ"/>
          </a:p>
        </p:txBody>
      </p:sp>
    </p:spTree>
    <p:extLst>
      <p:ext uri="{BB962C8B-B14F-4D97-AF65-F5344CB8AC3E}">
        <p14:creationId xmlns:p14="http://schemas.microsoft.com/office/powerpoint/2010/main" val="30109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err="1">
                <a:solidFill>
                  <a:schemeClr val="tx1"/>
                </a:solidFill>
                <a:effectLst/>
                <a:latin typeface="+mn-lt"/>
                <a:ea typeface="+mn-ea"/>
                <a:cs typeface="+mn-cs"/>
              </a:rPr>
              <a:t>endomitosis</a:t>
            </a:r>
            <a:r>
              <a:rPr lang="cs-CZ" sz="1200" b="0" i="0" kern="1200" baseline="0" dirty="0">
                <a:solidFill>
                  <a:schemeClr val="tx1"/>
                </a:solidFill>
                <a:effectLst/>
                <a:latin typeface="+mn-lt"/>
                <a:ea typeface="+mn-ea"/>
                <a:cs typeface="+mn-cs"/>
              </a:rPr>
              <a:t> =</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division of chromosomes </a:t>
            </a:r>
            <a:r>
              <a:rPr lang="cs-CZ" sz="1200" b="0" i="0" kern="1200" dirty="0" err="1">
                <a:solidFill>
                  <a:schemeClr val="tx1"/>
                </a:solidFill>
                <a:effectLst/>
                <a:latin typeface="+mn-lt"/>
                <a:ea typeface="+mn-ea"/>
                <a:cs typeface="+mn-cs"/>
              </a:rPr>
              <a:t>without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following</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nuclear division → increased number of chromosomes in the </a:t>
            </a:r>
            <a:r>
              <a:rPr lang="cs-CZ" sz="1200" b="0" i="0" kern="1200" dirty="0" err="1">
                <a:solidFill>
                  <a:schemeClr val="tx1"/>
                </a:solidFill>
                <a:effectLst/>
                <a:latin typeface="+mn-lt"/>
                <a:ea typeface="+mn-ea"/>
                <a:cs typeface="+mn-cs"/>
              </a:rPr>
              <a:t>nucleus</a:t>
            </a:r>
            <a:endParaRPr lang="cs-CZ"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7A6722A9-D8D5-4CAA-826C-F9E49B0E5A00}" type="slidenum">
              <a:rPr lang="cs-CZ" smtClean="0"/>
              <a:t>16</a:t>
            </a:fld>
            <a:endParaRPr lang="cs-CZ"/>
          </a:p>
        </p:txBody>
      </p:sp>
    </p:spTree>
    <p:extLst>
      <p:ext uri="{BB962C8B-B14F-4D97-AF65-F5344CB8AC3E}">
        <p14:creationId xmlns:p14="http://schemas.microsoft.com/office/powerpoint/2010/main" val="381634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ChangeArrowheads="1" noTextEdit="1"/>
          </p:cNvSpPr>
          <p:nvPr>
            <p:ph type="sldImg"/>
          </p:nvPr>
        </p:nvSpPr>
        <p:spPr>
          <a:ln/>
        </p:spPr>
      </p:sp>
      <p:sp>
        <p:nvSpPr>
          <p:cNvPr id="5427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err="1">
                <a:latin typeface="Arial" panose="020B0604020202020204" pitchFamily="34" charset="0"/>
                <a:cs typeface="Arial" panose="020B0604020202020204" pitchFamily="34" charset="0"/>
              </a:rPr>
              <a:t>hermafrodismus</a:t>
            </a:r>
            <a:r>
              <a:rPr lang="cs-CZ" altLang="cs-CZ" dirty="0">
                <a:latin typeface="Arial" panose="020B0604020202020204" pitchFamily="34" charset="0"/>
                <a:cs typeface="Arial" panose="020B0604020202020204" pitchFamily="34" charset="0"/>
              </a:rPr>
              <a:t>: simultánní, geografický, </a:t>
            </a:r>
            <a:r>
              <a:rPr lang="cs-CZ" altLang="cs-CZ" dirty="0" err="1">
                <a:latin typeface="Arial" panose="020B0604020202020204" pitchFamily="34" charset="0"/>
                <a:cs typeface="Arial" panose="020B0604020202020204" pitchFamily="34" charset="0"/>
              </a:rPr>
              <a:t>sukcesní</a:t>
            </a:r>
            <a:r>
              <a:rPr lang="cs-CZ" altLang="cs-CZ" dirty="0">
                <a:latin typeface="Arial" panose="020B0604020202020204" pitchFamily="34" charset="0"/>
                <a:cs typeface="Arial" panose="020B0604020202020204" pitchFamily="34" charset="0"/>
              </a:rPr>
              <a:t> – proterogynie, proterandrie; </a:t>
            </a:r>
            <a:r>
              <a:rPr lang="en-US" sz="1200" b="0" i="0" kern="1200" dirty="0">
                <a:solidFill>
                  <a:schemeClr val="tx1"/>
                </a:solidFill>
                <a:effectLst/>
                <a:latin typeface="+mn-lt"/>
                <a:ea typeface="+mn-ea"/>
                <a:cs typeface="+mn-cs"/>
              </a:rPr>
              <a:t>division of chromosomes not followed by nuclear division that results in an increased number of chromosomes in the cell</a:t>
            </a:r>
            <a:endParaRPr lang="cs-CZ" altLang="cs-CZ" dirty="0">
              <a:latin typeface="Arial" panose="020B0604020202020204" pitchFamily="34" charset="0"/>
              <a:cs typeface="Arial" panose="020B0604020202020204" pitchFamily="34" charset="0"/>
            </a:endParaRPr>
          </a:p>
          <a:p>
            <a:endParaRPr lang="cs-CZ" altLang="cs-CZ" dirty="0">
              <a:latin typeface="Arial" panose="020B0604020202020204" pitchFamily="34" charset="0"/>
              <a:cs typeface="Arial" panose="020B0604020202020204" pitchFamily="34" charset="0"/>
            </a:endParaRPr>
          </a:p>
          <a:p>
            <a:r>
              <a:rPr lang="cs-CZ" altLang="cs-CZ" dirty="0" err="1">
                <a:latin typeface="Arial" panose="020B0604020202020204" pitchFamily="34" charset="0"/>
                <a:cs typeface="Arial" panose="020B0604020202020204" pitchFamily="34" charset="0"/>
              </a:rPr>
              <a:t>Oocyt</a:t>
            </a:r>
            <a:r>
              <a:rPr lang="cs-CZ" altLang="cs-CZ" dirty="0">
                <a:latin typeface="Arial" panose="020B0604020202020204" pitchFamily="34" charset="0"/>
                <a:cs typeface="Arial" panose="020B0604020202020204" pitchFamily="34" charset="0"/>
              </a:rPr>
              <a:t> má </a:t>
            </a:r>
            <a:r>
              <a:rPr lang="cs-CZ" altLang="cs-CZ" dirty="0" err="1">
                <a:latin typeface="Arial" panose="020B0604020202020204" pitchFamily="34" charset="0"/>
                <a:cs typeface="Arial" panose="020B0604020202020204" pitchFamily="34" charset="0"/>
              </a:rPr>
              <a:t>oocyt</a:t>
            </a:r>
            <a:r>
              <a:rPr lang="cs-CZ" altLang="cs-CZ" dirty="0">
                <a:latin typeface="Arial" panose="020B0604020202020204" pitchFamily="34" charset="0"/>
                <a:cs typeface="Arial" panose="020B0604020202020204" pitchFamily="34" charset="0"/>
              </a:rPr>
              <a:t> má zásobu všech typů RNA a může v průběhu dlouhé profáze syntetizovat proteiny z prekurzorů v </a:t>
            </a:r>
            <a:r>
              <a:rPr lang="cs-CZ" altLang="cs-CZ" dirty="0" err="1">
                <a:latin typeface="Arial" panose="020B0604020202020204" pitchFamily="34" charset="0"/>
                <a:cs typeface="Arial" panose="020B0604020202020204" pitchFamily="34" charset="0"/>
              </a:rPr>
              <a:t>cytolazmě</a:t>
            </a:r>
            <a:endParaRPr lang="cs-CZ" altLang="cs-CZ" dirty="0">
              <a:latin typeface="Arial" panose="020B0604020202020204" pitchFamily="34" charset="0"/>
              <a:cs typeface="Arial" panose="020B0604020202020204" pitchFamily="34" charset="0"/>
            </a:endParaRPr>
          </a:p>
          <a:p>
            <a:endParaRPr lang="cs-CZ" altLang="cs-CZ" dirty="0">
              <a:latin typeface="Arial" panose="020B0604020202020204" pitchFamily="34" charset="0"/>
              <a:cs typeface="Arial" panose="020B0604020202020204" pitchFamily="34" charset="0"/>
            </a:endParaRPr>
          </a:p>
        </p:txBody>
      </p:sp>
      <p:sp>
        <p:nvSpPr>
          <p:cNvPr id="5427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64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64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64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64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3D6962-E136-44E6-9D88-F51DA07F7580}" type="slidenum">
              <a:rPr lang="cs-CZ" altLang="cs-CZ"/>
              <a:pPr>
                <a:spcBef>
                  <a:spcPct val="0"/>
                </a:spcBef>
              </a:pPr>
              <a:t>17</a:t>
            </a:fld>
            <a:endParaRPr lang="cs-CZ" altLang="cs-CZ"/>
          </a:p>
        </p:txBody>
      </p:sp>
    </p:spTree>
    <p:extLst>
      <p:ext uri="{BB962C8B-B14F-4D97-AF65-F5344CB8AC3E}">
        <p14:creationId xmlns:p14="http://schemas.microsoft.com/office/powerpoint/2010/main" val="200348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ChangeArrowheads="1" noTextEdit="1"/>
          </p:cNvSpPr>
          <p:nvPr>
            <p:ph type="sldImg"/>
          </p:nvPr>
        </p:nvSpPr>
        <p:spPr>
          <a:ln/>
        </p:spPr>
      </p:sp>
      <p:sp>
        <p:nvSpPr>
          <p:cNvPr id="552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cs typeface="Arial" panose="020B0604020202020204" pitchFamily="34" charset="0"/>
              </a:rPr>
              <a:t>video meióza, nejčastější příčiny abortů: Turnerův s., trisomie 16, triploidie</a:t>
            </a:r>
          </a:p>
        </p:txBody>
      </p:sp>
      <p:sp>
        <p:nvSpPr>
          <p:cNvPr id="553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64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64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64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64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0E53F1-92CE-4D7C-A43D-7191529915BC}" type="slidenum">
              <a:rPr lang="cs-CZ" altLang="cs-CZ"/>
              <a:pPr>
                <a:spcBef>
                  <a:spcPct val="0"/>
                </a:spcBef>
              </a:pPr>
              <a:t>18</a:t>
            </a:fld>
            <a:endParaRPr lang="cs-CZ" altLang="cs-CZ"/>
          </a:p>
        </p:txBody>
      </p:sp>
    </p:spTree>
    <p:extLst>
      <p:ext uri="{BB962C8B-B14F-4D97-AF65-F5344CB8AC3E}">
        <p14:creationId xmlns:p14="http://schemas.microsoft.com/office/powerpoint/2010/main" val="165744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ChangeArrowheads="1" noTextEdit="1"/>
          </p:cNvSpPr>
          <p:nvPr>
            <p:ph type="sldImg"/>
          </p:nvPr>
        </p:nvSpPr>
        <p:spPr>
          <a:ln/>
        </p:spPr>
      </p:sp>
      <p:sp>
        <p:nvSpPr>
          <p:cNvPr id="5632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a:latin typeface="Arial" panose="020B0604020202020204" pitchFamily="34" charset="0"/>
                <a:cs typeface="Arial" panose="020B0604020202020204" pitchFamily="34" charset="0"/>
              </a:rPr>
              <a:t>Savčí typ (typ Drosophila)</a:t>
            </a:r>
          </a:p>
          <a:p>
            <a:r>
              <a:rPr lang="cs-CZ" altLang="cs-CZ" b="1">
                <a:latin typeface="Arial" panose="020B0604020202020204" pitchFamily="34" charset="0"/>
                <a:cs typeface="Arial" panose="020B0604020202020204" pitchFamily="34" charset="0"/>
              </a:rPr>
              <a:t>savci včetně člověka</a:t>
            </a:r>
            <a:r>
              <a:rPr lang="cs-CZ" altLang="cs-CZ">
                <a:latin typeface="Arial" panose="020B0604020202020204" pitchFamily="34" charset="0"/>
                <a:cs typeface="Arial" panose="020B0604020202020204" pitchFamily="34" charset="0"/>
              </a:rPr>
              <a:t>, někteří obojživelníci, plazi, většina řádů hmyzu a většina dvoudomých rostlin</a:t>
            </a:r>
          </a:p>
          <a:p>
            <a:r>
              <a:rPr lang="cs-CZ" altLang="cs-CZ">
                <a:latin typeface="Arial" panose="020B0604020202020204" pitchFamily="34" charset="0"/>
                <a:cs typeface="Arial" panose="020B0604020202020204" pitchFamily="34" charset="0"/>
              </a:rPr>
              <a:t>pohlaví: </a:t>
            </a:r>
            <a:r>
              <a:rPr lang="cs-CZ" altLang="cs-CZ" b="1">
                <a:latin typeface="Arial" panose="020B0604020202020204" pitchFamily="34" charset="0"/>
                <a:cs typeface="Arial" panose="020B0604020202020204" pitchFamily="34" charset="0"/>
              </a:rPr>
              <a:t>XX</a:t>
            </a:r>
            <a:r>
              <a:rPr lang="cs-CZ" altLang="cs-CZ">
                <a:latin typeface="Arial" panose="020B0604020202020204" pitchFamily="34" charset="0"/>
                <a:cs typeface="Arial" panose="020B0604020202020204" pitchFamily="34" charset="0"/>
              </a:rPr>
              <a:t> (homogametní) tvoří vajíčka pouze s chromozomem X (samice)</a:t>
            </a:r>
          </a:p>
          <a:p>
            <a:r>
              <a:rPr lang="cs-CZ" altLang="cs-CZ">
                <a:latin typeface="Arial" panose="020B0604020202020204" pitchFamily="34" charset="0"/>
                <a:cs typeface="Arial" panose="020B0604020202020204" pitchFamily="34" charset="0"/>
              </a:rPr>
              <a:t>pohlaví: </a:t>
            </a:r>
            <a:r>
              <a:rPr lang="cs-CZ" altLang="cs-CZ" b="1">
                <a:latin typeface="Arial" panose="020B0604020202020204" pitchFamily="34" charset="0"/>
                <a:cs typeface="Arial" panose="020B0604020202020204" pitchFamily="34" charset="0"/>
              </a:rPr>
              <a:t>XY</a:t>
            </a:r>
            <a:r>
              <a:rPr lang="cs-CZ" altLang="cs-CZ">
                <a:latin typeface="Arial" panose="020B0604020202020204" pitchFamily="34" charset="0"/>
                <a:cs typeface="Arial" panose="020B0604020202020204" pitchFamily="34" charset="0"/>
              </a:rPr>
              <a:t> (heterogametní) tvoří spermie buď s chromozomem X nebo s Y v poměru 1 : 1 (samci)</a:t>
            </a:r>
          </a:p>
          <a:p>
            <a:r>
              <a:rPr lang="cs-CZ" altLang="cs-CZ" b="1">
                <a:latin typeface="Arial" panose="020B0604020202020204" pitchFamily="34" charset="0"/>
                <a:cs typeface="Arial" panose="020B0604020202020204" pitchFamily="34" charset="0"/>
              </a:rPr>
              <a:t>Ptačí typ (typ Abraxas)</a:t>
            </a:r>
          </a:p>
          <a:p>
            <a:r>
              <a:rPr lang="cs-CZ" altLang="cs-CZ">
                <a:latin typeface="Arial" panose="020B0604020202020204" pitchFamily="34" charset="0"/>
                <a:cs typeface="Arial" panose="020B0604020202020204" pitchFamily="34" charset="0"/>
              </a:rPr>
              <a:t>ptáci, některé ryby, někteří obojživelníci a motýli</a:t>
            </a:r>
          </a:p>
          <a:p>
            <a:r>
              <a:rPr lang="cs-CZ" altLang="cs-CZ">
                <a:latin typeface="Arial" panose="020B0604020202020204" pitchFamily="34" charset="0"/>
                <a:cs typeface="Arial" panose="020B0604020202020204" pitchFamily="34" charset="0"/>
              </a:rPr>
              <a:t>pohlaví: ZW (samice)</a:t>
            </a:r>
          </a:p>
          <a:p>
            <a:r>
              <a:rPr lang="cs-CZ" altLang="cs-CZ">
                <a:latin typeface="Arial" panose="020B0604020202020204" pitchFamily="34" charset="0"/>
                <a:cs typeface="Arial" panose="020B0604020202020204" pitchFamily="34" charset="0"/>
              </a:rPr>
              <a:t>pohlaví: ZZ (samci)</a:t>
            </a:r>
          </a:p>
          <a:p>
            <a:endParaRPr lang="cs-CZ" altLang="cs-CZ">
              <a:latin typeface="Arial" panose="020B0604020202020204" pitchFamily="34" charset="0"/>
              <a:cs typeface="Arial" panose="020B0604020202020204" pitchFamily="34" charset="0"/>
            </a:endParaRPr>
          </a:p>
        </p:txBody>
      </p:sp>
      <p:sp>
        <p:nvSpPr>
          <p:cNvPr id="5632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Comic Sans MS" panose="030F0702030302020204" pitchFamily="66" charset="0"/>
                <a:cs typeface="Arial" panose="020B0604020202020204" pitchFamily="34" charset="0"/>
              </a:defRPr>
            </a:lvl1pPr>
            <a:lvl2pPr marL="742950" indent="-285750" defTabSz="906463">
              <a:defRPr>
                <a:solidFill>
                  <a:schemeClr val="tx1"/>
                </a:solidFill>
                <a:latin typeface="Comic Sans MS" panose="030F0702030302020204" pitchFamily="66" charset="0"/>
                <a:cs typeface="Arial" panose="020B0604020202020204" pitchFamily="34" charset="0"/>
              </a:defRPr>
            </a:lvl2pPr>
            <a:lvl3pPr marL="1143000" indent="-228600" defTabSz="906463">
              <a:defRPr>
                <a:solidFill>
                  <a:schemeClr val="tx1"/>
                </a:solidFill>
                <a:latin typeface="Comic Sans MS" panose="030F0702030302020204" pitchFamily="66" charset="0"/>
                <a:cs typeface="Arial" panose="020B0604020202020204" pitchFamily="34" charset="0"/>
              </a:defRPr>
            </a:lvl3pPr>
            <a:lvl4pPr marL="1600200" indent="-228600" defTabSz="906463">
              <a:defRPr>
                <a:solidFill>
                  <a:schemeClr val="tx1"/>
                </a:solidFill>
                <a:latin typeface="Comic Sans MS" panose="030F0702030302020204" pitchFamily="66" charset="0"/>
                <a:cs typeface="Arial" panose="020B0604020202020204" pitchFamily="34" charset="0"/>
              </a:defRPr>
            </a:lvl4pPr>
            <a:lvl5pPr marL="2057400" indent="-228600" defTabSz="906463">
              <a:defRPr>
                <a:solidFill>
                  <a:schemeClr val="tx1"/>
                </a:solidFill>
                <a:latin typeface="Comic Sans MS" panose="030F0702030302020204" pitchFamily="66" charset="0"/>
                <a:cs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A8E140FD-0E5D-4B9A-B17D-786D7A9919B4}" type="slidenum">
              <a:rPr lang="cs-CZ" altLang="cs-CZ">
                <a:latin typeface="Arial" panose="020B0604020202020204" pitchFamily="34" charset="0"/>
              </a:rPr>
              <a:pPr/>
              <a:t>23</a:t>
            </a:fld>
            <a:endParaRPr lang="cs-CZ" altLang="cs-CZ">
              <a:latin typeface="Arial" panose="020B0604020202020204" pitchFamily="34" charset="0"/>
            </a:endParaRPr>
          </a:p>
        </p:txBody>
      </p:sp>
    </p:spTree>
    <p:extLst>
      <p:ext uri="{BB962C8B-B14F-4D97-AF65-F5344CB8AC3E}">
        <p14:creationId xmlns:p14="http://schemas.microsoft.com/office/powerpoint/2010/main" val="341059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ChangeArrowheads="1" noTextEdit="1"/>
          </p:cNvSpPr>
          <p:nvPr>
            <p:ph type="sldImg"/>
          </p:nvPr>
        </p:nvSpPr>
        <p:spPr>
          <a:ln/>
        </p:spPr>
      </p:sp>
      <p:sp>
        <p:nvSpPr>
          <p:cNvPr id="5632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a:latin typeface="Arial" panose="020B0604020202020204" pitchFamily="34" charset="0"/>
                <a:cs typeface="Arial" panose="020B0604020202020204" pitchFamily="34" charset="0"/>
              </a:rPr>
              <a:t>Savčí typ (typ Drosophila)</a:t>
            </a:r>
          </a:p>
          <a:p>
            <a:r>
              <a:rPr lang="cs-CZ" altLang="cs-CZ" b="1">
                <a:latin typeface="Arial" panose="020B0604020202020204" pitchFamily="34" charset="0"/>
                <a:cs typeface="Arial" panose="020B0604020202020204" pitchFamily="34" charset="0"/>
              </a:rPr>
              <a:t>savci včetně člověka</a:t>
            </a:r>
            <a:r>
              <a:rPr lang="cs-CZ" altLang="cs-CZ">
                <a:latin typeface="Arial" panose="020B0604020202020204" pitchFamily="34" charset="0"/>
                <a:cs typeface="Arial" panose="020B0604020202020204" pitchFamily="34" charset="0"/>
              </a:rPr>
              <a:t>, někteří obojživelníci, plazi, většina řádů hmyzu a většina dvoudomých rostlin</a:t>
            </a:r>
          </a:p>
          <a:p>
            <a:r>
              <a:rPr lang="cs-CZ" altLang="cs-CZ">
                <a:latin typeface="Arial" panose="020B0604020202020204" pitchFamily="34" charset="0"/>
                <a:cs typeface="Arial" panose="020B0604020202020204" pitchFamily="34" charset="0"/>
              </a:rPr>
              <a:t>pohlaví: </a:t>
            </a:r>
            <a:r>
              <a:rPr lang="cs-CZ" altLang="cs-CZ" b="1">
                <a:latin typeface="Arial" panose="020B0604020202020204" pitchFamily="34" charset="0"/>
                <a:cs typeface="Arial" panose="020B0604020202020204" pitchFamily="34" charset="0"/>
              </a:rPr>
              <a:t>XX</a:t>
            </a:r>
            <a:r>
              <a:rPr lang="cs-CZ" altLang="cs-CZ">
                <a:latin typeface="Arial" panose="020B0604020202020204" pitchFamily="34" charset="0"/>
                <a:cs typeface="Arial" panose="020B0604020202020204" pitchFamily="34" charset="0"/>
              </a:rPr>
              <a:t> (homogametní) tvoří vajíčka pouze s chromozomem X (samice)</a:t>
            </a:r>
          </a:p>
          <a:p>
            <a:r>
              <a:rPr lang="cs-CZ" altLang="cs-CZ">
                <a:latin typeface="Arial" panose="020B0604020202020204" pitchFamily="34" charset="0"/>
                <a:cs typeface="Arial" panose="020B0604020202020204" pitchFamily="34" charset="0"/>
              </a:rPr>
              <a:t>pohlaví: </a:t>
            </a:r>
            <a:r>
              <a:rPr lang="cs-CZ" altLang="cs-CZ" b="1">
                <a:latin typeface="Arial" panose="020B0604020202020204" pitchFamily="34" charset="0"/>
                <a:cs typeface="Arial" panose="020B0604020202020204" pitchFamily="34" charset="0"/>
              </a:rPr>
              <a:t>XY</a:t>
            </a:r>
            <a:r>
              <a:rPr lang="cs-CZ" altLang="cs-CZ">
                <a:latin typeface="Arial" panose="020B0604020202020204" pitchFamily="34" charset="0"/>
                <a:cs typeface="Arial" panose="020B0604020202020204" pitchFamily="34" charset="0"/>
              </a:rPr>
              <a:t> (heterogametní) tvoří spermie buď s chromozomem X nebo s Y v poměru 1 : 1 (samci)</a:t>
            </a:r>
          </a:p>
          <a:p>
            <a:r>
              <a:rPr lang="cs-CZ" altLang="cs-CZ" b="1">
                <a:latin typeface="Arial" panose="020B0604020202020204" pitchFamily="34" charset="0"/>
                <a:cs typeface="Arial" panose="020B0604020202020204" pitchFamily="34" charset="0"/>
              </a:rPr>
              <a:t>Ptačí typ (typ Abraxas)</a:t>
            </a:r>
          </a:p>
          <a:p>
            <a:r>
              <a:rPr lang="cs-CZ" altLang="cs-CZ">
                <a:latin typeface="Arial" panose="020B0604020202020204" pitchFamily="34" charset="0"/>
                <a:cs typeface="Arial" panose="020B0604020202020204" pitchFamily="34" charset="0"/>
              </a:rPr>
              <a:t>ptáci, některé ryby, někteří obojživelníci a motýli</a:t>
            </a:r>
          </a:p>
          <a:p>
            <a:r>
              <a:rPr lang="cs-CZ" altLang="cs-CZ">
                <a:latin typeface="Arial" panose="020B0604020202020204" pitchFamily="34" charset="0"/>
                <a:cs typeface="Arial" panose="020B0604020202020204" pitchFamily="34" charset="0"/>
              </a:rPr>
              <a:t>pohlaví: ZW (samice)</a:t>
            </a:r>
          </a:p>
          <a:p>
            <a:r>
              <a:rPr lang="cs-CZ" altLang="cs-CZ">
                <a:latin typeface="Arial" panose="020B0604020202020204" pitchFamily="34" charset="0"/>
                <a:cs typeface="Arial" panose="020B0604020202020204" pitchFamily="34" charset="0"/>
              </a:rPr>
              <a:t>pohlaví: ZZ (samci)</a:t>
            </a:r>
          </a:p>
          <a:p>
            <a:endParaRPr lang="cs-CZ" altLang="cs-CZ">
              <a:latin typeface="Arial" panose="020B0604020202020204" pitchFamily="34" charset="0"/>
              <a:cs typeface="Arial" panose="020B0604020202020204" pitchFamily="34" charset="0"/>
            </a:endParaRPr>
          </a:p>
        </p:txBody>
      </p:sp>
      <p:sp>
        <p:nvSpPr>
          <p:cNvPr id="5632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Comic Sans MS" panose="030F0702030302020204" pitchFamily="66" charset="0"/>
                <a:cs typeface="Arial" panose="020B0604020202020204" pitchFamily="34" charset="0"/>
              </a:defRPr>
            </a:lvl1pPr>
            <a:lvl2pPr marL="742950" indent="-285750" defTabSz="906463">
              <a:defRPr>
                <a:solidFill>
                  <a:schemeClr val="tx1"/>
                </a:solidFill>
                <a:latin typeface="Comic Sans MS" panose="030F0702030302020204" pitchFamily="66" charset="0"/>
                <a:cs typeface="Arial" panose="020B0604020202020204" pitchFamily="34" charset="0"/>
              </a:defRPr>
            </a:lvl2pPr>
            <a:lvl3pPr marL="1143000" indent="-228600" defTabSz="906463">
              <a:defRPr>
                <a:solidFill>
                  <a:schemeClr val="tx1"/>
                </a:solidFill>
                <a:latin typeface="Comic Sans MS" panose="030F0702030302020204" pitchFamily="66" charset="0"/>
                <a:cs typeface="Arial" panose="020B0604020202020204" pitchFamily="34" charset="0"/>
              </a:defRPr>
            </a:lvl3pPr>
            <a:lvl4pPr marL="1600200" indent="-228600" defTabSz="906463">
              <a:defRPr>
                <a:solidFill>
                  <a:schemeClr val="tx1"/>
                </a:solidFill>
                <a:latin typeface="Comic Sans MS" panose="030F0702030302020204" pitchFamily="66" charset="0"/>
                <a:cs typeface="Arial" panose="020B0604020202020204" pitchFamily="34" charset="0"/>
              </a:defRPr>
            </a:lvl4pPr>
            <a:lvl5pPr marL="2057400" indent="-228600" defTabSz="906463">
              <a:defRPr>
                <a:solidFill>
                  <a:schemeClr val="tx1"/>
                </a:solidFill>
                <a:latin typeface="Comic Sans MS" panose="030F0702030302020204" pitchFamily="66" charset="0"/>
                <a:cs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A8E140FD-0E5D-4B9A-B17D-786D7A9919B4}" type="slidenum">
              <a:rPr lang="cs-CZ" altLang="cs-CZ">
                <a:latin typeface="Arial" panose="020B0604020202020204" pitchFamily="34" charset="0"/>
              </a:rPr>
              <a:pPr/>
              <a:t>24</a:t>
            </a:fld>
            <a:endParaRPr lang="cs-CZ" altLang="cs-CZ">
              <a:latin typeface="Arial" panose="020B0604020202020204" pitchFamily="34" charset="0"/>
            </a:endParaRPr>
          </a:p>
        </p:txBody>
      </p:sp>
    </p:spTree>
    <p:extLst>
      <p:ext uri="{BB962C8B-B14F-4D97-AF65-F5344CB8AC3E}">
        <p14:creationId xmlns:p14="http://schemas.microsoft.com/office/powerpoint/2010/main" val="70546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ChangeArrowheads="1" noTextEdit="1"/>
          </p:cNvSpPr>
          <p:nvPr>
            <p:ph type="sldImg"/>
          </p:nvPr>
        </p:nvSpPr>
        <p:spPr>
          <a:ln/>
        </p:spPr>
      </p:sp>
      <p:sp>
        <p:nvSpPr>
          <p:cNvPr id="5632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a:latin typeface="Arial" panose="020B0604020202020204" pitchFamily="34" charset="0"/>
                <a:cs typeface="Arial" panose="020B0604020202020204" pitchFamily="34" charset="0"/>
              </a:rPr>
              <a:t>Savčí typ (typ Drosophila)</a:t>
            </a:r>
          </a:p>
          <a:p>
            <a:r>
              <a:rPr lang="cs-CZ" altLang="cs-CZ" b="1">
                <a:latin typeface="Arial" panose="020B0604020202020204" pitchFamily="34" charset="0"/>
                <a:cs typeface="Arial" panose="020B0604020202020204" pitchFamily="34" charset="0"/>
              </a:rPr>
              <a:t>savci včetně člověka</a:t>
            </a:r>
            <a:r>
              <a:rPr lang="cs-CZ" altLang="cs-CZ">
                <a:latin typeface="Arial" panose="020B0604020202020204" pitchFamily="34" charset="0"/>
                <a:cs typeface="Arial" panose="020B0604020202020204" pitchFamily="34" charset="0"/>
              </a:rPr>
              <a:t>, někteří obojživelníci, plazi, většina řádů hmyzu a většina dvoudomých rostlin</a:t>
            </a:r>
          </a:p>
          <a:p>
            <a:r>
              <a:rPr lang="cs-CZ" altLang="cs-CZ">
                <a:latin typeface="Arial" panose="020B0604020202020204" pitchFamily="34" charset="0"/>
                <a:cs typeface="Arial" panose="020B0604020202020204" pitchFamily="34" charset="0"/>
              </a:rPr>
              <a:t>pohlaví: </a:t>
            </a:r>
            <a:r>
              <a:rPr lang="cs-CZ" altLang="cs-CZ" b="1">
                <a:latin typeface="Arial" panose="020B0604020202020204" pitchFamily="34" charset="0"/>
                <a:cs typeface="Arial" panose="020B0604020202020204" pitchFamily="34" charset="0"/>
              </a:rPr>
              <a:t>XX</a:t>
            </a:r>
            <a:r>
              <a:rPr lang="cs-CZ" altLang="cs-CZ">
                <a:latin typeface="Arial" panose="020B0604020202020204" pitchFamily="34" charset="0"/>
                <a:cs typeface="Arial" panose="020B0604020202020204" pitchFamily="34" charset="0"/>
              </a:rPr>
              <a:t> (homogametní) tvoří vajíčka pouze s chromozomem X (samice)</a:t>
            </a:r>
          </a:p>
          <a:p>
            <a:r>
              <a:rPr lang="cs-CZ" altLang="cs-CZ">
                <a:latin typeface="Arial" panose="020B0604020202020204" pitchFamily="34" charset="0"/>
                <a:cs typeface="Arial" panose="020B0604020202020204" pitchFamily="34" charset="0"/>
              </a:rPr>
              <a:t>pohlaví: </a:t>
            </a:r>
            <a:r>
              <a:rPr lang="cs-CZ" altLang="cs-CZ" b="1">
                <a:latin typeface="Arial" panose="020B0604020202020204" pitchFamily="34" charset="0"/>
                <a:cs typeface="Arial" panose="020B0604020202020204" pitchFamily="34" charset="0"/>
              </a:rPr>
              <a:t>XY</a:t>
            </a:r>
            <a:r>
              <a:rPr lang="cs-CZ" altLang="cs-CZ">
                <a:latin typeface="Arial" panose="020B0604020202020204" pitchFamily="34" charset="0"/>
                <a:cs typeface="Arial" panose="020B0604020202020204" pitchFamily="34" charset="0"/>
              </a:rPr>
              <a:t> (heterogametní) tvoří spermie buď s chromozomem X nebo s Y v poměru 1 : 1 (samci)</a:t>
            </a:r>
          </a:p>
          <a:p>
            <a:r>
              <a:rPr lang="cs-CZ" altLang="cs-CZ" b="1">
                <a:latin typeface="Arial" panose="020B0604020202020204" pitchFamily="34" charset="0"/>
                <a:cs typeface="Arial" panose="020B0604020202020204" pitchFamily="34" charset="0"/>
              </a:rPr>
              <a:t>Ptačí typ (typ Abraxas)</a:t>
            </a:r>
          </a:p>
          <a:p>
            <a:r>
              <a:rPr lang="cs-CZ" altLang="cs-CZ">
                <a:latin typeface="Arial" panose="020B0604020202020204" pitchFamily="34" charset="0"/>
                <a:cs typeface="Arial" panose="020B0604020202020204" pitchFamily="34" charset="0"/>
              </a:rPr>
              <a:t>ptáci, některé ryby, někteří obojživelníci a motýli</a:t>
            </a:r>
          </a:p>
          <a:p>
            <a:r>
              <a:rPr lang="cs-CZ" altLang="cs-CZ">
                <a:latin typeface="Arial" panose="020B0604020202020204" pitchFamily="34" charset="0"/>
                <a:cs typeface="Arial" panose="020B0604020202020204" pitchFamily="34" charset="0"/>
              </a:rPr>
              <a:t>pohlaví: ZW (samice)</a:t>
            </a:r>
          </a:p>
          <a:p>
            <a:r>
              <a:rPr lang="cs-CZ" altLang="cs-CZ">
                <a:latin typeface="Arial" panose="020B0604020202020204" pitchFamily="34" charset="0"/>
                <a:cs typeface="Arial" panose="020B0604020202020204" pitchFamily="34" charset="0"/>
              </a:rPr>
              <a:t>pohlaví: ZZ (samci)</a:t>
            </a:r>
          </a:p>
          <a:p>
            <a:endParaRPr lang="cs-CZ" altLang="cs-CZ">
              <a:latin typeface="Arial" panose="020B0604020202020204" pitchFamily="34" charset="0"/>
              <a:cs typeface="Arial" panose="020B0604020202020204" pitchFamily="34" charset="0"/>
            </a:endParaRPr>
          </a:p>
        </p:txBody>
      </p:sp>
      <p:sp>
        <p:nvSpPr>
          <p:cNvPr id="5632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Comic Sans MS" panose="030F0702030302020204" pitchFamily="66" charset="0"/>
                <a:cs typeface="Arial" panose="020B0604020202020204" pitchFamily="34" charset="0"/>
              </a:defRPr>
            </a:lvl1pPr>
            <a:lvl2pPr marL="742950" indent="-285750" defTabSz="906463">
              <a:defRPr>
                <a:solidFill>
                  <a:schemeClr val="tx1"/>
                </a:solidFill>
                <a:latin typeface="Comic Sans MS" panose="030F0702030302020204" pitchFamily="66" charset="0"/>
                <a:cs typeface="Arial" panose="020B0604020202020204" pitchFamily="34" charset="0"/>
              </a:defRPr>
            </a:lvl2pPr>
            <a:lvl3pPr marL="1143000" indent="-228600" defTabSz="906463">
              <a:defRPr>
                <a:solidFill>
                  <a:schemeClr val="tx1"/>
                </a:solidFill>
                <a:latin typeface="Comic Sans MS" panose="030F0702030302020204" pitchFamily="66" charset="0"/>
                <a:cs typeface="Arial" panose="020B0604020202020204" pitchFamily="34" charset="0"/>
              </a:defRPr>
            </a:lvl3pPr>
            <a:lvl4pPr marL="1600200" indent="-228600" defTabSz="906463">
              <a:defRPr>
                <a:solidFill>
                  <a:schemeClr val="tx1"/>
                </a:solidFill>
                <a:latin typeface="Comic Sans MS" panose="030F0702030302020204" pitchFamily="66" charset="0"/>
                <a:cs typeface="Arial" panose="020B0604020202020204" pitchFamily="34" charset="0"/>
              </a:defRPr>
            </a:lvl4pPr>
            <a:lvl5pPr marL="2057400" indent="-228600" defTabSz="906463">
              <a:defRPr>
                <a:solidFill>
                  <a:schemeClr val="tx1"/>
                </a:solidFill>
                <a:latin typeface="Comic Sans MS" panose="030F0702030302020204" pitchFamily="66" charset="0"/>
                <a:cs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A8E140FD-0E5D-4B9A-B17D-786D7A9919B4}" type="slidenum">
              <a:rPr lang="cs-CZ" altLang="cs-CZ">
                <a:latin typeface="Arial" panose="020B0604020202020204" pitchFamily="34" charset="0"/>
              </a:rPr>
              <a:pPr/>
              <a:t>25</a:t>
            </a:fld>
            <a:endParaRPr lang="cs-CZ" altLang="cs-CZ">
              <a:latin typeface="Arial" panose="020B0604020202020204" pitchFamily="34" charset="0"/>
            </a:endParaRPr>
          </a:p>
        </p:txBody>
      </p:sp>
    </p:spTree>
    <p:extLst>
      <p:ext uri="{BB962C8B-B14F-4D97-AF65-F5344CB8AC3E}">
        <p14:creationId xmlns:p14="http://schemas.microsoft.com/office/powerpoint/2010/main" val="81885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ChangeArrowheads="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cs typeface="Arial" panose="020B0604020202020204" pitchFamily="34" charset="0"/>
            </a:endParaRP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64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64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64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64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022BC4-24AD-4877-9FAF-95847BFA2F8D}" type="slidenum">
              <a:rPr lang="cs-CZ" altLang="cs-CZ"/>
              <a:pPr>
                <a:spcBef>
                  <a:spcPct val="0"/>
                </a:spcBef>
              </a:pPr>
              <a:t>28</a:t>
            </a:fld>
            <a:endParaRPr lang="cs-CZ" altLang="cs-CZ"/>
          </a:p>
        </p:txBody>
      </p:sp>
    </p:spTree>
    <p:extLst>
      <p:ext uri="{BB962C8B-B14F-4D97-AF65-F5344CB8AC3E}">
        <p14:creationId xmlns:p14="http://schemas.microsoft.com/office/powerpoint/2010/main" val="381673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E3692DF-B93F-4B89-8E81-6182AE655F73}" type="datetime1">
              <a:rPr lang="cs-CZ" smtClean="0"/>
              <a:t>18.02.2025</a:t>
            </a:fld>
            <a:endParaRPr lang="cs-CZ"/>
          </a:p>
        </p:txBody>
      </p:sp>
      <p:sp>
        <p:nvSpPr>
          <p:cNvPr id="5" name="Footer Placeholder 4"/>
          <p:cNvSpPr>
            <a:spLocks noGrp="1"/>
          </p:cNvSpPr>
          <p:nvPr>
            <p:ph type="ftr" sz="quarter" idx="11"/>
          </p:nvPr>
        </p:nvSpPr>
        <p:spPr/>
        <p:txBody>
          <a:bodyPr/>
          <a:lstStyle/>
          <a:p>
            <a:r>
              <a:rPr lang="cs-CZ"/>
              <a:t>Bi6140 Embryologie</a:t>
            </a:r>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19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431EE9-94F7-48BB-9219-21837AFCFEE6}" type="datetime1">
              <a:rPr lang="cs-CZ" smtClean="0"/>
              <a:t>18.02.2025</a:t>
            </a:fld>
            <a:endParaRPr lang="cs-CZ"/>
          </a:p>
        </p:txBody>
      </p:sp>
      <p:sp>
        <p:nvSpPr>
          <p:cNvPr id="5" name="Footer Placeholder 4"/>
          <p:cNvSpPr>
            <a:spLocks noGrp="1"/>
          </p:cNvSpPr>
          <p:nvPr>
            <p:ph type="ftr" sz="quarter" idx="11"/>
          </p:nvPr>
        </p:nvSpPr>
        <p:spPr/>
        <p:txBody>
          <a:bodyPr/>
          <a:lstStyle/>
          <a:p>
            <a:r>
              <a:rPr lang="cs-CZ"/>
              <a:t>Bi6140 Embryologie</a:t>
            </a:r>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38579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CFD73CF-A441-42FE-883C-3F8202E8EEEA}" type="datetime1">
              <a:rPr lang="cs-CZ" smtClean="0"/>
              <a:t>18.02.2025</a:t>
            </a:fld>
            <a:endParaRPr lang="cs-CZ"/>
          </a:p>
        </p:txBody>
      </p:sp>
      <p:sp>
        <p:nvSpPr>
          <p:cNvPr id="5" name="Footer Placeholder 4"/>
          <p:cNvSpPr>
            <a:spLocks noGrp="1"/>
          </p:cNvSpPr>
          <p:nvPr>
            <p:ph type="ftr" sz="quarter" idx="11"/>
          </p:nvPr>
        </p:nvSpPr>
        <p:spPr/>
        <p:txBody>
          <a:bodyPr/>
          <a:lstStyle/>
          <a:p>
            <a:r>
              <a:rPr lang="cs-CZ"/>
              <a:t>Bi6140 Embryologie</a:t>
            </a:r>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42850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AC5F3C-0088-4E6E-AA8D-690A3F8D0CF5}" type="datetime1">
              <a:rPr lang="cs-CZ" smtClean="0"/>
              <a:t>18.02.2025</a:t>
            </a:fld>
            <a:endParaRPr lang="cs-CZ"/>
          </a:p>
        </p:txBody>
      </p:sp>
      <p:sp>
        <p:nvSpPr>
          <p:cNvPr id="5" name="Footer Placeholder 4"/>
          <p:cNvSpPr>
            <a:spLocks noGrp="1"/>
          </p:cNvSpPr>
          <p:nvPr>
            <p:ph type="ftr" sz="quarter" idx="11"/>
          </p:nvPr>
        </p:nvSpPr>
        <p:spPr/>
        <p:txBody>
          <a:bodyPr/>
          <a:lstStyle/>
          <a:p>
            <a:r>
              <a:rPr lang="cs-CZ"/>
              <a:t>Bi6140 Embryologie</a:t>
            </a:r>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07578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E844A56-BC50-4075-9821-9FFFC409C413}" type="datetime1">
              <a:rPr lang="cs-CZ" smtClean="0"/>
              <a:t>18.02.2025</a:t>
            </a:fld>
            <a:endParaRPr lang="cs-CZ"/>
          </a:p>
        </p:txBody>
      </p:sp>
      <p:sp>
        <p:nvSpPr>
          <p:cNvPr id="5" name="Footer Placeholder 4"/>
          <p:cNvSpPr>
            <a:spLocks noGrp="1"/>
          </p:cNvSpPr>
          <p:nvPr>
            <p:ph type="ftr" sz="quarter" idx="11"/>
          </p:nvPr>
        </p:nvSpPr>
        <p:spPr/>
        <p:txBody>
          <a:bodyPr/>
          <a:lstStyle/>
          <a:p>
            <a:r>
              <a:rPr lang="cs-CZ"/>
              <a:t>Bi6140 Embryologie</a:t>
            </a:r>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88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7E414BE-9CDA-4A96-ABE9-FC0B8DD44E7B}" type="datetime1">
              <a:rPr lang="cs-CZ" smtClean="0"/>
              <a:t>18.02.2025</a:t>
            </a:fld>
            <a:endParaRPr lang="cs-CZ"/>
          </a:p>
        </p:txBody>
      </p:sp>
      <p:sp>
        <p:nvSpPr>
          <p:cNvPr id="6" name="Footer Placeholder 5"/>
          <p:cNvSpPr>
            <a:spLocks noGrp="1"/>
          </p:cNvSpPr>
          <p:nvPr>
            <p:ph type="ftr" sz="quarter" idx="11"/>
          </p:nvPr>
        </p:nvSpPr>
        <p:spPr/>
        <p:txBody>
          <a:bodyPr/>
          <a:lstStyle/>
          <a:p>
            <a:r>
              <a:rPr lang="cs-CZ"/>
              <a:t>Bi6140 Embryologie</a:t>
            </a:r>
          </a:p>
        </p:txBody>
      </p:sp>
      <p:sp>
        <p:nvSpPr>
          <p:cNvPr id="7" name="Slide Number Placeholder 6"/>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12668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71131D1-49F6-4F49-89B4-20CB849B43E3}" type="datetime1">
              <a:rPr lang="cs-CZ" smtClean="0"/>
              <a:t>18.02.2025</a:t>
            </a:fld>
            <a:endParaRPr lang="cs-CZ"/>
          </a:p>
        </p:txBody>
      </p:sp>
      <p:sp>
        <p:nvSpPr>
          <p:cNvPr id="8" name="Footer Placeholder 7"/>
          <p:cNvSpPr>
            <a:spLocks noGrp="1"/>
          </p:cNvSpPr>
          <p:nvPr>
            <p:ph type="ftr" sz="quarter" idx="11"/>
          </p:nvPr>
        </p:nvSpPr>
        <p:spPr/>
        <p:txBody>
          <a:bodyPr/>
          <a:lstStyle/>
          <a:p>
            <a:r>
              <a:rPr lang="cs-CZ"/>
              <a:t>Bi6140 Embryologie</a:t>
            </a:r>
          </a:p>
        </p:txBody>
      </p:sp>
      <p:sp>
        <p:nvSpPr>
          <p:cNvPr id="9" name="Slide Number Placeholder 8"/>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5732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942E33F-FA6A-448D-A342-5FD53C5AB074}" type="datetime1">
              <a:rPr lang="cs-CZ" smtClean="0"/>
              <a:t>18.02.2025</a:t>
            </a:fld>
            <a:endParaRPr lang="cs-CZ"/>
          </a:p>
        </p:txBody>
      </p:sp>
      <p:sp>
        <p:nvSpPr>
          <p:cNvPr id="4" name="Footer Placeholder 3"/>
          <p:cNvSpPr>
            <a:spLocks noGrp="1"/>
          </p:cNvSpPr>
          <p:nvPr>
            <p:ph type="ftr" sz="quarter" idx="11"/>
          </p:nvPr>
        </p:nvSpPr>
        <p:spPr/>
        <p:txBody>
          <a:bodyPr/>
          <a:lstStyle/>
          <a:p>
            <a:r>
              <a:rPr lang="cs-CZ"/>
              <a:t>Bi6140 Embryologie</a:t>
            </a:r>
          </a:p>
        </p:txBody>
      </p:sp>
      <p:sp>
        <p:nvSpPr>
          <p:cNvPr id="5" name="Slide Number Placeholder 4"/>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375671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840619-C455-47D7-BFA9-F011A393A428}" type="datetime1">
              <a:rPr lang="cs-CZ" smtClean="0"/>
              <a:t>18.02.2025</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r>
              <a:rPr lang="cs-CZ"/>
              <a:t>Bi6140 Embryologie</a:t>
            </a:r>
          </a:p>
        </p:txBody>
      </p:sp>
      <p:sp>
        <p:nvSpPr>
          <p:cNvPr id="9" name="Slide Number Placeholder 8"/>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358799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6ED06D5-CC1C-4548-8BCC-5FC5265FF982}" type="datetime1">
              <a:rPr lang="cs-CZ" smtClean="0"/>
              <a:t>18.02.2025</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cs-CZ"/>
              <a:t>Bi6140 Embryologie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2BC3EA-E2EC-40AA-BF67-C4C476FA0C99}" type="slidenum">
              <a:rPr lang="cs-CZ" smtClean="0"/>
              <a:t>‹#›</a:t>
            </a:fld>
            <a:endParaRPr lang="cs-CZ"/>
          </a:p>
        </p:txBody>
      </p:sp>
    </p:spTree>
    <p:extLst>
      <p:ext uri="{BB962C8B-B14F-4D97-AF65-F5344CB8AC3E}">
        <p14:creationId xmlns:p14="http://schemas.microsoft.com/office/powerpoint/2010/main" val="350489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4BAD02B-1320-43A4-8C33-DCA8EDE28EC5}" type="datetime1">
              <a:rPr lang="cs-CZ" smtClean="0"/>
              <a:t>18.02.2025</a:t>
            </a:fld>
            <a:endParaRPr lang="cs-CZ"/>
          </a:p>
        </p:txBody>
      </p:sp>
      <p:sp>
        <p:nvSpPr>
          <p:cNvPr id="6" name="Footer Placeholder 5"/>
          <p:cNvSpPr>
            <a:spLocks noGrp="1"/>
          </p:cNvSpPr>
          <p:nvPr>
            <p:ph type="ftr" sz="quarter" idx="11"/>
          </p:nvPr>
        </p:nvSpPr>
        <p:spPr/>
        <p:txBody>
          <a:bodyPr/>
          <a:lstStyle/>
          <a:p>
            <a:r>
              <a:rPr lang="cs-CZ"/>
              <a:t>Bi6140 Embryologie</a:t>
            </a:r>
          </a:p>
        </p:txBody>
      </p:sp>
      <p:sp>
        <p:nvSpPr>
          <p:cNvPr id="7" name="Slide Number Placeholder 6"/>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157852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332787-0878-4D1D-8A73-81664EFCBE24}" type="datetime1">
              <a:rPr lang="cs-CZ" smtClean="0"/>
              <a:t>18.02.2025</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cs-CZ"/>
              <a:t>Bi6140 Embryologie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2BC3EA-E2EC-40AA-BF67-C4C476FA0C99}"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660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commons.wikimedia.org/wiki/File:Aristotle_Altemps_Inv8575.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z/url?sa=i&amp;rct=j&amp;q=&amp;esrc=s&amp;frm=1&amp;source=images&amp;cd=&amp;cad=rja&amp;docid=I16QLNoBYrwKzM&amp;tbnid=M4vUMRdIZ6aWVM:&amp;ved=0CAUQjRw&amp;url=http://castleofcostamesa.com/waldorf-days/foundation-studies/tuesdays-ancient-history-september-20-2011&amp;ei=fuE6Uq7EI8fcsgaX84GwDw&amp;bvm=bv.52288139,d.d2k&amp;psig=AFQjCNHNG-SZ__CnGsa-nJayIKm0Gnf5nA&amp;ust=137967690685827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2.bp.blogspot.com/-vOmyjI1tYQI/UVweLkciAjI/AAAAAAAAINo/mYJz-92JARY/s1600/Timeline+(1).gi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78972" y="2523309"/>
            <a:ext cx="11641394" cy="2514600"/>
          </a:xfrm>
        </p:spPr>
        <p:txBody>
          <a:bodyPr>
            <a:normAutofit fontScale="90000"/>
          </a:bodyPr>
          <a:lstStyle/>
          <a:p>
            <a:pPr algn="ctr">
              <a:defRPr/>
            </a:pPr>
            <a:br>
              <a:rPr lang="cs-CZ" sz="7300" dirty="0"/>
            </a:br>
            <a:r>
              <a:rPr lang="cs-CZ" sz="7300" dirty="0" err="1"/>
              <a:t>Introduction</a:t>
            </a:r>
            <a:r>
              <a:rPr lang="cs-CZ" sz="7300" dirty="0"/>
              <a:t>, </a:t>
            </a:r>
            <a:r>
              <a:rPr lang="cs-CZ" sz="7300" dirty="0" err="1"/>
              <a:t>general</a:t>
            </a:r>
            <a:r>
              <a:rPr lang="cs-CZ" sz="7300" dirty="0"/>
              <a:t> </a:t>
            </a:r>
            <a:r>
              <a:rPr lang="cs-CZ" sz="7300" dirty="0" err="1"/>
              <a:t>terms,reproduction</a:t>
            </a:r>
            <a:r>
              <a:rPr lang="cs-CZ" sz="7300" dirty="0"/>
              <a:t>, </a:t>
            </a:r>
            <a:r>
              <a:rPr lang="cs-CZ" sz="7300" dirty="0" err="1"/>
              <a:t>gametogenesis</a:t>
            </a:r>
            <a:r>
              <a:rPr lang="cs-CZ" sz="7300" dirty="0"/>
              <a:t>, </a:t>
            </a:r>
            <a:br>
              <a:rPr lang="cs-CZ" sz="4000" dirty="0">
                <a:solidFill>
                  <a:schemeClr val="tx1"/>
                </a:solidFill>
                <a:latin typeface="+mn-lt"/>
              </a:rPr>
            </a:br>
            <a:br>
              <a:rPr lang="cs-CZ" sz="4000" b="1" dirty="0">
                <a:solidFill>
                  <a:schemeClr val="tx1"/>
                </a:solidFill>
                <a:latin typeface="Arial" panose="020B0604020202020204" pitchFamily="34" charset="0"/>
              </a:rPr>
            </a:br>
            <a:r>
              <a:rPr lang="cs-CZ" sz="2700" dirty="0">
                <a:solidFill>
                  <a:schemeClr val="tx1"/>
                </a:solidFill>
                <a:latin typeface="+mn-lt"/>
              </a:rPr>
              <a:t>HELENA NEJEZCHLEBOVÁ, helanej@sci.muni.cz</a:t>
            </a:r>
            <a:br>
              <a:rPr lang="cs-CZ" sz="2700" dirty="0">
                <a:solidFill>
                  <a:schemeClr val="tx1"/>
                </a:solidFill>
                <a:latin typeface="+mn-lt"/>
              </a:rPr>
            </a:br>
            <a:endParaRPr lang="cs-CZ" sz="2700" dirty="0">
              <a:solidFill>
                <a:schemeClr val="tx1"/>
              </a:solidFill>
              <a:latin typeface="+mn-lt"/>
            </a:endParaRPr>
          </a:p>
        </p:txBody>
      </p:sp>
      <p:sp>
        <p:nvSpPr>
          <p:cNvPr id="4" name="Zástupný symbol pro zápatí 3"/>
          <p:cNvSpPr>
            <a:spLocks noGrp="1"/>
          </p:cNvSpPr>
          <p:nvPr>
            <p:ph type="ftr" sz="quarter" idx="11"/>
          </p:nvPr>
        </p:nvSpPr>
        <p:spPr>
          <a:xfrm>
            <a:off x="3686185" y="6459785"/>
            <a:ext cx="4822804" cy="365125"/>
          </a:xfrm>
        </p:spPr>
        <p:txBody>
          <a:bodyPr/>
          <a:lstStyle/>
          <a:p>
            <a:r>
              <a:rPr lang="cs-CZ" sz="1400" dirty="0"/>
              <a:t>Bi6140en Embryology</a:t>
            </a:r>
          </a:p>
        </p:txBody>
      </p:sp>
      <p:sp>
        <p:nvSpPr>
          <p:cNvPr id="2" name="Obdélník 1"/>
          <p:cNvSpPr/>
          <p:nvPr/>
        </p:nvSpPr>
        <p:spPr>
          <a:xfrm>
            <a:off x="120072" y="5425681"/>
            <a:ext cx="12000293" cy="276999"/>
          </a:xfrm>
          <a:prstGeom prst="rect">
            <a:avLst/>
          </a:prstGeom>
        </p:spPr>
        <p:txBody>
          <a:bodyPr wrap="square">
            <a:spAutoFit/>
          </a:bodyPr>
          <a:lstStyle/>
          <a:p>
            <a:pPr algn="ctr"/>
            <a:r>
              <a:rPr lang="en-US" sz="1200" b="1" dirty="0">
                <a:solidFill>
                  <a:srgbClr val="FF0000"/>
                </a:solidFill>
              </a:rPr>
              <a:t>This material is intended only for students of Bi6140en Embryology (spring 202</a:t>
            </a:r>
            <a:r>
              <a:rPr lang="cs-CZ" sz="1200" b="1" dirty="0">
                <a:solidFill>
                  <a:srgbClr val="FF0000"/>
                </a:solidFill>
              </a:rPr>
              <a:t>5</a:t>
            </a:r>
            <a:r>
              <a:rPr lang="en-US" sz="1200" b="1" dirty="0">
                <a:solidFill>
                  <a:srgbClr val="FF0000"/>
                </a:solidFill>
              </a:rPr>
              <a:t>). Free distribution prohibited.</a:t>
            </a:r>
            <a:r>
              <a:rPr lang="cs-CZ" sz="1200" b="1" dirty="0">
                <a:solidFill>
                  <a:srgbClr val="FF0000"/>
                </a:solidFill>
              </a:rPr>
              <a:t> THANK YOU. </a:t>
            </a:r>
            <a:r>
              <a:rPr lang="en-US" sz="1200" b="1" dirty="0">
                <a:solidFill>
                  <a:srgbClr val="FF0000"/>
                </a:solidFill>
              </a:rPr>
              <a:t> </a:t>
            </a:r>
            <a:endParaRPr lang="cs-CZ" sz="1200" b="1" dirty="0">
              <a:solidFill>
                <a:srgbClr val="FF0000"/>
              </a:solidFill>
            </a:endParaRPr>
          </a:p>
        </p:txBody>
      </p:sp>
    </p:spTree>
    <p:extLst>
      <p:ext uri="{BB962C8B-B14F-4D97-AF65-F5344CB8AC3E}">
        <p14:creationId xmlns:p14="http://schemas.microsoft.com/office/powerpoint/2010/main" val="13215296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a:t>Bi6140 Embryologie</a:t>
            </a:r>
          </a:p>
        </p:txBody>
      </p:sp>
      <p:sp>
        <p:nvSpPr>
          <p:cNvPr id="3" name="Zástupný symbol pro číslo snímku 2"/>
          <p:cNvSpPr>
            <a:spLocks noGrp="1"/>
          </p:cNvSpPr>
          <p:nvPr>
            <p:ph type="sldNum" sz="quarter" idx="12"/>
          </p:nvPr>
        </p:nvSpPr>
        <p:spPr/>
        <p:txBody>
          <a:bodyPr/>
          <a:lstStyle/>
          <a:p>
            <a:fld id="{452BC3EA-E2EC-40AA-BF67-C4C476FA0C99}" type="slidenum">
              <a:rPr lang="cs-CZ" smtClean="0"/>
              <a:t>10</a:t>
            </a:fld>
            <a:endParaRPr lang="cs-CZ"/>
          </a:p>
        </p:txBody>
      </p:sp>
      <p:pic>
        <p:nvPicPr>
          <p:cNvPr id="4" name="Obrázek 3"/>
          <p:cNvPicPr/>
          <p:nvPr/>
        </p:nvPicPr>
        <p:blipFill rotWithShape="1">
          <a:blip r:embed="rId2">
            <a:extLst>
              <a:ext uri="{28A0092B-C50C-407E-A947-70E740481C1C}">
                <a14:useLocalDpi xmlns:a14="http://schemas.microsoft.com/office/drawing/2010/main" val="0"/>
              </a:ext>
            </a:extLst>
          </a:blip>
          <a:srcRect l="2388" t="18874" r="12825" b="9774"/>
          <a:stretch/>
        </p:blipFill>
        <p:spPr bwMode="auto">
          <a:xfrm>
            <a:off x="1256145" y="1043709"/>
            <a:ext cx="9956338" cy="4645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06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Basic </a:t>
            </a:r>
            <a:r>
              <a:rPr lang="cs-CZ" dirty="0" err="1"/>
              <a:t>terms</a:t>
            </a:r>
            <a:endParaRPr lang="cs-CZ" dirty="0"/>
          </a:p>
        </p:txBody>
      </p:sp>
      <p:sp>
        <p:nvSpPr>
          <p:cNvPr id="3" name="Zástupný symbol pro obsah 2"/>
          <p:cNvSpPr>
            <a:spLocks noGrp="1"/>
          </p:cNvSpPr>
          <p:nvPr>
            <p:ph idx="1"/>
          </p:nvPr>
        </p:nvSpPr>
        <p:spPr>
          <a:xfrm>
            <a:off x="1097280" y="1877645"/>
            <a:ext cx="10249989" cy="4441855"/>
          </a:xfrm>
        </p:spPr>
        <p:txBody>
          <a:bodyPr>
            <a:normAutofit fontScale="85000" lnSpcReduction="20000"/>
          </a:bodyPr>
          <a:lstStyle/>
          <a:p>
            <a:pPr>
              <a:buFont typeface="Wingdings" panose="05000000000000000000" pitchFamily="2" charset="2"/>
              <a:buChar char="§"/>
            </a:pPr>
            <a:r>
              <a:rPr lang="cs-CZ" dirty="0"/>
              <a:t> </a:t>
            </a:r>
            <a:r>
              <a:rPr lang="cs-CZ" dirty="0" err="1"/>
              <a:t>development</a:t>
            </a:r>
            <a:r>
              <a:rPr lang="cs-CZ" dirty="0"/>
              <a:t> = </a:t>
            </a:r>
            <a:r>
              <a:rPr lang="cs-CZ" dirty="0" err="1"/>
              <a:t>qualitative</a:t>
            </a:r>
            <a:r>
              <a:rPr lang="cs-CZ" dirty="0"/>
              <a:t> </a:t>
            </a:r>
            <a:r>
              <a:rPr lang="cs-CZ" dirty="0" err="1"/>
              <a:t>change</a:t>
            </a:r>
            <a:r>
              <a:rPr lang="cs-CZ" dirty="0"/>
              <a:t> </a:t>
            </a:r>
          </a:p>
          <a:p>
            <a:pPr>
              <a:buFont typeface="Wingdings" panose="05000000000000000000" pitchFamily="2" charset="2"/>
              <a:buChar char="§"/>
            </a:pPr>
            <a:r>
              <a:rPr lang="cs-CZ" dirty="0"/>
              <a:t> </a:t>
            </a:r>
            <a:r>
              <a:rPr lang="cs-CZ" dirty="0" err="1"/>
              <a:t>ontogenesis</a:t>
            </a:r>
            <a:r>
              <a:rPr lang="cs-CZ" dirty="0"/>
              <a:t> = </a:t>
            </a:r>
            <a:r>
              <a:rPr lang="cs-CZ" dirty="0" err="1"/>
              <a:t>development</a:t>
            </a:r>
            <a:r>
              <a:rPr lang="cs-CZ" dirty="0"/>
              <a:t> </a:t>
            </a:r>
            <a:r>
              <a:rPr lang="cs-CZ" dirty="0" err="1"/>
              <a:t>of</a:t>
            </a:r>
            <a:r>
              <a:rPr lang="cs-CZ" dirty="0"/>
              <a:t> </a:t>
            </a:r>
            <a:r>
              <a:rPr lang="cs-CZ" dirty="0" err="1"/>
              <a:t>the</a:t>
            </a:r>
            <a:r>
              <a:rPr lang="cs-CZ" dirty="0"/>
              <a:t> </a:t>
            </a:r>
            <a:r>
              <a:rPr lang="cs-CZ" dirty="0" err="1"/>
              <a:t>individual</a:t>
            </a:r>
            <a:r>
              <a:rPr lang="cs-CZ" dirty="0"/>
              <a:t> </a:t>
            </a:r>
          </a:p>
          <a:p>
            <a:pPr>
              <a:buFont typeface="Wingdings" panose="05000000000000000000" pitchFamily="2" charset="2"/>
              <a:buChar char="§"/>
            </a:pPr>
            <a:r>
              <a:rPr lang="cs-CZ" dirty="0"/>
              <a:t> </a:t>
            </a:r>
            <a:r>
              <a:rPr lang="cs-CZ" dirty="0" err="1"/>
              <a:t>phylogenesis</a:t>
            </a:r>
            <a:r>
              <a:rPr lang="cs-CZ" dirty="0"/>
              <a:t> = </a:t>
            </a:r>
            <a:r>
              <a:rPr lang="cs-CZ" dirty="0" err="1"/>
              <a:t>evolution</a:t>
            </a:r>
            <a:r>
              <a:rPr lang="cs-CZ" dirty="0"/>
              <a:t> </a:t>
            </a:r>
            <a:r>
              <a:rPr lang="cs-CZ" dirty="0" err="1"/>
              <a:t>of</a:t>
            </a:r>
            <a:r>
              <a:rPr lang="cs-CZ" dirty="0"/>
              <a:t> species </a:t>
            </a:r>
          </a:p>
          <a:p>
            <a:pPr>
              <a:buFont typeface="Wingdings" panose="05000000000000000000" pitchFamily="2" charset="2"/>
              <a:buChar char="§"/>
            </a:pPr>
            <a:r>
              <a:rPr lang="cs-CZ" dirty="0"/>
              <a:t> gamete = a </a:t>
            </a:r>
            <a:r>
              <a:rPr lang="cs-CZ" dirty="0" err="1"/>
              <a:t>mature</a:t>
            </a:r>
            <a:r>
              <a:rPr lang="cs-CZ" dirty="0"/>
              <a:t> </a:t>
            </a:r>
            <a:r>
              <a:rPr lang="cs-CZ" dirty="0" err="1"/>
              <a:t>germ</a:t>
            </a:r>
            <a:r>
              <a:rPr lang="cs-CZ" dirty="0"/>
              <a:t> cell </a:t>
            </a:r>
          </a:p>
          <a:p>
            <a:pPr>
              <a:buFont typeface="Wingdings" panose="05000000000000000000" pitchFamily="2" charset="2"/>
              <a:buChar char="§"/>
            </a:pPr>
            <a:r>
              <a:rPr lang="cs-CZ" dirty="0"/>
              <a:t> </a:t>
            </a:r>
            <a:r>
              <a:rPr lang="cs-CZ" dirty="0" err="1"/>
              <a:t>zygote</a:t>
            </a:r>
            <a:r>
              <a:rPr lang="cs-CZ" dirty="0"/>
              <a:t> = a </a:t>
            </a:r>
            <a:r>
              <a:rPr lang="cs-CZ" dirty="0" err="1"/>
              <a:t>fertilized</a:t>
            </a:r>
            <a:r>
              <a:rPr lang="cs-CZ" dirty="0"/>
              <a:t> </a:t>
            </a:r>
            <a:r>
              <a:rPr lang="cs-CZ" dirty="0" err="1"/>
              <a:t>egg</a:t>
            </a:r>
            <a:endParaRPr lang="cs-CZ" dirty="0"/>
          </a:p>
          <a:p>
            <a:pPr>
              <a:buFont typeface="Wingdings" panose="05000000000000000000" pitchFamily="2" charset="2"/>
              <a:buChar char="§"/>
            </a:pPr>
            <a:r>
              <a:rPr lang="cs-CZ" dirty="0"/>
              <a:t> </a:t>
            </a:r>
            <a:r>
              <a:rPr lang="cs-CZ" dirty="0" err="1"/>
              <a:t>proliferation</a:t>
            </a:r>
            <a:r>
              <a:rPr lang="cs-CZ" dirty="0"/>
              <a:t> = cell </a:t>
            </a:r>
            <a:r>
              <a:rPr lang="cs-CZ" dirty="0" err="1"/>
              <a:t>division</a:t>
            </a:r>
            <a:r>
              <a:rPr lang="cs-CZ" dirty="0"/>
              <a:t> </a:t>
            </a:r>
          </a:p>
          <a:p>
            <a:pPr>
              <a:buFont typeface="Wingdings" panose="05000000000000000000" pitchFamily="2" charset="2"/>
              <a:buChar char="§"/>
            </a:pPr>
            <a:r>
              <a:rPr lang="cs-CZ" dirty="0"/>
              <a:t> cell </a:t>
            </a:r>
            <a:r>
              <a:rPr lang="cs-CZ" dirty="0" err="1"/>
              <a:t>growth</a:t>
            </a:r>
            <a:r>
              <a:rPr lang="cs-CZ" dirty="0"/>
              <a:t> = </a:t>
            </a:r>
            <a:r>
              <a:rPr lang="cs-CZ" dirty="0" err="1"/>
              <a:t>quantitative</a:t>
            </a:r>
            <a:r>
              <a:rPr lang="cs-CZ" dirty="0"/>
              <a:t> </a:t>
            </a:r>
            <a:r>
              <a:rPr lang="cs-CZ" dirty="0" err="1"/>
              <a:t>change</a:t>
            </a:r>
            <a:r>
              <a:rPr lang="cs-CZ" dirty="0"/>
              <a:t>, </a:t>
            </a:r>
            <a:r>
              <a:rPr lang="cs-CZ" dirty="0" err="1"/>
              <a:t>anabolism</a:t>
            </a:r>
            <a:r>
              <a:rPr lang="cs-CZ" dirty="0"/>
              <a:t> / </a:t>
            </a:r>
            <a:r>
              <a:rPr lang="cs-CZ" dirty="0" err="1"/>
              <a:t>catabolism</a:t>
            </a:r>
            <a:r>
              <a:rPr lang="cs-CZ" dirty="0"/>
              <a:t>&gt; 1 </a:t>
            </a:r>
          </a:p>
          <a:p>
            <a:pPr>
              <a:buFont typeface="Wingdings" panose="05000000000000000000" pitchFamily="2" charset="2"/>
              <a:buChar char="§"/>
            </a:pPr>
            <a:r>
              <a:rPr lang="cs-CZ" dirty="0"/>
              <a:t> </a:t>
            </a:r>
            <a:r>
              <a:rPr lang="cs-CZ" dirty="0" err="1"/>
              <a:t>differentiation</a:t>
            </a:r>
            <a:r>
              <a:rPr lang="cs-CZ" dirty="0"/>
              <a:t> = </a:t>
            </a:r>
            <a:r>
              <a:rPr lang="en-US" dirty="0"/>
              <a:t>cells change their functional or phenotypical type</a:t>
            </a:r>
            <a:endParaRPr lang="cs-CZ" dirty="0"/>
          </a:p>
          <a:p>
            <a:pPr>
              <a:buFont typeface="Wingdings" panose="05000000000000000000" pitchFamily="2" charset="2"/>
              <a:buChar char="§"/>
            </a:pPr>
            <a:r>
              <a:rPr lang="cs-CZ" dirty="0"/>
              <a:t> </a:t>
            </a:r>
            <a:r>
              <a:rPr lang="cs-CZ" dirty="0" err="1"/>
              <a:t>migration</a:t>
            </a:r>
            <a:r>
              <a:rPr lang="cs-CZ" dirty="0"/>
              <a:t> = cell </a:t>
            </a:r>
            <a:r>
              <a:rPr lang="cs-CZ" dirty="0" err="1"/>
              <a:t>movement</a:t>
            </a:r>
            <a:r>
              <a:rPr lang="cs-CZ" dirty="0"/>
              <a:t> </a:t>
            </a:r>
          </a:p>
          <a:p>
            <a:pPr>
              <a:buFont typeface="Wingdings" panose="05000000000000000000" pitchFamily="2" charset="2"/>
              <a:buChar char="§"/>
            </a:pPr>
            <a:r>
              <a:rPr lang="cs-CZ" dirty="0"/>
              <a:t> </a:t>
            </a:r>
            <a:r>
              <a:rPr lang="cs-CZ" dirty="0" err="1"/>
              <a:t>morphogenesis</a:t>
            </a:r>
            <a:r>
              <a:rPr lang="cs-CZ" dirty="0"/>
              <a:t> = </a:t>
            </a:r>
            <a:r>
              <a:rPr lang="cs-CZ" dirty="0" err="1"/>
              <a:t>shape</a:t>
            </a:r>
            <a:r>
              <a:rPr lang="cs-CZ" dirty="0"/>
              <a:t> and </a:t>
            </a:r>
            <a:r>
              <a:rPr lang="cs-CZ" dirty="0" err="1"/>
              <a:t>structural</a:t>
            </a:r>
            <a:r>
              <a:rPr lang="cs-CZ" dirty="0"/>
              <a:t> </a:t>
            </a:r>
            <a:r>
              <a:rPr lang="cs-CZ" dirty="0" err="1"/>
              <a:t>development</a:t>
            </a:r>
            <a:r>
              <a:rPr lang="cs-CZ" dirty="0"/>
              <a:t> </a:t>
            </a:r>
          </a:p>
          <a:p>
            <a:pPr>
              <a:buFont typeface="Wingdings" panose="05000000000000000000" pitchFamily="2" charset="2"/>
              <a:buChar char="§"/>
            </a:pPr>
            <a:r>
              <a:rPr lang="cs-CZ" dirty="0"/>
              <a:t> </a:t>
            </a:r>
            <a:r>
              <a:rPr lang="cs-CZ" dirty="0" err="1"/>
              <a:t>association</a:t>
            </a:r>
            <a:r>
              <a:rPr lang="cs-CZ" dirty="0"/>
              <a:t> = </a:t>
            </a:r>
            <a:r>
              <a:rPr lang="cs-CZ" dirty="0" err="1"/>
              <a:t>moving</a:t>
            </a:r>
            <a:r>
              <a:rPr lang="cs-CZ" dirty="0"/>
              <a:t> </a:t>
            </a:r>
            <a:r>
              <a:rPr lang="cs-CZ" dirty="0" err="1"/>
              <a:t>cells</a:t>
            </a:r>
            <a:r>
              <a:rPr lang="cs-CZ" dirty="0"/>
              <a:t> </a:t>
            </a:r>
            <a:r>
              <a:rPr lang="cs-CZ" dirty="0" err="1"/>
              <a:t>into</a:t>
            </a:r>
            <a:r>
              <a:rPr lang="cs-CZ" dirty="0"/>
              <a:t> </a:t>
            </a:r>
            <a:r>
              <a:rPr lang="cs-CZ" dirty="0" err="1"/>
              <a:t>larger</a:t>
            </a:r>
            <a:r>
              <a:rPr lang="cs-CZ" dirty="0"/>
              <a:t> </a:t>
            </a:r>
            <a:r>
              <a:rPr lang="cs-CZ" dirty="0" err="1"/>
              <a:t>units</a:t>
            </a:r>
            <a:r>
              <a:rPr lang="cs-CZ" dirty="0"/>
              <a:t> </a:t>
            </a:r>
          </a:p>
          <a:p>
            <a:pPr>
              <a:buFont typeface="Wingdings" panose="05000000000000000000" pitchFamily="2" charset="2"/>
              <a:buChar char="§"/>
            </a:pPr>
            <a:r>
              <a:rPr lang="cs-CZ" dirty="0"/>
              <a:t> </a:t>
            </a:r>
            <a:r>
              <a:rPr lang="cs-CZ" dirty="0" err="1"/>
              <a:t>apoptosis</a:t>
            </a:r>
            <a:r>
              <a:rPr lang="cs-CZ" dirty="0"/>
              <a:t> = </a:t>
            </a:r>
            <a:r>
              <a:rPr lang="cs-CZ" dirty="0" err="1"/>
              <a:t>programmed</a:t>
            </a:r>
            <a:r>
              <a:rPr lang="cs-CZ" dirty="0"/>
              <a:t> cell </a:t>
            </a:r>
            <a:r>
              <a:rPr lang="cs-CZ" dirty="0" err="1"/>
              <a:t>death</a:t>
            </a:r>
            <a:r>
              <a:rPr lang="cs-CZ" dirty="0"/>
              <a:t> </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11</a:t>
            </a:fld>
            <a:endParaRPr lang="cs-CZ"/>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406321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3737" y="81952"/>
            <a:ext cx="10058400" cy="1450757"/>
          </a:xfrm>
        </p:spPr>
        <p:txBody>
          <a:bodyPr/>
          <a:lstStyle/>
          <a:p>
            <a:r>
              <a:rPr lang="cs-CZ" dirty="0" err="1"/>
              <a:t>Anatomical</a:t>
            </a:r>
            <a:r>
              <a:rPr lang="cs-CZ" dirty="0"/>
              <a:t> </a:t>
            </a:r>
            <a:r>
              <a:rPr lang="cs-CZ" dirty="0" err="1"/>
              <a:t>terms</a:t>
            </a:r>
            <a:r>
              <a:rPr lang="cs-CZ" dirty="0"/>
              <a:t> </a:t>
            </a:r>
            <a:br>
              <a:rPr lang="cs-CZ" dirty="0"/>
            </a:br>
            <a:r>
              <a:rPr lang="cs-CZ" dirty="0" err="1"/>
              <a:t>of</a:t>
            </a:r>
            <a:r>
              <a:rPr lang="cs-CZ" dirty="0"/>
              <a:t> </a:t>
            </a:r>
            <a:r>
              <a:rPr lang="cs-CZ" dirty="0" err="1"/>
              <a:t>location</a:t>
            </a:r>
            <a:endParaRPr lang="cs-CZ" dirty="0"/>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12</a:t>
            </a:fld>
            <a:endParaRPr lang="cs-CZ"/>
          </a:p>
        </p:txBody>
      </p:sp>
      <p:sp>
        <p:nvSpPr>
          <p:cNvPr id="8"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pic>
        <p:nvPicPr>
          <p:cNvPr id="9" name="Obrázek 8"/>
          <p:cNvPicPr>
            <a:picLocks noChangeAspect="1"/>
          </p:cNvPicPr>
          <p:nvPr/>
        </p:nvPicPr>
        <p:blipFill>
          <a:blip r:embed="rId2"/>
          <a:stretch>
            <a:fillRect/>
          </a:stretch>
        </p:blipFill>
        <p:spPr>
          <a:xfrm>
            <a:off x="700875" y="1881774"/>
            <a:ext cx="4313440" cy="3903622"/>
          </a:xfrm>
          <a:prstGeom prst="rect">
            <a:avLst/>
          </a:prstGeom>
        </p:spPr>
      </p:pic>
      <p:sp>
        <p:nvSpPr>
          <p:cNvPr id="11" name="Obdélník 10"/>
          <p:cNvSpPr/>
          <p:nvPr/>
        </p:nvSpPr>
        <p:spPr>
          <a:xfrm>
            <a:off x="3966505" y="6121231"/>
            <a:ext cx="8634469" cy="215444"/>
          </a:xfrm>
          <a:prstGeom prst="rect">
            <a:avLst/>
          </a:prstGeom>
        </p:spPr>
        <p:txBody>
          <a:bodyPr wrap="square">
            <a:spAutoFit/>
          </a:bodyPr>
          <a:lstStyle/>
          <a:p>
            <a:r>
              <a:rPr lang="cs-CZ" sz="800" dirty="0"/>
              <a:t>https://static.wikia.nocookie.net/psychology/</a:t>
            </a:r>
            <a:r>
              <a:rPr lang="cs-CZ" sz="800" dirty="0" err="1"/>
              <a:t>images</a:t>
            </a:r>
            <a:r>
              <a:rPr lang="cs-CZ" sz="800" dirty="0"/>
              <a:t>/c/c2/</a:t>
            </a:r>
            <a:r>
              <a:rPr lang="cs-CZ" sz="800" dirty="0" err="1"/>
              <a:t>Anatomical-directions.svg</a:t>
            </a:r>
            <a:r>
              <a:rPr lang="cs-CZ" sz="800" dirty="0"/>
              <a:t>/</a:t>
            </a:r>
            <a:r>
              <a:rPr lang="cs-CZ" sz="800" dirty="0" err="1"/>
              <a:t>revision</a:t>
            </a:r>
            <a:r>
              <a:rPr lang="cs-CZ" sz="800" dirty="0"/>
              <a:t>/</a:t>
            </a:r>
            <a:r>
              <a:rPr lang="cs-CZ" sz="800" dirty="0" err="1"/>
              <a:t>latest?cb</a:t>
            </a:r>
            <a:r>
              <a:rPr lang="cs-CZ" sz="800" dirty="0"/>
              <a:t>=20070410223948, https://www.kenhub.com/en/library/anatomy/anatomical-terminology</a:t>
            </a:r>
          </a:p>
        </p:txBody>
      </p:sp>
      <p:graphicFrame>
        <p:nvGraphicFramePr>
          <p:cNvPr id="12" name="Tabulka 11"/>
          <p:cNvGraphicFramePr>
            <a:graphicFrameLocks noGrp="1"/>
          </p:cNvGraphicFramePr>
          <p:nvPr>
            <p:extLst>
              <p:ext uri="{D42A27DB-BD31-4B8C-83A1-F6EECF244321}">
                <p14:modId xmlns:p14="http://schemas.microsoft.com/office/powerpoint/2010/main" val="1086276336"/>
              </p:ext>
            </p:extLst>
          </p:nvPr>
        </p:nvGraphicFramePr>
        <p:xfrm>
          <a:off x="5756367" y="217709"/>
          <a:ext cx="5070192" cy="5810446"/>
        </p:xfrm>
        <a:graphic>
          <a:graphicData uri="http://schemas.openxmlformats.org/drawingml/2006/table">
            <a:tbl>
              <a:tblPr/>
              <a:tblGrid>
                <a:gridCol w="1300047">
                  <a:extLst>
                    <a:ext uri="{9D8B030D-6E8A-4147-A177-3AD203B41FA5}">
                      <a16:colId xmlns:a16="http://schemas.microsoft.com/office/drawing/2014/main" val="3377741250"/>
                    </a:ext>
                  </a:extLst>
                </a:gridCol>
                <a:gridCol w="3770145">
                  <a:extLst>
                    <a:ext uri="{9D8B030D-6E8A-4147-A177-3AD203B41FA5}">
                      <a16:colId xmlns:a16="http://schemas.microsoft.com/office/drawing/2014/main" val="2969671166"/>
                    </a:ext>
                  </a:extLst>
                </a:gridCol>
              </a:tblGrid>
              <a:tr h="243617">
                <a:tc>
                  <a:txBody>
                    <a:bodyPr/>
                    <a:lstStyle/>
                    <a:p>
                      <a:pPr fontAlgn="t"/>
                      <a:r>
                        <a:rPr lang="cs-CZ" sz="700" b="0">
                          <a:solidFill>
                            <a:srgbClr val="495354"/>
                          </a:solidFill>
                          <a:effectLst/>
                          <a:latin typeface="var(--medium)"/>
                        </a:rPr>
                        <a:t>Anterior</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In front of or front</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1425832195"/>
                  </a:ext>
                </a:extLst>
              </a:tr>
              <a:tr h="243617">
                <a:tc>
                  <a:txBody>
                    <a:bodyPr/>
                    <a:lstStyle/>
                    <a:p>
                      <a:pPr fontAlgn="t"/>
                      <a:r>
                        <a:rPr lang="cs-CZ" sz="700" b="0">
                          <a:solidFill>
                            <a:srgbClr val="495354"/>
                          </a:solidFill>
                          <a:effectLst/>
                          <a:latin typeface="var(--medium)"/>
                        </a:rPr>
                        <a:t>Posterior</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In behind of or behind</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3393314793"/>
                  </a:ext>
                </a:extLst>
              </a:tr>
              <a:tr h="243617">
                <a:tc>
                  <a:txBody>
                    <a:bodyPr/>
                    <a:lstStyle/>
                    <a:p>
                      <a:pPr fontAlgn="t"/>
                      <a:r>
                        <a:rPr lang="cs-CZ" sz="700" b="0">
                          <a:solidFill>
                            <a:srgbClr val="495354"/>
                          </a:solidFill>
                          <a:effectLst/>
                          <a:latin typeface="var(--medium)"/>
                        </a:rPr>
                        <a:t>Ventral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Towards the front of the body</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471705690"/>
                  </a:ext>
                </a:extLst>
              </a:tr>
              <a:tr h="243617">
                <a:tc>
                  <a:txBody>
                    <a:bodyPr/>
                    <a:lstStyle/>
                    <a:p>
                      <a:pPr fontAlgn="t"/>
                      <a:r>
                        <a:rPr lang="cs-CZ" sz="700" b="0">
                          <a:solidFill>
                            <a:srgbClr val="495354"/>
                          </a:solidFill>
                          <a:effectLst/>
                          <a:latin typeface="var(--medium)"/>
                        </a:rPr>
                        <a:t>Dorsal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Towards the back of the body</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4046712999"/>
                  </a:ext>
                </a:extLst>
              </a:tr>
              <a:tr h="400228">
                <a:tc>
                  <a:txBody>
                    <a:bodyPr/>
                    <a:lstStyle/>
                    <a:p>
                      <a:pPr fontAlgn="t"/>
                      <a:r>
                        <a:rPr lang="cs-CZ" sz="700" b="0">
                          <a:solidFill>
                            <a:srgbClr val="495354"/>
                          </a:solidFill>
                          <a:effectLst/>
                          <a:latin typeface="var(--medium)"/>
                        </a:rPr>
                        <a:t>Distal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Away or farthest away from the trunk or the point of origin of the body part</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438587410"/>
                  </a:ext>
                </a:extLst>
              </a:tr>
              <a:tr h="400228">
                <a:tc>
                  <a:txBody>
                    <a:bodyPr/>
                    <a:lstStyle/>
                    <a:p>
                      <a:pPr fontAlgn="t"/>
                      <a:r>
                        <a:rPr lang="cs-CZ" sz="700" b="0">
                          <a:solidFill>
                            <a:srgbClr val="495354"/>
                          </a:solidFill>
                          <a:effectLst/>
                          <a:latin typeface="var(--medium)"/>
                        </a:rPr>
                        <a:t>Proximal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Closer or towards the trunk or the point of origin of the body part</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1543445924"/>
                  </a:ext>
                </a:extLst>
              </a:tr>
              <a:tr h="243617">
                <a:tc>
                  <a:txBody>
                    <a:bodyPr/>
                    <a:lstStyle/>
                    <a:p>
                      <a:pPr fontAlgn="t"/>
                      <a:r>
                        <a:rPr lang="cs-CZ" sz="700" b="0">
                          <a:solidFill>
                            <a:srgbClr val="495354"/>
                          </a:solidFill>
                          <a:effectLst/>
                          <a:latin typeface="var(--medium)"/>
                        </a:rPr>
                        <a:t>Median</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a:solidFill>
                            <a:srgbClr val="495354"/>
                          </a:solidFill>
                          <a:effectLst/>
                        </a:rPr>
                        <a:t>Midline of the body</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1961953850"/>
                  </a:ext>
                </a:extLst>
              </a:tr>
              <a:tr h="218418">
                <a:tc>
                  <a:txBody>
                    <a:bodyPr/>
                    <a:lstStyle/>
                    <a:p>
                      <a:pPr fontAlgn="t"/>
                      <a:r>
                        <a:rPr lang="cs-CZ" sz="700" b="0">
                          <a:solidFill>
                            <a:srgbClr val="495354"/>
                          </a:solidFill>
                          <a:effectLst/>
                          <a:latin typeface="var(--medium)"/>
                        </a:rPr>
                        <a:t>Medial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a:solidFill>
                            <a:srgbClr val="495354"/>
                          </a:solidFill>
                          <a:effectLst/>
                        </a:rPr>
                        <a:t>Towards the median</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45101434"/>
                  </a:ext>
                </a:extLst>
              </a:tr>
              <a:tr h="243617">
                <a:tc>
                  <a:txBody>
                    <a:bodyPr/>
                    <a:lstStyle/>
                    <a:p>
                      <a:pPr fontAlgn="t"/>
                      <a:r>
                        <a:rPr lang="cs-CZ" sz="700" b="0" dirty="0" err="1">
                          <a:solidFill>
                            <a:srgbClr val="495354"/>
                          </a:solidFill>
                          <a:effectLst/>
                          <a:latin typeface="var(--medium)"/>
                        </a:rPr>
                        <a:t>Lateral</a:t>
                      </a:r>
                      <a:endParaRPr lang="cs-CZ" sz="700" b="0" dirty="0">
                        <a:solidFill>
                          <a:srgbClr val="495354"/>
                        </a:solidFill>
                        <a:effectLst/>
                        <a:latin typeface="var(--medium)"/>
                      </a:endParaRP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a:solidFill>
                            <a:srgbClr val="495354"/>
                          </a:solidFill>
                          <a:effectLst/>
                        </a:rPr>
                        <a:t>Away from median</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1731391085"/>
                  </a:ext>
                </a:extLst>
              </a:tr>
              <a:tr h="245601">
                <a:tc>
                  <a:txBody>
                    <a:bodyPr/>
                    <a:lstStyle/>
                    <a:p>
                      <a:pPr fontAlgn="t"/>
                      <a:r>
                        <a:rPr lang="cs-CZ" sz="700" b="0">
                          <a:solidFill>
                            <a:srgbClr val="495354"/>
                          </a:solidFill>
                          <a:effectLst/>
                          <a:latin typeface="var(--medium)"/>
                        </a:rPr>
                        <a:t>Superior</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dirty="0">
                          <a:solidFill>
                            <a:srgbClr val="495354"/>
                          </a:solidFill>
                          <a:effectLst/>
                        </a:rPr>
                        <a:t>Towards the top of the head</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364438884"/>
                  </a:ext>
                </a:extLst>
              </a:tr>
              <a:tr h="243617">
                <a:tc>
                  <a:txBody>
                    <a:bodyPr/>
                    <a:lstStyle/>
                    <a:p>
                      <a:pPr fontAlgn="t"/>
                      <a:r>
                        <a:rPr lang="cs-CZ" sz="700" b="0">
                          <a:solidFill>
                            <a:srgbClr val="495354"/>
                          </a:solidFill>
                          <a:effectLst/>
                          <a:latin typeface="var(--medium)"/>
                        </a:rPr>
                        <a:t>Inferior</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a:solidFill>
                            <a:srgbClr val="495354"/>
                          </a:solidFill>
                          <a:effectLst/>
                        </a:rPr>
                        <a:t>Towards the feet</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1393754548"/>
                  </a:ext>
                </a:extLst>
              </a:tr>
              <a:tr h="243617">
                <a:tc>
                  <a:txBody>
                    <a:bodyPr/>
                    <a:lstStyle/>
                    <a:p>
                      <a:pPr fontAlgn="t"/>
                      <a:r>
                        <a:rPr lang="cs-CZ" sz="700" b="0">
                          <a:solidFill>
                            <a:srgbClr val="495354"/>
                          </a:solidFill>
                          <a:effectLst/>
                          <a:latin typeface="var(--medium)"/>
                        </a:rPr>
                        <a:t>Cranial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dirty="0" err="1">
                          <a:solidFill>
                            <a:srgbClr val="495354"/>
                          </a:solidFill>
                          <a:effectLst/>
                        </a:rPr>
                        <a:t>Towards</a:t>
                      </a:r>
                      <a:r>
                        <a:rPr lang="cs-CZ" sz="700" dirty="0">
                          <a:solidFill>
                            <a:srgbClr val="495354"/>
                          </a:solidFill>
                          <a:effectLst/>
                        </a:rPr>
                        <a:t> </a:t>
                      </a:r>
                      <a:r>
                        <a:rPr lang="cs-CZ" sz="700" dirty="0" err="1">
                          <a:solidFill>
                            <a:srgbClr val="495354"/>
                          </a:solidFill>
                          <a:effectLst/>
                        </a:rPr>
                        <a:t>the</a:t>
                      </a:r>
                      <a:r>
                        <a:rPr lang="cs-CZ" sz="700" dirty="0">
                          <a:solidFill>
                            <a:srgbClr val="495354"/>
                          </a:solidFill>
                          <a:effectLst/>
                        </a:rPr>
                        <a:t> </a:t>
                      </a:r>
                      <a:r>
                        <a:rPr lang="cs-CZ" sz="700" dirty="0" err="1">
                          <a:solidFill>
                            <a:srgbClr val="495354"/>
                          </a:solidFill>
                          <a:effectLst/>
                        </a:rPr>
                        <a:t>head</a:t>
                      </a:r>
                      <a:endParaRPr lang="cs-CZ" sz="700" dirty="0">
                        <a:solidFill>
                          <a:srgbClr val="495354"/>
                        </a:solidFill>
                        <a:effectLst/>
                      </a:endParaRP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851181665"/>
                  </a:ext>
                </a:extLst>
              </a:tr>
              <a:tr h="243617">
                <a:tc>
                  <a:txBody>
                    <a:bodyPr/>
                    <a:lstStyle/>
                    <a:p>
                      <a:pPr fontAlgn="t"/>
                      <a:r>
                        <a:rPr lang="cs-CZ" sz="700" b="0">
                          <a:solidFill>
                            <a:srgbClr val="495354"/>
                          </a:solidFill>
                          <a:effectLst/>
                          <a:latin typeface="var(--medium)"/>
                        </a:rPr>
                        <a:t>Caudal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a:solidFill>
                            <a:srgbClr val="495354"/>
                          </a:solidFill>
                          <a:effectLst/>
                        </a:rPr>
                        <a:t>Towards the tail</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3605013065"/>
                  </a:ext>
                </a:extLst>
              </a:tr>
              <a:tr h="243617">
                <a:tc>
                  <a:txBody>
                    <a:bodyPr/>
                    <a:lstStyle/>
                    <a:p>
                      <a:pPr fontAlgn="t"/>
                      <a:r>
                        <a:rPr lang="cs-CZ" sz="700" b="0">
                          <a:solidFill>
                            <a:srgbClr val="495354"/>
                          </a:solidFill>
                          <a:effectLst/>
                          <a:latin typeface="var(--medium)"/>
                        </a:rPr>
                        <a:t>External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a:solidFill>
                            <a:srgbClr val="495354"/>
                          </a:solidFill>
                          <a:effectLst/>
                        </a:rPr>
                        <a:t>Towards the surface, superficial</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3270338017"/>
                  </a:ext>
                </a:extLst>
              </a:tr>
              <a:tr h="243617">
                <a:tc>
                  <a:txBody>
                    <a:bodyPr/>
                    <a:lstStyle/>
                    <a:p>
                      <a:pPr fontAlgn="t"/>
                      <a:r>
                        <a:rPr lang="cs-CZ" sz="700" b="0">
                          <a:solidFill>
                            <a:srgbClr val="495354"/>
                          </a:solidFill>
                          <a:effectLst/>
                          <a:latin typeface="var(--medium)"/>
                        </a:rPr>
                        <a:t>Internal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Away from the surface, deep</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253582088"/>
                  </a:ext>
                </a:extLst>
              </a:tr>
              <a:tr h="243617">
                <a:tc>
                  <a:txBody>
                    <a:bodyPr/>
                    <a:lstStyle/>
                    <a:p>
                      <a:pPr fontAlgn="t"/>
                      <a:r>
                        <a:rPr lang="cs-CZ" sz="700" b="0">
                          <a:solidFill>
                            <a:srgbClr val="495354"/>
                          </a:solidFill>
                          <a:effectLst/>
                          <a:latin typeface="var(--medium)"/>
                        </a:rPr>
                        <a:t>Superficial</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a:solidFill>
                            <a:srgbClr val="495354"/>
                          </a:solidFill>
                          <a:effectLst/>
                        </a:rPr>
                        <a:t>Nearer to the surface</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138423704"/>
                  </a:ext>
                </a:extLst>
              </a:tr>
              <a:tr h="243617">
                <a:tc>
                  <a:txBody>
                    <a:bodyPr/>
                    <a:lstStyle/>
                    <a:p>
                      <a:pPr fontAlgn="t"/>
                      <a:r>
                        <a:rPr lang="cs-CZ" sz="700" b="0">
                          <a:solidFill>
                            <a:srgbClr val="495354"/>
                          </a:solidFill>
                          <a:effectLst/>
                          <a:latin typeface="var(--medium)"/>
                        </a:rPr>
                        <a:t>Deep</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cs-CZ" sz="700">
                          <a:solidFill>
                            <a:srgbClr val="495354"/>
                          </a:solidFill>
                          <a:effectLst/>
                        </a:rPr>
                        <a:t>Farther from the surface</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942464265"/>
                  </a:ext>
                </a:extLst>
              </a:tr>
              <a:tr h="334877">
                <a:tc>
                  <a:txBody>
                    <a:bodyPr/>
                    <a:lstStyle/>
                    <a:p>
                      <a:pPr fontAlgn="t"/>
                      <a:r>
                        <a:rPr lang="cs-CZ" sz="700" b="0">
                          <a:solidFill>
                            <a:srgbClr val="495354"/>
                          </a:solidFill>
                          <a:effectLst/>
                          <a:latin typeface="var(--medium)"/>
                        </a:rPr>
                        <a:t>Palmar</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Anterior hand or palm of hand (palmar)</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2093844526"/>
                  </a:ext>
                </a:extLst>
              </a:tr>
              <a:tr h="400228">
                <a:tc>
                  <a:txBody>
                    <a:bodyPr/>
                    <a:lstStyle/>
                    <a:p>
                      <a:pPr fontAlgn="t"/>
                      <a:r>
                        <a:rPr lang="cs-CZ" sz="700" b="0">
                          <a:solidFill>
                            <a:srgbClr val="495354"/>
                          </a:solidFill>
                          <a:effectLst/>
                          <a:latin typeface="var(--medium)"/>
                        </a:rPr>
                        <a:t>Dorsal (of hand)</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Posterior surface of hand (dorsum)</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722933982"/>
                  </a:ext>
                </a:extLst>
              </a:tr>
              <a:tr h="243617">
                <a:tc>
                  <a:txBody>
                    <a:bodyPr/>
                    <a:lstStyle/>
                    <a:p>
                      <a:pPr fontAlgn="t"/>
                      <a:r>
                        <a:rPr lang="cs-CZ" sz="700" b="0">
                          <a:solidFill>
                            <a:srgbClr val="495354"/>
                          </a:solidFill>
                          <a:effectLst/>
                          <a:latin typeface="var(--medium)"/>
                        </a:rPr>
                        <a:t>Plantar</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tc>
                  <a:txBody>
                    <a:bodyPr/>
                    <a:lstStyle/>
                    <a:p>
                      <a:pPr fontAlgn="t"/>
                      <a:r>
                        <a:rPr lang="en-US" sz="700">
                          <a:solidFill>
                            <a:srgbClr val="495354"/>
                          </a:solidFill>
                          <a:effectLst/>
                        </a:rPr>
                        <a:t>Inferior surface of foot (sole)</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7F7F7"/>
                    </a:solidFill>
                  </a:tcPr>
                </a:tc>
                <a:extLst>
                  <a:ext uri="{0D108BD9-81ED-4DB2-BD59-A6C34878D82A}">
                    <a16:rowId xmlns:a16="http://schemas.microsoft.com/office/drawing/2014/main" val="80291127"/>
                  </a:ext>
                </a:extLst>
              </a:tr>
              <a:tr h="400228">
                <a:tc>
                  <a:txBody>
                    <a:bodyPr/>
                    <a:lstStyle/>
                    <a:p>
                      <a:pPr fontAlgn="t"/>
                      <a:r>
                        <a:rPr lang="cs-CZ" sz="700" b="0">
                          <a:solidFill>
                            <a:srgbClr val="495354"/>
                          </a:solidFill>
                          <a:effectLst/>
                          <a:latin typeface="var(--medium)"/>
                        </a:rPr>
                        <a:t>Dorsal (of foot)</a:t>
                      </a:r>
                    </a:p>
                  </a:txBody>
                  <a:tcPr marL="45713" marR="45713" marT="30475" marB="30475">
                    <a:lnL>
                      <a:noFill/>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a:noFill/>
                    </a:lnB>
                    <a:solidFill>
                      <a:srgbClr val="F7F7F7"/>
                    </a:solidFill>
                  </a:tcPr>
                </a:tc>
                <a:tc>
                  <a:txBody>
                    <a:bodyPr/>
                    <a:lstStyle/>
                    <a:p>
                      <a:pPr fontAlgn="t"/>
                      <a:r>
                        <a:rPr lang="en-US" sz="700" dirty="0">
                          <a:solidFill>
                            <a:srgbClr val="495354"/>
                          </a:solidFill>
                          <a:effectLst/>
                        </a:rPr>
                        <a:t>Superior surface of foot (dorsum</a:t>
                      </a:r>
                    </a:p>
                  </a:txBody>
                  <a:tcPr marL="45713" marR="45713" marT="30475" marB="30475">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a:noFill/>
                    </a:lnB>
                    <a:solidFill>
                      <a:srgbClr val="F7F7F7"/>
                    </a:solidFill>
                  </a:tcPr>
                </a:tc>
                <a:extLst>
                  <a:ext uri="{0D108BD9-81ED-4DB2-BD59-A6C34878D82A}">
                    <a16:rowId xmlns:a16="http://schemas.microsoft.com/office/drawing/2014/main" val="2411677825"/>
                  </a:ext>
                </a:extLst>
              </a:tr>
            </a:tbl>
          </a:graphicData>
        </a:graphic>
      </p:graphicFrame>
    </p:spTree>
    <p:extLst>
      <p:ext uri="{BB962C8B-B14F-4D97-AF65-F5344CB8AC3E}">
        <p14:creationId xmlns:p14="http://schemas.microsoft.com/office/powerpoint/2010/main" val="249956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84366" y="1056968"/>
            <a:ext cx="6870700" cy="609600"/>
          </a:xfrm>
        </p:spPr>
        <p:txBody>
          <a:bodyPr>
            <a:noAutofit/>
          </a:bodyPr>
          <a:lstStyle/>
          <a:p>
            <a:pPr eaLnBrk="1" hangingPunct="1"/>
            <a:r>
              <a:rPr lang="cs-CZ" altLang="cs-CZ" dirty="0" err="1">
                <a:latin typeface="+mn-lt"/>
              </a:rPr>
              <a:t>Reproduction</a:t>
            </a:r>
            <a:r>
              <a:rPr lang="cs-CZ" altLang="cs-CZ" dirty="0">
                <a:latin typeface="+mn-lt"/>
              </a:rPr>
              <a:t> </a:t>
            </a:r>
          </a:p>
        </p:txBody>
      </p:sp>
      <p:sp>
        <p:nvSpPr>
          <p:cNvPr id="9219" name="Rectangle 3"/>
          <p:cNvSpPr>
            <a:spLocks noGrp="1" noChangeArrowheads="1"/>
          </p:cNvSpPr>
          <p:nvPr>
            <p:ph type="body" idx="1"/>
          </p:nvPr>
        </p:nvSpPr>
        <p:spPr>
          <a:xfrm>
            <a:off x="1184365" y="1776548"/>
            <a:ext cx="10040983" cy="3938451"/>
          </a:xfrm>
        </p:spPr>
        <p:txBody>
          <a:bodyPr>
            <a:normAutofit fontScale="92500" lnSpcReduction="10000"/>
          </a:bodyPr>
          <a:lstStyle/>
          <a:p>
            <a:pPr algn="just">
              <a:lnSpc>
                <a:spcPct val="114000"/>
              </a:lnSpc>
              <a:buFont typeface="Wingdings" panose="05000000000000000000" pitchFamily="2" charset="2"/>
              <a:buChar char="§"/>
              <a:defRPr/>
            </a:pPr>
            <a:r>
              <a:rPr lang="cs-CZ" altLang="cs-CZ" sz="2100" dirty="0"/>
              <a:t> </a:t>
            </a:r>
            <a:r>
              <a:rPr lang="en-US" sz="2100" dirty="0"/>
              <a:t>basic property of living organisms</a:t>
            </a:r>
            <a:endParaRPr lang="cs-CZ" sz="2100" dirty="0"/>
          </a:p>
          <a:p>
            <a:pPr algn="just">
              <a:lnSpc>
                <a:spcPct val="114000"/>
              </a:lnSpc>
              <a:buFont typeface="Wingdings" panose="05000000000000000000" pitchFamily="2" charset="2"/>
              <a:buChar char="§"/>
              <a:defRPr/>
            </a:pPr>
            <a:r>
              <a:rPr lang="cs-CZ" sz="2100" dirty="0"/>
              <a:t> </a:t>
            </a:r>
            <a:r>
              <a:rPr lang="en-US" sz="2100" dirty="0"/>
              <a:t>ability to form the basis of a system,</a:t>
            </a:r>
            <a:r>
              <a:rPr lang="cs-CZ" sz="2100" dirty="0"/>
              <a:t> </a:t>
            </a:r>
            <a:r>
              <a:rPr lang="cs-CZ" sz="2100" dirty="0" err="1"/>
              <a:t>which</a:t>
            </a:r>
            <a:r>
              <a:rPr lang="cs-CZ" sz="2100" dirty="0"/>
              <a:t> </a:t>
            </a:r>
            <a:r>
              <a:rPr lang="cs-CZ" sz="2100" dirty="0" err="1"/>
              <a:t>is</a:t>
            </a:r>
            <a:r>
              <a:rPr lang="cs-CZ" sz="2100" dirty="0"/>
              <a:t> </a:t>
            </a:r>
            <a:r>
              <a:rPr lang="en-US" sz="2100" dirty="0"/>
              <a:t>the same as the founding </a:t>
            </a:r>
            <a:r>
              <a:rPr lang="cs-CZ" sz="2100" dirty="0" err="1"/>
              <a:t>system</a:t>
            </a:r>
            <a:endParaRPr lang="cs-CZ" sz="2100" dirty="0"/>
          </a:p>
          <a:p>
            <a:pPr algn="just">
              <a:lnSpc>
                <a:spcPct val="114000"/>
              </a:lnSpc>
              <a:buFont typeface="Wingdings" panose="05000000000000000000" pitchFamily="2" charset="2"/>
              <a:buChar char="§"/>
              <a:defRPr/>
            </a:pPr>
            <a:r>
              <a:rPr lang="cs-CZ" sz="2100" dirty="0"/>
              <a:t> </a:t>
            </a:r>
            <a:r>
              <a:rPr lang="en-US" sz="2100" dirty="0"/>
              <a:t>allows to preserve the species and time continuity of life, to develop, increase the number of individuals</a:t>
            </a:r>
            <a:r>
              <a:rPr lang="cs-CZ" sz="2100" dirty="0"/>
              <a:t>, </a:t>
            </a:r>
            <a:r>
              <a:rPr lang="en-US" sz="2100" dirty="0"/>
              <a:t>ensure the survival of </a:t>
            </a:r>
            <a:r>
              <a:rPr lang="cs-CZ" sz="2100" dirty="0" err="1"/>
              <a:t>the</a:t>
            </a:r>
            <a:r>
              <a:rPr lang="en-US" sz="2100" dirty="0"/>
              <a:t> genetic lineage</a:t>
            </a:r>
            <a:r>
              <a:rPr lang="cs-CZ" sz="2100" dirty="0"/>
              <a:t>s</a:t>
            </a:r>
          </a:p>
          <a:p>
            <a:pPr algn="just">
              <a:lnSpc>
                <a:spcPct val="114000"/>
              </a:lnSpc>
              <a:buFont typeface="Wingdings" panose="05000000000000000000" pitchFamily="2" charset="2"/>
              <a:buChar char="§"/>
              <a:defRPr/>
            </a:pPr>
            <a:r>
              <a:rPr lang="en-US" sz="2100" dirty="0"/>
              <a:t> sexual and asexual, or their alternation (</a:t>
            </a:r>
            <a:r>
              <a:rPr lang="en-US" sz="2100" dirty="0" err="1"/>
              <a:t>metagenesis</a:t>
            </a:r>
            <a:r>
              <a:rPr lang="en-US" sz="2100" dirty="0"/>
              <a:t>)</a:t>
            </a:r>
            <a:endParaRPr lang="cs-CZ" sz="2100" dirty="0"/>
          </a:p>
          <a:p>
            <a:pPr algn="just">
              <a:lnSpc>
                <a:spcPct val="114000"/>
              </a:lnSpc>
              <a:buFont typeface="Wingdings" panose="05000000000000000000" pitchFamily="2" charset="2"/>
              <a:buChar char="§"/>
              <a:defRPr/>
            </a:pPr>
            <a:r>
              <a:rPr lang="cs-CZ" sz="2100" dirty="0"/>
              <a:t> </a:t>
            </a:r>
            <a:r>
              <a:rPr lang="en-US" sz="2100" dirty="0"/>
              <a:t>the level of reproduction is an indicator of the well-being of </a:t>
            </a:r>
            <a:r>
              <a:rPr lang="cs-CZ" sz="2100" dirty="0" err="1"/>
              <a:t>an</a:t>
            </a:r>
            <a:r>
              <a:rPr lang="en-US" sz="2100" dirty="0"/>
              <a:t> organism in </a:t>
            </a:r>
            <a:r>
              <a:rPr lang="cs-CZ" sz="2100" dirty="0"/>
              <a:t>a</a:t>
            </a:r>
            <a:r>
              <a:rPr lang="en-US" sz="2100" dirty="0"/>
              <a:t> given environment</a:t>
            </a:r>
            <a:endParaRPr lang="cs-CZ" sz="2100" dirty="0"/>
          </a:p>
          <a:p>
            <a:pPr algn="just">
              <a:lnSpc>
                <a:spcPct val="114000"/>
              </a:lnSpc>
              <a:buFont typeface="Wingdings" panose="05000000000000000000" pitchFamily="2" charset="2"/>
              <a:buChar char="§"/>
              <a:defRPr/>
            </a:pPr>
            <a:r>
              <a:rPr lang="cs-CZ" sz="2100" dirty="0"/>
              <a:t> </a:t>
            </a:r>
            <a:r>
              <a:rPr lang="en-US" sz="2100" dirty="0"/>
              <a:t> an indicator of the balance of conditions </a:t>
            </a:r>
            <a:r>
              <a:rPr lang="cs-CZ" sz="2100" dirty="0"/>
              <a:t>in</a:t>
            </a:r>
            <a:r>
              <a:rPr lang="en-US" sz="2100" dirty="0"/>
              <a:t> the external and internal environment of the organism </a:t>
            </a:r>
            <a:endParaRPr lang="cs-CZ" sz="2100" dirty="0"/>
          </a:p>
          <a:p>
            <a:pPr algn="just">
              <a:lnSpc>
                <a:spcPct val="114000"/>
              </a:lnSpc>
              <a:buFont typeface="Wingdings" panose="05000000000000000000" pitchFamily="2" charset="2"/>
              <a:buChar char="§"/>
              <a:defRPr/>
            </a:pPr>
            <a:r>
              <a:rPr lang="cs-CZ" altLang="cs-CZ" sz="2100" dirty="0"/>
              <a:t> </a:t>
            </a:r>
            <a:r>
              <a:rPr lang="cs-CZ" altLang="cs-CZ" sz="2100" dirty="0" err="1"/>
              <a:t>alternative</a:t>
            </a:r>
            <a:r>
              <a:rPr lang="cs-CZ" altLang="cs-CZ" sz="2100" dirty="0"/>
              <a:t> </a:t>
            </a:r>
            <a:r>
              <a:rPr lang="cs-CZ" altLang="cs-CZ" sz="2100" dirty="0" err="1"/>
              <a:t>definition</a:t>
            </a:r>
            <a:r>
              <a:rPr lang="cs-CZ" altLang="cs-CZ" sz="2100" dirty="0"/>
              <a:t> by my </a:t>
            </a:r>
            <a:r>
              <a:rPr lang="cs-CZ" altLang="cs-CZ" sz="2100" dirty="0" err="1"/>
              <a:t>colleague</a:t>
            </a:r>
            <a:r>
              <a:rPr lang="cs-CZ" altLang="cs-CZ" sz="2100" dirty="0"/>
              <a:t> Aleš </a:t>
            </a:r>
            <a:r>
              <a:rPr lang="cs-CZ" altLang="cs-CZ" sz="2100" dirty="0" err="1"/>
              <a:t>Bourek</a:t>
            </a:r>
            <a:r>
              <a:rPr lang="cs-CZ" altLang="cs-CZ" sz="2100" dirty="0"/>
              <a:t>, Ph.D. </a:t>
            </a:r>
            <a:r>
              <a:rPr lang="cs-CZ" altLang="cs-CZ" sz="2100" dirty="0">
                <a:sym typeface="Wingdings" panose="05000000000000000000" pitchFamily="2" charset="2"/>
              </a:rPr>
              <a:t></a:t>
            </a:r>
            <a:r>
              <a:rPr lang="cs-CZ" altLang="cs-CZ" sz="2100" dirty="0"/>
              <a:t>: male/man + </a:t>
            </a:r>
            <a:r>
              <a:rPr lang="cs-CZ" altLang="cs-CZ" sz="2100" dirty="0" err="1"/>
              <a:t>female</a:t>
            </a:r>
            <a:r>
              <a:rPr lang="cs-CZ" altLang="cs-CZ" sz="2100" dirty="0"/>
              <a:t>/</a:t>
            </a:r>
            <a:r>
              <a:rPr lang="cs-CZ" altLang="cs-CZ" sz="2100" dirty="0" err="1"/>
              <a:t>woman</a:t>
            </a:r>
            <a:r>
              <a:rPr lang="cs-CZ" altLang="cs-CZ" sz="2100" dirty="0"/>
              <a:t> + </a:t>
            </a:r>
            <a:r>
              <a:rPr lang="cs-CZ" altLang="cs-CZ" sz="2100" dirty="0" err="1"/>
              <a:t>God</a:t>
            </a:r>
            <a:r>
              <a:rPr lang="cs-CZ" altLang="cs-CZ" sz="2100" dirty="0"/>
              <a:t>/</a:t>
            </a:r>
            <a:r>
              <a:rPr lang="cs-CZ" altLang="cs-CZ" sz="2100" dirty="0" err="1"/>
              <a:t>nature</a:t>
            </a:r>
            <a:r>
              <a:rPr lang="cs-CZ" altLang="cs-CZ" sz="2100" dirty="0"/>
              <a:t>/</a:t>
            </a:r>
            <a:r>
              <a:rPr lang="cs-CZ" altLang="cs-CZ" sz="2100" dirty="0" err="1"/>
              <a:t>fortune</a:t>
            </a:r>
            <a:r>
              <a:rPr lang="cs-CZ" altLang="cs-CZ" sz="2100" dirty="0"/>
              <a:t> = </a:t>
            </a:r>
            <a:r>
              <a:rPr lang="cs-CZ" altLang="cs-CZ" sz="2100" dirty="0" err="1"/>
              <a:t>offspring</a:t>
            </a:r>
            <a:endParaRPr lang="cs-CZ" altLang="cs-CZ" sz="2100" dirty="0"/>
          </a:p>
          <a:p>
            <a:pPr eaLnBrk="1" hangingPunct="1">
              <a:lnSpc>
                <a:spcPct val="90000"/>
              </a:lnSpc>
              <a:buFontTx/>
              <a:buNone/>
              <a:defRPr/>
            </a:pPr>
            <a:endParaRPr lang="cs-CZ" altLang="cs-CZ" sz="2800" dirty="0">
              <a:latin typeface="Arial" pitchFamily="34" charset="0"/>
            </a:endParaRPr>
          </a:p>
          <a:p>
            <a:pPr eaLnBrk="1" hangingPunct="1">
              <a:lnSpc>
                <a:spcPct val="90000"/>
              </a:lnSpc>
              <a:defRPr/>
            </a:pPr>
            <a:endParaRPr lang="cs-CZ" altLang="cs-CZ" sz="2800" dirty="0">
              <a:latin typeface="Arial" pitchFamily="34" charset="0"/>
            </a:endParaRPr>
          </a:p>
        </p:txBody>
      </p:sp>
      <p:sp>
        <p:nvSpPr>
          <p:cNvPr id="6" name="Zástupný symbol pro zápatí 3"/>
          <p:cNvSpPr>
            <a:spLocks noGrp="1"/>
          </p:cNvSpPr>
          <p:nvPr>
            <p:ph type="ftr" sz="quarter" idx="11"/>
          </p:nvPr>
        </p:nvSpPr>
        <p:spPr>
          <a:xfrm>
            <a:off x="3686175" y="6459538"/>
            <a:ext cx="4822825" cy="365125"/>
          </a:xfrm>
        </p:spPr>
        <p:txBody>
          <a:bodyPr/>
          <a:lstStyle/>
          <a:p>
            <a:r>
              <a:rPr lang="cs-CZ" dirty="0"/>
              <a:t>Bi6140en Embryology</a:t>
            </a:r>
          </a:p>
        </p:txBody>
      </p:sp>
    </p:spTree>
    <p:extLst>
      <p:ext uri="{BB962C8B-B14F-4D97-AF65-F5344CB8AC3E}">
        <p14:creationId xmlns:p14="http://schemas.microsoft.com/office/powerpoint/2010/main" val="93109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71303" y="822326"/>
            <a:ext cx="7756797" cy="922338"/>
          </a:xfrm>
        </p:spPr>
        <p:txBody>
          <a:bodyPr>
            <a:noAutofit/>
          </a:bodyPr>
          <a:lstStyle/>
          <a:p>
            <a:pPr eaLnBrk="1" hangingPunct="1"/>
            <a:r>
              <a:rPr lang="cs-CZ" altLang="cs-CZ" sz="4400" dirty="0" err="1">
                <a:latin typeface="+mn-lt"/>
              </a:rPr>
              <a:t>Reproductive</a:t>
            </a:r>
            <a:r>
              <a:rPr lang="cs-CZ" altLang="cs-CZ" sz="4400" dirty="0">
                <a:latin typeface="+mn-lt"/>
              </a:rPr>
              <a:t> </a:t>
            </a:r>
            <a:r>
              <a:rPr lang="cs-CZ" altLang="cs-CZ" sz="4400" dirty="0" err="1">
                <a:latin typeface="+mn-lt"/>
              </a:rPr>
              <a:t>system</a:t>
            </a:r>
            <a:endParaRPr lang="cs-CZ" altLang="cs-CZ" sz="4400" dirty="0">
              <a:latin typeface="+mn-lt"/>
            </a:endParaRPr>
          </a:p>
        </p:txBody>
      </p:sp>
      <p:sp>
        <p:nvSpPr>
          <p:cNvPr id="10243" name="Rectangle 3"/>
          <p:cNvSpPr>
            <a:spLocks noGrp="1" noChangeArrowheads="1"/>
          </p:cNvSpPr>
          <p:nvPr>
            <p:ph type="body" idx="1"/>
          </p:nvPr>
        </p:nvSpPr>
        <p:spPr>
          <a:xfrm>
            <a:off x="1171302" y="1881051"/>
            <a:ext cx="9959171" cy="4267199"/>
          </a:xfrm>
        </p:spPr>
        <p:txBody>
          <a:bodyPr>
            <a:normAutofit fontScale="85000" lnSpcReduction="10000"/>
          </a:bodyPr>
          <a:lstStyle/>
          <a:p>
            <a:pPr>
              <a:lnSpc>
                <a:spcPct val="134000"/>
              </a:lnSpc>
              <a:spcBef>
                <a:spcPts val="0"/>
              </a:spcBef>
              <a:spcAft>
                <a:spcPts val="0"/>
              </a:spcAft>
              <a:buFont typeface="Wingdings" panose="05000000000000000000" pitchFamily="2" charset="2"/>
              <a:buChar char="§"/>
            </a:pPr>
            <a:r>
              <a:rPr lang="cs-CZ" altLang="cs-CZ" sz="2100" dirty="0"/>
              <a:t> </a:t>
            </a:r>
            <a:r>
              <a:rPr lang="en-US" sz="2100" dirty="0"/>
              <a:t>system of reproductive organs (so-called generative organs) </a:t>
            </a:r>
            <a:endParaRPr lang="cs-CZ" sz="2100" dirty="0"/>
          </a:p>
          <a:p>
            <a:pPr>
              <a:lnSpc>
                <a:spcPct val="134000"/>
              </a:lnSpc>
              <a:spcBef>
                <a:spcPts val="0"/>
              </a:spcBef>
              <a:spcAft>
                <a:spcPts val="0"/>
              </a:spcAft>
              <a:buFont typeface="Wingdings" panose="05000000000000000000" pitchFamily="2" charset="2"/>
              <a:buChar char="§"/>
            </a:pPr>
            <a:r>
              <a:rPr lang="cs-CZ" sz="2100" dirty="0"/>
              <a:t> </a:t>
            </a:r>
            <a:r>
              <a:rPr lang="en-US" sz="2100" dirty="0"/>
              <a:t>glands + </a:t>
            </a:r>
            <a:r>
              <a:rPr lang="cs-CZ" sz="2100" dirty="0" err="1"/>
              <a:t>ducts</a:t>
            </a:r>
            <a:r>
              <a:rPr lang="en-US" sz="2100" dirty="0"/>
              <a:t> (urogenital system) + accessory glands (yolk, endocrine, seminal vesicles </a:t>
            </a:r>
            <a:r>
              <a:rPr lang="cs-CZ" sz="2100" dirty="0"/>
              <a:t>in</a:t>
            </a:r>
            <a:r>
              <a:rPr lang="en-US" sz="2100" dirty="0"/>
              <a:t> ♀, seminal vesicles </a:t>
            </a:r>
            <a:r>
              <a:rPr lang="cs-CZ" sz="2100" dirty="0"/>
              <a:t>in</a:t>
            </a:r>
            <a:r>
              <a:rPr lang="en-US" sz="2100" dirty="0"/>
              <a:t> ♂) + </a:t>
            </a:r>
            <a:r>
              <a:rPr lang="en-US" sz="2100" dirty="0" err="1"/>
              <a:t>copulatory</a:t>
            </a:r>
            <a:r>
              <a:rPr lang="en-US" sz="2100" dirty="0"/>
              <a:t> organs </a:t>
            </a:r>
            <a:r>
              <a:rPr lang="cs-CZ" sz="2100" dirty="0"/>
              <a:t>+ </a:t>
            </a:r>
            <a:r>
              <a:rPr lang="en-US" sz="2100" dirty="0"/>
              <a:t>organs used for sexual selection (feathers, sound</a:t>
            </a:r>
            <a:r>
              <a:rPr lang="cs-CZ" sz="2100" dirty="0"/>
              <a:t>s</a:t>
            </a:r>
            <a:r>
              <a:rPr lang="en-US" sz="2100" dirty="0"/>
              <a:t>, odor signals,…) </a:t>
            </a:r>
            <a:endParaRPr lang="cs-CZ" sz="2100" dirty="0"/>
          </a:p>
          <a:p>
            <a:pPr>
              <a:lnSpc>
                <a:spcPct val="134000"/>
              </a:lnSpc>
              <a:spcBef>
                <a:spcPts val="0"/>
              </a:spcBef>
              <a:spcAft>
                <a:spcPts val="0"/>
              </a:spcAft>
              <a:buFont typeface="Wingdings" panose="05000000000000000000" pitchFamily="2" charset="2"/>
              <a:buChar char="§"/>
            </a:pPr>
            <a:r>
              <a:rPr lang="cs-CZ" sz="2100" dirty="0"/>
              <a:t> </a:t>
            </a:r>
            <a:r>
              <a:rPr lang="en-US" sz="2100" dirty="0"/>
              <a:t>primitive reproductive organs can already be found in </a:t>
            </a:r>
            <a:r>
              <a:rPr lang="cs-CZ" sz="2100" dirty="0" err="1"/>
              <a:t>the</a:t>
            </a:r>
            <a:r>
              <a:rPr lang="cs-CZ" sz="2100" dirty="0"/>
              <a:t> </a:t>
            </a:r>
            <a:r>
              <a:rPr lang="cs-CZ" sz="2100" dirty="0" err="1"/>
              <a:t>phyllum</a:t>
            </a:r>
            <a:r>
              <a:rPr lang="cs-CZ" sz="2100" dirty="0"/>
              <a:t> </a:t>
            </a:r>
            <a:r>
              <a:rPr lang="cs-CZ" sz="2100" i="1" dirty="0" err="1"/>
              <a:t>Cnidaria</a:t>
            </a:r>
            <a:endParaRPr lang="cs-CZ" sz="2100" i="1" dirty="0"/>
          </a:p>
          <a:p>
            <a:pPr marL="0" indent="0">
              <a:lnSpc>
                <a:spcPct val="134000"/>
              </a:lnSpc>
              <a:spcBef>
                <a:spcPts val="0"/>
              </a:spcBef>
              <a:spcAft>
                <a:spcPts val="0"/>
              </a:spcAft>
              <a:buNone/>
            </a:pPr>
            <a:r>
              <a:rPr lang="en-US" sz="2100" b="1" dirty="0"/>
              <a:t> Fertility: </a:t>
            </a:r>
            <a:endParaRPr lang="cs-CZ" sz="2100" b="1" dirty="0"/>
          </a:p>
          <a:p>
            <a:pPr>
              <a:lnSpc>
                <a:spcPct val="134000"/>
              </a:lnSpc>
              <a:spcBef>
                <a:spcPts val="0"/>
              </a:spcBef>
              <a:spcAft>
                <a:spcPts val="0"/>
              </a:spcAft>
              <a:buFont typeface="Wingdings" panose="05000000000000000000" pitchFamily="2" charset="2"/>
              <a:buChar char="§"/>
            </a:pPr>
            <a:r>
              <a:rPr lang="cs-CZ" sz="2100" dirty="0"/>
              <a:t> </a:t>
            </a:r>
            <a:r>
              <a:rPr lang="en-US" sz="2100" dirty="0"/>
              <a:t>basic biological property</a:t>
            </a:r>
            <a:endParaRPr lang="cs-CZ" sz="2100" dirty="0"/>
          </a:p>
          <a:p>
            <a:pPr>
              <a:lnSpc>
                <a:spcPct val="134000"/>
              </a:lnSpc>
              <a:spcBef>
                <a:spcPts val="0"/>
              </a:spcBef>
              <a:spcAft>
                <a:spcPts val="0"/>
              </a:spcAft>
              <a:buFont typeface="Wingdings" panose="05000000000000000000" pitchFamily="2" charset="2"/>
              <a:buChar char="§"/>
            </a:pPr>
            <a:r>
              <a:rPr lang="en-US" sz="2100" dirty="0"/>
              <a:t> a prerequisite for the</a:t>
            </a:r>
            <a:r>
              <a:rPr lang="cs-CZ" sz="2100" dirty="0"/>
              <a:t> </a:t>
            </a:r>
            <a:r>
              <a:rPr lang="cs-CZ" sz="2100" dirty="0" err="1"/>
              <a:t>time</a:t>
            </a:r>
            <a:r>
              <a:rPr lang="cs-CZ" sz="2100" dirty="0"/>
              <a:t> </a:t>
            </a:r>
            <a:r>
              <a:rPr lang="en-US" sz="2100" dirty="0"/>
              <a:t> </a:t>
            </a:r>
            <a:r>
              <a:rPr lang="cs-CZ" sz="2100" dirty="0"/>
              <a:t>existence</a:t>
            </a:r>
            <a:r>
              <a:rPr lang="en-US" sz="2100" dirty="0"/>
              <a:t> of the species </a:t>
            </a:r>
            <a:endParaRPr lang="cs-CZ" sz="2100" dirty="0"/>
          </a:p>
          <a:p>
            <a:pPr>
              <a:lnSpc>
                <a:spcPct val="134000"/>
              </a:lnSpc>
              <a:spcBef>
                <a:spcPts val="0"/>
              </a:spcBef>
              <a:spcAft>
                <a:spcPts val="0"/>
              </a:spcAft>
              <a:buFont typeface="Wingdings" panose="05000000000000000000" pitchFamily="2" charset="2"/>
              <a:buChar char="§"/>
            </a:pPr>
            <a:r>
              <a:rPr lang="cs-CZ" sz="2100" dirty="0"/>
              <a:t> </a:t>
            </a:r>
            <a:r>
              <a:rPr lang="en-US" sz="2100" dirty="0"/>
              <a:t>complex feature based on the ability to have healthy offspring</a:t>
            </a:r>
            <a:r>
              <a:rPr lang="cs-CZ" sz="2100" dirty="0"/>
              <a:t>s</a:t>
            </a:r>
            <a:r>
              <a:rPr lang="en-US" sz="2100" dirty="0"/>
              <a:t> in the optimal number (in a given time period) </a:t>
            </a:r>
            <a:endParaRPr lang="cs-CZ" sz="2100" dirty="0"/>
          </a:p>
          <a:p>
            <a:pPr>
              <a:lnSpc>
                <a:spcPct val="134000"/>
              </a:lnSpc>
              <a:spcBef>
                <a:spcPts val="0"/>
              </a:spcBef>
              <a:spcAft>
                <a:spcPts val="0"/>
              </a:spcAft>
              <a:buFont typeface="Wingdings" panose="05000000000000000000" pitchFamily="2" charset="2"/>
              <a:buChar char="§"/>
            </a:pPr>
            <a:r>
              <a:rPr lang="cs-CZ" sz="2100" dirty="0"/>
              <a:t>  </a:t>
            </a:r>
            <a:r>
              <a:rPr lang="cs-CZ" sz="2100" dirty="0" err="1"/>
              <a:t>determined</a:t>
            </a:r>
            <a:r>
              <a:rPr lang="cs-CZ" sz="2100" dirty="0"/>
              <a:t> by a </a:t>
            </a:r>
            <a:r>
              <a:rPr lang="cs-CZ" sz="2100" dirty="0" err="1"/>
              <a:t>number</a:t>
            </a:r>
            <a:r>
              <a:rPr lang="cs-CZ" sz="2100" dirty="0"/>
              <a:t> </a:t>
            </a:r>
            <a:r>
              <a:rPr lang="cs-CZ" sz="2100" dirty="0" err="1"/>
              <a:t>of</a:t>
            </a:r>
            <a:r>
              <a:rPr lang="en-US" sz="2100" dirty="0"/>
              <a:t> genes (polygenic inheritance)</a:t>
            </a:r>
            <a:endParaRPr lang="cs-CZ" sz="2100" dirty="0"/>
          </a:p>
          <a:p>
            <a:pPr>
              <a:lnSpc>
                <a:spcPct val="134000"/>
              </a:lnSpc>
              <a:spcBef>
                <a:spcPts val="0"/>
              </a:spcBef>
              <a:spcAft>
                <a:spcPts val="0"/>
              </a:spcAft>
              <a:buFont typeface="Wingdings" panose="05000000000000000000" pitchFamily="2" charset="2"/>
              <a:buChar char="§"/>
            </a:pPr>
            <a:r>
              <a:rPr lang="en-US" sz="2100" dirty="0"/>
              <a:t> heritability, </a:t>
            </a:r>
            <a:r>
              <a:rPr lang="cs-CZ" sz="2100" dirty="0"/>
              <a:t>(</a:t>
            </a:r>
            <a:r>
              <a:rPr lang="en-US" sz="2100" dirty="0"/>
              <a:t>h</a:t>
            </a:r>
            <a:r>
              <a:rPr lang="en-US" sz="2100" baseline="30000" dirty="0"/>
              <a:t>2</a:t>
            </a:r>
            <a:r>
              <a:rPr lang="en-US" sz="2100" dirty="0"/>
              <a:t>) of fertility indicators is low, fertility of animals is decided mainly by environmental conditions (</a:t>
            </a:r>
            <a:r>
              <a:rPr lang="en-US" sz="2100" dirty="0" err="1"/>
              <a:t>eg</a:t>
            </a:r>
            <a:r>
              <a:rPr lang="cs-CZ" sz="2100" dirty="0"/>
              <a:t>. </a:t>
            </a:r>
            <a:r>
              <a:rPr lang="en-US" sz="2100" dirty="0"/>
              <a:t> breeding conditions) </a:t>
            </a:r>
            <a:endParaRPr lang="cs-CZ" altLang="cs-CZ" sz="2100" dirty="0"/>
          </a:p>
          <a:p>
            <a:pPr eaLnBrk="1" hangingPunct="1">
              <a:lnSpc>
                <a:spcPct val="90000"/>
              </a:lnSpc>
              <a:buFont typeface="Wingdings" panose="05000000000000000000" pitchFamily="2" charset="2"/>
              <a:buChar char="§"/>
            </a:pPr>
            <a:endParaRPr lang="cs-CZ" altLang="cs-CZ" sz="1800" dirty="0"/>
          </a:p>
          <a:p>
            <a:pPr eaLnBrk="1" hangingPunct="1">
              <a:lnSpc>
                <a:spcPct val="90000"/>
              </a:lnSpc>
            </a:pPr>
            <a:endParaRPr lang="cs-CZ" altLang="cs-CZ" sz="2800" b="1" dirty="0"/>
          </a:p>
        </p:txBody>
      </p:sp>
      <p:pic>
        <p:nvPicPr>
          <p:cNvPr id="10244" name="Picture 6" descr="https://upload.wikimedia.org/wikipedia/commons/thumb/a/af/PeackockSide.jpg/258px-Peackock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0903" y="228600"/>
            <a:ext cx="1729571" cy="142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Obdélník 1"/>
          <p:cNvSpPr>
            <a:spLocks noChangeArrowheads="1"/>
          </p:cNvSpPr>
          <p:nvPr/>
        </p:nvSpPr>
        <p:spPr bwMode="auto">
          <a:xfrm>
            <a:off x="7245532" y="6070325"/>
            <a:ext cx="5638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cs-CZ" altLang="cs-CZ" sz="800" dirty="0">
                <a:latin typeface="Arial" panose="020B0604020202020204" pitchFamily="34" charset="0"/>
              </a:rPr>
              <a:t>https://upload.wikimedia.org/wikipedia/commons/thumb/a/af/PeackockSide.jpg/258px-PeackockSide.jpg</a:t>
            </a:r>
          </a:p>
        </p:txBody>
      </p:sp>
      <p:sp>
        <p:nvSpPr>
          <p:cNvPr id="9"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259275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75657" y="452845"/>
            <a:ext cx="9144000" cy="1262743"/>
          </a:xfrm>
          <a:solidFill>
            <a:schemeClr val="bg1"/>
          </a:solidFill>
        </p:spPr>
        <p:txBody>
          <a:bodyPr>
            <a:normAutofit/>
          </a:bodyPr>
          <a:lstStyle/>
          <a:p>
            <a:pPr eaLnBrk="1" hangingPunct="1"/>
            <a:br>
              <a:rPr lang="cs-CZ" altLang="cs-CZ" sz="4000" b="1" dirty="0">
                <a:latin typeface="Arial" panose="020B0604020202020204" pitchFamily="34" charset="0"/>
              </a:rPr>
            </a:br>
            <a:r>
              <a:rPr lang="cs-CZ" altLang="cs-CZ" sz="4000" dirty="0" err="1">
                <a:latin typeface="+mn-lt"/>
              </a:rPr>
              <a:t>Asexual</a:t>
            </a:r>
            <a:r>
              <a:rPr lang="cs-CZ" altLang="cs-CZ" sz="4000" dirty="0">
                <a:latin typeface="+mn-lt"/>
              </a:rPr>
              <a:t> </a:t>
            </a:r>
            <a:r>
              <a:rPr lang="cs-CZ" altLang="cs-CZ" sz="4000" dirty="0" err="1">
                <a:latin typeface="+mn-lt"/>
              </a:rPr>
              <a:t>reproduction</a:t>
            </a:r>
            <a:endParaRPr lang="cs-CZ" altLang="cs-CZ" sz="2800" dirty="0">
              <a:latin typeface="+mn-lt"/>
            </a:endParaRPr>
          </a:p>
        </p:txBody>
      </p:sp>
      <p:sp>
        <p:nvSpPr>
          <p:cNvPr id="11267" name="Rectangle 3"/>
          <p:cNvSpPr>
            <a:spLocks noGrp="1" noChangeArrowheads="1"/>
          </p:cNvSpPr>
          <p:nvPr>
            <p:ph type="body" idx="1"/>
          </p:nvPr>
        </p:nvSpPr>
        <p:spPr>
          <a:xfrm>
            <a:off x="487680" y="1785257"/>
            <a:ext cx="11206480" cy="4284618"/>
          </a:xfrm>
          <a:solidFill>
            <a:schemeClr val="bg1"/>
          </a:solidFill>
        </p:spPr>
        <p:txBody>
          <a:bodyPr>
            <a:normAutofit/>
          </a:bodyPr>
          <a:lstStyle/>
          <a:p>
            <a:pPr>
              <a:lnSpc>
                <a:spcPct val="124000"/>
              </a:lnSpc>
              <a:spcBef>
                <a:spcPts val="0"/>
              </a:spcBef>
              <a:spcAft>
                <a:spcPts val="0"/>
              </a:spcAft>
              <a:buFont typeface="Wingdings" panose="05000000000000000000" pitchFamily="2" charset="2"/>
              <a:buChar char="§"/>
            </a:pPr>
            <a:r>
              <a:rPr lang="cs-CZ" dirty="0"/>
              <a:t> </a:t>
            </a:r>
            <a:r>
              <a:rPr lang="en-US" dirty="0"/>
              <a:t> x million species of animals</a:t>
            </a:r>
            <a:r>
              <a:rPr lang="cs-CZ" dirty="0"/>
              <a:t> </a:t>
            </a:r>
            <a:r>
              <a:rPr lang="cs-CZ" dirty="0" err="1"/>
              <a:t>exist</a:t>
            </a:r>
            <a:r>
              <a:rPr lang="cs-CZ" dirty="0"/>
              <a:t> on </a:t>
            </a:r>
            <a:r>
              <a:rPr lang="cs-CZ" dirty="0" err="1"/>
              <a:t>the</a:t>
            </a:r>
            <a:r>
              <a:rPr lang="cs-CZ" dirty="0"/>
              <a:t> </a:t>
            </a:r>
            <a:r>
              <a:rPr lang="cs-CZ" dirty="0" err="1"/>
              <a:t>Earth</a:t>
            </a:r>
            <a:r>
              <a:rPr lang="en-US" dirty="0"/>
              <a:t>, </a:t>
            </a:r>
            <a:r>
              <a:rPr lang="cs-CZ" dirty="0"/>
              <a:t>but </a:t>
            </a:r>
            <a:r>
              <a:rPr lang="en-US" dirty="0"/>
              <a:t>only about 1,000 of them reproduce asexually, in </a:t>
            </a:r>
            <a:r>
              <a:rPr lang="cs-CZ" dirty="0" err="1"/>
              <a:t>some</a:t>
            </a:r>
            <a:r>
              <a:rPr lang="en-US" dirty="0"/>
              <a:t> species: </a:t>
            </a:r>
            <a:r>
              <a:rPr lang="cs-CZ" dirty="0"/>
              <a:t>(</a:t>
            </a:r>
            <a:r>
              <a:rPr lang="cs-CZ" dirty="0" err="1"/>
              <a:t>regular</a:t>
            </a:r>
            <a:r>
              <a:rPr lang="cs-CZ" dirty="0"/>
              <a:t>) </a:t>
            </a:r>
            <a:r>
              <a:rPr lang="en-US" dirty="0"/>
              <a:t>alternation of sexual and asexual </a:t>
            </a:r>
            <a:r>
              <a:rPr lang="cs-CZ" dirty="0" err="1"/>
              <a:t>reproduction</a:t>
            </a:r>
            <a:r>
              <a:rPr lang="en-US" dirty="0"/>
              <a:t> =  </a:t>
            </a:r>
            <a:r>
              <a:rPr lang="en-US" dirty="0" err="1"/>
              <a:t>metagenesis</a:t>
            </a:r>
            <a:endParaRPr lang="cs-CZ" dirty="0"/>
          </a:p>
          <a:p>
            <a:pPr>
              <a:lnSpc>
                <a:spcPct val="124000"/>
              </a:lnSpc>
              <a:spcBef>
                <a:spcPts val="0"/>
              </a:spcBef>
              <a:spcAft>
                <a:spcPts val="0"/>
              </a:spcAft>
              <a:buFont typeface="Wingdings" panose="05000000000000000000" pitchFamily="2" charset="2"/>
              <a:buChar char="§"/>
            </a:pPr>
            <a:r>
              <a:rPr lang="cs-CZ" dirty="0"/>
              <a:t> </a:t>
            </a:r>
            <a:r>
              <a:rPr lang="en-US" dirty="0"/>
              <a:t>offspring</a:t>
            </a:r>
            <a:r>
              <a:rPr lang="cs-CZ" dirty="0"/>
              <a:t>s</a:t>
            </a:r>
            <a:r>
              <a:rPr lang="en-US" dirty="0"/>
              <a:t> are </a:t>
            </a:r>
            <a:r>
              <a:rPr lang="cs-CZ" dirty="0"/>
              <a:t>„</a:t>
            </a:r>
            <a:r>
              <a:rPr lang="en-US" dirty="0"/>
              <a:t>genetic copies</a:t>
            </a:r>
            <a:r>
              <a:rPr lang="cs-CZ" dirty="0"/>
              <a:t>“</a:t>
            </a:r>
            <a:r>
              <a:rPr lang="en-US" dirty="0"/>
              <a:t> of a single parent</a:t>
            </a:r>
            <a:endParaRPr lang="cs-CZ" dirty="0"/>
          </a:p>
          <a:p>
            <a:pPr>
              <a:lnSpc>
                <a:spcPct val="124000"/>
              </a:lnSpc>
              <a:spcBef>
                <a:spcPts val="0"/>
              </a:spcBef>
              <a:spcAft>
                <a:spcPts val="0"/>
              </a:spcAft>
              <a:buFont typeface="Wingdings" panose="05000000000000000000" pitchFamily="2" charset="2"/>
              <a:buChar char="§"/>
            </a:pPr>
            <a:r>
              <a:rPr lang="en-US" dirty="0"/>
              <a:t> </a:t>
            </a:r>
            <a:r>
              <a:rPr lang="cs-CZ" dirty="0" err="1"/>
              <a:t>based</a:t>
            </a:r>
            <a:r>
              <a:rPr lang="cs-CZ" dirty="0"/>
              <a:t> on</a:t>
            </a:r>
            <a:r>
              <a:rPr lang="en-US" dirty="0"/>
              <a:t> regeneration, mitosis (and its modifications) </a:t>
            </a:r>
            <a:endParaRPr lang="cs-CZ" dirty="0"/>
          </a:p>
          <a:p>
            <a:pPr>
              <a:lnSpc>
                <a:spcPct val="124000"/>
              </a:lnSpc>
              <a:spcBef>
                <a:spcPts val="0"/>
              </a:spcBef>
              <a:spcAft>
                <a:spcPts val="0"/>
              </a:spcAft>
              <a:buFont typeface="Wingdings" panose="05000000000000000000" pitchFamily="2" charset="2"/>
              <a:buChar char="§"/>
            </a:pPr>
            <a:r>
              <a:rPr lang="cs-CZ" dirty="0"/>
              <a:t> </a:t>
            </a:r>
            <a:r>
              <a:rPr lang="en-US" dirty="0"/>
              <a:t>in addition to mitosis,</a:t>
            </a:r>
            <a:r>
              <a:rPr lang="cs-CZ" dirty="0"/>
              <a:t> </a:t>
            </a:r>
            <a:r>
              <a:rPr lang="en-US" dirty="0"/>
              <a:t> </a:t>
            </a:r>
            <a:r>
              <a:rPr lang="en-US" dirty="0" err="1"/>
              <a:t>promitosis</a:t>
            </a:r>
            <a:r>
              <a:rPr lang="en-US" dirty="0"/>
              <a:t>, multipolar mitosis, and multiple division of multinucleated cells </a:t>
            </a:r>
            <a:r>
              <a:rPr lang="cs-CZ" dirty="0" err="1"/>
              <a:t>can</a:t>
            </a:r>
            <a:r>
              <a:rPr lang="cs-CZ" dirty="0"/>
              <a:t> </a:t>
            </a:r>
            <a:r>
              <a:rPr lang="cs-CZ" dirty="0" err="1"/>
              <a:t>be</a:t>
            </a:r>
            <a:r>
              <a:rPr lang="cs-CZ" dirty="0"/>
              <a:t> </a:t>
            </a:r>
            <a:r>
              <a:rPr lang="cs-CZ" dirty="0" err="1"/>
              <a:t>observed</a:t>
            </a:r>
            <a:endParaRPr lang="cs-CZ" dirty="0"/>
          </a:p>
          <a:p>
            <a:pPr>
              <a:lnSpc>
                <a:spcPct val="124000"/>
              </a:lnSpc>
              <a:spcBef>
                <a:spcPts val="0"/>
              </a:spcBef>
              <a:spcAft>
                <a:spcPts val="0"/>
              </a:spcAft>
              <a:buFont typeface="Wingdings" panose="05000000000000000000" pitchFamily="2" charset="2"/>
              <a:buChar char="§"/>
            </a:pPr>
            <a:r>
              <a:rPr lang="cs-CZ" dirty="0"/>
              <a:t> </a:t>
            </a:r>
            <a:r>
              <a:rPr lang="en-US" dirty="0"/>
              <a:t>in unicellular and primitive multicellular</a:t>
            </a:r>
            <a:r>
              <a:rPr lang="cs-CZ" dirty="0"/>
              <a:t> </a:t>
            </a:r>
            <a:r>
              <a:rPr lang="cs-CZ" dirty="0" err="1"/>
              <a:t>organisms</a:t>
            </a:r>
            <a:r>
              <a:rPr lang="en-US" dirty="0"/>
              <a:t>, leads to clones </a:t>
            </a:r>
            <a:endParaRPr lang="cs-CZ" dirty="0"/>
          </a:p>
          <a:p>
            <a:pPr>
              <a:lnSpc>
                <a:spcPct val="124000"/>
              </a:lnSpc>
              <a:spcBef>
                <a:spcPts val="0"/>
              </a:spcBef>
              <a:spcAft>
                <a:spcPts val="0"/>
              </a:spcAft>
              <a:buFont typeface="Wingdings" panose="05000000000000000000" pitchFamily="2" charset="2"/>
              <a:buChar char="§"/>
            </a:pPr>
            <a:r>
              <a:rPr lang="cs-CZ" dirty="0"/>
              <a:t> </a:t>
            </a:r>
            <a:r>
              <a:rPr lang="en-US" dirty="0" err="1"/>
              <a:t>somat</a:t>
            </a:r>
            <a:r>
              <a:rPr lang="cs-CZ" dirty="0" err="1"/>
              <a:t>ic</a:t>
            </a:r>
            <a:r>
              <a:rPr lang="en-US" dirty="0"/>
              <a:t> cells of the parent individual → </a:t>
            </a:r>
            <a:r>
              <a:rPr lang="cs-CZ" dirty="0" err="1"/>
              <a:t>somatic</a:t>
            </a:r>
            <a:r>
              <a:rPr lang="cs-CZ" dirty="0"/>
              <a:t> </a:t>
            </a:r>
            <a:r>
              <a:rPr lang="cs-CZ" dirty="0" err="1"/>
              <a:t>cells</a:t>
            </a:r>
            <a:r>
              <a:rPr lang="cs-CZ" dirty="0"/>
              <a:t> </a:t>
            </a:r>
            <a:r>
              <a:rPr lang="cs-CZ" dirty="0" err="1"/>
              <a:t>of</a:t>
            </a:r>
            <a:r>
              <a:rPr lang="cs-CZ" dirty="0"/>
              <a:t> </a:t>
            </a:r>
            <a:r>
              <a:rPr lang="cs-CZ" dirty="0" err="1"/>
              <a:t>offsprings</a:t>
            </a:r>
            <a:endParaRPr lang="cs-CZ" dirty="0"/>
          </a:p>
          <a:p>
            <a:pPr>
              <a:lnSpc>
                <a:spcPct val="124000"/>
              </a:lnSpc>
              <a:spcBef>
                <a:spcPts val="0"/>
              </a:spcBef>
              <a:spcAft>
                <a:spcPts val="0"/>
              </a:spcAft>
              <a:buFont typeface="Wingdings" panose="05000000000000000000" pitchFamily="2" charset="2"/>
              <a:buChar char="§"/>
            </a:pPr>
            <a:r>
              <a:rPr lang="en-US" dirty="0"/>
              <a:t> </a:t>
            </a:r>
            <a:r>
              <a:rPr lang="cs-CZ" b="1" dirty="0"/>
              <a:t>d</a:t>
            </a:r>
            <a:r>
              <a:rPr lang="en-US" b="1" dirty="0" err="1"/>
              <a:t>isadvantages</a:t>
            </a:r>
            <a:r>
              <a:rPr lang="en-US" b="1" dirty="0"/>
              <a:t>: </a:t>
            </a:r>
            <a:r>
              <a:rPr lang="en-US" dirty="0"/>
              <a:t>does not lead to </a:t>
            </a:r>
            <a:r>
              <a:rPr lang="cs-CZ" dirty="0" err="1"/>
              <a:t>genetic</a:t>
            </a:r>
            <a:r>
              <a:rPr lang="cs-CZ" dirty="0"/>
              <a:t> </a:t>
            </a:r>
            <a:r>
              <a:rPr lang="en-US" dirty="0"/>
              <a:t>diversity among offspring</a:t>
            </a:r>
            <a:r>
              <a:rPr lang="cs-CZ" dirty="0"/>
              <a:t>s</a:t>
            </a:r>
            <a:r>
              <a:rPr lang="en-US" dirty="0"/>
              <a:t>, but </a:t>
            </a:r>
            <a:r>
              <a:rPr lang="cs-CZ" dirty="0"/>
              <a:t>to </a:t>
            </a:r>
            <a:r>
              <a:rPr lang="en-US" dirty="0"/>
              <a:t>genetic uniformity</a:t>
            </a:r>
            <a:r>
              <a:rPr lang="cs-CZ" dirty="0"/>
              <a:t>; → </a:t>
            </a:r>
            <a:r>
              <a:rPr lang="en-US" dirty="0"/>
              <a:t> limited ability</a:t>
            </a:r>
            <a:r>
              <a:rPr lang="cs-CZ" dirty="0"/>
              <a:t> </a:t>
            </a:r>
            <a:r>
              <a:rPr lang="cs-CZ" dirty="0" err="1"/>
              <a:t>of</a:t>
            </a:r>
            <a:r>
              <a:rPr lang="cs-CZ" dirty="0"/>
              <a:t> </a:t>
            </a:r>
            <a:r>
              <a:rPr lang="cs-CZ" dirty="0" err="1"/>
              <a:t>offsprings</a:t>
            </a:r>
            <a:r>
              <a:rPr lang="en-US" dirty="0"/>
              <a:t> to adapt</a:t>
            </a:r>
            <a:endParaRPr lang="cs-CZ" dirty="0"/>
          </a:p>
          <a:p>
            <a:pPr>
              <a:lnSpc>
                <a:spcPct val="124000"/>
              </a:lnSpc>
              <a:spcBef>
                <a:spcPts val="0"/>
              </a:spcBef>
              <a:spcAft>
                <a:spcPts val="0"/>
              </a:spcAft>
              <a:buFont typeface="Wingdings" panose="05000000000000000000" pitchFamily="2" charset="2"/>
              <a:buChar char="§"/>
            </a:pPr>
            <a:r>
              <a:rPr lang="en-US" dirty="0"/>
              <a:t> </a:t>
            </a:r>
            <a:r>
              <a:rPr lang="en-US" b="1" dirty="0"/>
              <a:t>advantages: </a:t>
            </a:r>
            <a:r>
              <a:rPr lang="en-US" dirty="0"/>
              <a:t>just one individual</a:t>
            </a:r>
            <a:r>
              <a:rPr lang="cs-CZ" dirty="0"/>
              <a:t> </a:t>
            </a:r>
            <a:r>
              <a:rPr lang="cs-CZ" dirty="0" err="1"/>
              <a:t>is</a:t>
            </a:r>
            <a:r>
              <a:rPr lang="cs-CZ" dirty="0"/>
              <a:t> </a:t>
            </a:r>
            <a:r>
              <a:rPr lang="cs-CZ" dirty="0" err="1"/>
              <a:t>needed</a:t>
            </a:r>
            <a:r>
              <a:rPr lang="cs-CZ" dirty="0"/>
              <a:t> </a:t>
            </a:r>
            <a:r>
              <a:rPr lang="cs-CZ" dirty="0" err="1"/>
              <a:t>for</a:t>
            </a:r>
            <a:r>
              <a:rPr lang="cs-CZ" dirty="0"/>
              <a:t>  </a:t>
            </a:r>
            <a:r>
              <a:rPr lang="cs-CZ" dirty="0" err="1"/>
              <a:t>this</a:t>
            </a:r>
            <a:r>
              <a:rPr lang="cs-CZ" dirty="0"/>
              <a:t> type </a:t>
            </a:r>
            <a:r>
              <a:rPr lang="cs-CZ" dirty="0" err="1"/>
              <a:t>of</a:t>
            </a:r>
            <a:r>
              <a:rPr lang="cs-CZ" dirty="0"/>
              <a:t> </a:t>
            </a:r>
            <a:r>
              <a:rPr lang="cs-CZ" dirty="0" err="1"/>
              <a:t>reproduction</a:t>
            </a:r>
            <a:r>
              <a:rPr lang="en-US" dirty="0"/>
              <a:t>, fast multiplication </a:t>
            </a:r>
            <a:endParaRPr lang="cs-CZ" altLang="cs-CZ" sz="2400" dirty="0"/>
          </a:p>
          <a:p>
            <a:pPr eaLnBrk="1" hangingPunct="1">
              <a:lnSpc>
                <a:spcPct val="90000"/>
              </a:lnSpc>
            </a:pPr>
            <a:endParaRPr lang="cs-CZ" altLang="cs-CZ" sz="2400" dirty="0"/>
          </a:p>
          <a:p>
            <a:pPr eaLnBrk="1" hangingPunct="1">
              <a:lnSpc>
                <a:spcPct val="90000"/>
              </a:lnSpc>
              <a:buFontTx/>
              <a:buNone/>
            </a:pPr>
            <a:endParaRPr lang="cs-CZ" altLang="cs-CZ" sz="2400" dirty="0"/>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49049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58240" y="1132115"/>
            <a:ext cx="8686800" cy="609600"/>
          </a:xfrm>
          <a:solidFill>
            <a:schemeClr val="bg1"/>
          </a:solidFill>
        </p:spPr>
        <p:txBody>
          <a:bodyPr>
            <a:noAutofit/>
          </a:bodyPr>
          <a:lstStyle/>
          <a:p>
            <a:pPr eaLnBrk="1" hangingPunct="1"/>
            <a:r>
              <a:rPr lang="cs-CZ" altLang="cs-CZ" dirty="0" err="1">
                <a:latin typeface="+mn-lt"/>
              </a:rPr>
              <a:t>Mitosis</a:t>
            </a:r>
            <a:r>
              <a:rPr lang="cs-CZ" altLang="cs-CZ" dirty="0">
                <a:latin typeface="+mn-lt"/>
              </a:rPr>
              <a:t> and </a:t>
            </a:r>
            <a:r>
              <a:rPr lang="cs-CZ" altLang="cs-CZ" dirty="0" err="1">
                <a:latin typeface="+mn-lt"/>
              </a:rPr>
              <a:t>its</a:t>
            </a:r>
            <a:r>
              <a:rPr lang="cs-CZ" altLang="cs-CZ" dirty="0">
                <a:latin typeface="+mn-lt"/>
              </a:rPr>
              <a:t> </a:t>
            </a:r>
            <a:r>
              <a:rPr lang="cs-CZ" altLang="cs-CZ" dirty="0" err="1">
                <a:latin typeface="+mn-lt"/>
              </a:rPr>
              <a:t>modifications</a:t>
            </a:r>
            <a:endParaRPr lang="cs-CZ" altLang="cs-CZ" dirty="0">
              <a:latin typeface="+mn-lt"/>
            </a:endParaRPr>
          </a:p>
        </p:txBody>
      </p:sp>
      <p:sp>
        <p:nvSpPr>
          <p:cNvPr id="12291" name="Rectangle 3"/>
          <p:cNvSpPr>
            <a:spLocks noGrp="1" noChangeArrowheads="1"/>
          </p:cNvSpPr>
          <p:nvPr>
            <p:ph type="body" idx="1"/>
          </p:nvPr>
        </p:nvSpPr>
        <p:spPr>
          <a:xfrm>
            <a:off x="132080" y="1872342"/>
            <a:ext cx="11866879" cy="4362995"/>
          </a:xfrm>
          <a:solidFill>
            <a:schemeClr val="bg1"/>
          </a:solidFill>
        </p:spPr>
        <p:txBody>
          <a:bodyPr>
            <a:normAutofit fontScale="85000" lnSpcReduction="20000"/>
          </a:bodyPr>
          <a:lstStyle/>
          <a:p>
            <a:pPr algn="just">
              <a:lnSpc>
                <a:spcPct val="134000"/>
              </a:lnSpc>
              <a:spcBef>
                <a:spcPts val="0"/>
              </a:spcBef>
              <a:spcAft>
                <a:spcPts val="0"/>
              </a:spcAft>
              <a:buFont typeface="Wingdings" panose="05000000000000000000" pitchFamily="2" charset="2"/>
              <a:buChar char="§"/>
            </a:pPr>
            <a:r>
              <a:rPr lang="cs-CZ" dirty="0"/>
              <a:t> </a:t>
            </a:r>
            <a:r>
              <a:rPr lang="en-US" b="1" dirty="0" err="1"/>
              <a:t>endomitosis</a:t>
            </a:r>
            <a:r>
              <a:rPr lang="en-US" b="1" dirty="0"/>
              <a:t>: </a:t>
            </a:r>
            <a:r>
              <a:rPr lang="en-US" dirty="0"/>
              <a:t>shortened </a:t>
            </a:r>
            <a:r>
              <a:rPr lang="cs-CZ" dirty="0" err="1"/>
              <a:t>k</a:t>
            </a:r>
            <a:r>
              <a:rPr lang="en-US" dirty="0" err="1"/>
              <a:t>aryokinesis</a:t>
            </a:r>
            <a:r>
              <a:rPr lang="en-US" dirty="0"/>
              <a:t>, the cell enters </a:t>
            </a:r>
            <a:r>
              <a:rPr lang="cs-CZ" dirty="0"/>
              <a:t>a </a:t>
            </a:r>
            <a:r>
              <a:rPr lang="cs-CZ" dirty="0" err="1"/>
              <a:t>modified</a:t>
            </a:r>
            <a:r>
              <a:rPr lang="en-US" dirty="0"/>
              <a:t> prophase: chromosomes form and divide longitudinally in the nucleus, BUT the nucleus does not divide, the multiplied chromosomes </a:t>
            </a:r>
            <a:r>
              <a:rPr lang="cs-CZ" dirty="0" err="1"/>
              <a:t>despiralize</a:t>
            </a:r>
            <a:r>
              <a:rPr lang="en-US" dirty="0"/>
              <a:t>, the nucleus enters the resting phase</a:t>
            </a:r>
            <a:r>
              <a:rPr lang="cs-CZ" dirty="0"/>
              <a:t>, →</a:t>
            </a:r>
            <a:r>
              <a:rPr lang="en-US" dirty="0"/>
              <a:t> increase</a:t>
            </a:r>
            <a:r>
              <a:rPr lang="cs-CZ" dirty="0"/>
              <a:t>d</a:t>
            </a:r>
            <a:r>
              <a:rPr lang="en-US" dirty="0"/>
              <a:t> cell function, leads to polyploidy</a:t>
            </a:r>
            <a:r>
              <a:rPr lang="cs-CZ" dirty="0"/>
              <a:t> (i</a:t>
            </a:r>
            <a:r>
              <a:rPr lang="en-US" dirty="0" err="1"/>
              <a:t>ncreased</a:t>
            </a:r>
            <a:r>
              <a:rPr lang="en-US" dirty="0"/>
              <a:t> number of chromosomes in the cell</a:t>
            </a:r>
            <a:r>
              <a:rPr lang="cs-CZ" dirty="0"/>
              <a:t>);</a:t>
            </a:r>
            <a:r>
              <a:rPr lang="en-US" dirty="0"/>
              <a:t> back: somatic reduction </a:t>
            </a:r>
            <a:endParaRPr lang="cs-CZ" dirty="0"/>
          </a:p>
          <a:p>
            <a:pPr algn="just">
              <a:lnSpc>
                <a:spcPct val="134000"/>
              </a:lnSpc>
              <a:spcBef>
                <a:spcPts val="0"/>
              </a:spcBef>
              <a:spcAft>
                <a:spcPts val="0"/>
              </a:spcAft>
              <a:buFont typeface="Wingdings" panose="05000000000000000000" pitchFamily="2" charset="2"/>
              <a:buChar char="§"/>
            </a:pPr>
            <a:r>
              <a:rPr lang="cs-CZ" b="1" dirty="0"/>
              <a:t> </a:t>
            </a:r>
            <a:r>
              <a:rPr lang="en-US" b="1" dirty="0" err="1"/>
              <a:t>polytenia</a:t>
            </a:r>
            <a:r>
              <a:rPr lang="en-US" b="1" dirty="0"/>
              <a:t>: </a:t>
            </a:r>
            <a:r>
              <a:rPr lang="en-US" dirty="0"/>
              <a:t>chromatin synthesized in S phases is stored in so-called </a:t>
            </a:r>
            <a:r>
              <a:rPr lang="en-US" dirty="0" err="1"/>
              <a:t>polytene</a:t>
            </a:r>
            <a:r>
              <a:rPr lang="en-US" dirty="0"/>
              <a:t> chromosomes, in each S phase the number of chromosomes doubles, but there is no division into chromatids</a:t>
            </a:r>
            <a:r>
              <a:rPr lang="cs-CZ" dirty="0"/>
              <a:t>;</a:t>
            </a:r>
            <a:r>
              <a:rPr lang="en-US" dirty="0"/>
              <a:t> →increases cell function - but does not lead to </a:t>
            </a:r>
            <a:r>
              <a:rPr lang="en-US" dirty="0" err="1"/>
              <a:t>polyploidization</a:t>
            </a:r>
            <a:r>
              <a:rPr lang="en-US" dirty="0"/>
              <a:t>, back: somatic reduction</a:t>
            </a:r>
            <a:endParaRPr lang="cs-CZ" dirty="0"/>
          </a:p>
          <a:p>
            <a:pPr algn="just">
              <a:lnSpc>
                <a:spcPct val="134000"/>
              </a:lnSpc>
              <a:spcBef>
                <a:spcPts val="0"/>
              </a:spcBef>
              <a:spcAft>
                <a:spcPts val="0"/>
              </a:spcAft>
              <a:buFont typeface="Wingdings" panose="05000000000000000000" pitchFamily="2" charset="2"/>
              <a:buChar char="§"/>
            </a:pPr>
            <a:r>
              <a:rPr lang="cs-CZ" b="1" dirty="0"/>
              <a:t> </a:t>
            </a:r>
            <a:r>
              <a:rPr lang="en-US" b="1" dirty="0"/>
              <a:t>somatic reduction: </a:t>
            </a:r>
            <a:r>
              <a:rPr lang="en-US" dirty="0"/>
              <a:t>the cell enters a typical mitosis without previous S phase</a:t>
            </a:r>
            <a:r>
              <a:rPr lang="cs-CZ" dirty="0"/>
              <a:t> </a:t>
            </a:r>
            <a:r>
              <a:rPr lang="cs-CZ" dirty="0" err="1"/>
              <a:t>of</a:t>
            </a:r>
            <a:r>
              <a:rPr lang="cs-CZ" dirty="0"/>
              <a:t> </a:t>
            </a:r>
            <a:r>
              <a:rPr lang="cs-CZ" dirty="0" err="1"/>
              <a:t>the</a:t>
            </a:r>
            <a:r>
              <a:rPr lang="cs-CZ" dirty="0"/>
              <a:t> cell </a:t>
            </a:r>
            <a:r>
              <a:rPr lang="cs-CZ" dirty="0" err="1"/>
              <a:t>cycle</a:t>
            </a:r>
            <a:endParaRPr lang="cs-CZ" dirty="0"/>
          </a:p>
          <a:p>
            <a:pPr algn="just">
              <a:lnSpc>
                <a:spcPct val="134000"/>
              </a:lnSpc>
              <a:spcBef>
                <a:spcPts val="0"/>
              </a:spcBef>
              <a:spcAft>
                <a:spcPts val="0"/>
              </a:spcAft>
              <a:buFont typeface="Wingdings" panose="05000000000000000000" pitchFamily="2" charset="2"/>
              <a:buChar char="§"/>
            </a:pPr>
            <a:r>
              <a:rPr lang="cs-CZ" b="1" dirty="0"/>
              <a:t> </a:t>
            </a:r>
            <a:r>
              <a:rPr lang="en-US" b="1" dirty="0"/>
              <a:t>restitution division of the nucleus: </a:t>
            </a:r>
            <a:r>
              <a:rPr lang="en-US" dirty="0"/>
              <a:t>after metaphase, telophase reconstruction of a single nucleus follows, the result: a cell with twice the number of chromosomes, in the parthenogenetic development of eggs, it adjusts the haploid state of the egg to diploid</a:t>
            </a:r>
            <a:endParaRPr lang="cs-CZ" dirty="0"/>
          </a:p>
          <a:p>
            <a:pPr algn="just">
              <a:lnSpc>
                <a:spcPct val="134000"/>
              </a:lnSpc>
              <a:spcBef>
                <a:spcPts val="0"/>
              </a:spcBef>
              <a:spcAft>
                <a:spcPts val="0"/>
              </a:spcAft>
              <a:buFont typeface="Wingdings" panose="05000000000000000000" pitchFamily="2" charset="2"/>
              <a:buChar char="§"/>
            </a:pPr>
            <a:r>
              <a:rPr lang="cs-CZ" b="1" dirty="0"/>
              <a:t> </a:t>
            </a:r>
            <a:r>
              <a:rPr lang="en-US" b="1" dirty="0" err="1"/>
              <a:t>promitosis</a:t>
            </a:r>
            <a:r>
              <a:rPr lang="en-US" b="1" dirty="0"/>
              <a:t> (</a:t>
            </a:r>
            <a:r>
              <a:rPr lang="en-US" b="1" dirty="0" err="1"/>
              <a:t>pseudomitosis</a:t>
            </a:r>
            <a:r>
              <a:rPr lang="en-US" b="1" dirty="0"/>
              <a:t>): </a:t>
            </a:r>
            <a:r>
              <a:rPr lang="en-US" dirty="0"/>
              <a:t>all </a:t>
            </a:r>
            <a:r>
              <a:rPr lang="en-US" dirty="0" err="1"/>
              <a:t>karyokinetic</a:t>
            </a:r>
            <a:r>
              <a:rPr lang="en-US" dirty="0"/>
              <a:t> phases  inside the nu</a:t>
            </a:r>
            <a:r>
              <a:rPr lang="cs-CZ" dirty="0"/>
              <a:t>c</a:t>
            </a:r>
            <a:r>
              <a:rPr lang="en-US" dirty="0" err="1"/>
              <a:t>leus</a:t>
            </a:r>
            <a:r>
              <a:rPr lang="cs-CZ" dirty="0"/>
              <a:t> → </a:t>
            </a:r>
            <a:r>
              <a:rPr lang="en-US" dirty="0"/>
              <a:t>a constriction</a:t>
            </a:r>
            <a:r>
              <a:rPr lang="cs-CZ" dirty="0"/>
              <a:t>;</a:t>
            </a:r>
            <a:r>
              <a:rPr lang="en-US" dirty="0"/>
              <a:t> phylogenetic precursor of mitosis, especially in protozoa </a:t>
            </a:r>
            <a:r>
              <a:rPr lang="cs-CZ" dirty="0"/>
              <a:t>(</a:t>
            </a:r>
            <a:r>
              <a:rPr lang="en-US" dirty="0"/>
              <a:t>formation of plasmodia </a:t>
            </a:r>
            <a:r>
              <a:rPr lang="cs-CZ" dirty="0"/>
              <a:t>- </a:t>
            </a:r>
            <a:r>
              <a:rPr lang="en-US" dirty="0"/>
              <a:t>multinucleated cells): plasmodia are formed by repeated </a:t>
            </a:r>
            <a:r>
              <a:rPr lang="en-US" dirty="0" err="1"/>
              <a:t>karyokinesis</a:t>
            </a:r>
            <a:r>
              <a:rPr lang="en-US" dirty="0"/>
              <a:t> within a single cell (</a:t>
            </a:r>
            <a:r>
              <a:rPr lang="en-US" dirty="0" err="1"/>
              <a:t>eg</a:t>
            </a:r>
            <a:r>
              <a:rPr lang="cs-CZ" dirty="0"/>
              <a:t>.</a:t>
            </a:r>
            <a:r>
              <a:rPr lang="en-US" dirty="0"/>
              <a:t> spores), which may be followed by the breakdown of a multinucleated cell into mononuclear</a:t>
            </a:r>
            <a:r>
              <a:rPr lang="cs-CZ" dirty="0"/>
              <a:t> </a:t>
            </a:r>
            <a:r>
              <a:rPr lang="cs-CZ" dirty="0" err="1"/>
              <a:t>cells</a:t>
            </a:r>
            <a:endParaRPr lang="cs-CZ" dirty="0"/>
          </a:p>
          <a:p>
            <a:pPr algn="just">
              <a:lnSpc>
                <a:spcPct val="134000"/>
              </a:lnSpc>
              <a:spcBef>
                <a:spcPts val="0"/>
              </a:spcBef>
              <a:spcAft>
                <a:spcPts val="0"/>
              </a:spcAft>
              <a:buFont typeface="Wingdings" panose="05000000000000000000" pitchFamily="2" charset="2"/>
              <a:buChar char="§"/>
            </a:pPr>
            <a:r>
              <a:rPr lang="cs-CZ" b="1" dirty="0"/>
              <a:t> </a:t>
            </a:r>
            <a:r>
              <a:rPr lang="en-US" b="1" dirty="0"/>
              <a:t>multipolar mitosis: </a:t>
            </a:r>
            <a:r>
              <a:rPr lang="en-US" dirty="0"/>
              <a:t>in eggs in </a:t>
            </a:r>
            <a:r>
              <a:rPr lang="en-US" dirty="0" err="1"/>
              <a:t>polyspermia</a:t>
            </a:r>
            <a:r>
              <a:rPr lang="cs-CZ" dirty="0"/>
              <a:t>;</a:t>
            </a:r>
            <a:r>
              <a:rPr lang="en-US" dirty="0"/>
              <a:t> however, chromosomes are not evenly distributed in daughter cells and development does not continue </a:t>
            </a:r>
            <a:r>
              <a:rPr lang="cs-CZ" altLang="cs-CZ" sz="1600" dirty="0"/>
              <a:t> </a:t>
            </a:r>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312892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73480" y="988423"/>
            <a:ext cx="6870700" cy="685800"/>
          </a:xfrm>
        </p:spPr>
        <p:txBody>
          <a:bodyPr>
            <a:noAutofit/>
          </a:bodyPr>
          <a:lstStyle/>
          <a:p>
            <a:pPr eaLnBrk="1" hangingPunct="1"/>
            <a:r>
              <a:rPr lang="cs-CZ" altLang="cs-CZ" dirty="0" err="1">
                <a:latin typeface="+mn-lt"/>
              </a:rPr>
              <a:t>Sexual</a:t>
            </a:r>
            <a:r>
              <a:rPr lang="cs-CZ" altLang="cs-CZ" dirty="0">
                <a:latin typeface="+mn-lt"/>
              </a:rPr>
              <a:t> </a:t>
            </a:r>
            <a:r>
              <a:rPr lang="cs-CZ" altLang="cs-CZ" dirty="0" err="1">
                <a:latin typeface="+mn-lt"/>
              </a:rPr>
              <a:t>reproduction</a:t>
            </a:r>
            <a:endParaRPr lang="cs-CZ" altLang="cs-CZ" dirty="0">
              <a:latin typeface="+mn-lt"/>
            </a:endParaRPr>
          </a:p>
        </p:txBody>
      </p:sp>
      <p:sp>
        <p:nvSpPr>
          <p:cNvPr id="16387" name="Rectangle 3"/>
          <p:cNvSpPr>
            <a:spLocks noGrp="1" noChangeArrowheads="1"/>
          </p:cNvSpPr>
          <p:nvPr>
            <p:ph type="body" idx="1"/>
          </p:nvPr>
        </p:nvSpPr>
        <p:spPr>
          <a:xfrm>
            <a:off x="1297577" y="1767840"/>
            <a:ext cx="9884229" cy="4502331"/>
          </a:xfrm>
          <a:solidFill>
            <a:schemeClr val="bg1"/>
          </a:solidFill>
        </p:spPr>
        <p:txBody>
          <a:bodyPr>
            <a:normAutofit fontScale="92500" lnSpcReduction="20000"/>
          </a:bodyPr>
          <a:lstStyle/>
          <a:p>
            <a:pPr algn="just">
              <a:lnSpc>
                <a:spcPct val="114000"/>
              </a:lnSpc>
              <a:spcBef>
                <a:spcPct val="0"/>
              </a:spcBef>
              <a:buFont typeface="Wingdings" panose="05000000000000000000" pitchFamily="2" charset="2"/>
              <a:buChar char="§"/>
            </a:pPr>
            <a:r>
              <a:rPr lang="cs-CZ" altLang="cs-CZ" sz="2400" dirty="0"/>
              <a:t> </a:t>
            </a:r>
            <a:r>
              <a:rPr lang="en-US" dirty="0"/>
              <a:t>combination of genetic material 2 organisms → genetically variable offspring</a:t>
            </a:r>
            <a:r>
              <a:rPr lang="cs-CZ" dirty="0"/>
              <a:t>s</a:t>
            </a:r>
          </a:p>
          <a:p>
            <a:pPr algn="just">
              <a:lnSpc>
                <a:spcPct val="114000"/>
              </a:lnSpc>
              <a:spcBef>
                <a:spcPct val="0"/>
              </a:spcBef>
              <a:buFont typeface="Wingdings" panose="05000000000000000000" pitchFamily="2" charset="2"/>
              <a:buChar char="§"/>
            </a:pPr>
            <a:r>
              <a:rPr lang="cs-CZ" dirty="0"/>
              <a:t> </a:t>
            </a:r>
            <a:r>
              <a:rPr lang="en-US" dirty="0"/>
              <a:t>chromosomes of two parents are segregated and recombined → no</a:t>
            </a:r>
            <a:r>
              <a:rPr lang="cs-CZ" dirty="0"/>
              <a:t> </a:t>
            </a:r>
            <a:r>
              <a:rPr lang="cs-CZ" dirty="0" err="1"/>
              <a:t>two</a:t>
            </a:r>
            <a:r>
              <a:rPr lang="cs-CZ" dirty="0"/>
              <a:t> </a:t>
            </a:r>
            <a:r>
              <a:rPr lang="en-US" dirty="0"/>
              <a:t>offspring</a:t>
            </a:r>
            <a:r>
              <a:rPr lang="cs-CZ" dirty="0"/>
              <a:t>s</a:t>
            </a:r>
            <a:r>
              <a:rPr lang="en-US" dirty="0"/>
              <a:t> are identical to each other or to either parent</a:t>
            </a:r>
            <a:endParaRPr lang="cs-CZ" dirty="0"/>
          </a:p>
          <a:p>
            <a:pPr algn="just">
              <a:lnSpc>
                <a:spcPct val="114000"/>
              </a:lnSpc>
              <a:spcBef>
                <a:spcPct val="0"/>
              </a:spcBef>
              <a:buFont typeface="Wingdings" panose="05000000000000000000" pitchFamily="2" charset="2"/>
              <a:buChar char="§"/>
            </a:pPr>
            <a:r>
              <a:rPr lang="en-US" dirty="0"/>
              <a:t> relatively slow </a:t>
            </a:r>
            <a:r>
              <a:rPr lang="cs-CZ" dirty="0"/>
              <a:t>type </a:t>
            </a:r>
            <a:r>
              <a:rPr lang="en-US" dirty="0"/>
              <a:t>of reproduction </a:t>
            </a:r>
            <a:endParaRPr lang="cs-CZ" dirty="0"/>
          </a:p>
          <a:p>
            <a:pPr algn="just">
              <a:lnSpc>
                <a:spcPct val="114000"/>
              </a:lnSpc>
              <a:spcBef>
                <a:spcPct val="0"/>
              </a:spcBef>
              <a:buFont typeface="Wingdings" panose="05000000000000000000" pitchFamily="2" charset="2"/>
              <a:buChar char="§"/>
            </a:pPr>
            <a:r>
              <a:rPr lang="cs-CZ" dirty="0"/>
              <a:t> </a:t>
            </a:r>
            <a:r>
              <a:rPr lang="en-US" dirty="0"/>
              <a:t>external and internal fertilization </a:t>
            </a:r>
            <a:endParaRPr lang="cs-CZ" dirty="0"/>
          </a:p>
          <a:p>
            <a:pPr algn="just">
              <a:lnSpc>
                <a:spcPct val="114000"/>
              </a:lnSpc>
              <a:spcBef>
                <a:spcPct val="0"/>
              </a:spcBef>
              <a:buFont typeface="Wingdings" panose="05000000000000000000" pitchFamily="2" charset="2"/>
              <a:buChar char="§"/>
            </a:pPr>
            <a:r>
              <a:rPr lang="cs-CZ" dirty="0"/>
              <a:t> </a:t>
            </a:r>
            <a:r>
              <a:rPr lang="en-US" dirty="0" err="1"/>
              <a:t>hologamy</a:t>
            </a:r>
            <a:r>
              <a:rPr lang="en-US" dirty="0"/>
              <a:t> (the gametes are like ordinary cells</a:t>
            </a:r>
            <a:r>
              <a:rPr lang="cs-CZ" dirty="0"/>
              <a:t>, </a:t>
            </a:r>
            <a:r>
              <a:rPr lang="cs-CZ" dirty="0" err="1"/>
              <a:t>one</a:t>
            </a:r>
            <a:r>
              <a:rPr lang="cs-CZ" dirty="0"/>
              <a:t> cell </a:t>
            </a:r>
            <a:r>
              <a:rPr lang="cs-CZ" dirty="0" err="1"/>
              <a:t>org</a:t>
            </a:r>
            <a:r>
              <a:rPr lang="cs-CZ" dirty="0"/>
              <a:t>.</a:t>
            </a:r>
            <a:r>
              <a:rPr lang="en-US" dirty="0"/>
              <a:t>) </a:t>
            </a:r>
            <a:endParaRPr lang="cs-CZ" dirty="0"/>
          </a:p>
          <a:p>
            <a:pPr algn="just">
              <a:lnSpc>
                <a:spcPct val="114000"/>
              </a:lnSpc>
              <a:spcBef>
                <a:spcPct val="0"/>
              </a:spcBef>
              <a:buFont typeface="Wingdings" panose="05000000000000000000" pitchFamily="2" charset="2"/>
              <a:buChar char="§"/>
            </a:pPr>
            <a:r>
              <a:rPr lang="cs-CZ" dirty="0"/>
              <a:t> </a:t>
            </a:r>
            <a:r>
              <a:rPr lang="en-US" dirty="0" err="1"/>
              <a:t>oogamy</a:t>
            </a:r>
            <a:r>
              <a:rPr lang="en-US" dirty="0"/>
              <a:t> (in multicellular, germ cells different from somatic cells) </a:t>
            </a:r>
            <a:endParaRPr lang="cs-CZ" dirty="0"/>
          </a:p>
          <a:p>
            <a:pPr algn="just">
              <a:lnSpc>
                <a:spcPct val="114000"/>
              </a:lnSpc>
              <a:spcBef>
                <a:spcPct val="0"/>
              </a:spcBef>
              <a:buFont typeface="Wingdings" panose="05000000000000000000" pitchFamily="2" charset="2"/>
              <a:buChar char="§"/>
            </a:pPr>
            <a:r>
              <a:rPr lang="cs-CZ" dirty="0"/>
              <a:t> </a:t>
            </a:r>
            <a:r>
              <a:rPr lang="en-US" dirty="0" err="1"/>
              <a:t>gametic</a:t>
            </a:r>
            <a:r>
              <a:rPr lang="en-US" dirty="0"/>
              <a:t> reduction (1n gametes, otherwise 2n phases) </a:t>
            </a:r>
            <a:endParaRPr lang="cs-CZ" dirty="0"/>
          </a:p>
          <a:p>
            <a:pPr algn="just">
              <a:lnSpc>
                <a:spcPct val="114000"/>
              </a:lnSpc>
              <a:spcBef>
                <a:spcPct val="0"/>
              </a:spcBef>
              <a:buFont typeface="Wingdings" panose="05000000000000000000" pitchFamily="2" charset="2"/>
              <a:buChar char="§"/>
            </a:pPr>
            <a:r>
              <a:rPr lang="cs-CZ" dirty="0"/>
              <a:t> </a:t>
            </a:r>
            <a:r>
              <a:rPr lang="en-US" dirty="0"/>
              <a:t>zygotic reduction (2n only briefly for zygotes until the end of reduction division) </a:t>
            </a:r>
            <a:endParaRPr lang="cs-CZ" dirty="0"/>
          </a:p>
          <a:p>
            <a:pPr algn="just">
              <a:lnSpc>
                <a:spcPct val="114000"/>
              </a:lnSpc>
              <a:spcBef>
                <a:spcPct val="0"/>
              </a:spcBef>
              <a:buFont typeface="Wingdings" panose="05000000000000000000" pitchFamily="2" charset="2"/>
              <a:buChar char="§"/>
            </a:pPr>
            <a:r>
              <a:rPr lang="cs-CZ" dirty="0"/>
              <a:t> </a:t>
            </a:r>
            <a:r>
              <a:rPr lang="en-US" dirty="0" err="1"/>
              <a:t>gonochorism</a:t>
            </a:r>
            <a:r>
              <a:rPr lang="cs-CZ" dirty="0"/>
              <a:t>: </a:t>
            </a:r>
            <a:r>
              <a:rPr lang="en-US" dirty="0"/>
              <a:t>individuals have </a:t>
            </a:r>
            <a:r>
              <a:rPr lang="cs-CZ" dirty="0" err="1"/>
              <a:t>one</a:t>
            </a:r>
            <a:r>
              <a:rPr lang="cs-CZ" dirty="0"/>
              <a:t> sex</a:t>
            </a:r>
            <a:r>
              <a:rPr lang="en-US" dirty="0"/>
              <a:t> of two distinct </a:t>
            </a:r>
            <a:r>
              <a:rPr lang="cs-CZ" dirty="0" err="1"/>
              <a:t>ones</a:t>
            </a:r>
            <a:r>
              <a:rPr lang="cs-CZ" dirty="0"/>
              <a:t>, </a:t>
            </a:r>
            <a:r>
              <a:rPr lang="cs-CZ" dirty="0" err="1"/>
              <a:t>males</a:t>
            </a:r>
            <a:r>
              <a:rPr lang="cs-CZ" dirty="0"/>
              <a:t> + </a:t>
            </a:r>
            <a:r>
              <a:rPr lang="cs-CZ" dirty="0" err="1"/>
              <a:t>females</a:t>
            </a:r>
            <a:endParaRPr lang="cs-CZ" dirty="0"/>
          </a:p>
          <a:p>
            <a:pPr algn="just">
              <a:lnSpc>
                <a:spcPct val="114000"/>
              </a:lnSpc>
              <a:spcBef>
                <a:spcPct val="0"/>
              </a:spcBef>
              <a:buFont typeface="Wingdings" panose="05000000000000000000" pitchFamily="2" charset="2"/>
              <a:buChar char="§"/>
            </a:pPr>
            <a:r>
              <a:rPr lang="cs-CZ" dirty="0"/>
              <a:t> </a:t>
            </a:r>
            <a:r>
              <a:rPr lang="en-US" dirty="0" err="1"/>
              <a:t>hermaphrodism</a:t>
            </a:r>
            <a:r>
              <a:rPr lang="en-US" dirty="0"/>
              <a:t> </a:t>
            </a:r>
            <a:r>
              <a:rPr lang="cs-CZ" dirty="0"/>
              <a:t>: </a:t>
            </a:r>
            <a:r>
              <a:rPr lang="cs-CZ" dirty="0" err="1"/>
              <a:t>an</a:t>
            </a:r>
            <a:r>
              <a:rPr lang="cs-CZ" dirty="0"/>
              <a:t> </a:t>
            </a:r>
            <a:r>
              <a:rPr lang="cs-CZ" dirty="0" err="1"/>
              <a:t>individual</a:t>
            </a:r>
            <a:r>
              <a:rPr lang="cs-CZ" dirty="0"/>
              <a:t> has </a:t>
            </a:r>
            <a:r>
              <a:rPr lang="en-US" dirty="0"/>
              <a:t>both male and female reproductive organs</a:t>
            </a:r>
            <a:endParaRPr lang="cs-CZ" dirty="0"/>
          </a:p>
          <a:p>
            <a:pPr algn="just">
              <a:lnSpc>
                <a:spcPct val="114000"/>
              </a:lnSpc>
              <a:spcBef>
                <a:spcPct val="0"/>
              </a:spcBef>
              <a:buFont typeface="Wingdings" panose="05000000000000000000" pitchFamily="2" charset="2"/>
              <a:buChar char="§"/>
            </a:pPr>
            <a:r>
              <a:rPr lang="cs-CZ" dirty="0"/>
              <a:t> </a:t>
            </a:r>
            <a:r>
              <a:rPr lang="en-US" dirty="0"/>
              <a:t>parthenogenesis: development of an individual from an un</a:t>
            </a:r>
            <a:r>
              <a:rPr lang="cs-CZ" dirty="0" err="1"/>
              <a:t>fertilized</a:t>
            </a:r>
            <a:r>
              <a:rPr lang="en-US" dirty="0"/>
              <a:t> egg without male gamete (</a:t>
            </a:r>
            <a:r>
              <a:rPr lang="cs-CZ" i="1" dirty="0" err="1"/>
              <a:t>Insecta</a:t>
            </a:r>
            <a:r>
              <a:rPr lang="en-US" dirty="0"/>
              <a:t>), sperm-based </a:t>
            </a:r>
            <a:r>
              <a:rPr lang="en-US" dirty="0" err="1"/>
              <a:t>parthen</a:t>
            </a:r>
            <a:r>
              <a:rPr lang="cs-CZ" dirty="0" err="1"/>
              <a:t>og</a:t>
            </a:r>
            <a:r>
              <a:rPr lang="en-US" dirty="0"/>
              <a:t>e</a:t>
            </a:r>
            <a:r>
              <a:rPr lang="cs-CZ" dirty="0"/>
              <a:t>ne</a:t>
            </a:r>
            <a:r>
              <a:rPr lang="en-US" dirty="0"/>
              <a:t>sis is not known </a:t>
            </a:r>
            <a:endParaRPr lang="cs-CZ" dirty="0"/>
          </a:p>
          <a:p>
            <a:pPr algn="just">
              <a:lnSpc>
                <a:spcPct val="114000"/>
              </a:lnSpc>
              <a:spcBef>
                <a:spcPct val="0"/>
              </a:spcBef>
              <a:buFont typeface="Wingdings" panose="05000000000000000000" pitchFamily="2" charset="2"/>
              <a:buChar char="§"/>
            </a:pPr>
            <a:r>
              <a:rPr lang="cs-CZ" dirty="0"/>
              <a:t> </a:t>
            </a:r>
            <a:r>
              <a:rPr lang="en-US" dirty="0" err="1"/>
              <a:t>heterogony</a:t>
            </a:r>
            <a:r>
              <a:rPr lang="en-US" dirty="0"/>
              <a:t>: </a:t>
            </a:r>
            <a:r>
              <a:rPr lang="cs-CZ" dirty="0" err="1"/>
              <a:t>alteration</a:t>
            </a:r>
            <a:r>
              <a:rPr lang="cs-CZ" dirty="0"/>
              <a:t> </a:t>
            </a:r>
            <a:r>
              <a:rPr lang="cs-CZ" dirty="0" err="1"/>
              <a:t>of</a:t>
            </a:r>
            <a:r>
              <a:rPr lang="cs-CZ" dirty="0"/>
              <a:t> </a:t>
            </a:r>
            <a:r>
              <a:rPr lang="en-US" dirty="0"/>
              <a:t>sexual and parthenogenetic reproduction (according to external conditions;</a:t>
            </a:r>
            <a:r>
              <a:rPr lang="cs-CZ" dirty="0"/>
              <a:t> </a:t>
            </a:r>
            <a:r>
              <a:rPr lang="cs-CZ" i="1" dirty="0" err="1"/>
              <a:t>Insecta</a:t>
            </a:r>
            <a:r>
              <a:rPr lang="en-US" dirty="0"/>
              <a:t>) </a:t>
            </a:r>
            <a:endParaRPr lang="cs-CZ" altLang="cs-CZ" sz="2400" dirty="0"/>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364106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18902" y="961619"/>
            <a:ext cx="9736183" cy="685800"/>
          </a:xfrm>
          <a:solidFill>
            <a:schemeClr val="bg1"/>
          </a:solidFill>
        </p:spPr>
        <p:txBody>
          <a:bodyPr>
            <a:noAutofit/>
          </a:bodyPr>
          <a:lstStyle/>
          <a:p>
            <a:pPr eaLnBrk="1" hangingPunct="1"/>
            <a:r>
              <a:rPr lang="cs-CZ" altLang="cs-CZ" dirty="0" err="1">
                <a:latin typeface="+mn-lt"/>
              </a:rPr>
              <a:t>Meiosis</a:t>
            </a:r>
            <a:endParaRPr lang="cs-CZ" altLang="cs-CZ" dirty="0">
              <a:latin typeface="+mn-lt"/>
            </a:endParaRPr>
          </a:p>
        </p:txBody>
      </p:sp>
      <p:sp>
        <p:nvSpPr>
          <p:cNvPr id="19459" name="Rectangle 3"/>
          <p:cNvSpPr>
            <a:spLocks noGrp="1" noChangeArrowheads="1"/>
          </p:cNvSpPr>
          <p:nvPr>
            <p:ph type="body" idx="1"/>
          </p:nvPr>
        </p:nvSpPr>
        <p:spPr>
          <a:xfrm>
            <a:off x="751841" y="1798661"/>
            <a:ext cx="5135154" cy="4206240"/>
          </a:xfrm>
          <a:solidFill>
            <a:schemeClr val="bg1"/>
          </a:solidFill>
        </p:spPr>
        <p:txBody>
          <a:bodyPr>
            <a:normAutofit fontScale="85000" lnSpcReduction="10000"/>
          </a:bodyPr>
          <a:lstStyle/>
          <a:p>
            <a:pPr>
              <a:lnSpc>
                <a:spcPct val="124000"/>
              </a:lnSpc>
              <a:spcBef>
                <a:spcPts val="0"/>
              </a:spcBef>
              <a:spcAft>
                <a:spcPts val="0"/>
              </a:spcAft>
              <a:buFont typeface="Wingdings" panose="05000000000000000000" pitchFamily="2" charset="2"/>
              <a:buChar char="§"/>
              <a:defRPr/>
            </a:pPr>
            <a:r>
              <a:rPr lang="cs-CZ" sz="2100" dirty="0"/>
              <a:t> </a:t>
            </a:r>
            <a:r>
              <a:rPr lang="en-US" sz="2100" dirty="0"/>
              <a:t>the formation of gametes and accurate transfer of genetic </a:t>
            </a:r>
            <a:r>
              <a:rPr lang="cs-CZ" sz="2100" dirty="0" err="1"/>
              <a:t>material</a:t>
            </a:r>
            <a:r>
              <a:rPr lang="en-US" sz="2100" dirty="0"/>
              <a:t> to them </a:t>
            </a:r>
            <a:r>
              <a:rPr lang="cs-CZ" sz="2100" dirty="0"/>
              <a:t>in </a:t>
            </a:r>
            <a:r>
              <a:rPr lang="cs-CZ" sz="2100" dirty="0" err="1"/>
              <a:t>sexually</a:t>
            </a:r>
            <a:r>
              <a:rPr lang="cs-CZ" sz="2100" dirty="0"/>
              <a:t> </a:t>
            </a:r>
            <a:r>
              <a:rPr lang="cs-CZ" sz="2100" dirty="0" err="1"/>
              <a:t>reproducing</a:t>
            </a:r>
            <a:r>
              <a:rPr lang="cs-CZ" sz="2100" dirty="0"/>
              <a:t> </a:t>
            </a:r>
            <a:r>
              <a:rPr lang="cs-CZ" sz="2100" dirty="0" err="1"/>
              <a:t>organisms</a:t>
            </a:r>
            <a:endParaRPr lang="cs-CZ" sz="2100" dirty="0"/>
          </a:p>
          <a:p>
            <a:pPr>
              <a:lnSpc>
                <a:spcPct val="124000"/>
              </a:lnSpc>
              <a:spcBef>
                <a:spcPts val="0"/>
              </a:spcBef>
              <a:spcAft>
                <a:spcPts val="0"/>
              </a:spcAft>
              <a:buFont typeface="Wingdings" panose="05000000000000000000" pitchFamily="2" charset="2"/>
              <a:buChar char="§"/>
              <a:defRPr/>
            </a:pPr>
            <a:r>
              <a:rPr lang="cs-CZ" sz="2100" dirty="0"/>
              <a:t> </a:t>
            </a:r>
            <a:r>
              <a:rPr lang="en-US" sz="2100" dirty="0"/>
              <a:t>key </a:t>
            </a:r>
            <a:r>
              <a:rPr lang="cs-CZ" sz="2100" dirty="0" err="1"/>
              <a:t>event</a:t>
            </a:r>
            <a:r>
              <a:rPr lang="en-US" sz="2100" dirty="0"/>
              <a:t> in eukaryotes</a:t>
            </a:r>
            <a:r>
              <a:rPr lang="cs-CZ" sz="2100" dirty="0"/>
              <a:t>;</a:t>
            </a:r>
          </a:p>
          <a:p>
            <a:pPr>
              <a:lnSpc>
                <a:spcPct val="124000"/>
              </a:lnSpc>
              <a:spcBef>
                <a:spcPts val="0"/>
              </a:spcBef>
              <a:spcAft>
                <a:spcPts val="0"/>
              </a:spcAft>
              <a:buFont typeface="Wingdings" panose="05000000000000000000" pitchFamily="2" charset="2"/>
              <a:buChar char="§"/>
              <a:defRPr/>
            </a:pPr>
            <a:r>
              <a:rPr lang="cs-CZ" sz="2100" dirty="0"/>
              <a:t> </a:t>
            </a:r>
            <a:r>
              <a:rPr lang="en-US" sz="2100" dirty="0"/>
              <a:t>ensure</a:t>
            </a:r>
            <a:r>
              <a:rPr lang="cs-CZ" sz="2100" dirty="0"/>
              <a:t>s</a:t>
            </a:r>
            <a:r>
              <a:rPr lang="en-US" sz="2100" dirty="0"/>
              <a:t> the same number of chromosomes in the offspring as in the parent</a:t>
            </a:r>
            <a:r>
              <a:rPr lang="cs-CZ" sz="2100" dirty="0"/>
              <a:t> </a:t>
            </a:r>
            <a:r>
              <a:rPr lang="cs-CZ" sz="2100" dirty="0" err="1"/>
              <a:t>organism</a:t>
            </a:r>
            <a:endParaRPr lang="cs-CZ" sz="2100" dirty="0"/>
          </a:p>
          <a:p>
            <a:pPr>
              <a:lnSpc>
                <a:spcPct val="124000"/>
              </a:lnSpc>
              <a:spcBef>
                <a:spcPts val="0"/>
              </a:spcBef>
              <a:spcAft>
                <a:spcPts val="0"/>
              </a:spcAft>
              <a:buFont typeface="Wingdings" panose="05000000000000000000" pitchFamily="2" charset="2"/>
              <a:buChar char="§"/>
              <a:defRPr/>
            </a:pPr>
            <a:r>
              <a:rPr lang="cs-CZ" sz="2100" dirty="0"/>
              <a:t> t</a:t>
            </a:r>
            <a:r>
              <a:rPr lang="en-US" sz="2100" dirty="0"/>
              <a:t>he first meiotic division separates pairs of homologous chromosomes to halve the chromosome number (</a:t>
            </a:r>
            <a:r>
              <a:rPr lang="cs-CZ" sz="2100" dirty="0"/>
              <a:t>2n</a:t>
            </a:r>
            <a:r>
              <a:rPr lang="en-US" sz="2100" dirty="0"/>
              <a:t> </a:t>
            </a:r>
            <a:r>
              <a:rPr lang="en-US" sz="2100" b="1" dirty="0"/>
              <a:t>→ </a:t>
            </a:r>
            <a:r>
              <a:rPr lang="cs-CZ" sz="2100" dirty="0"/>
              <a:t>1n</a:t>
            </a:r>
            <a:r>
              <a:rPr lang="en-US" sz="2100" dirty="0"/>
              <a:t>)</a:t>
            </a:r>
            <a:r>
              <a:rPr lang="cs-CZ" sz="2100" dirty="0"/>
              <a:t>, </a:t>
            </a:r>
            <a:r>
              <a:rPr lang="cs-CZ" sz="2100" dirty="0" err="1"/>
              <a:t>immediately</a:t>
            </a:r>
            <a:r>
              <a:rPr lang="cs-CZ" sz="2100" dirty="0"/>
              <a:t> </a:t>
            </a:r>
            <a:r>
              <a:rPr lang="cs-CZ" sz="2100" dirty="0" err="1"/>
              <a:t>followed</a:t>
            </a:r>
            <a:r>
              <a:rPr lang="cs-CZ" sz="2100" dirty="0"/>
              <a:t> by:</a:t>
            </a:r>
          </a:p>
          <a:p>
            <a:pPr>
              <a:lnSpc>
                <a:spcPct val="124000"/>
              </a:lnSpc>
              <a:spcBef>
                <a:spcPts val="0"/>
              </a:spcBef>
              <a:spcAft>
                <a:spcPts val="0"/>
              </a:spcAft>
              <a:buFont typeface="Wingdings" panose="05000000000000000000" pitchFamily="2" charset="2"/>
              <a:buChar char="§"/>
              <a:defRPr/>
            </a:pPr>
            <a:r>
              <a:rPr lang="cs-CZ" sz="2100" dirty="0"/>
              <a:t> t</a:t>
            </a:r>
            <a:r>
              <a:rPr lang="en-US" sz="2100" dirty="0"/>
              <a:t>he second meiotic division </a:t>
            </a:r>
            <a:r>
              <a:rPr lang="cs-CZ" sz="2100" dirty="0"/>
              <a:t>- </a:t>
            </a:r>
            <a:r>
              <a:rPr lang="en-US" sz="2100" dirty="0"/>
              <a:t>separates sister chromatids</a:t>
            </a:r>
            <a:endParaRPr lang="cs-CZ" sz="2100" dirty="0"/>
          </a:p>
          <a:p>
            <a:pPr>
              <a:lnSpc>
                <a:spcPct val="124000"/>
              </a:lnSpc>
              <a:spcBef>
                <a:spcPts val="0"/>
              </a:spcBef>
              <a:spcAft>
                <a:spcPts val="0"/>
              </a:spcAft>
              <a:buFont typeface="Wingdings" panose="05000000000000000000" pitchFamily="2" charset="2"/>
              <a:buChar char="§"/>
              <a:defRPr/>
            </a:pPr>
            <a:r>
              <a:rPr lang="cs-CZ" sz="2100" dirty="0"/>
              <a:t> </a:t>
            </a:r>
            <a:r>
              <a:rPr lang="cs-CZ" sz="2100" dirty="0" err="1"/>
              <a:t>disorders</a:t>
            </a:r>
            <a:r>
              <a:rPr lang="en-US" sz="2100" dirty="0"/>
              <a:t> → serious consequences (see </a:t>
            </a:r>
            <a:r>
              <a:rPr lang="cs-CZ" sz="2100" dirty="0" err="1"/>
              <a:t>further</a:t>
            </a:r>
            <a:r>
              <a:rPr lang="en-US" sz="2100" dirty="0"/>
              <a:t>) </a:t>
            </a:r>
            <a:endParaRPr lang="cs-CZ" sz="2100" dirty="0"/>
          </a:p>
          <a:p>
            <a:pPr>
              <a:lnSpc>
                <a:spcPct val="124000"/>
              </a:lnSpc>
              <a:spcBef>
                <a:spcPts val="0"/>
              </a:spcBef>
              <a:spcAft>
                <a:spcPts val="0"/>
              </a:spcAft>
              <a:buFont typeface="Wingdings" panose="05000000000000000000" pitchFamily="2" charset="2"/>
              <a:buChar char="§"/>
              <a:defRPr/>
            </a:pPr>
            <a:r>
              <a:rPr lang="cs-CZ" sz="2100" dirty="0">
                <a:solidFill>
                  <a:srgbClr val="00B050"/>
                </a:solidFill>
              </a:rPr>
              <a:t> https://www.youtube.com/watch?v=LUFYcqtMKf0</a:t>
            </a:r>
          </a:p>
          <a:p>
            <a:pPr eaLnBrk="1" hangingPunct="1">
              <a:lnSpc>
                <a:spcPct val="80000"/>
              </a:lnSpc>
              <a:defRPr/>
            </a:pPr>
            <a:endParaRPr lang="cs-CZ" sz="4800" b="1" dirty="0">
              <a:solidFill>
                <a:srgbClr val="00B050"/>
              </a:solidFill>
            </a:endParaRPr>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pic>
        <p:nvPicPr>
          <p:cNvPr id="1026" name="Picture 2" descr="meiosis com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17" y="1285603"/>
            <a:ext cx="6078583" cy="488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21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071154" y="1904012"/>
            <a:ext cx="10241280" cy="4197533"/>
          </a:xfrm>
          <a:solidFill>
            <a:schemeClr val="bg1"/>
          </a:solidFill>
        </p:spPr>
        <p:txBody>
          <a:bodyPr>
            <a:normAutofit fontScale="25000" lnSpcReduction="20000"/>
          </a:bodyPr>
          <a:lstStyle/>
          <a:p>
            <a:pPr eaLnBrk="1" hangingPunct="1">
              <a:lnSpc>
                <a:spcPct val="80000"/>
              </a:lnSpc>
              <a:buFontTx/>
              <a:buNone/>
              <a:defRPr/>
            </a:pPr>
            <a:r>
              <a:rPr lang="cs-CZ" altLang="cs-CZ" sz="6400" dirty="0"/>
              <a:t>MEIOSIS I</a:t>
            </a:r>
          </a:p>
          <a:p>
            <a:pPr eaLnBrk="1" hangingPunct="1">
              <a:lnSpc>
                <a:spcPct val="80000"/>
              </a:lnSpc>
              <a:buFontTx/>
              <a:buNone/>
              <a:defRPr/>
            </a:pPr>
            <a:r>
              <a:rPr lang="cs-CZ" altLang="cs-CZ" sz="6400" dirty="0"/>
              <a:t>PROPHASE I</a:t>
            </a:r>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r>
              <a:rPr lang="cs-CZ" altLang="cs-CZ" sz="1400" dirty="0"/>
              <a:t>                                                                                                                            </a:t>
            </a:r>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r>
              <a:rPr lang="cs-CZ" altLang="cs-CZ" sz="1400" dirty="0"/>
              <a:t>                                                                                                                                           </a:t>
            </a:r>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endParaRPr lang="cs-CZ" altLang="cs-CZ" sz="1400" dirty="0"/>
          </a:p>
          <a:p>
            <a:pPr eaLnBrk="1" hangingPunct="1">
              <a:lnSpc>
                <a:spcPct val="80000"/>
              </a:lnSpc>
              <a:buFontTx/>
              <a:buNone/>
              <a:defRPr/>
            </a:pPr>
            <a:r>
              <a:rPr lang="cs-CZ" altLang="cs-CZ" sz="1400" dirty="0"/>
              <a:t>                 </a:t>
            </a:r>
          </a:p>
          <a:p>
            <a:pPr eaLnBrk="1" hangingPunct="1">
              <a:lnSpc>
                <a:spcPct val="80000"/>
              </a:lnSpc>
              <a:buFontTx/>
              <a:buNone/>
              <a:defRPr/>
            </a:pPr>
            <a:endParaRPr lang="cs-CZ" altLang="cs-CZ" sz="1400" dirty="0"/>
          </a:p>
        </p:txBody>
      </p:sp>
      <p:pic>
        <p:nvPicPr>
          <p:cNvPr id="19459" name="Picture 5" descr="http://facstaff.cbu.edu/~aross/embryo/meiosis/04leptote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074" y="2742940"/>
            <a:ext cx="3831772" cy="33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http://facstaff.cbu.edu/~aross/embryo/meiosis/05zygote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474" y="2891246"/>
            <a:ext cx="5039033" cy="329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1193074" y="1012372"/>
            <a:ext cx="9144000" cy="685800"/>
          </a:xfrm>
          <a:solidFill>
            <a:schemeClr val="bg1"/>
          </a:solidFill>
        </p:spPr>
        <p:txBody>
          <a:bodyPr>
            <a:noAutofit/>
          </a:bodyPr>
          <a:lstStyle/>
          <a:p>
            <a:r>
              <a:rPr lang="cs-CZ" altLang="cs-CZ" dirty="0" err="1"/>
              <a:t>Meiosis</a:t>
            </a:r>
            <a:endParaRPr lang="cs-CZ" altLang="cs-CZ" dirty="0">
              <a:latin typeface="+mn-lt"/>
            </a:endParaRPr>
          </a:p>
        </p:txBody>
      </p:sp>
      <p:sp>
        <p:nvSpPr>
          <p:cNvPr id="6" name="Obdélník 5"/>
          <p:cNvSpPr/>
          <p:nvPr/>
        </p:nvSpPr>
        <p:spPr>
          <a:xfrm>
            <a:off x="11312434" y="6106979"/>
            <a:ext cx="752129" cy="215444"/>
          </a:xfrm>
          <a:prstGeom prst="rect">
            <a:avLst/>
          </a:prstGeom>
        </p:spPr>
        <p:txBody>
          <a:bodyPr wrap="none">
            <a:spAutoFit/>
          </a:bodyPr>
          <a:lstStyle/>
          <a:p>
            <a:r>
              <a:rPr lang="cs-CZ" sz="800" i="1" dirty="0" err="1"/>
              <a:t>anonymu</a:t>
            </a:r>
            <a:r>
              <a:rPr lang="cs-CZ" sz="800" dirty="0" err="1"/>
              <a:t>s</a:t>
            </a:r>
            <a:r>
              <a:rPr lang="cs-CZ" sz="800" dirty="0"/>
              <a:t> (2)</a:t>
            </a:r>
          </a:p>
        </p:txBody>
      </p:sp>
      <p:sp>
        <p:nvSpPr>
          <p:cNvPr id="8"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148120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3"/>
            <a:ext cx="10058400" cy="1402860"/>
          </a:xfrm>
        </p:spPr>
        <p:txBody>
          <a:bodyPr/>
          <a:lstStyle/>
          <a:p>
            <a:r>
              <a:rPr lang="cs-CZ" dirty="0"/>
              <a:t>Embryology</a:t>
            </a:r>
          </a:p>
        </p:txBody>
      </p:sp>
      <p:sp>
        <p:nvSpPr>
          <p:cNvPr id="3" name="Zástupný symbol pro obsah 2"/>
          <p:cNvSpPr>
            <a:spLocks noGrp="1"/>
          </p:cNvSpPr>
          <p:nvPr>
            <p:ph idx="1"/>
          </p:nvPr>
        </p:nvSpPr>
        <p:spPr>
          <a:xfrm>
            <a:off x="264160" y="1845733"/>
            <a:ext cx="10891520" cy="4424437"/>
          </a:xfrm>
        </p:spPr>
        <p:txBody>
          <a:bodyPr>
            <a:noAutofit/>
          </a:bodyPr>
          <a:lstStyle/>
          <a:p>
            <a:pPr marL="0">
              <a:lnSpc>
                <a:spcPct val="100000"/>
              </a:lnSpc>
              <a:spcBef>
                <a:spcPts val="0"/>
              </a:spcBef>
              <a:spcAft>
                <a:spcPts val="0"/>
              </a:spcAft>
              <a:buFont typeface="Wingdings" panose="05000000000000000000" pitchFamily="2" charset="2"/>
              <a:buChar char="§"/>
            </a:pPr>
            <a:r>
              <a:rPr lang="cs-CZ" altLang="cs-CZ" sz="1800" dirty="0">
                <a:solidFill>
                  <a:schemeClr val="tx1"/>
                </a:solidFill>
              </a:rPr>
              <a:t> study </a:t>
            </a:r>
            <a:r>
              <a:rPr lang="cs-CZ" altLang="cs-CZ" sz="1800" dirty="0" err="1">
                <a:solidFill>
                  <a:schemeClr val="tx1"/>
                </a:solidFill>
              </a:rPr>
              <a:t>of</a:t>
            </a:r>
            <a:r>
              <a:rPr lang="cs-CZ" altLang="cs-CZ" sz="1800" dirty="0">
                <a:solidFill>
                  <a:schemeClr val="tx1"/>
                </a:solidFill>
              </a:rPr>
              <a:t> </a:t>
            </a:r>
            <a:r>
              <a:rPr lang="cs-CZ" altLang="cs-CZ" sz="1800" dirty="0" err="1">
                <a:solidFill>
                  <a:schemeClr val="tx1"/>
                </a:solidFill>
              </a:rPr>
              <a:t>the</a:t>
            </a:r>
            <a:r>
              <a:rPr lang="cs-CZ" altLang="cs-CZ" sz="1800" dirty="0">
                <a:solidFill>
                  <a:schemeClr val="tx1"/>
                </a:solidFill>
              </a:rPr>
              <a:t>   </a:t>
            </a:r>
            <a:r>
              <a:rPr lang="cs-CZ" altLang="cs-CZ" sz="1800" dirty="0" err="1">
                <a:solidFill>
                  <a:schemeClr val="tx1"/>
                </a:solidFill>
              </a:rPr>
              <a:t>individual</a:t>
            </a:r>
            <a:r>
              <a:rPr lang="cs-CZ" altLang="cs-CZ" sz="1800" dirty="0">
                <a:solidFill>
                  <a:schemeClr val="tx1"/>
                </a:solidFill>
              </a:rPr>
              <a:t> </a:t>
            </a:r>
            <a:r>
              <a:rPr lang="cs-CZ" altLang="cs-CZ" sz="1800" dirty="0" err="1">
                <a:solidFill>
                  <a:schemeClr val="tx1"/>
                </a:solidFill>
              </a:rPr>
              <a:t>development</a:t>
            </a:r>
            <a:r>
              <a:rPr lang="cs-CZ" altLang="cs-CZ" sz="1800" dirty="0">
                <a:solidFill>
                  <a:schemeClr val="tx1"/>
                </a:solidFill>
              </a:rPr>
              <a:t> (</a:t>
            </a:r>
            <a:r>
              <a:rPr lang="cs-CZ" altLang="cs-CZ" sz="1800" dirty="0" err="1">
                <a:solidFill>
                  <a:schemeClr val="tx1"/>
                </a:solidFill>
              </a:rPr>
              <a:t>ontogenesis</a:t>
            </a:r>
            <a:r>
              <a:rPr lang="cs-CZ" altLang="cs-CZ" sz="1800" dirty="0">
                <a:solidFill>
                  <a:schemeClr val="tx1"/>
                </a:solidFill>
              </a:rPr>
              <a:t>) </a:t>
            </a:r>
            <a:r>
              <a:rPr lang="cs-CZ" altLang="cs-CZ" sz="1800" dirty="0" err="1">
                <a:solidFill>
                  <a:schemeClr val="tx1"/>
                </a:solidFill>
              </a:rPr>
              <a:t>of</a:t>
            </a:r>
            <a:r>
              <a:rPr lang="cs-CZ" altLang="cs-CZ" sz="1800" dirty="0">
                <a:solidFill>
                  <a:schemeClr val="tx1"/>
                </a:solidFill>
              </a:rPr>
              <a:t> </a:t>
            </a:r>
            <a:r>
              <a:rPr lang="cs-CZ" altLang="cs-CZ" sz="1800" dirty="0" err="1">
                <a:solidFill>
                  <a:schemeClr val="tx1"/>
                </a:solidFill>
              </a:rPr>
              <a:t>the</a:t>
            </a:r>
            <a:r>
              <a:rPr lang="cs-CZ" altLang="cs-CZ" sz="1800" dirty="0">
                <a:solidFill>
                  <a:schemeClr val="tx1"/>
                </a:solidFill>
              </a:rPr>
              <a:t> embryo </a:t>
            </a:r>
            <a:r>
              <a:rPr lang="cs-CZ" altLang="cs-CZ" sz="1800" dirty="0" err="1">
                <a:solidFill>
                  <a:schemeClr val="tx1"/>
                </a:solidFill>
              </a:rPr>
              <a:t>from</a:t>
            </a:r>
            <a:r>
              <a:rPr lang="cs-CZ" altLang="cs-CZ" sz="1800" dirty="0">
                <a:solidFill>
                  <a:schemeClr val="tx1"/>
                </a:solidFill>
              </a:rPr>
              <a:t> </a:t>
            </a:r>
            <a:r>
              <a:rPr lang="cs-CZ" altLang="cs-CZ" sz="1800" dirty="0" err="1">
                <a:solidFill>
                  <a:schemeClr val="tx1"/>
                </a:solidFill>
              </a:rPr>
              <a:t>an</a:t>
            </a:r>
            <a:r>
              <a:rPr lang="cs-CZ" altLang="cs-CZ" sz="1800" dirty="0">
                <a:solidFill>
                  <a:schemeClr val="tx1"/>
                </a:solidFill>
              </a:rPr>
              <a:t> </a:t>
            </a:r>
            <a:r>
              <a:rPr lang="cs-CZ" altLang="cs-CZ" sz="1800" dirty="0" err="1">
                <a:solidFill>
                  <a:schemeClr val="tx1"/>
                </a:solidFill>
              </a:rPr>
              <a:t>fertilized</a:t>
            </a:r>
            <a:r>
              <a:rPr lang="cs-CZ" altLang="cs-CZ" sz="1800" dirty="0">
                <a:solidFill>
                  <a:schemeClr val="tx1"/>
                </a:solidFill>
              </a:rPr>
              <a:t> </a:t>
            </a:r>
            <a:r>
              <a:rPr lang="cs-CZ" altLang="cs-CZ" sz="1800" dirty="0" err="1">
                <a:solidFill>
                  <a:schemeClr val="tx1"/>
                </a:solidFill>
              </a:rPr>
              <a:t>egg</a:t>
            </a:r>
            <a:r>
              <a:rPr lang="cs-CZ" altLang="cs-CZ" sz="1800" dirty="0">
                <a:solidFill>
                  <a:schemeClr val="tx1"/>
                </a:solidFill>
              </a:rPr>
              <a:t>; </a:t>
            </a:r>
          </a:p>
          <a:p>
            <a:pPr marL="0">
              <a:lnSpc>
                <a:spcPct val="100000"/>
              </a:lnSpc>
              <a:spcBef>
                <a:spcPts val="0"/>
              </a:spcBef>
              <a:spcAft>
                <a:spcPts val="0"/>
              </a:spcAft>
              <a:buFont typeface="Wingdings" panose="05000000000000000000" pitchFamily="2" charset="2"/>
              <a:buChar char="§"/>
            </a:pPr>
            <a:r>
              <a:rPr lang="cs-CZ" sz="1800" dirty="0">
                <a:solidFill>
                  <a:schemeClr val="tx1"/>
                </a:solidFill>
              </a:rPr>
              <a:t> </a:t>
            </a:r>
            <a:r>
              <a:rPr lang="en-US" sz="1800" dirty="0"/>
              <a:t>study of the formation and development of an embryo and fetus</a:t>
            </a:r>
            <a:r>
              <a:rPr lang="cs-CZ" sz="1800" dirty="0"/>
              <a:t> to </a:t>
            </a:r>
            <a:r>
              <a:rPr lang="cs-CZ" sz="1800" dirty="0" err="1"/>
              <a:t>the</a:t>
            </a:r>
            <a:r>
              <a:rPr lang="cs-CZ" sz="1800" dirty="0"/>
              <a:t> </a:t>
            </a:r>
            <a:r>
              <a:rPr lang="cs-CZ" sz="1800" dirty="0" err="1"/>
              <a:t>hatching</a:t>
            </a:r>
            <a:r>
              <a:rPr lang="cs-CZ" sz="1800" dirty="0"/>
              <a:t>/</a:t>
            </a:r>
            <a:r>
              <a:rPr lang="cs-CZ" sz="1800" dirty="0" err="1"/>
              <a:t>birth</a:t>
            </a:r>
            <a:r>
              <a:rPr lang="cs-CZ" sz="1800" dirty="0"/>
              <a:t> </a:t>
            </a:r>
            <a:r>
              <a:rPr lang="cs-CZ" sz="1800" dirty="0" err="1"/>
              <a:t>of</a:t>
            </a:r>
            <a:r>
              <a:rPr lang="cs-CZ" sz="1800" dirty="0"/>
              <a:t> a </a:t>
            </a:r>
            <a:r>
              <a:rPr lang="cs-CZ" sz="1800" dirty="0" err="1"/>
              <a:t>new</a:t>
            </a:r>
            <a:r>
              <a:rPr lang="cs-CZ" sz="1800" dirty="0"/>
              <a:t> </a:t>
            </a:r>
            <a:r>
              <a:rPr lang="cs-CZ" sz="1800" dirty="0" err="1"/>
              <a:t>individual</a:t>
            </a:r>
            <a:r>
              <a:rPr lang="cs-CZ" sz="1800" dirty="0"/>
              <a:t>; </a:t>
            </a:r>
          </a:p>
          <a:p>
            <a:pPr marL="0">
              <a:lnSpc>
                <a:spcPct val="100000"/>
              </a:lnSpc>
              <a:spcBef>
                <a:spcPts val="0"/>
              </a:spcBef>
              <a:spcAft>
                <a:spcPts val="0"/>
              </a:spcAft>
              <a:buFont typeface="Wingdings" panose="05000000000000000000" pitchFamily="2" charset="2"/>
              <a:buChar char="§"/>
            </a:pPr>
            <a:r>
              <a:rPr lang="cs-CZ" sz="1800" dirty="0"/>
              <a:t> study </a:t>
            </a:r>
            <a:r>
              <a:rPr lang="cs-CZ" sz="1800" dirty="0" err="1"/>
              <a:t>of</a:t>
            </a:r>
            <a:r>
              <a:rPr lang="cs-CZ" sz="1800" dirty="0"/>
              <a:t> </a:t>
            </a:r>
            <a:r>
              <a:rPr lang="cs-CZ" sz="1800" dirty="0" err="1"/>
              <a:t>the</a:t>
            </a:r>
            <a:r>
              <a:rPr lang="cs-CZ" sz="1800" dirty="0"/>
              <a:t> </a:t>
            </a:r>
            <a:r>
              <a:rPr lang="cs-CZ" sz="1800" dirty="0" err="1"/>
              <a:t>development</a:t>
            </a:r>
            <a:r>
              <a:rPr lang="cs-CZ" sz="1800" dirty="0"/>
              <a:t> </a:t>
            </a:r>
            <a:r>
              <a:rPr lang="cs-CZ" sz="1800" dirty="0" err="1"/>
              <a:t>of</a:t>
            </a:r>
            <a:r>
              <a:rPr lang="cs-CZ" sz="1800" dirty="0"/>
              <a:t> a </a:t>
            </a:r>
            <a:r>
              <a:rPr lang="cs-CZ" sz="1800" dirty="0" err="1"/>
              <a:t>fertilized</a:t>
            </a:r>
            <a:r>
              <a:rPr lang="cs-CZ" sz="1800" dirty="0"/>
              <a:t> </a:t>
            </a:r>
            <a:r>
              <a:rPr lang="cs-CZ" sz="1800" dirty="0" err="1"/>
              <a:t>egg</a:t>
            </a:r>
            <a:r>
              <a:rPr lang="cs-CZ" sz="1800" dirty="0"/>
              <a:t> </a:t>
            </a:r>
            <a:r>
              <a:rPr lang="cs-CZ" sz="1800" dirty="0" err="1"/>
              <a:t>into</a:t>
            </a:r>
            <a:r>
              <a:rPr lang="cs-CZ" sz="1800" dirty="0"/>
              <a:t> </a:t>
            </a:r>
            <a:r>
              <a:rPr lang="cs-CZ" sz="1800" dirty="0" err="1"/>
              <a:t>the</a:t>
            </a:r>
            <a:r>
              <a:rPr lang="cs-CZ" sz="1800" dirty="0"/>
              <a:t> </a:t>
            </a:r>
            <a:r>
              <a:rPr lang="cs-CZ" sz="1800" dirty="0" err="1"/>
              <a:t>complex</a:t>
            </a:r>
            <a:r>
              <a:rPr lang="cs-CZ" sz="1800" dirty="0"/>
              <a:t> </a:t>
            </a:r>
            <a:r>
              <a:rPr lang="cs-CZ" sz="1800" dirty="0" err="1"/>
              <a:t>of</a:t>
            </a:r>
            <a:r>
              <a:rPr lang="cs-CZ" sz="1800" dirty="0"/>
              <a:t> </a:t>
            </a:r>
            <a:r>
              <a:rPr lang="cs-CZ" sz="1800" dirty="0" err="1"/>
              <a:t>interdependent</a:t>
            </a:r>
            <a:r>
              <a:rPr lang="cs-CZ" sz="1800" dirty="0"/>
              <a:t> </a:t>
            </a:r>
            <a:r>
              <a:rPr lang="cs-CZ" sz="1800" dirty="0" err="1"/>
              <a:t>system</a:t>
            </a:r>
            <a:r>
              <a:rPr lang="cs-CZ" sz="1800" dirty="0"/>
              <a:t> </a:t>
            </a:r>
            <a:r>
              <a:rPr lang="cs-CZ" sz="1800" dirty="0" err="1"/>
              <a:t>of</a:t>
            </a:r>
            <a:r>
              <a:rPr lang="cs-CZ" sz="1800" dirty="0"/>
              <a:t> </a:t>
            </a:r>
            <a:r>
              <a:rPr lang="cs-CZ" sz="1800" dirty="0" err="1"/>
              <a:t>organs</a:t>
            </a:r>
            <a:r>
              <a:rPr lang="cs-CZ" sz="1800" dirty="0"/>
              <a:t> </a:t>
            </a:r>
            <a:r>
              <a:rPr lang="cs-CZ" sz="1800" dirty="0" err="1"/>
              <a:t>that</a:t>
            </a:r>
            <a:r>
              <a:rPr lang="cs-CZ" sz="1800" dirty="0"/>
              <a:t> </a:t>
            </a:r>
            <a:r>
              <a:rPr lang="cs-CZ" sz="1800" dirty="0" err="1"/>
              <a:t>contribute</a:t>
            </a:r>
            <a:r>
              <a:rPr lang="cs-CZ" sz="1800" dirty="0"/>
              <a:t> to </a:t>
            </a:r>
            <a:r>
              <a:rPr lang="cs-CZ" sz="1800" dirty="0" err="1"/>
              <a:t>adult</a:t>
            </a:r>
            <a:r>
              <a:rPr lang="cs-CZ" sz="1800" dirty="0"/>
              <a:t> animal</a:t>
            </a:r>
          </a:p>
          <a:p>
            <a:pPr marL="0">
              <a:lnSpc>
                <a:spcPct val="100000"/>
              </a:lnSpc>
              <a:spcBef>
                <a:spcPts val="0"/>
              </a:spcBef>
              <a:spcAft>
                <a:spcPts val="0"/>
              </a:spcAft>
              <a:buFont typeface="Wingdings" panose="05000000000000000000" pitchFamily="2" charset="2"/>
              <a:buChar char="§"/>
            </a:pPr>
            <a:r>
              <a:rPr lang="cs-CZ" sz="1800" dirty="0"/>
              <a:t>„</a:t>
            </a:r>
            <a:r>
              <a:rPr lang="cs-CZ" sz="1800" i="1" dirty="0" err="1"/>
              <a:t>embryon</a:t>
            </a:r>
            <a:r>
              <a:rPr lang="cs-CZ" sz="1800" dirty="0"/>
              <a:t>“ (</a:t>
            </a:r>
            <a:r>
              <a:rPr lang="cs-CZ" sz="1800" dirty="0" err="1"/>
              <a:t>gr</a:t>
            </a:r>
            <a:r>
              <a:rPr lang="cs-CZ" sz="1800" dirty="0"/>
              <a:t>.); embryo = </a:t>
            </a:r>
            <a:r>
              <a:rPr lang="cs-CZ" sz="1800" b="1" dirty="0"/>
              <a:t> </a:t>
            </a:r>
            <a:r>
              <a:rPr lang="cs-CZ" sz="1800" dirty="0" err="1"/>
              <a:t>formation</a:t>
            </a:r>
            <a:r>
              <a:rPr lang="en-US" sz="1800" dirty="0"/>
              <a:t> developing from a fertilized egg cell, a formation formed by the first mitosis of the zygote; </a:t>
            </a:r>
            <a:endParaRPr lang="cs-CZ" sz="1800" b="1" dirty="0"/>
          </a:p>
          <a:p>
            <a:pPr marL="0">
              <a:lnSpc>
                <a:spcPct val="100000"/>
              </a:lnSpc>
              <a:spcBef>
                <a:spcPts val="0"/>
              </a:spcBef>
              <a:spcAft>
                <a:spcPts val="0"/>
              </a:spcAft>
              <a:buFont typeface="Wingdings" panose="05000000000000000000" pitchFamily="2" charset="2"/>
              <a:buChar char="§"/>
            </a:pPr>
            <a:r>
              <a:rPr lang="cs-CZ" sz="1800" dirty="0"/>
              <a:t> „</a:t>
            </a:r>
            <a:r>
              <a:rPr lang="cs-CZ" sz="1800" i="1" dirty="0" err="1"/>
              <a:t>foetus</a:t>
            </a:r>
            <a:r>
              <a:rPr lang="cs-CZ" sz="1800" i="1" dirty="0"/>
              <a:t>“ (lat.);</a:t>
            </a:r>
            <a:r>
              <a:rPr lang="cs-CZ" sz="1800" dirty="0"/>
              <a:t>  fetus = </a:t>
            </a:r>
            <a:r>
              <a:rPr lang="en-US" sz="1800" dirty="0"/>
              <a:t>unborn vertebrate (mammal), the fetal period follows the embryonic </a:t>
            </a:r>
            <a:endParaRPr lang="cs-CZ" sz="1800" dirty="0"/>
          </a:p>
          <a:p>
            <a:pPr marL="0">
              <a:lnSpc>
                <a:spcPct val="100000"/>
              </a:lnSpc>
              <a:spcBef>
                <a:spcPts val="0"/>
              </a:spcBef>
              <a:spcAft>
                <a:spcPts val="0"/>
              </a:spcAft>
              <a:buFont typeface="Wingdings" panose="05000000000000000000" pitchFamily="2" charset="2"/>
              <a:buChar char="§"/>
            </a:pPr>
            <a:r>
              <a:rPr lang="cs-CZ" altLang="cs-CZ" sz="1800" dirty="0">
                <a:solidFill>
                  <a:schemeClr val="tx1"/>
                </a:solidFill>
              </a:rPr>
              <a:t> embryology:  </a:t>
            </a:r>
            <a:r>
              <a:rPr lang="cs-CZ" altLang="cs-CZ" sz="1800" dirty="0" err="1">
                <a:solidFill>
                  <a:schemeClr val="tx1"/>
                </a:solidFill>
              </a:rPr>
              <a:t>descriptive</a:t>
            </a:r>
            <a:r>
              <a:rPr lang="cs-CZ" altLang="cs-CZ" sz="1800" dirty="0">
                <a:solidFill>
                  <a:schemeClr val="tx1"/>
                </a:solidFill>
              </a:rPr>
              <a:t>, </a:t>
            </a:r>
            <a:r>
              <a:rPr lang="cs-CZ" altLang="cs-CZ" sz="1800" dirty="0" err="1">
                <a:solidFill>
                  <a:schemeClr val="tx1"/>
                </a:solidFill>
              </a:rPr>
              <a:t>comparative</a:t>
            </a:r>
            <a:r>
              <a:rPr lang="cs-CZ" altLang="cs-CZ" sz="1800" dirty="0">
                <a:solidFill>
                  <a:schemeClr val="tx1"/>
                </a:solidFill>
              </a:rPr>
              <a:t>, </a:t>
            </a:r>
            <a:r>
              <a:rPr lang="cs-CZ" altLang="cs-CZ" sz="1800" dirty="0" err="1">
                <a:solidFill>
                  <a:schemeClr val="tx1"/>
                </a:solidFill>
              </a:rPr>
              <a:t>experimental</a:t>
            </a:r>
            <a:r>
              <a:rPr lang="cs-CZ" altLang="cs-CZ" sz="1800" dirty="0">
                <a:solidFill>
                  <a:schemeClr val="tx1"/>
                </a:solidFill>
              </a:rPr>
              <a:t> (</a:t>
            </a:r>
            <a:r>
              <a:rPr lang="cs-CZ" altLang="cs-CZ" sz="1800" dirty="0" err="1">
                <a:solidFill>
                  <a:schemeClr val="tx1"/>
                </a:solidFill>
              </a:rPr>
              <a:t>microsurgical</a:t>
            </a:r>
            <a:r>
              <a:rPr lang="cs-CZ" altLang="cs-CZ" sz="1800" dirty="0">
                <a:solidFill>
                  <a:schemeClr val="tx1"/>
                </a:solidFill>
              </a:rPr>
              <a:t> </a:t>
            </a:r>
            <a:r>
              <a:rPr lang="cs-CZ" altLang="cs-CZ" sz="1800" dirty="0" err="1">
                <a:solidFill>
                  <a:schemeClr val="tx1"/>
                </a:solidFill>
              </a:rPr>
              <a:t>experiments</a:t>
            </a:r>
            <a:r>
              <a:rPr lang="cs-CZ" altLang="cs-CZ" sz="1800" dirty="0">
                <a:solidFill>
                  <a:schemeClr val="tx1"/>
                </a:solidFill>
              </a:rPr>
              <a:t>), …</a:t>
            </a:r>
          </a:p>
          <a:p>
            <a:pPr marL="0">
              <a:lnSpc>
                <a:spcPct val="100000"/>
              </a:lnSpc>
              <a:spcBef>
                <a:spcPts val="0"/>
              </a:spcBef>
              <a:spcAft>
                <a:spcPts val="0"/>
              </a:spcAft>
              <a:buFont typeface="Wingdings" panose="05000000000000000000" pitchFamily="2" charset="2"/>
              <a:buChar char="§"/>
            </a:pPr>
            <a:r>
              <a:rPr lang="cs-CZ" sz="1800" dirty="0"/>
              <a:t> </a:t>
            </a:r>
            <a:r>
              <a:rPr lang="en-US" sz="1800" b="1" dirty="0"/>
              <a:t>Importance of embryology: </a:t>
            </a:r>
            <a:endParaRPr lang="cs-CZ" sz="1800" b="1" dirty="0"/>
          </a:p>
          <a:p>
            <a:pPr marL="0">
              <a:lnSpc>
                <a:spcPct val="100000"/>
              </a:lnSpc>
              <a:spcBef>
                <a:spcPts val="0"/>
              </a:spcBef>
              <a:spcAft>
                <a:spcPts val="0"/>
              </a:spcAft>
            </a:pPr>
            <a:r>
              <a:rPr lang="en-US" sz="1800" dirty="0"/>
              <a:t>a) broadening and deepening </a:t>
            </a:r>
            <a:r>
              <a:rPr lang="cs-CZ" sz="1800" dirty="0" err="1"/>
              <a:t>our</a:t>
            </a:r>
            <a:r>
              <a:rPr lang="cs-CZ" sz="1800" dirty="0"/>
              <a:t> </a:t>
            </a:r>
            <a:r>
              <a:rPr lang="en-US" sz="1800" dirty="0"/>
              <a:t>knowledge </a:t>
            </a:r>
            <a:endParaRPr lang="cs-CZ" sz="1800" dirty="0"/>
          </a:p>
          <a:p>
            <a:pPr marL="0">
              <a:lnSpc>
                <a:spcPct val="100000"/>
              </a:lnSpc>
              <a:spcBef>
                <a:spcPts val="0"/>
              </a:spcBef>
              <a:spcAft>
                <a:spcPts val="0"/>
              </a:spcAft>
            </a:pPr>
            <a:r>
              <a:rPr lang="en-US" sz="1800" dirty="0"/>
              <a:t>b) knowledge of factors, mechanisms and critical periods in ontogenesis is of great importance for the healthy development of individuals (prevention of congenital malformations, infertility</a:t>
            </a:r>
            <a:r>
              <a:rPr lang="cs-CZ" sz="1800" dirty="0"/>
              <a:t> </a:t>
            </a:r>
            <a:r>
              <a:rPr lang="cs-CZ" sz="1800" dirty="0" err="1"/>
              <a:t>treatment</a:t>
            </a:r>
            <a:r>
              <a:rPr lang="en-US" sz="1800" dirty="0"/>
              <a:t>,…) </a:t>
            </a:r>
            <a:endParaRPr lang="cs-CZ" sz="1800" dirty="0"/>
          </a:p>
          <a:p>
            <a:pPr marL="0">
              <a:lnSpc>
                <a:spcPct val="100000"/>
              </a:lnSpc>
              <a:spcBef>
                <a:spcPts val="0"/>
              </a:spcBef>
              <a:spcAft>
                <a:spcPts val="0"/>
              </a:spcAft>
            </a:pPr>
            <a:r>
              <a:rPr lang="en-US" sz="1800" dirty="0"/>
              <a:t>c) clarifies how normal and abnormal structures develop </a:t>
            </a:r>
            <a:endParaRPr lang="cs-CZ" sz="1800" dirty="0"/>
          </a:p>
          <a:p>
            <a:pPr marL="0">
              <a:lnSpc>
                <a:spcPct val="100000"/>
              </a:lnSpc>
              <a:spcBef>
                <a:spcPts val="0"/>
              </a:spcBef>
              <a:spcAft>
                <a:spcPts val="0"/>
              </a:spcAft>
            </a:pPr>
            <a:r>
              <a:rPr lang="cs-CZ" sz="1800" dirty="0"/>
              <a:t>d</a:t>
            </a:r>
            <a:r>
              <a:rPr lang="en-US" sz="1800" dirty="0"/>
              <a:t>) knowledge of prenatal development is necessary for  a number of professions: v</a:t>
            </a:r>
            <a:r>
              <a:rPr lang="cs-CZ" sz="1800" dirty="0" err="1"/>
              <a:t>ets</a:t>
            </a:r>
            <a:r>
              <a:rPr lang="en-US" sz="1800" dirty="0"/>
              <a:t>, scientist</a:t>
            </a:r>
            <a:r>
              <a:rPr lang="cs-CZ" sz="1800" dirty="0"/>
              <a:t>s</a:t>
            </a:r>
            <a:r>
              <a:rPr lang="en-US" sz="1800" dirty="0"/>
              <a:t>, embryologist</a:t>
            </a:r>
            <a:r>
              <a:rPr lang="cs-CZ" sz="1800" dirty="0"/>
              <a:t>s</a:t>
            </a:r>
            <a:r>
              <a:rPr lang="en-US" sz="1800" dirty="0"/>
              <a:t>, obstetrician</a:t>
            </a:r>
            <a:r>
              <a:rPr lang="cs-CZ" sz="1800" dirty="0"/>
              <a:t>s</a:t>
            </a:r>
            <a:r>
              <a:rPr lang="en-US" sz="1800" dirty="0"/>
              <a:t>, pediatrician</a:t>
            </a:r>
            <a:r>
              <a:rPr lang="cs-CZ" sz="1800" dirty="0"/>
              <a:t>s</a:t>
            </a:r>
            <a:r>
              <a:rPr lang="en-US" sz="1800" dirty="0"/>
              <a:t>, surgeon</a:t>
            </a:r>
            <a:r>
              <a:rPr lang="cs-CZ" sz="1800" dirty="0"/>
              <a:t>s</a:t>
            </a:r>
            <a:r>
              <a:rPr lang="en-US" sz="1800" dirty="0"/>
              <a:t>,… </a:t>
            </a:r>
            <a:endParaRPr lang="cs-CZ" sz="1800" dirty="0"/>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2</a:t>
            </a:fld>
            <a:endParaRPr lang="cs-CZ"/>
          </a:p>
        </p:txBody>
      </p:sp>
      <p:sp>
        <p:nvSpPr>
          <p:cNvPr id="7"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287934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sah 2"/>
          <p:cNvSpPr>
            <a:spLocks noGrp="1"/>
          </p:cNvSpPr>
          <p:nvPr>
            <p:ph idx="1"/>
          </p:nvPr>
        </p:nvSpPr>
        <p:spPr>
          <a:xfrm>
            <a:off x="1160417" y="1785259"/>
            <a:ext cx="10023565" cy="4432662"/>
          </a:xfrm>
          <a:solidFill>
            <a:schemeClr val="bg1"/>
          </a:solidFill>
        </p:spPr>
        <p:txBody>
          <a:bodyPr/>
          <a:lstStyle/>
          <a:p>
            <a:pPr>
              <a:lnSpc>
                <a:spcPct val="80000"/>
              </a:lnSpc>
              <a:buNone/>
              <a:defRPr/>
            </a:pPr>
            <a:r>
              <a:rPr lang="cs-CZ" altLang="cs-CZ" dirty="0"/>
              <a:t>MEIOSIS I</a:t>
            </a:r>
          </a:p>
          <a:p>
            <a:pPr>
              <a:lnSpc>
                <a:spcPct val="80000"/>
              </a:lnSpc>
              <a:buNone/>
              <a:defRPr/>
            </a:pPr>
            <a:r>
              <a:rPr lang="cs-CZ" altLang="cs-CZ" dirty="0"/>
              <a:t>PROPHASE I</a:t>
            </a:r>
            <a:endParaRPr lang="cs-CZ" altLang="cs-CZ" dirty="0">
              <a:latin typeface="Arial" pitchFamily="34" charset="0"/>
            </a:endParaRPr>
          </a:p>
        </p:txBody>
      </p:sp>
      <p:pic>
        <p:nvPicPr>
          <p:cNvPr id="20483" name="Picture 2" descr="http://facstaff.cbu.edu/~aross/embryo/meiosis/06pachyte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5" y="2795451"/>
            <a:ext cx="3827690" cy="253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http://facstaff.cbu.edu/~aross/embryo/meiosis/07diplote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696" y="2760617"/>
            <a:ext cx="4295312" cy="302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http://facstaff.cbu.edu/~aross/embryo/meiosis/08diakinesi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750" y="2725783"/>
            <a:ext cx="3315813" cy="296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10" descr="data:image/jpeg;base64,/9j/4AAQSkZJRgABAQAAAQABAAD/2wCEAAkGBxQTEhUUExQWFhUXGBwbGBgYGBcZHBocHhwYGB4YGhcYHSggGBwlHBcYIjEhJSkrLi4uFx8zODMsNygtLisBCgoKDg0OGxAQGywkICQsLCwsLCwsLCwsLCwsLCwsLCwsLCwsLCwsNCwsLCwsLCwsLCwsLCwsLCwsLCwsLCwsLP/AABEIAMMBAwMBIgACEQEDEQH/xAAbAAACAgMBAAAAAAAAAAAAAAAEBQMGAAECB//EAD0QAAEDAgQDBQcCBgEEAwEAAAECAxEAIQQSMUEFUWEGInGBkRMyobHB0fBC4QcUI1Jy8WIzQ4KSJKKyFf/EABgBAAMBAQAAAAAAAAAAAAAAAAECAwAE/8QAJxEAAgICAgICAgIDAQAAAAAAAAECESExAxJBURNhIjJxgZGh4QT/2gAMAwEAAhEDEQA/APPcNwIIsp2yk6n9I1PnaoeG8HQ4ohp3uAZlLINgLARTLjTWRSmlgIWkBJ5Em8qkyCRQDbvskqGuawg6gb+EzXNbOlpE7TbYWtCSSRAKojMnY+IrbILLS3QCVr/pNg/2z3lekCs7OYNDqv6j6WRn0yqUVdAAPiTT8JS3i8OVI9qwg5VomYSZ7x5ak+VaOxbFjXB1ewWEpKTEZZEwO8RPp6UqwzOHcZeSW1F8KT7NRV3Ut2zSndWsHrVt4/xTDKfb9igBsETdQBvNhyuR1ql+2CSpSRBzHT+06COlL2dumByTWDnFwiMoAJ1AMkHkeVotUSWUqgLMAnXrtQzrgS4vcAzPMmpuJpyQReUgieRpqZKs2MGEpKhBHeEKAEQZg+NhRfE8IhKWkDQkzGsEfekmEWtSgEAA7Rv40Y6F5kphRUfeTv6baTSNZLRmmmNeDtKVigCkYlKFplJMBw6gEG8QJPhR38QVF3FqCUq7sZTpYnRWyQNAKjw+dl1xhmAoj/q5gCAIWAMtpMC87Chv/wCnkbcK++txWaCZ15npS8jaSaWQ9l1pCzjOBLSEZ15nCokpGgBvrXeCbLSUuLspSVFsCJzRYqGwqfgDAdd/qmLEnfWwgGmfF+zwOZwYjMDYSBNhsNhtTRTSpiqCbtlTdnImdYoVLBIJ0SNTTc4PIUpJCoTNr3N48pqHjBzpCpKlK2AjKBtbWmjKnRF8Yx4HjF4fBvuTOZxDaUk2/uWQOeWBRmH4y2vfKeunrS7iuGUnD4VnTul1f+Szb0SKARgzWckSdFvavdPwNSa66/l5qoNtuJIKcwjlIo9HFHhqjMN519aCbWgYZYAiD4/k0PjUiL7adeld8PxgdHukEDcGpsZhCEjeY/PGqONq0LdYBcMuBJMRr0qIYJxaysvKQFaITplGmYGxO9MVYJAQi5K7lcxl17oHgNSdz0rXt0+POPvUpxY0ZEGM4YhxICyo5dCDB+AoPBcOUwMQsrcADRS0GgMyyop7ird1NpJEU4QZpjg8MtZCWxmUdANT60kbX2UuzzlnB4hY7jBnmRA/+xoV1l5KlJdVlUmO7IMzyi1ek8Qwq0HKtJSeRsaRu8MbvLaRfrJ62p1IGiqKUdZvvb5ChVN7k/CrLiuDA3bMdDf0O1K8Pw8l5KHAQCfgLxTppC5ZcezX8MXcUH0uOJbeQ22ptHdUlYUJBUpMwDEWuDrVG4vhHWHFMuoKFoMKSY+Y1HhXovCe1C2FuOHXJlkToDb0CjSf+JfBfZFLgd9rmSlSide+CoEc07Tzminfga01gowWedZRSMASASUg8jrWVu0RcnqfaptpfDlYtSB7Z19awrcAqypTPRIFqpHEMItCcriQlSIGoEjW/OJr1THcSw+Ma4bgGYgvpDqNCkMpKlT4ka9aUfxe7K+xWnEpTnbJANiSlRsJ6daSnVrR1XRSeEpQlC3Uzmb/AEq/uIOWDvQWKxkNpIJC1KvygTYjzNqYYptCWg2DdPeUAJOYiRPgKX4lpsqbDqgkKTMgglCh/cPpTeaKOqFq1n2uYzeOenOpDikShBE65z0Ktudq3hsUlKgFiQJAIiZOniKCW1JcvCkwQOe9MlZO6G2A4SHXciVwsHuFQkGDYK5WqxYHgqXlS8Ar2fcJH6iCZi3uiqtw7FqbWFpN0kGfhVv4RjglvvECFEk6bzM+dTk8pMSUqjS2Q8Z4YhhsraTluJy6wATr4SY6Umx763lJUCFKgAEAAm2pI1plxbjgU4r2bZW3GXvmACQZJAPe6UL2dwiiwFkAQI6kSY/3U5qvyQrjUVZxh+GPpQsJbSvNHeEFSSN0nadKTP4J45u4tRQJUIUco0kgaCSLnnV/4FjocDNglaVXMXUIKbn/AMhHWo+IcRYYxgLwcLRRD4aUpKimFQmxEiSD4CKHHNvYllGD/sTJguZQEp/ttqrr0q08A4kh5sJeAzRqdDG/SkgwGGcU6tsukgktpOUgpzWBIkzl501f7JYz2QdaSy62Uz/TXdNphSTF6tXbWxpLsRcY4YllYUmSlQMCdPPzrvhWDQ6rIUKJCSbEmw8Bypd/MrKAhZ93QcrXAmrN2RaKSpw+7lCZ5Tfzsk1Pr2tiW1hnWKwjbhlSATAAOY6AQBAtUaeGNj9JHWZHxrvtL2jSMQPZI7gSnMDAKlbnu6HSi8Jj2n7oVB/sV7w+/lSNOLDhkAwY/uH/AK/MzUamSNcnpR6m4rbgCgRvTfJL2DqgVhsj+2KLcfQEkKBJ/TGk7AmgIIAn8H5FC410pSSDBt8xW+SdA6xAsfjFFWVSSDsP0/DWuVKDaockf8094Dx5UywTslMqIv0pvi+Hyk5d9RqDPSpqUnmshpIToZJALagoazP2ozCYhaCFCQQdjcHnSjHcGWghTByKnQGATyg2n50fguIBwZXklp0cxAV1BNj4U0ZORsIdY3jq3yC6oEpTE5R7vWNaCRi2CTLqEcgq0+EitJT5jSRrXCEA90gEciNfpRftjWSZEq0ynqI9bUrc4IhDntC4Qde+RHxiKnd7LsLkpSWlRqgkX/xmKrOJwCky24rOJ7pmR4jlpcUVG/IrY04jh4zaFOspII5XilmMxaltpSvvBsZBOuWSoAneJIFSNL0J5Qfka020ZWI5fOnpiWLfYqN+dZRimL1lLkw27M484bGpfKCpDSZcI1AWC2FxzvpV+4x2pdWVtLyLw62p71zJuCI20rzDheEUpxyCoDvCTcqASd+VMcNKUlBOef7tgNgBaKScFHkU0/FV4Z2uaqmS4x72bZtKlhQUQnNY6Dpaqy9hFqUcyFFUgm2u21WZAUSLQelEGQOu5NH5vSFfIIWuGNpUn+i4ocioRPM2otIRnynCm8945I05gUdFYKD5GybmBcHdwi1lPsy0rQghN+lWlPDsMpOWBGwI5baXpI7hUqBzCeuh9aGTjVsKCHJLeiHNSOQV96bYOy8DnEdncIogkkKGuWR8NPUVGcOhtHs0GeU856dLVE4rN3rzHrXDeKMRa/5rS9vAG72dvcJBIVKgRcKB/VsLC1H9quwrpUXEuhwrSLWBzRaD+pPhfpQ2ExykKmZHX0p7he0mkoCQLCNPSsqRlR5BicI6wopUCkzVy7O8djCKbS8tLskKQUgpUk/qCo7p2NHdtXQ+lSiFZjBgySb7E9425zVUZwTkdxLg/wDEgepiqd08s11omU2c2knbe/OnmB4q1h2IdCl5yo5dL2Ak2sAPjSBPBH1aBIO0q+0xVhxfY5SmgoLaWgAJCgVyg6yU2nNe+nwop3oRR9lUxuIzFSgNbgfShG8SIBFiDarfhexwA77hP+Ij4maLHZTDDRBnmVHXwpXJLZkhfwLjyzCH77JVuP8ALmOtPHrWPl0/alWN7OgA5Ledj471vBOrQn2btoslRvPSeXKp4eUZt+QlbkLAVY6etBcYakDofW371M6nOMn6hdJ5/wDH7VvFslxAUDB1PSLGuiEe0WkTbyAYF3voEj3hc/Or83GUfmtq8tfWUkDeZ8KtvCONqWuFQG8sJ523Pj9KHG0ndBlkd43DJUlQESN+R2Jqu8Qedy2sBrG/7VFxPFuJWS2oAzB/OV64w2NVEOJkHUp+1Sm1J3oaOEL8Y+7lzNKIWNRNiPDSfnSV3tHiD/3MvgBHytViS1MqRcTAOht0NJsZwEqWogpCSZA5TtT8OcSQW0jrh3aPEBQJcJnmAR+1M33UulSwnKrVQGk2uPGq5iOBuoHdIV4W+Bqbh2PWleRyeUxEjkefSqSjWUZxtYYyw6LLB2Vbz/cU0YZlAJ3g/ClxaOYxoQPO9j8aYcSXlR7JOptPIbnx5U3G08iMAfx7CVFJWJGtifjWVG3w1AAAGnOt0K+g2hilBTvlMR1g9K5Q9lUAEzG6jA9Bc0J7ck2+GvrU7TR3rkcrKLAcl0mYA8hWgPLwrmQLfn7VuTEJjz/YVtgs7LYqRDAGpNAusPGIcSADeE3PSTNDPcMeWf8ArrSOQn6GnSNgdZBzt1ramJkKuPURS5nhDiZ/+S4q2v7KnSmmEZyjvLUo7KhIPoBBqka8iNeiLC8OgKGa0ynpzE8qEW3kVEQOXWnbC41E9Rb1FS4zhvtUykyfjzg0XCLVxNbWxMQAmTz/ACaJ4fupU5QNR8uvhUHFUKSlsRJIJjrMfeggtWiiY5fmlRniWBlkxCz7ZTokE2AJkgciaL9sVWMkeg9aESsbCPia04sxYyrYHT12pLvYSXE4rKLVnCO0YQqAtImykqiD660mxj7/ALQJShRBIHu2JO+c2A9KX4gJJIWnKeY+32qqg9haaPRmsaF+76T8uYqYKnWK80wnDVKI9msagSFQRJiYmav2AT3QkFRCREqMk9STvQn292KqC1nkaKwnD1YhJygAj3pgigS0SelF4RxTapQSnnG45VNRbY1oWYns+qSUupQRci8HwGoPWu2ig5myYUYnlf7xp1orFvBIW4o6D8FK22Dlzq1X3ldJ0A8BAqilOGhWosg4nwRMzmA8b/AUuS0EmJJ8B99KbEEEm56G/wAKNfwC0hKlJKMwt/o3Fb5LdrAOonw5Gcykm1rixHOmSGUnaohwtJMkXmbKUJ8QDeh8Vwh0qKmnlAT7hmB0BB+dGrQyQxVhR++n+6Ddwh5g+IpdisVjWE5vZhwDWDm+GtGcP4uh8W7qh7yDtTflD+ASimDYpgpEkQOY0pPjEZ7ZZ3H3qzOXtoeW3rS7ENA9D8P2oSm/AqVHXAmVLIBSZTJHXf51mNGU94pnxn5UJhcSpC4m19qPdyudFdKfiV/iCTFuY/3H0rVSOMuAkR+etZTfGvRrNMpjlapTiRHPwoRSpEGDBnSukIrjoqyVLhPWikTzqJtBP3/aimWxqbga8vCN6eKEZ0g+PwohAGxzGdB9xahVPTyCeQrlt8Jkk+McqLlWjJDgAJGZbiUJ3OvlfU+FCq9usZ2kq9iTAdcGUH/FI184rvgfDEYhYexBlCT/AE2v0xzVz+sV6BxN1CsKsRACe6BlsRoIGgFVjByV2NgobTriRrm6wK6d4gpsJIWkkiYSJI6Hka0InmaWY0hS+4DI1vMnWoytATQxwvFUuOD+ZW4G7yWgnNvFjtO1D4j2bmbIoOtz3VEXI68jQBRMEVzw4ezeKT7rtx0X+8fCtTaDfg6ewZT7unL9/vXKNb2PWnKka0G5hc2uoNDqwMccL4fLNxdyQCFJAMiYIOnOkGK4enMUrSCQY/Ip1w95z3YKgNYBOm8U+4vg0qaStKsxMSIEctdj4118cFJCNvwedvcL9mUuNH3SDlPTkatPCuKB9s5ozg8gCOYMcqVY1ME0qMpVmTY7Ea0OWNZiaEn5LwhJ0ANQhfI+J+9VNfGsQmMhQeci/wA4mhBxR11Ki6rKhOqUgJBI2IFyOlQbdFlDyMuP8QLhQw3cqVtv18AKs2Fw0wnkKpvZJtLmJU9JORFuhJiPQH1q54N0e0AUYT+o9OQ6nSrcXHjJPlxKgnEcL9mkOKBCSSARcmN45a36UdxBbLyGiXjISAAR7p8v02A8qdu4ht1hQ0AEAWsALRy5VR22bwbZj3fW3zoT4+jx5DeDtxvKoiZjcfStpxOWUr0OihYgcjzqPENlCoOhFjULozJI3GnjSdcWhe2SXGWNtIt16g1XuLcPCle0bhDw0Vz6HnTdC+7OsGCPkRQ7ogTqDoeX2oKVhAsM6Vp7whQ1HXmKx24g+RqPFImL2n5bVKoZhIrdbVr+wWBlsSCrQHzrvEi2ZO1Tvgb1phMf4n8+FaCp0ZkbXEkwM1jvW6xeBSTrHSsrq+XkJ0gFtCth+edHYJhJMEyrcbDx61EkK0SLnQ/M0ThWggQNdzz6k1yccLyy0nRIEX50I+7mNrJGn1NFYpcIVGpgeRqBLXdHr5VSUfCJ35BXVwAOd/tW0sla0okZdV3v0EfmtaUdVHa/0AqfhqMqcx95VyaVJNhukO8NiI000imzbxUhSemk6iDoZvtaq80uPHemeFevFUbAgXDC55ClmDMnMOc1ZsPwZbq4SQExm8d9qRs4JSFKQRBSSCOUdPCka7NVoOUjbrMK6H8I/OdBY4ZVJOnXkZkH1py60cum9Lcc1nSas4fi0KnTscqxHtgFIbjnF77+AqfhPCy67lgwQSCBuIBPhSbslxdSAtlVguB4EWkeOnpXpWF4YWXGr/8AZ5A6kBVp60OKPdW/7KONMCawKcIpDqFEqSoZov3DYi3rUvajiTKzomf7kiFHxI1HjQfF5KlQrMCfD1qvPLKzKjJ/BVL6tpAcsUK8cgHSZNLzhSf1X5aVJ2h4g4wtPdSptQ3kGRqJHSKXDtM3IBaWLTIUn6ioNOwKN6On8P1IIqDtXiCgoSSMxQlSo6/tRr/Gwhgu5MpPuSZPTYAVTVJW4oqWSSdSTWilJ2/BeEeuy7dj/wDoOKAElwAn/wAZFWbAs5lXE+FK+CJwjWHShp0uPKGZ2DABGyQYiAfhVq4AW21AuZlEicoB+J2p4vNEuSD7Wx48yWsORlCcwkyATA1vcgmqZjsTmMjyq68dP9IKVCSq5TYwNkzrykc6814nxNLTjTZF1nn7o2PrR5XbM1Wh6vEZ0X/DS4mDH50rplcW2k1rKZqeUJsjiF+P+6hUDMaTp4/vRD6a4eHqLih18msWPI9OVcMuxamzrIPmKUvNZT9aCb45WHZJik2tEnaosKqxHp+fmlVftLjiXgEEj2YgESL6mKs3DF5m2lk3UPKdD8RVXx07WgtUjrNNZXS2r2rVLkXAS44DBCEo/wARHnfeuAY01OlRqVvr0qdKbTvRXpBlJydsjdb7h6kVy6e6AN67Wq6RyF/P9hQuPxQaaU6dSSEDmra3Ia0POAJWDujOtLY0BlX28qa5eVL+CYZSQSrWB4ybknrR6iPKlWAyVOjhpBBv5zTLBACSdQKCTGpqQ4m5I2A9AKjNvSCqL32ebhQWCItM7G6h5UL20wozJeTBUvuuRurZfp3fIUj7EdonHUOIWRZcpkD3SDA0uRePGrFxSVNKC4JIAERbkoHxHwrq441CgydqisPO7cqBdQb1ppZBhWu/7UTlBFWWiBTsa97LEAi2avX+AdpA8lrOe8ltSF6XFiD5x615J2rZ91W4JrXZ3jKk2B7ydOo5VDs4S7LXk6I5jR62jEJCxBSpBOhEEdDsaR4hEOKPM/GgeHcVSsBaTrtuCNQRUy8ZJJtVvxkrJNvQB2ow3tMOsfqR30+Wo8xNef4LDl1xKYkamb2r0lWIGp05VSvZDDocNgcxSnfcx8PnUeSXrZXiXsB4ziUuOZRORuwg2J3PwoXNXCXsxgRbQBOX/ddxRUUlQZvJIy8pCgpCilQMgjY16Zwft1hyQpYyLI70wBPQjUGvMDYVsCh9oU9R492tYVCy8lQvlbQoEk9dk33Neal9eJxSHJHtFvIShsTYSIvsNB1vQLrMCokuFtSVpPeCgoHqDI+NUis2WSVHrbjdzbQ12ofGhOG472+Hbd1UpPe/ymDRrQmRbSg6p2cjVOiF0SKjItUeI4g2hSEk++vKPGCft60QpBvSRqgtM4T7ifzeq/i3y3iShau49BROytDfqfmKshTttpVd7ZYErYzD3mjmB6b/AH8q1J4Y0NibtJw+QHBqLL6jn5fWjez+Ilr2ehTdPUG/wPzrfCsenEMnN76RDnXYKjqNetIHMWphaUzJSq55jl5ihDt+r8FatUXVYvWqquI7TnMcqe7tWVTq/QnxsacU4mlpNiFLOg2nrRvZ3EKcw4UsySpUnoDoKo6cVaMuaat3Z/GJThFKcIQELIPOIBFtyZit1pDzglHAwGhUTA3J2HjSDjK1uuIAT/SChlO4FpzX1rTasTjM6WwEMEXKoShI/wCSz+roK4ZDOGVlAOIWe7fMhoE2kjVfhYVlGinHx9cssuETlaTO8k+ZmKjcMjqdvrRbhsB8vpUGTeoy9HK3bslWbBPn9B9ahxSgGnljdJTrue79aKZE6wRbXa1K+1GJ9mhpqLrJUegFh6k/CorMsDpE3YBwh1YFhCTI8x9auHFHCEgGLaRB85BqjdiMRGJWmBdEX5gzVrfMkn5V18ZOQAlvnz/IqSNiakCOehPxrsNBVgZjW4tVfAhV+14hvTUimX8OuBtZfbk5nFSkAfoG8zaTa/Kh+2QHsSeRH2jxqyfw5Qr+TTIgEqKTa4nX1n0rm5m0nR1/+ZWxti8GkpKYFxqAAQeemtVHE4NbS4UfAjQj6eFWfjbuQdDrzJ6UqxDaoTnPvGwjTqOdhXA+brKmdk+BTja2aHCVLaBSYUbieXiL1RO0BcbcyKGloIsevUda9PaxhEJWgotY6gjmFD5VUe1uJaeaUdHmF5SkwFQTBsfeGhBFdHE25WyE4qKwVFLST7vdPI/Q1w4kixEVyTUqMTAhQzJ5H6HaunJC0yBwaVlSusZgFNGRqUn3gPqKiNMCSozW1Rpw8LTyrHJg+FaCVFHUb/vRQYui49mHcqC0DqcyQfIGge0XGyXPZtmzZlSv+XLypQcUWlIUiJCFJk+QzGepnyoLD2KQb5lCT50vXyM0rsZY9D7mR1RuCMoE23zeM1deBY8vMJUoELSrKqQRMQQrzB+dJGn0nQimHDMUEqUCdUz6VL5KwxG7QwxOOShaEHVZMeX3rt0gggiygQfCqlj8UXF5oiNByA086d4PiAcRP6gBm+9ZyEoqWG/ou50GYkEf3CdD6fKguPj+r0gQeaTcHyBjyptjMCW3VNlQWAbLTcHrO4vQuOwufLNikRzmCT9apCauyqdEf8kn+3YVlYor5Vla37GtAOTu2UAeQI+lMeF49tltYW0XFkgpk90KE95Q6A6b0Qp5LWVxKU5r5UkDUiJM7CaUN4ZawpUWTr18OdUu1kssD5XaPMlKbJAPu8zqV6QmTtThPEQ+YeEuo7xcIyqygQEkixGl+lUNTVaceVGWTHKT+Reh09MMuRtFyxPHmwopR/UV/wAfdHnv5Ufwd8vIzHXNHKqAwpSRIHwq39iuISktn3gcwtqPqQfnSThSwc8oJRwWDBkFSkmBB35edUTjfEw7iVq0Snuo37qZE+J186c8dxYcPsm1wMxzq5x+m201WcRw4pV7wM38N70OKKV35DDjdWMeG4stuJcTePiK9GwLyXEBaTY15m2NKfdm+KlpYQo/01W8Cd6aLpkJIuaU6zVDc4oprEKeSo3J7uxHXwp32v417FGRPvLnyGk1QCvMRy3p5ZeCvDDFvyW/tHi0YnC5kGe8kkbjnI86Z/wz44Gkqw61AXBbJ1UVEym9uXrVBW6oGETBAChsd712jEEHr0/aklFtUPFODwe9vtodTC9JnrIpevCDMCVZgnS2p5/OvOOCdqHGgqSXEkWCj7qucmrTwztS242SqUrTGYRN+h5Vxy4VdsvHn8FpeQmcn6T8K8x7eYYJxIVIOZAmInMnumesZa1xj+ITi84ZQEXgLJkgf4xE1Un31rUVLUZNzN1HrXTx8TWSXI+xOFyYAJP5eo8Rh1qMCSNoBg+dDKfOibfEnxovA4hxM3NxEGwq1NZESS2EYLKmJSSrnpA8RRuIKF+8QCdFfRQGvjSoOKkz5GpXHhHOKRrIOy0zh9CkriLRcza+9EobtAoPCOlXMbc/CmMKCe972/7eVaeBZL0RuMBQhW1d4BpDhKcsW135fWoHXDNt4t5UTw9pTS86wUpgyf2pXoVNo4c4WUd5MW2Ip/wV9LqJgAixEflq4wmMS4gqA0JBG/5EUm4LjQ28YnIr1ESZily7vwHY74jhxqPzxobhGaVhAk79Ei5JJ0F6KOKBURIKSAQZG9K/bgYoqJVBGUjxgQeYpI3lIFDJ5QCQs61Dj0hUKTvrRHFnkgQTFreIGlJ8LiMwABuNjTyVAirydEVlS28K1U7GCF+yV/20kjwt+3SgsU+kwhO237UjOOWkFMjyAn1rhLMJzkm8x1rp+N+WdXZBuJaIPWhcQiwveo0YtXP4CugApQBn99adJrYLTOELVoBROFxC21hWeNRpNjratuJSm0GeulaZwzjhAbGad9I8zWuwMbuMsISAFKccI7uQQPAzetcZBQlJ9mluQkwpYUoyTcpkxppaKA/k0IzBxSioAQGoiZ0JO0VLxn2JyhrD+wgAQVlxSuaiTYeApeqWx3PANh8SQoAgGTt9qOctQeEwilA5E6C6jaB40YvCD2eQq3EEdOU+MUskrIuHZ2D8Q40pZMpbOwUUZjAEWKtPIUDhUnlRjuDSo3JPW0+fOpcPhgIGieetM5KqRn6RDltFQKZvCYnYc/DrVg4JxHBt4hSnWluISB7NE6qG6jvEaaGaUYxOeTpJJ8LzQWBcx2BYRSs3zqw9nm4S4ZmSKTNJI1uab8BflC770nNmLCssrjrgBOXWTc/QVEo0Q+zJJSJ51E0i4N/KuhVQUcsi9zEflqZsLzaULijm70Qdx05xQ6XiBE2oNdgSVhuLUAQFAnfWPWu0iaAxCiTfWBRbBgClapCyWBzwfChCATqdPCj1sE1DwNBUCtWmgpqCAYO9ck7cmxCt41v2agQAOu/xpzhHg4gHnYih+IYUvuo9me6mQo7bWNT4DhJbUcpN9jofOjLK+zMTpP8AL4gpuG3NzpMWjzpdhRaTqSasfHcIS0ZTp7pOx8fWq8EWqsJdkNeCdCykV17a6SdZEnw+tDyajW4CTsNt6bqAvfAeANY7CPvuYgNvIcyttmIIIBHUkmdOVVvtf2UxGCyqcCShfuqSZBtOhuDQjLiMgKpJCgQgSAoXnMoXG1hes4jxBx8JDqisp90nUD+0dN6Sp901VeUUjKKjTBmXyAJzT+GsrgNdTW6pgFxAHVySeZrS1kxO2lH4Xh4cFpQeaoIPkLp+NHN8Fbiyy6dw3EDxOtVtIpTEbKJUBzowMQok6HSmBwSQQAkDnqSPM0SWEb0kpjKImcyplRGbodPPnXTGMUqSZJ5aJA5ACisW2FKKWwmUxJNhPIdaWPOLT3T3SNedZZQHhh3DmVvE5coy3IJj/dTYpjdxxII2Tc+tL8HiyhKoFzFzy5VLh2FOmTpRccmVBS+IkpyIFvy1R4WVElWxo9GGSmwjrUQQCaSVJGlIwqA86GUokZHSBJlJE93r4dKKU0LdKWSS7BMxSwonFpEzTITYevPrUprcVug2Tbs5ipcC7BI0mo5qTDYZSz3dtzpQesmToAOOUYQALGKIabjSmq+DJIzSArwqRrhSdyfkKL5E9BcxK+2Dvf8ALVAcGBr+1PcR7JGjYURuZ+tJ31yTIA6AQB5U0ZMybohGEE3NThq0TF5/ahQpQPdv0o1K+YI8reopnZrY74diQ2yCo7mB9qAxfEFKcKkmAAQPv40I65MX0ECo6mogLd2WaAZ6lRJ5naaZYRYzFP5zqrdm8XkWsHRSdeUX+tN+D4vO4pQ0kR8BSyxkVoOdxCFlTSyAqNDyOhHOqZjcP7NWU6g/hpx2xRDiFixg+lIlZnCkkykAwJ8bU0UFLFhHCuFOYhRbby5jeVKSgAdZufKueM4QoXJ9mM36WySkR3bTsSCfOlywtKu8YPQ/atsqJuYIqlMNYOhXQqRlmbmpyyJilbFJm+IkAANpgeNZUqQBWUtI1iZoEmCbchYfvRntko/4jaPkKFccDWveVy5U4wvEm3WzLYCxZIiQZsL1Srydd0KXuLrz6yLDvAG1MVPiCSnQbEj51DxXhQaKV6pmFCdetQ4l8BM87CjL6MmBfzAm2bWTJGvlUYUCsqiBXJUiBAIO+tSoYUd9bAAX9NqahbtHGYEgAd0fkmmjDalaKAoRDwbPWLgj50ywrqSkOEE6gQYg6mbeFLJ4D/JwkkW9TuftUoAArptRcVlSO+YASN+dDvGDlXYzAHOptdtE5flo1nUcwGux6HehUskLk8tedHM4gweh9etcqWCqBrEwOVFrqsBcUokdczUihXEVMidMNgqg6b08ZPpl/wBfKkrQhQ6/6pxh1wQTsPqaSWwBY96SYAA+N/tWiCu2iRp9zUU5jYd2im3MqSowcuwrLIBPimQoH+4b0pxDRBvzAjmToB8abZ5knXXxrjEN5kkb2Uk8lDT5mjCVPJRMVDCkGZSQDsRfcgeU0UUhJIkWiPA6X5/tQ7CVZYhKTJtBtaJ1115054ZwtxxtS0gEFaUk+m3K6fWryoONAx4WTBgevh9xULmCUAbDQEXuQasWD4W+6g5cuVKwg+9JyknMkAd5NtfCp8VwDFhXutKjOAMyRKiciZzH3TlVYciKSKfkEY5KYlJzRoTI6W1k8qbcKbKVplUX05zlj/8AQpi12WxYUCpCE7CT1i1+szyEih8fw7EJyqWhIzLCBee9AI0JNggGeo50zjYGL+MYlx9zLKYE5Li94KetCq/plIABFgYO5BP0qxjs1iWsygG7EkrmU6KXM8iAT4ETQD3AcU2CpTTcIkmTEZBdXvaQtInTvJ506X0NWNC95hSknSI5iZIkAdYpSMOoiREC2up3jnrVrwfA8S42FpylK0pVAMwII70lOWyd5mU86kPYzFJQMraFXUYBnLlsTM6kpNhOnlWWDLBXOHoUk5TEHeRrMRRzkCLiCJBmRuNfKt4vgeJS8ppKUkpCVnYQSCDc2k7HYaDSoXuAYm2ZKUpSndQ0zC5AN5Lg/wDYUZQvJnG8k81lFhte67/4j80rK5e5usPf+v8ApTlKJJJuasuDbCS1Ai4rKyunk2gyGfa9sZRb9FU9RnINorKymLS2QLME+NOeHq0O51PlWVlaf6k2C8TaGYGNVX+FFZAkkJsJ0rKykl+qA/1HvA2gHXhFggxra43obB4pX8xlmUlUEEA7jmK1WUoY6QsS0P5hSI7oJtViDQSO6AI0itVlS5tiT2LeIjShALVlZQjomyZ5IyNnfvfOi9h4/SsrKR6/yEMYZSYt+QKW9on1JbQAYBIn51usqkP2QI7J2Vf0jUaNBWqypjADyjn8aJDqkkBKiAZNiRtWVlW9GIOGqMRJtYXNhAMeFFuLPM771uspZfsGTtgDb6iCSo68zXIcIQIJ97meZrKyrAJMWohNiRfYkbHlSZbhg3OsanTlWVlNAaGh9wRRiZM5RufD5U0UoxqfU1lZUOTZMW4hRk3N9bm9CESpKZOVSgFCTBGsHzv41lZTRYUOiqsrKyuYx//Z"/>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0487" name="AutoShape 12" descr="data:image/jpeg;base64,/9j/4AAQSkZJRgABAQAAAQABAAD/2wCEAAkGBxQTEhUUExQWFhUXGBwbGBgYGBcZHBocHhwYGB4YGhcYHSggGBwlHBcYIjEhJSkrLi4uFx8zODMsNygtLisBCgoKDg0OGxAQGywkICQsLCwsLCwsLCwsLCwsLCwsLCwsLCwsLCwsNCwsLCwsLCwsLCwsLCwsLCwsLCwsLCwsLP/AABEIAMMBAwMBIgACEQEDEQH/xAAbAAACAgMBAAAAAAAAAAAAAAAEBQMGAAECB//EAD0QAAEDAgQDBQcCBgEEAwEAAAECAxEAIQQSMUEFUWEGInGBkRMyobHB0fBC4QcUI1Jy8WIzQ4KSJKKyFf/EABgBAAMBAQAAAAAAAAAAAAAAAAECAwAE/8QAJxEAAgICAgICAgIDAQAAAAAAAAECESExAxJBURNhIjJxgZGh4QT/2gAMAwEAAhEDEQA/APPcNwIIsp2yk6n9I1PnaoeG8HQ4ohp3uAZlLINgLARTLjTWRSmlgIWkBJ5Em8qkyCRQDbvskqGuawg6gb+EzXNbOlpE7TbYWtCSSRAKojMnY+IrbILLS3QCVr/pNg/2z3lekCs7OYNDqv6j6WRn0yqUVdAAPiTT8JS3i8OVI9qwg5VomYSZ7x5ak+VaOxbFjXB1ewWEpKTEZZEwO8RPp6UqwzOHcZeSW1F8KT7NRV3Ut2zSndWsHrVt4/xTDKfb9igBsETdQBvNhyuR1ql+2CSpSRBzHT+06COlL2dumByTWDnFwiMoAJ1AMkHkeVotUSWUqgLMAnXrtQzrgS4vcAzPMmpuJpyQReUgieRpqZKs2MGEpKhBHeEKAEQZg+NhRfE8IhKWkDQkzGsEfekmEWtSgEAA7Rv40Y6F5kphRUfeTv6baTSNZLRmmmNeDtKVigCkYlKFplJMBw6gEG8QJPhR38QVF3FqCUq7sZTpYnRWyQNAKjw+dl1xhmAoj/q5gCAIWAMtpMC87Chv/wCnkbcK++txWaCZ15npS8jaSaWQ9l1pCzjOBLSEZ15nCokpGgBvrXeCbLSUuLspSVFsCJzRYqGwqfgDAdd/qmLEnfWwgGmfF+zwOZwYjMDYSBNhsNhtTRTSpiqCbtlTdnImdYoVLBIJ0SNTTc4PIUpJCoTNr3N48pqHjBzpCpKlK2AjKBtbWmjKnRF8Yx4HjF4fBvuTOZxDaUk2/uWQOeWBRmH4y2vfKeunrS7iuGUnD4VnTul1f+Szb0SKARgzWckSdFvavdPwNSa66/l5qoNtuJIKcwjlIo9HFHhqjMN519aCbWgYZYAiD4/k0PjUiL7adeld8PxgdHukEDcGpsZhCEjeY/PGqONq0LdYBcMuBJMRr0qIYJxaysvKQFaITplGmYGxO9MVYJAQi5K7lcxl17oHgNSdz0rXt0+POPvUpxY0ZEGM4YhxICyo5dCDB+AoPBcOUwMQsrcADRS0GgMyyop7ird1NpJEU4QZpjg8MtZCWxmUdANT60kbX2UuzzlnB4hY7jBnmRA/+xoV1l5KlJdVlUmO7IMzyi1ek8Qwq0HKtJSeRsaRu8MbvLaRfrJ62p1IGiqKUdZvvb5ChVN7k/CrLiuDA3bMdDf0O1K8Pw8l5KHAQCfgLxTppC5ZcezX8MXcUH0uOJbeQ22ptHdUlYUJBUpMwDEWuDrVG4vhHWHFMuoKFoMKSY+Y1HhXovCe1C2FuOHXJlkToDb0CjSf+JfBfZFLgd9rmSlSide+CoEc07Tzminfga01gowWedZRSMASASUg8jrWVu0RcnqfaptpfDlYtSB7Z19awrcAqypTPRIFqpHEMItCcriQlSIGoEjW/OJr1THcSw+Ma4bgGYgvpDqNCkMpKlT4ka9aUfxe7K+xWnEpTnbJANiSlRsJ6daSnVrR1XRSeEpQlC3Uzmb/AEq/uIOWDvQWKxkNpIJC1KvygTYjzNqYYptCWg2DdPeUAJOYiRPgKX4lpsqbDqgkKTMgglCh/cPpTeaKOqFq1n2uYzeOenOpDikShBE65z0Ktudq3hsUlKgFiQJAIiZOniKCW1JcvCkwQOe9MlZO6G2A4SHXciVwsHuFQkGDYK5WqxYHgqXlS8Ar2fcJH6iCZi3uiqtw7FqbWFpN0kGfhVv4RjglvvECFEk6bzM+dTk8pMSUqjS2Q8Z4YhhsraTluJy6wATr4SY6Umx763lJUCFKgAEAAm2pI1plxbjgU4r2bZW3GXvmACQZJAPe6UL2dwiiwFkAQI6kSY/3U5qvyQrjUVZxh+GPpQsJbSvNHeEFSSN0nadKTP4J45u4tRQJUIUco0kgaCSLnnV/4FjocDNglaVXMXUIKbn/AMhHWo+IcRYYxgLwcLRRD4aUpKimFQmxEiSD4CKHHNvYllGD/sTJguZQEp/ttqrr0q08A4kh5sJeAzRqdDG/SkgwGGcU6tsukgktpOUgpzWBIkzl501f7JYz2QdaSy62Uz/TXdNphSTF6tXbWxpLsRcY4YllYUmSlQMCdPPzrvhWDQ6rIUKJCSbEmw8Bypd/MrKAhZ93QcrXAmrN2RaKSpw+7lCZ5Tfzsk1Pr2tiW1hnWKwjbhlSATAAOY6AQBAtUaeGNj9JHWZHxrvtL2jSMQPZI7gSnMDAKlbnu6HSi8Jj2n7oVB/sV7w+/lSNOLDhkAwY/uH/AK/MzUamSNcnpR6m4rbgCgRvTfJL2DqgVhsj+2KLcfQEkKBJ/TGk7AmgIIAn8H5FC410pSSDBt8xW+SdA6xAsfjFFWVSSDsP0/DWuVKDaockf8094Dx5UywTslMqIv0pvi+Hyk5d9RqDPSpqUnmshpIToZJALagoazP2ozCYhaCFCQQdjcHnSjHcGWghTByKnQGATyg2n50fguIBwZXklp0cxAV1BNj4U0ZORsIdY3jq3yC6oEpTE5R7vWNaCRi2CTLqEcgq0+EitJT5jSRrXCEA90gEciNfpRftjWSZEq0ynqI9bUrc4IhDntC4Qde+RHxiKnd7LsLkpSWlRqgkX/xmKrOJwCky24rOJ7pmR4jlpcUVG/IrY04jh4zaFOspII5XilmMxaltpSvvBsZBOuWSoAneJIFSNL0J5Qfka020ZWI5fOnpiWLfYqN+dZRimL1lLkw27M484bGpfKCpDSZcI1AWC2FxzvpV+4x2pdWVtLyLw62p71zJuCI20rzDheEUpxyCoDvCTcqASd+VMcNKUlBOef7tgNgBaKScFHkU0/FV4Z2uaqmS4x72bZtKlhQUQnNY6Dpaqy9hFqUcyFFUgm2u21WZAUSLQelEGQOu5NH5vSFfIIWuGNpUn+i4ocioRPM2otIRnynCm8945I05gUdFYKD5GybmBcHdwi1lPsy0rQghN+lWlPDsMpOWBGwI5baXpI7hUqBzCeuh9aGTjVsKCHJLeiHNSOQV96bYOy8DnEdncIogkkKGuWR8NPUVGcOhtHs0GeU856dLVE4rN3rzHrXDeKMRa/5rS9vAG72dvcJBIVKgRcKB/VsLC1H9quwrpUXEuhwrSLWBzRaD+pPhfpQ2ExykKmZHX0p7he0mkoCQLCNPSsqRlR5BicI6wopUCkzVy7O8djCKbS8tLskKQUgpUk/qCo7p2NHdtXQ+lSiFZjBgySb7E9425zVUZwTkdxLg/wDEgepiqd08s11omU2c2knbe/OnmB4q1h2IdCl5yo5dL2Ak2sAPjSBPBH1aBIO0q+0xVhxfY5SmgoLaWgAJCgVyg6yU2nNe+nwop3oRR9lUxuIzFSgNbgfShG8SIBFiDarfhexwA77hP+Ij4maLHZTDDRBnmVHXwpXJLZkhfwLjyzCH77JVuP8ALmOtPHrWPl0/alWN7OgA5Ledj471vBOrQn2btoslRvPSeXKp4eUZt+QlbkLAVY6etBcYakDofW371M6nOMn6hdJ5/wDH7VvFslxAUDB1PSLGuiEe0WkTbyAYF3voEj3hc/Or83GUfmtq8tfWUkDeZ8KtvCONqWuFQG8sJ523Pj9KHG0ndBlkd43DJUlQESN+R2Jqu8Qedy2sBrG/7VFxPFuJWS2oAzB/OV64w2NVEOJkHUp+1Sm1J3oaOEL8Y+7lzNKIWNRNiPDSfnSV3tHiD/3MvgBHytViS1MqRcTAOht0NJsZwEqWogpCSZA5TtT8OcSQW0jrh3aPEBQJcJnmAR+1M33UulSwnKrVQGk2uPGq5iOBuoHdIV4W+Bqbh2PWleRyeUxEjkefSqSjWUZxtYYyw6LLB2Vbz/cU0YZlAJ3g/ClxaOYxoQPO9j8aYcSXlR7JOptPIbnx5U3G08iMAfx7CVFJWJGtifjWVG3w1AAAGnOt0K+g2hilBTvlMR1g9K5Q9lUAEzG6jA9Bc0J7ck2+GvrU7TR3rkcrKLAcl0mYA8hWgPLwrmQLfn7VuTEJjz/YVtgs7LYqRDAGpNAusPGIcSADeE3PSTNDPcMeWf8ArrSOQn6GnSNgdZBzt1ramJkKuPURS5nhDiZ/+S4q2v7KnSmmEZyjvLUo7KhIPoBBqka8iNeiLC8OgKGa0ynpzE8qEW3kVEQOXWnbC41E9Rb1FS4zhvtUykyfjzg0XCLVxNbWxMQAmTz/ACaJ4fupU5QNR8uvhUHFUKSlsRJIJjrMfeggtWiiY5fmlRniWBlkxCz7ZTokE2AJkgciaL9sVWMkeg9aESsbCPia04sxYyrYHT12pLvYSXE4rKLVnCO0YQqAtImykqiD660mxj7/ALQJShRBIHu2JO+c2A9KX4gJJIWnKeY+32qqg9haaPRmsaF+76T8uYqYKnWK80wnDVKI9msagSFQRJiYmav2AT3QkFRCREqMk9STvQn292KqC1nkaKwnD1YhJygAj3pgigS0SelF4RxTapQSnnG45VNRbY1oWYns+qSUupQRci8HwGoPWu2ig5myYUYnlf7xp1orFvBIW4o6D8FK22Dlzq1X3ldJ0A8BAqilOGhWosg4nwRMzmA8b/AUuS0EmJJ8B99KbEEEm56G/wAKNfwC0hKlJKMwt/o3Fb5LdrAOonw5Gcykm1rixHOmSGUnaohwtJMkXmbKUJ8QDeh8Vwh0qKmnlAT7hmB0BB+dGrQyQxVhR++n+6Ddwh5g+IpdisVjWE5vZhwDWDm+GtGcP4uh8W7qh7yDtTflD+ASimDYpgpEkQOY0pPjEZ7ZZ3H3qzOXtoeW3rS7ENA9D8P2oSm/AqVHXAmVLIBSZTJHXf51mNGU94pnxn5UJhcSpC4m19qPdyudFdKfiV/iCTFuY/3H0rVSOMuAkR+etZTfGvRrNMpjlapTiRHPwoRSpEGDBnSukIrjoqyVLhPWikTzqJtBP3/aimWxqbga8vCN6eKEZ0g+PwohAGxzGdB9xahVPTyCeQrlt8Jkk+McqLlWjJDgAJGZbiUJ3OvlfU+FCq9usZ2kq9iTAdcGUH/FI184rvgfDEYhYexBlCT/AE2v0xzVz+sV6BxN1CsKsRACe6BlsRoIGgFVjByV2NgobTriRrm6wK6d4gpsJIWkkiYSJI6Hka0InmaWY0hS+4DI1vMnWoytATQxwvFUuOD+ZW4G7yWgnNvFjtO1D4j2bmbIoOtz3VEXI68jQBRMEVzw4ezeKT7rtx0X+8fCtTaDfg6ewZT7unL9/vXKNb2PWnKka0G5hc2uoNDqwMccL4fLNxdyQCFJAMiYIOnOkGK4enMUrSCQY/Ip1w95z3YKgNYBOm8U+4vg0qaStKsxMSIEctdj4118cFJCNvwedvcL9mUuNH3SDlPTkatPCuKB9s5ozg8gCOYMcqVY1ME0qMpVmTY7Ea0OWNZiaEn5LwhJ0ANQhfI+J+9VNfGsQmMhQeci/wA4mhBxR11Ki6rKhOqUgJBI2IFyOlQbdFlDyMuP8QLhQw3cqVtv18AKs2Fw0wnkKpvZJtLmJU9JORFuhJiPQH1q54N0e0AUYT+o9OQ6nSrcXHjJPlxKgnEcL9mkOKBCSSARcmN45a36UdxBbLyGiXjISAAR7p8v02A8qdu4ht1hQ0AEAWsALRy5VR22bwbZj3fW3zoT4+jx5DeDtxvKoiZjcfStpxOWUr0OihYgcjzqPENlCoOhFjULozJI3GnjSdcWhe2SXGWNtIt16g1XuLcPCle0bhDw0Vz6HnTdC+7OsGCPkRQ7ogTqDoeX2oKVhAsM6Vp7whQ1HXmKx24g+RqPFImL2n5bVKoZhIrdbVr+wWBlsSCrQHzrvEi2ZO1Tvgb1phMf4n8+FaCp0ZkbXEkwM1jvW6xeBSTrHSsrq+XkJ0gFtCth+edHYJhJMEyrcbDx61EkK0SLnQ/M0ThWggQNdzz6k1yccLyy0nRIEX50I+7mNrJGn1NFYpcIVGpgeRqBLXdHr5VSUfCJ35BXVwAOd/tW0sla0okZdV3v0EfmtaUdVHa/0AqfhqMqcx95VyaVJNhukO8NiI000imzbxUhSemk6iDoZvtaq80uPHemeFevFUbAgXDC55ClmDMnMOc1ZsPwZbq4SQExm8d9qRs4JSFKQRBSSCOUdPCka7NVoOUjbrMK6H8I/OdBY4ZVJOnXkZkH1py60cum9Lcc1nSas4fi0KnTscqxHtgFIbjnF77+AqfhPCy67lgwQSCBuIBPhSbslxdSAtlVguB4EWkeOnpXpWF4YWXGr/8AZ5A6kBVp60OKPdW/7KONMCawKcIpDqFEqSoZov3DYi3rUvajiTKzomf7kiFHxI1HjQfF5KlQrMCfD1qvPLKzKjJ/BVL6tpAcsUK8cgHSZNLzhSf1X5aVJ2h4g4wtPdSptQ3kGRqJHSKXDtM3IBaWLTIUn6ioNOwKN6On8P1IIqDtXiCgoSSMxQlSo6/tRr/Gwhgu5MpPuSZPTYAVTVJW4oqWSSdSTWilJ2/BeEeuy7dj/wDoOKAElwAn/wAZFWbAs5lXE+FK+CJwjWHShp0uPKGZ2DABGyQYiAfhVq4AW21AuZlEicoB+J2p4vNEuSD7Wx48yWsORlCcwkyATA1vcgmqZjsTmMjyq68dP9IKVCSq5TYwNkzrykc6814nxNLTjTZF1nn7o2PrR5XbM1Wh6vEZ0X/DS4mDH50rplcW2k1rKZqeUJsjiF+P+6hUDMaTp4/vRD6a4eHqLih18msWPI9OVcMuxamzrIPmKUvNZT9aCb45WHZJik2tEnaosKqxHp+fmlVftLjiXgEEj2YgESL6mKs3DF5m2lk3UPKdD8RVXx07WgtUjrNNZXS2r2rVLkXAS44DBCEo/wARHnfeuAY01OlRqVvr0qdKbTvRXpBlJydsjdb7h6kVy6e6AN67Wq6RyF/P9hQuPxQaaU6dSSEDmra3Ia0POAJWDujOtLY0BlX28qa5eVL+CYZSQSrWB4ybknrR6iPKlWAyVOjhpBBv5zTLBACSdQKCTGpqQ4m5I2A9AKjNvSCqL32ebhQWCItM7G6h5UL20wozJeTBUvuuRurZfp3fIUj7EdonHUOIWRZcpkD3SDA0uRePGrFxSVNKC4JIAERbkoHxHwrq441CgydqisPO7cqBdQb1ppZBhWu/7UTlBFWWiBTsa97LEAi2avX+AdpA8lrOe8ltSF6XFiD5x615J2rZ91W4JrXZ3jKk2B7ydOo5VDs4S7LXk6I5jR62jEJCxBSpBOhEEdDsaR4hEOKPM/GgeHcVSsBaTrtuCNQRUy8ZJJtVvxkrJNvQB2ow3tMOsfqR30+Wo8xNef4LDl1xKYkamb2r0lWIGp05VSvZDDocNgcxSnfcx8PnUeSXrZXiXsB4ziUuOZRORuwg2J3PwoXNXCXsxgRbQBOX/ddxRUUlQZvJIy8pCgpCilQMgjY16Zwft1hyQpYyLI70wBPQjUGvMDYVsCh9oU9R492tYVCy8lQvlbQoEk9dk33Neal9eJxSHJHtFvIShsTYSIvsNB1vQLrMCokuFtSVpPeCgoHqDI+NUis2WSVHrbjdzbQ12ofGhOG472+Hbd1UpPe/ymDRrQmRbSg6p2cjVOiF0SKjItUeI4g2hSEk++vKPGCft60QpBvSRqgtM4T7ifzeq/i3y3iShau49BROytDfqfmKshTttpVd7ZYErYzD3mjmB6b/AH8q1J4Y0NibtJw+QHBqLL6jn5fWjez+Ilr2ehTdPUG/wPzrfCsenEMnN76RDnXYKjqNetIHMWphaUzJSq55jl5ihDt+r8FatUXVYvWqquI7TnMcqe7tWVTq/QnxsacU4mlpNiFLOg2nrRvZ3EKcw4UsySpUnoDoKo6cVaMuaat3Z/GJThFKcIQELIPOIBFtyZit1pDzglHAwGhUTA3J2HjSDjK1uuIAT/SChlO4FpzX1rTasTjM6WwEMEXKoShI/wCSz+roK4ZDOGVlAOIWe7fMhoE2kjVfhYVlGinHx9cssuETlaTO8k+ZmKjcMjqdvrRbhsB8vpUGTeoy9HK3bslWbBPn9B9ahxSgGnljdJTrue79aKZE6wRbXa1K+1GJ9mhpqLrJUegFh6k/CorMsDpE3YBwh1YFhCTI8x9auHFHCEgGLaRB85BqjdiMRGJWmBdEX5gzVrfMkn5V18ZOQAlvnz/IqSNiakCOehPxrsNBVgZjW4tVfAhV+14hvTUimX8OuBtZfbk5nFSkAfoG8zaTa/Kh+2QHsSeRH2jxqyfw5Qr+TTIgEqKTa4nX1n0rm5m0nR1/+ZWxti8GkpKYFxqAAQeemtVHE4NbS4UfAjQj6eFWfjbuQdDrzJ6UqxDaoTnPvGwjTqOdhXA+brKmdk+BTja2aHCVLaBSYUbieXiL1RO0BcbcyKGloIsevUda9PaxhEJWgotY6gjmFD5VUe1uJaeaUdHmF5SkwFQTBsfeGhBFdHE25WyE4qKwVFLST7vdPI/Q1w4kixEVyTUqMTAhQzJ5H6HaunJC0yBwaVlSusZgFNGRqUn3gPqKiNMCSozW1Rpw8LTyrHJg+FaCVFHUb/vRQYui49mHcqC0DqcyQfIGge0XGyXPZtmzZlSv+XLypQcUWlIUiJCFJk+QzGepnyoLD2KQb5lCT50vXyM0rsZY9D7mR1RuCMoE23zeM1deBY8vMJUoELSrKqQRMQQrzB+dJGn0nQimHDMUEqUCdUz6VL5KwxG7QwxOOShaEHVZMeX3rt0gggiygQfCqlj8UXF5oiNByA086d4PiAcRP6gBm+9ZyEoqWG/ou50GYkEf3CdD6fKguPj+r0gQeaTcHyBjyptjMCW3VNlQWAbLTcHrO4vQuOwufLNikRzmCT9apCauyqdEf8kn+3YVlYor5Vla37GtAOTu2UAeQI+lMeF49tltYW0XFkgpk90KE95Q6A6b0Qp5LWVxKU5r5UkDUiJM7CaUN4ZawpUWTr18OdUu1kssD5XaPMlKbJAPu8zqV6QmTtThPEQ+YeEuo7xcIyqygQEkixGl+lUNTVaceVGWTHKT+Reh09MMuRtFyxPHmwopR/UV/wAfdHnv5Ufwd8vIzHXNHKqAwpSRIHwq39iuISktn3gcwtqPqQfnSThSwc8oJRwWDBkFSkmBB35edUTjfEw7iVq0Snuo37qZE+J186c8dxYcPsm1wMxzq5x+m201WcRw4pV7wM38N70OKKV35DDjdWMeG4stuJcTePiK9GwLyXEBaTY15m2NKfdm+KlpYQo/01W8Cd6aLpkJIuaU6zVDc4oprEKeSo3J7uxHXwp32v417FGRPvLnyGk1QCvMRy3p5ZeCvDDFvyW/tHi0YnC5kGe8kkbjnI86Z/wz44Gkqw61AXBbJ1UVEym9uXrVBW6oGETBAChsd712jEEHr0/aklFtUPFODwe9vtodTC9JnrIpevCDMCVZgnS2p5/OvOOCdqHGgqSXEkWCj7qucmrTwztS242SqUrTGYRN+h5Vxy4VdsvHn8FpeQmcn6T8K8x7eYYJxIVIOZAmInMnumesZa1xj+ITi84ZQEXgLJkgf4xE1Un31rUVLUZNzN1HrXTx8TWSXI+xOFyYAJP5eo8Rh1qMCSNoBg+dDKfOibfEnxovA4hxM3NxEGwq1NZESS2EYLKmJSSrnpA8RRuIKF+8QCdFfRQGvjSoOKkz5GpXHhHOKRrIOy0zh9CkriLRcza+9EobtAoPCOlXMbc/CmMKCe972/7eVaeBZL0RuMBQhW1d4BpDhKcsW135fWoHXDNt4t5UTw9pTS86wUpgyf2pXoVNo4c4WUd5MW2Ip/wV9LqJgAixEflq4wmMS4gqA0JBG/5EUm4LjQ28YnIr1ESZily7vwHY74jhxqPzxobhGaVhAk79Ei5JJ0F6KOKBURIKSAQZG9K/bgYoqJVBGUjxgQeYpI3lIFDJ5QCQs61Dj0hUKTvrRHFnkgQTFreIGlJ8LiMwABuNjTyVAirydEVlS28K1U7GCF+yV/20kjwt+3SgsU+kwhO237UjOOWkFMjyAn1rhLMJzkm8x1rp+N+WdXZBuJaIPWhcQiwveo0YtXP4CugApQBn99adJrYLTOELVoBROFxC21hWeNRpNjratuJSm0GeulaZwzjhAbGad9I8zWuwMbuMsISAFKccI7uQQPAzetcZBQlJ9mluQkwpYUoyTcpkxppaKA/k0IzBxSioAQGoiZ0JO0VLxn2JyhrD+wgAQVlxSuaiTYeApeqWx3PANh8SQoAgGTt9qOctQeEwilA5E6C6jaB40YvCD2eQq3EEdOU+MUskrIuHZ2D8Q40pZMpbOwUUZjAEWKtPIUDhUnlRjuDSo3JPW0+fOpcPhgIGieetM5KqRn6RDltFQKZvCYnYc/DrVg4JxHBt4hSnWluISB7NE6qG6jvEaaGaUYxOeTpJJ8LzQWBcx2BYRSs3zqw9nm4S4ZmSKTNJI1uab8BflC770nNmLCssrjrgBOXWTc/QVEo0Q+zJJSJ51E0i4N/KuhVQUcsi9zEflqZsLzaULijm70Qdx05xQ6XiBE2oNdgSVhuLUAQFAnfWPWu0iaAxCiTfWBRbBgClapCyWBzwfChCATqdPCj1sE1DwNBUCtWmgpqCAYO9ck7cmxCt41v2agQAOu/xpzhHg4gHnYih+IYUvuo9me6mQo7bWNT4DhJbUcpN9jofOjLK+zMTpP8AL4gpuG3NzpMWjzpdhRaTqSasfHcIS0ZTp7pOx8fWq8EWqsJdkNeCdCykV17a6SdZEnw+tDyajW4CTsNt6bqAvfAeANY7CPvuYgNvIcyttmIIIBHUkmdOVVvtf2UxGCyqcCShfuqSZBtOhuDQjLiMgKpJCgQgSAoXnMoXG1hes4jxBx8JDqisp90nUD+0dN6Sp901VeUUjKKjTBmXyAJzT+GsrgNdTW6pgFxAHVySeZrS1kxO2lH4Xh4cFpQeaoIPkLp+NHN8Fbiyy6dw3EDxOtVtIpTEbKJUBzowMQok6HSmBwSQQAkDnqSPM0SWEb0kpjKImcyplRGbodPPnXTGMUqSZJ5aJA5ACisW2FKKWwmUxJNhPIdaWPOLT3T3SNedZZQHhh3DmVvE5coy3IJj/dTYpjdxxII2Tc+tL8HiyhKoFzFzy5VLh2FOmTpRccmVBS+IkpyIFvy1R4WVElWxo9GGSmwjrUQQCaSVJGlIwqA86GUokZHSBJlJE93r4dKKU0LdKWSS7BMxSwonFpEzTITYevPrUprcVug2Tbs5ipcC7BI0mo5qTDYZSz3dtzpQesmToAOOUYQALGKIabjSmq+DJIzSArwqRrhSdyfkKL5E9BcxK+2Dvf8ALVAcGBr+1PcR7JGjYURuZ+tJ31yTIA6AQB5U0ZMybohGEE3NThq0TF5/ahQpQPdv0o1K+YI8reopnZrY74diQ2yCo7mB9qAxfEFKcKkmAAQPv40I65MX0ECo6mogLd2WaAZ6lRJ5naaZYRYzFP5zqrdm8XkWsHRSdeUX+tN+D4vO4pQ0kR8BSyxkVoOdxCFlTSyAqNDyOhHOqZjcP7NWU6g/hpx2xRDiFixg+lIlZnCkkykAwJ8bU0UFLFhHCuFOYhRbby5jeVKSgAdZufKueM4QoXJ9mM36WySkR3bTsSCfOlywtKu8YPQ/atsqJuYIqlMNYOhXQqRlmbmpyyJilbFJm+IkAANpgeNZUqQBWUtI1iZoEmCbchYfvRntko/4jaPkKFccDWveVy5U4wvEm3WzLYCxZIiQZsL1Srydd0KXuLrz6yLDvAG1MVPiCSnQbEj51DxXhQaKV6pmFCdetQ4l8BM87CjL6MmBfzAm2bWTJGvlUYUCsqiBXJUiBAIO+tSoYUd9bAAX9NqahbtHGYEgAd0fkmmjDalaKAoRDwbPWLgj50ywrqSkOEE6gQYg6mbeFLJ4D/JwkkW9TuftUoAArptRcVlSO+YASN+dDvGDlXYzAHOptdtE5flo1nUcwGux6HehUskLk8tedHM4gweh9etcqWCqBrEwOVFrqsBcUokdczUihXEVMidMNgqg6b08ZPpl/wBfKkrQhQ6/6pxh1wQTsPqaSWwBY96SYAA+N/tWiCu2iRp9zUU5jYd2im3MqSowcuwrLIBPimQoH+4b0pxDRBvzAjmToB8abZ5knXXxrjEN5kkb2Uk8lDT5mjCVPJRMVDCkGZSQDsRfcgeU0UUhJIkWiPA6X5/tQ7CVZYhKTJtBtaJ1115054ZwtxxtS0gEFaUk+m3K6fWryoONAx4WTBgevh9xULmCUAbDQEXuQasWD4W+6g5cuVKwg+9JyknMkAd5NtfCp8VwDFhXutKjOAMyRKiciZzH3TlVYciKSKfkEY5KYlJzRoTI6W1k8qbcKbKVplUX05zlj/8AQpi12WxYUCpCE7CT1i1+szyEih8fw7EJyqWhIzLCBee9AI0JNggGeo50zjYGL+MYlx9zLKYE5Li94KetCq/plIABFgYO5BP0qxjs1iWsygG7EkrmU6KXM8iAT4ETQD3AcU2CpTTcIkmTEZBdXvaQtInTvJ506X0NWNC95hSknSI5iZIkAdYpSMOoiREC2up3jnrVrwfA8S42FpylK0pVAMwII70lOWyd5mU86kPYzFJQMraFXUYBnLlsTM6kpNhOnlWWDLBXOHoUk5TEHeRrMRRzkCLiCJBmRuNfKt4vgeJS8ppKUkpCVnYQSCDc2k7HYaDSoXuAYm2ZKUpSndQ0zC5AN5Lg/wDYUZQvJnG8k81lFhte67/4j80rK5e5usPf+v8ApTlKJJJuasuDbCS1Ai4rKyunk2gyGfa9sZRb9FU9RnINorKymLS2QLME+NOeHq0O51PlWVlaf6k2C8TaGYGNVX+FFZAkkJsJ0rKykl+qA/1HvA2gHXhFggxra43obB4pX8xlmUlUEEA7jmK1WUoY6QsS0P5hSI7oJtViDQSO6AI0itVlS5tiT2LeIjShALVlZQjomyZ5IyNnfvfOi9h4/SsrKR6/yEMYZSYt+QKW9on1JbQAYBIn51usqkP2QI7J2Vf0jUaNBWqypjADyjn8aJDqkkBKiAZNiRtWVlW9GIOGqMRJtYXNhAMeFFuLPM771uspZfsGTtgDb6iCSo68zXIcIQIJ97meZrKyrAJMWohNiRfYkbHlSZbhg3OsanTlWVlNAaGh9wRRiZM5RufD5U0UoxqfU1lZUOTZMW4hRk3N9bm9CESpKZOVSgFCTBGsHzv41lZTRYUOiqsrKyuYx//Z"/>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0488" name="AutoShape 14" descr="data:image/jpeg;base64,/9j/4AAQSkZJRgABAQAAAQABAAD/2wCEAAkGBxQTEhUUExQWFhUXGBwbGBgYGBcZHBocHhwYGB4YGhcYHSggGBwlHBcYIjEhJSkrLi4uFx8zODMsNygtLisBCgoKDg0OGxAQGywkICQsLCwsLCwsLCwsLCwsLCwsLCwsLCwsLCwsNCwsLCwsLCwsLCwsLCwsLCwsLCwsLCwsLP/AABEIAMMBAwMBIgACEQEDEQH/xAAbAAACAgMBAAAAAAAAAAAAAAAEBQMGAAECB//EAD0QAAEDAgQDBQcCBgEEAwEAAAECAxEAIQQSMUEFUWEGInGBkRMyobHB0fBC4QcUI1Jy8WIzQ4KSJKKyFf/EABgBAAMBAQAAAAAAAAAAAAAAAAECAwAE/8QAJxEAAgICAgICAgIDAQAAAAAAAAECESExAxJBURNhIjJxgZGh4QT/2gAMAwEAAhEDEQA/APPcNwIIsp2yk6n9I1PnaoeG8HQ4ohp3uAZlLINgLARTLjTWRSmlgIWkBJ5Em8qkyCRQDbvskqGuawg6gb+EzXNbOlpE7TbYWtCSSRAKojMnY+IrbILLS3QCVr/pNg/2z3lekCs7OYNDqv6j6WRn0yqUVdAAPiTT8JS3i8OVI9qwg5VomYSZ7x5ak+VaOxbFjXB1ewWEpKTEZZEwO8RPp6UqwzOHcZeSW1F8KT7NRV3Ut2zSndWsHrVt4/xTDKfb9igBsETdQBvNhyuR1ql+2CSpSRBzHT+06COlL2dumByTWDnFwiMoAJ1AMkHkeVotUSWUqgLMAnXrtQzrgS4vcAzPMmpuJpyQReUgieRpqZKs2MGEpKhBHeEKAEQZg+NhRfE8IhKWkDQkzGsEfekmEWtSgEAA7Rv40Y6F5kphRUfeTv6baTSNZLRmmmNeDtKVigCkYlKFplJMBw6gEG8QJPhR38QVF3FqCUq7sZTpYnRWyQNAKjw+dl1xhmAoj/q5gCAIWAMtpMC87Chv/wCnkbcK++txWaCZ15npS8jaSaWQ9l1pCzjOBLSEZ15nCokpGgBvrXeCbLSUuLspSVFsCJzRYqGwqfgDAdd/qmLEnfWwgGmfF+zwOZwYjMDYSBNhsNhtTRTSpiqCbtlTdnImdYoVLBIJ0SNTTc4PIUpJCoTNr3N48pqHjBzpCpKlK2AjKBtbWmjKnRF8Yx4HjF4fBvuTOZxDaUk2/uWQOeWBRmH4y2vfKeunrS7iuGUnD4VnTul1f+Szb0SKARgzWckSdFvavdPwNSa66/l5qoNtuJIKcwjlIo9HFHhqjMN519aCbWgYZYAiD4/k0PjUiL7adeld8PxgdHukEDcGpsZhCEjeY/PGqONq0LdYBcMuBJMRr0qIYJxaysvKQFaITplGmYGxO9MVYJAQi5K7lcxl17oHgNSdz0rXt0+POPvUpxY0ZEGM4YhxICyo5dCDB+AoPBcOUwMQsrcADRS0GgMyyop7ird1NpJEU4QZpjg8MtZCWxmUdANT60kbX2UuzzlnB4hY7jBnmRA/+xoV1l5KlJdVlUmO7IMzyi1ek8Qwq0HKtJSeRsaRu8MbvLaRfrJ62p1IGiqKUdZvvb5ChVN7k/CrLiuDA3bMdDf0O1K8Pw8l5KHAQCfgLxTppC5ZcezX8MXcUH0uOJbeQ22ptHdUlYUJBUpMwDEWuDrVG4vhHWHFMuoKFoMKSY+Y1HhXovCe1C2FuOHXJlkToDb0CjSf+JfBfZFLgd9rmSlSide+CoEc07Tzminfga01gowWedZRSMASASUg8jrWVu0RcnqfaptpfDlYtSB7Z19awrcAqypTPRIFqpHEMItCcriQlSIGoEjW/OJr1THcSw+Ma4bgGYgvpDqNCkMpKlT4ka9aUfxe7K+xWnEpTnbJANiSlRsJ6daSnVrR1XRSeEpQlC3Uzmb/AEq/uIOWDvQWKxkNpIJC1KvygTYjzNqYYptCWg2DdPeUAJOYiRPgKX4lpsqbDqgkKTMgglCh/cPpTeaKOqFq1n2uYzeOenOpDikShBE65z0Ktudq3hsUlKgFiQJAIiZOniKCW1JcvCkwQOe9MlZO6G2A4SHXciVwsHuFQkGDYK5WqxYHgqXlS8Ar2fcJH6iCZi3uiqtw7FqbWFpN0kGfhVv4RjglvvECFEk6bzM+dTk8pMSUqjS2Q8Z4YhhsraTluJy6wATr4SY6Umx763lJUCFKgAEAAm2pI1plxbjgU4r2bZW3GXvmACQZJAPe6UL2dwiiwFkAQI6kSY/3U5qvyQrjUVZxh+GPpQsJbSvNHeEFSSN0nadKTP4J45u4tRQJUIUco0kgaCSLnnV/4FjocDNglaVXMXUIKbn/AMhHWo+IcRYYxgLwcLRRD4aUpKimFQmxEiSD4CKHHNvYllGD/sTJguZQEp/ttqrr0q08A4kh5sJeAzRqdDG/SkgwGGcU6tsukgktpOUgpzWBIkzl501f7JYz2QdaSy62Uz/TXdNphSTF6tXbWxpLsRcY4YllYUmSlQMCdPPzrvhWDQ6rIUKJCSbEmw8Bypd/MrKAhZ93QcrXAmrN2RaKSpw+7lCZ5Tfzsk1Pr2tiW1hnWKwjbhlSATAAOY6AQBAtUaeGNj9JHWZHxrvtL2jSMQPZI7gSnMDAKlbnu6HSi8Jj2n7oVB/sV7w+/lSNOLDhkAwY/uH/AK/MzUamSNcnpR6m4rbgCgRvTfJL2DqgVhsj+2KLcfQEkKBJ/TGk7AmgIIAn8H5FC410pSSDBt8xW+SdA6xAsfjFFWVSSDsP0/DWuVKDaockf8094Dx5UywTslMqIv0pvi+Hyk5d9RqDPSpqUnmshpIToZJALagoazP2ozCYhaCFCQQdjcHnSjHcGWghTByKnQGATyg2n50fguIBwZXklp0cxAV1BNj4U0ZORsIdY3jq3yC6oEpTE5R7vWNaCRi2CTLqEcgq0+EitJT5jSRrXCEA90gEciNfpRftjWSZEq0ynqI9bUrc4IhDntC4Qde+RHxiKnd7LsLkpSWlRqgkX/xmKrOJwCky24rOJ7pmR4jlpcUVG/IrY04jh4zaFOspII5XilmMxaltpSvvBsZBOuWSoAneJIFSNL0J5Qfka020ZWI5fOnpiWLfYqN+dZRimL1lLkw27M484bGpfKCpDSZcI1AWC2FxzvpV+4x2pdWVtLyLw62p71zJuCI20rzDheEUpxyCoDvCTcqASd+VMcNKUlBOef7tgNgBaKScFHkU0/FV4Z2uaqmS4x72bZtKlhQUQnNY6Dpaqy9hFqUcyFFUgm2u21WZAUSLQelEGQOu5NH5vSFfIIWuGNpUn+i4ocioRPM2otIRnynCm8945I05gUdFYKD5GybmBcHdwi1lPsy0rQghN+lWlPDsMpOWBGwI5baXpI7hUqBzCeuh9aGTjVsKCHJLeiHNSOQV96bYOy8DnEdncIogkkKGuWR8NPUVGcOhtHs0GeU856dLVE4rN3rzHrXDeKMRa/5rS9vAG72dvcJBIVKgRcKB/VsLC1H9quwrpUXEuhwrSLWBzRaD+pPhfpQ2ExykKmZHX0p7he0mkoCQLCNPSsqRlR5BicI6wopUCkzVy7O8djCKbS8tLskKQUgpUk/qCo7p2NHdtXQ+lSiFZjBgySb7E9425zVUZwTkdxLg/wDEgepiqd08s11omU2c2knbe/OnmB4q1h2IdCl5yo5dL2Ak2sAPjSBPBH1aBIO0q+0xVhxfY5SmgoLaWgAJCgVyg6yU2nNe+nwop3oRR9lUxuIzFSgNbgfShG8SIBFiDarfhexwA77hP+Ij4maLHZTDDRBnmVHXwpXJLZkhfwLjyzCH77JVuP8ALmOtPHrWPl0/alWN7OgA5Ledj471vBOrQn2btoslRvPSeXKp4eUZt+QlbkLAVY6etBcYakDofW371M6nOMn6hdJ5/wDH7VvFslxAUDB1PSLGuiEe0WkTbyAYF3voEj3hc/Or83GUfmtq8tfWUkDeZ8KtvCONqWuFQG8sJ523Pj9KHG0ndBlkd43DJUlQESN+R2Jqu8Qedy2sBrG/7VFxPFuJWS2oAzB/OV64w2NVEOJkHUp+1Sm1J3oaOEL8Y+7lzNKIWNRNiPDSfnSV3tHiD/3MvgBHytViS1MqRcTAOht0NJsZwEqWogpCSZA5TtT8OcSQW0jrh3aPEBQJcJnmAR+1M33UulSwnKrVQGk2uPGq5iOBuoHdIV4W+Bqbh2PWleRyeUxEjkefSqSjWUZxtYYyw6LLB2Vbz/cU0YZlAJ3g/ClxaOYxoQPO9j8aYcSXlR7JOptPIbnx5U3G08iMAfx7CVFJWJGtifjWVG3w1AAAGnOt0K+g2hilBTvlMR1g9K5Q9lUAEzG6jA9Bc0J7ck2+GvrU7TR3rkcrKLAcl0mYA8hWgPLwrmQLfn7VuTEJjz/YVtgs7LYqRDAGpNAusPGIcSADeE3PSTNDPcMeWf8ArrSOQn6GnSNgdZBzt1ramJkKuPURS5nhDiZ/+S4q2v7KnSmmEZyjvLUo7KhIPoBBqka8iNeiLC8OgKGa0ynpzE8qEW3kVEQOXWnbC41E9Rb1FS4zhvtUykyfjzg0XCLVxNbWxMQAmTz/ACaJ4fupU5QNR8uvhUHFUKSlsRJIJjrMfeggtWiiY5fmlRniWBlkxCz7ZTokE2AJkgciaL9sVWMkeg9aESsbCPia04sxYyrYHT12pLvYSXE4rKLVnCO0YQqAtImykqiD660mxj7/ALQJShRBIHu2JO+c2A9KX4gJJIWnKeY+32qqg9haaPRmsaF+76T8uYqYKnWK80wnDVKI9msagSFQRJiYmav2AT3QkFRCREqMk9STvQn292KqC1nkaKwnD1YhJygAj3pgigS0SelF4RxTapQSnnG45VNRbY1oWYns+qSUupQRci8HwGoPWu2ig5myYUYnlf7xp1orFvBIW4o6D8FK22Dlzq1X3ldJ0A8BAqilOGhWosg4nwRMzmA8b/AUuS0EmJJ8B99KbEEEm56G/wAKNfwC0hKlJKMwt/o3Fb5LdrAOonw5Gcykm1rixHOmSGUnaohwtJMkXmbKUJ8QDeh8Vwh0qKmnlAT7hmB0BB+dGrQyQxVhR++n+6Ddwh5g+IpdisVjWE5vZhwDWDm+GtGcP4uh8W7qh7yDtTflD+ASimDYpgpEkQOY0pPjEZ7ZZ3H3qzOXtoeW3rS7ENA9D8P2oSm/AqVHXAmVLIBSZTJHXf51mNGU94pnxn5UJhcSpC4m19qPdyudFdKfiV/iCTFuY/3H0rVSOMuAkR+etZTfGvRrNMpjlapTiRHPwoRSpEGDBnSukIrjoqyVLhPWikTzqJtBP3/aimWxqbga8vCN6eKEZ0g+PwohAGxzGdB9xahVPTyCeQrlt8Jkk+McqLlWjJDgAJGZbiUJ3OvlfU+FCq9usZ2kq9iTAdcGUH/FI184rvgfDEYhYexBlCT/AE2v0xzVz+sV6BxN1CsKsRACe6BlsRoIGgFVjByV2NgobTriRrm6wK6d4gpsJIWkkiYSJI6Hka0InmaWY0hS+4DI1vMnWoytATQxwvFUuOD+ZW4G7yWgnNvFjtO1D4j2bmbIoOtz3VEXI68jQBRMEVzw4ezeKT7rtx0X+8fCtTaDfg6ewZT7unL9/vXKNb2PWnKka0G5hc2uoNDqwMccL4fLNxdyQCFJAMiYIOnOkGK4enMUrSCQY/Ip1w95z3YKgNYBOm8U+4vg0qaStKsxMSIEctdj4118cFJCNvwedvcL9mUuNH3SDlPTkatPCuKB9s5ozg8gCOYMcqVY1ME0qMpVmTY7Ea0OWNZiaEn5LwhJ0ANQhfI+J+9VNfGsQmMhQeci/wA4mhBxR11Ki6rKhOqUgJBI2IFyOlQbdFlDyMuP8QLhQw3cqVtv18AKs2Fw0wnkKpvZJtLmJU9JORFuhJiPQH1q54N0e0AUYT+o9OQ6nSrcXHjJPlxKgnEcL9mkOKBCSSARcmN45a36UdxBbLyGiXjISAAR7p8v02A8qdu4ht1hQ0AEAWsALRy5VR22bwbZj3fW3zoT4+jx5DeDtxvKoiZjcfStpxOWUr0OihYgcjzqPENlCoOhFjULozJI3GnjSdcWhe2SXGWNtIt16g1XuLcPCle0bhDw0Vz6HnTdC+7OsGCPkRQ7ogTqDoeX2oKVhAsM6Vp7whQ1HXmKx24g+RqPFImL2n5bVKoZhIrdbVr+wWBlsSCrQHzrvEi2ZO1Tvgb1phMf4n8+FaCp0ZkbXEkwM1jvW6xeBSTrHSsrq+XkJ0gFtCth+edHYJhJMEyrcbDx61EkK0SLnQ/M0ThWggQNdzz6k1yccLyy0nRIEX50I+7mNrJGn1NFYpcIVGpgeRqBLXdHr5VSUfCJ35BXVwAOd/tW0sla0okZdV3v0EfmtaUdVHa/0AqfhqMqcx95VyaVJNhukO8NiI000imzbxUhSemk6iDoZvtaq80uPHemeFevFUbAgXDC55ClmDMnMOc1ZsPwZbq4SQExm8d9qRs4JSFKQRBSSCOUdPCka7NVoOUjbrMK6H8I/OdBY4ZVJOnXkZkH1py60cum9Lcc1nSas4fi0KnTscqxHtgFIbjnF77+AqfhPCy67lgwQSCBuIBPhSbslxdSAtlVguB4EWkeOnpXpWF4YWXGr/8AZ5A6kBVp60OKPdW/7KONMCawKcIpDqFEqSoZov3DYi3rUvajiTKzomf7kiFHxI1HjQfF5KlQrMCfD1qvPLKzKjJ/BVL6tpAcsUK8cgHSZNLzhSf1X5aVJ2h4g4wtPdSptQ3kGRqJHSKXDtM3IBaWLTIUn6ioNOwKN6On8P1IIqDtXiCgoSSMxQlSo6/tRr/Gwhgu5MpPuSZPTYAVTVJW4oqWSSdSTWilJ2/BeEeuy7dj/wDoOKAElwAn/wAZFWbAs5lXE+FK+CJwjWHShp0uPKGZ2DABGyQYiAfhVq4AW21AuZlEicoB+J2p4vNEuSD7Wx48yWsORlCcwkyATA1vcgmqZjsTmMjyq68dP9IKVCSq5TYwNkzrykc6814nxNLTjTZF1nn7o2PrR5XbM1Wh6vEZ0X/DS4mDH50rplcW2k1rKZqeUJsjiF+P+6hUDMaTp4/vRD6a4eHqLih18msWPI9OVcMuxamzrIPmKUvNZT9aCb45WHZJik2tEnaosKqxHp+fmlVftLjiXgEEj2YgESL6mKs3DF5m2lk3UPKdD8RVXx07WgtUjrNNZXS2r2rVLkXAS44DBCEo/wARHnfeuAY01OlRqVvr0qdKbTvRXpBlJydsjdb7h6kVy6e6AN67Wq6RyF/P9hQuPxQaaU6dSSEDmra3Ia0POAJWDujOtLY0BlX28qa5eVL+CYZSQSrWB4ybknrR6iPKlWAyVOjhpBBv5zTLBACSdQKCTGpqQ4m5I2A9AKjNvSCqL32ebhQWCItM7G6h5UL20wozJeTBUvuuRurZfp3fIUj7EdonHUOIWRZcpkD3SDA0uRePGrFxSVNKC4JIAERbkoHxHwrq441CgydqisPO7cqBdQb1ppZBhWu/7UTlBFWWiBTsa97LEAi2avX+AdpA8lrOe8ltSF6XFiD5x615J2rZ91W4JrXZ3jKk2B7ydOo5VDs4S7LXk6I5jR62jEJCxBSpBOhEEdDsaR4hEOKPM/GgeHcVSsBaTrtuCNQRUy8ZJJtVvxkrJNvQB2ow3tMOsfqR30+Wo8xNef4LDl1xKYkamb2r0lWIGp05VSvZDDocNgcxSnfcx8PnUeSXrZXiXsB4ziUuOZRORuwg2J3PwoXNXCXsxgRbQBOX/ddxRUUlQZvJIy8pCgpCilQMgjY16Zwft1hyQpYyLI70wBPQjUGvMDYVsCh9oU9R492tYVCy8lQvlbQoEk9dk33Neal9eJxSHJHtFvIShsTYSIvsNB1vQLrMCokuFtSVpPeCgoHqDI+NUis2WSVHrbjdzbQ12ofGhOG472+Hbd1UpPe/ymDRrQmRbSg6p2cjVOiF0SKjItUeI4g2hSEk++vKPGCft60QpBvSRqgtM4T7ifzeq/i3y3iShau49BROytDfqfmKshTttpVd7ZYErYzD3mjmB6b/AH8q1J4Y0NibtJw+QHBqLL6jn5fWjez+Ilr2ehTdPUG/wPzrfCsenEMnN76RDnXYKjqNetIHMWphaUzJSq55jl5ihDt+r8FatUXVYvWqquI7TnMcqe7tWVTq/QnxsacU4mlpNiFLOg2nrRvZ3EKcw4UsySpUnoDoKo6cVaMuaat3Z/GJThFKcIQELIPOIBFtyZit1pDzglHAwGhUTA3J2HjSDjK1uuIAT/SChlO4FpzX1rTasTjM6WwEMEXKoShI/wCSz+roK4ZDOGVlAOIWe7fMhoE2kjVfhYVlGinHx9cssuETlaTO8k+ZmKjcMjqdvrRbhsB8vpUGTeoy9HK3bslWbBPn9B9ahxSgGnljdJTrue79aKZE6wRbXa1K+1GJ9mhpqLrJUegFh6k/CorMsDpE3YBwh1YFhCTI8x9auHFHCEgGLaRB85BqjdiMRGJWmBdEX5gzVrfMkn5V18ZOQAlvnz/IqSNiakCOehPxrsNBVgZjW4tVfAhV+14hvTUimX8OuBtZfbk5nFSkAfoG8zaTa/Kh+2QHsSeRH2jxqyfw5Qr+TTIgEqKTa4nX1n0rm5m0nR1/+ZWxti8GkpKYFxqAAQeemtVHE4NbS4UfAjQj6eFWfjbuQdDrzJ6UqxDaoTnPvGwjTqOdhXA+brKmdk+BTja2aHCVLaBSYUbieXiL1RO0BcbcyKGloIsevUda9PaxhEJWgotY6gjmFD5VUe1uJaeaUdHmF5SkwFQTBsfeGhBFdHE25WyE4qKwVFLST7vdPI/Q1w4kixEVyTUqMTAhQzJ5H6HaunJC0yBwaVlSusZgFNGRqUn3gPqKiNMCSozW1Rpw8LTyrHJg+FaCVFHUb/vRQYui49mHcqC0DqcyQfIGge0XGyXPZtmzZlSv+XLypQcUWlIUiJCFJk+QzGepnyoLD2KQb5lCT50vXyM0rsZY9D7mR1RuCMoE23zeM1deBY8vMJUoELSrKqQRMQQrzB+dJGn0nQimHDMUEqUCdUz6VL5KwxG7QwxOOShaEHVZMeX3rt0gggiygQfCqlj8UXF5oiNByA086d4PiAcRP6gBm+9ZyEoqWG/ou50GYkEf3CdD6fKguPj+r0gQeaTcHyBjyptjMCW3VNlQWAbLTcHrO4vQuOwufLNikRzmCT9apCauyqdEf8kn+3YVlYor5Vla37GtAOTu2UAeQI+lMeF49tltYW0XFkgpk90KE95Q6A6b0Qp5LWVxKU5r5UkDUiJM7CaUN4ZawpUWTr18OdUu1kssD5XaPMlKbJAPu8zqV6QmTtThPEQ+YeEuo7xcIyqygQEkixGl+lUNTVaceVGWTHKT+Reh09MMuRtFyxPHmwopR/UV/wAfdHnv5Ufwd8vIzHXNHKqAwpSRIHwq39iuISktn3gcwtqPqQfnSThSwc8oJRwWDBkFSkmBB35edUTjfEw7iVq0Snuo37qZE+J186c8dxYcPsm1wMxzq5x+m201WcRw4pV7wM38N70OKKV35DDjdWMeG4stuJcTePiK9GwLyXEBaTY15m2NKfdm+KlpYQo/01W8Cd6aLpkJIuaU6zVDc4oprEKeSo3J7uxHXwp32v417FGRPvLnyGk1QCvMRy3p5ZeCvDDFvyW/tHi0YnC5kGe8kkbjnI86Z/wz44Gkqw61AXBbJ1UVEym9uXrVBW6oGETBAChsd712jEEHr0/aklFtUPFODwe9vtodTC9JnrIpevCDMCVZgnS2p5/OvOOCdqHGgqSXEkWCj7qucmrTwztS242SqUrTGYRN+h5Vxy4VdsvHn8FpeQmcn6T8K8x7eYYJxIVIOZAmInMnumesZa1xj+ITi84ZQEXgLJkgf4xE1Un31rUVLUZNzN1HrXTx8TWSXI+xOFyYAJP5eo8Rh1qMCSNoBg+dDKfOibfEnxovA4hxM3NxEGwq1NZESS2EYLKmJSSrnpA8RRuIKF+8QCdFfRQGvjSoOKkz5GpXHhHOKRrIOy0zh9CkriLRcza+9EobtAoPCOlXMbc/CmMKCe972/7eVaeBZL0RuMBQhW1d4BpDhKcsW135fWoHXDNt4t5UTw9pTS86wUpgyf2pXoVNo4c4WUd5MW2Ip/wV9LqJgAixEflq4wmMS4gqA0JBG/5EUm4LjQ28YnIr1ESZily7vwHY74jhxqPzxobhGaVhAk79Ei5JJ0F6KOKBURIKSAQZG9K/bgYoqJVBGUjxgQeYpI3lIFDJ5QCQs61Dj0hUKTvrRHFnkgQTFreIGlJ8LiMwABuNjTyVAirydEVlS28K1U7GCF+yV/20kjwt+3SgsU+kwhO237UjOOWkFMjyAn1rhLMJzkm8x1rp+N+WdXZBuJaIPWhcQiwveo0YtXP4CugApQBn99adJrYLTOELVoBROFxC21hWeNRpNjratuJSm0GeulaZwzjhAbGad9I8zWuwMbuMsISAFKccI7uQQPAzetcZBQlJ9mluQkwpYUoyTcpkxppaKA/k0IzBxSioAQGoiZ0JO0VLxn2JyhrD+wgAQVlxSuaiTYeApeqWx3PANh8SQoAgGTt9qOctQeEwilA5E6C6jaB40YvCD2eQq3EEdOU+MUskrIuHZ2D8Q40pZMpbOwUUZjAEWKtPIUDhUnlRjuDSo3JPW0+fOpcPhgIGieetM5KqRn6RDltFQKZvCYnYc/DrVg4JxHBt4hSnWluISB7NE6qG6jvEaaGaUYxOeTpJJ8LzQWBcx2BYRSs3zqw9nm4S4ZmSKTNJI1uab8BflC770nNmLCssrjrgBOXWTc/QVEo0Q+zJJSJ51E0i4N/KuhVQUcsi9zEflqZsLzaULijm70Qdx05xQ6XiBE2oNdgSVhuLUAQFAnfWPWu0iaAxCiTfWBRbBgClapCyWBzwfChCATqdPCj1sE1DwNBUCtWmgpqCAYO9ck7cmxCt41v2agQAOu/xpzhHg4gHnYih+IYUvuo9me6mQo7bWNT4DhJbUcpN9jofOjLK+zMTpP8AL4gpuG3NzpMWjzpdhRaTqSasfHcIS0ZTp7pOx8fWq8EWqsJdkNeCdCykV17a6SdZEnw+tDyajW4CTsNt6bqAvfAeANY7CPvuYgNvIcyttmIIIBHUkmdOVVvtf2UxGCyqcCShfuqSZBtOhuDQjLiMgKpJCgQgSAoXnMoXG1hes4jxBx8JDqisp90nUD+0dN6Sp901VeUUjKKjTBmXyAJzT+GsrgNdTW6pgFxAHVySeZrS1kxO2lH4Xh4cFpQeaoIPkLp+NHN8Fbiyy6dw3EDxOtVtIpTEbKJUBzowMQok6HSmBwSQQAkDnqSPM0SWEb0kpjKImcyplRGbodPPnXTGMUqSZJ5aJA5ACisW2FKKWwmUxJNhPIdaWPOLT3T3SNedZZQHhh3DmVvE5coy3IJj/dTYpjdxxII2Tc+tL8HiyhKoFzFzy5VLh2FOmTpRccmVBS+IkpyIFvy1R4WVElWxo9GGSmwjrUQQCaSVJGlIwqA86GUokZHSBJlJE93r4dKKU0LdKWSS7BMxSwonFpEzTITYevPrUprcVug2Tbs5ipcC7BI0mo5qTDYZSz3dtzpQesmToAOOUYQALGKIabjSmq+DJIzSArwqRrhSdyfkKL5E9BcxK+2Dvf8ALVAcGBr+1PcR7JGjYURuZ+tJ31yTIA6AQB5U0ZMybohGEE3NThq0TF5/ahQpQPdv0o1K+YI8reopnZrY74diQ2yCo7mB9qAxfEFKcKkmAAQPv40I65MX0ECo6mogLd2WaAZ6lRJ5naaZYRYzFP5zqrdm8XkWsHRSdeUX+tN+D4vO4pQ0kR8BSyxkVoOdxCFlTSyAqNDyOhHOqZjcP7NWU6g/hpx2xRDiFixg+lIlZnCkkykAwJ8bU0UFLFhHCuFOYhRbby5jeVKSgAdZufKueM4QoXJ9mM36WySkR3bTsSCfOlywtKu8YPQ/atsqJuYIqlMNYOhXQqRlmbmpyyJilbFJm+IkAANpgeNZUqQBWUtI1iZoEmCbchYfvRntko/4jaPkKFccDWveVy5U4wvEm3WzLYCxZIiQZsL1Srydd0KXuLrz6yLDvAG1MVPiCSnQbEj51DxXhQaKV6pmFCdetQ4l8BM87CjL6MmBfzAm2bWTJGvlUYUCsqiBXJUiBAIO+tSoYUd9bAAX9NqahbtHGYEgAd0fkmmjDalaKAoRDwbPWLgj50ywrqSkOEE6gQYg6mbeFLJ4D/JwkkW9TuftUoAArptRcVlSO+YASN+dDvGDlXYzAHOptdtE5flo1nUcwGux6HehUskLk8tedHM4gweh9etcqWCqBrEwOVFrqsBcUokdczUihXEVMidMNgqg6b08ZPpl/wBfKkrQhQ6/6pxh1wQTsPqaSWwBY96SYAA+N/tWiCu2iRp9zUU5jYd2im3MqSowcuwrLIBPimQoH+4b0pxDRBvzAjmToB8abZ5knXXxrjEN5kkb2Uk8lDT5mjCVPJRMVDCkGZSQDsRfcgeU0UUhJIkWiPA6X5/tQ7CVZYhKTJtBtaJ1115054ZwtxxtS0gEFaUk+m3K6fWryoONAx4WTBgevh9xULmCUAbDQEXuQasWD4W+6g5cuVKwg+9JyknMkAd5NtfCp8VwDFhXutKjOAMyRKiciZzH3TlVYciKSKfkEY5KYlJzRoTI6W1k8qbcKbKVplUX05zlj/8AQpi12WxYUCpCE7CT1i1+szyEih8fw7EJyqWhIzLCBee9AI0JNggGeo50zjYGL+MYlx9zLKYE5Li94KetCq/plIABFgYO5BP0qxjs1iWsygG7EkrmU6KXM8iAT4ETQD3AcU2CpTTcIkmTEZBdXvaQtInTvJ506X0NWNC95hSknSI5iZIkAdYpSMOoiREC2up3jnrVrwfA8S42FpylK0pVAMwII70lOWyd5mU86kPYzFJQMraFXUYBnLlsTM6kpNhOnlWWDLBXOHoUk5TEHeRrMRRzkCLiCJBmRuNfKt4vgeJS8ppKUkpCVnYQSCDc2k7HYaDSoXuAYm2ZKUpSndQ0zC5AN5Lg/wDYUZQvJnG8k81lFhte67/4j80rK5e5usPf+v8ApTlKJJJuasuDbCS1Ai4rKyunk2gyGfa9sZRb9FU9RnINorKymLS2QLME+NOeHq0O51PlWVlaf6k2C8TaGYGNVX+FFZAkkJsJ0rKykl+qA/1HvA2gHXhFggxra43obB4pX8xlmUlUEEA7jmK1WUoY6QsS0P5hSI7oJtViDQSO6AI0itVlS5tiT2LeIjShALVlZQjomyZ5IyNnfvfOi9h4/SsrKR6/yEMYZSYt+QKW9on1JbQAYBIn51usqkP2QI7J2Vf0jUaNBWqypjADyjn8aJDqkkBKiAZNiRtWVlW9GIOGqMRJtYXNhAMeFFuLPM771uspZfsGTtgDb6iCSo68zXIcIQIJ97meZrKyrAJMWohNiRfYkbHlSZbhg3OsanTlWVlNAaGh9wRRiZM5RufD5U0UoxqfU1lZUOTZMW4hRk3N9bm9CESpKZOVSgFCTBGsHzv41lZTRYUOiqsrKyuYx//Z"/>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Arial" panose="020B0604020202020204" pitchFamily="34" charset="0"/>
            </a:endParaRPr>
          </a:p>
        </p:txBody>
      </p:sp>
      <p:sp>
        <p:nvSpPr>
          <p:cNvPr id="3" name="Obdélník 2"/>
          <p:cNvSpPr/>
          <p:nvPr/>
        </p:nvSpPr>
        <p:spPr>
          <a:xfrm>
            <a:off x="1088572" y="954261"/>
            <a:ext cx="3093881" cy="830997"/>
          </a:xfrm>
          <a:prstGeom prst="rect">
            <a:avLst/>
          </a:prstGeom>
        </p:spPr>
        <p:txBody>
          <a:bodyPr wrap="square">
            <a:spAutoFit/>
          </a:bodyPr>
          <a:lstStyle/>
          <a:p>
            <a:r>
              <a:rPr lang="cs-CZ" altLang="cs-CZ" sz="4800" dirty="0" err="1"/>
              <a:t>Meiosis</a:t>
            </a:r>
            <a:endParaRPr lang="cs-CZ" sz="4800" dirty="0"/>
          </a:p>
        </p:txBody>
      </p:sp>
      <p:sp>
        <p:nvSpPr>
          <p:cNvPr id="10" name="Obdélník 9"/>
          <p:cNvSpPr/>
          <p:nvPr/>
        </p:nvSpPr>
        <p:spPr>
          <a:xfrm>
            <a:off x="11312434" y="6106979"/>
            <a:ext cx="752129" cy="215444"/>
          </a:xfrm>
          <a:prstGeom prst="rect">
            <a:avLst/>
          </a:prstGeom>
        </p:spPr>
        <p:txBody>
          <a:bodyPr wrap="none">
            <a:spAutoFit/>
          </a:bodyPr>
          <a:lstStyle/>
          <a:p>
            <a:r>
              <a:rPr lang="cs-CZ" sz="800" i="1" dirty="0" err="1"/>
              <a:t>anonymu</a:t>
            </a:r>
            <a:r>
              <a:rPr lang="cs-CZ" sz="800" dirty="0" err="1"/>
              <a:t>s</a:t>
            </a:r>
            <a:r>
              <a:rPr lang="cs-CZ" sz="800" dirty="0"/>
              <a:t> (3)</a:t>
            </a:r>
          </a:p>
        </p:txBody>
      </p:sp>
      <p:sp>
        <p:nvSpPr>
          <p:cNvPr id="13"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254768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70560" y="1306284"/>
            <a:ext cx="11251474" cy="4963887"/>
          </a:xfrm>
          <a:solidFill>
            <a:schemeClr val="bg1"/>
          </a:solidFill>
        </p:spPr>
        <p:txBody>
          <a:bodyPr>
            <a:normAutofit fontScale="92500" lnSpcReduction="20000"/>
          </a:bodyPr>
          <a:lstStyle/>
          <a:p>
            <a:pPr marL="0" indent="0">
              <a:lnSpc>
                <a:spcPct val="170000"/>
              </a:lnSpc>
              <a:spcBef>
                <a:spcPts val="0"/>
              </a:spcBef>
              <a:spcAft>
                <a:spcPts val="0"/>
              </a:spcAft>
              <a:buFont typeface="Wingdings" panose="05000000000000000000" pitchFamily="2" charset="2"/>
              <a:buChar char="§"/>
              <a:defRPr/>
            </a:pPr>
            <a:r>
              <a:rPr lang="cs-CZ" dirty="0"/>
              <a:t> </a:t>
            </a:r>
            <a:r>
              <a:rPr lang="en-US" b="1" dirty="0"/>
              <a:t>METAPHASE</a:t>
            </a:r>
            <a:r>
              <a:rPr lang="cs-CZ" b="1" dirty="0"/>
              <a:t> I</a:t>
            </a:r>
            <a:r>
              <a:rPr lang="en-US" b="1" dirty="0"/>
              <a:t>: </a:t>
            </a:r>
            <a:r>
              <a:rPr lang="en-US" dirty="0"/>
              <a:t>homologous chromosomes →</a:t>
            </a:r>
            <a:r>
              <a:rPr lang="cs-CZ" dirty="0"/>
              <a:t> </a:t>
            </a:r>
            <a:r>
              <a:rPr lang="en-US" dirty="0"/>
              <a:t> equatorial plane, microtubules of the dividing spindle connected to the centromere kinetochores so that from each pole they always reach one of the homologous chromosomes</a:t>
            </a:r>
            <a:endParaRPr lang="cs-CZ" dirty="0"/>
          </a:p>
          <a:p>
            <a:pPr marL="0" indent="0">
              <a:lnSpc>
                <a:spcPct val="170000"/>
              </a:lnSpc>
              <a:spcBef>
                <a:spcPts val="0"/>
              </a:spcBef>
              <a:spcAft>
                <a:spcPts val="0"/>
              </a:spcAft>
              <a:buFont typeface="Wingdings" panose="05000000000000000000" pitchFamily="2" charset="2"/>
              <a:buChar char="§"/>
              <a:defRPr/>
            </a:pPr>
            <a:r>
              <a:rPr lang="en-US" dirty="0"/>
              <a:t> </a:t>
            </a:r>
            <a:r>
              <a:rPr lang="en-US" b="1" dirty="0"/>
              <a:t>ANAPHASE</a:t>
            </a:r>
            <a:r>
              <a:rPr lang="cs-CZ" b="1" dirty="0"/>
              <a:t> I</a:t>
            </a:r>
            <a:r>
              <a:rPr lang="en-US" b="1" dirty="0"/>
              <a:t>: </a:t>
            </a:r>
            <a:r>
              <a:rPr lang="en-US" dirty="0"/>
              <a:t>separation of whole homologous chromosomes to opposite poles of the nucleus (reduction of the number of chromosomes), a set of chromosomes is collected at each pole (combination of maternal and paternal chromosomes, with recombinant chromatids due to crossing-over) </a:t>
            </a:r>
            <a:endParaRPr lang="cs-CZ" dirty="0"/>
          </a:p>
          <a:p>
            <a:pPr marL="0" indent="0">
              <a:lnSpc>
                <a:spcPct val="170000"/>
              </a:lnSpc>
              <a:spcBef>
                <a:spcPts val="0"/>
              </a:spcBef>
              <a:spcAft>
                <a:spcPts val="0"/>
              </a:spcAft>
              <a:buFont typeface="Wingdings" panose="05000000000000000000" pitchFamily="2" charset="2"/>
              <a:buChar char="§"/>
              <a:defRPr/>
            </a:pPr>
            <a:r>
              <a:rPr lang="cs-CZ" dirty="0"/>
              <a:t> </a:t>
            </a:r>
            <a:r>
              <a:rPr lang="en-US" b="1" dirty="0"/>
              <a:t>TELOPHASE</a:t>
            </a:r>
            <a:r>
              <a:rPr lang="cs-CZ" b="1" dirty="0"/>
              <a:t> I</a:t>
            </a:r>
            <a:r>
              <a:rPr lang="en-US" b="1" dirty="0"/>
              <a:t>: </a:t>
            </a:r>
            <a:r>
              <a:rPr lang="en-US" dirty="0"/>
              <a:t>terminated by cell division</a:t>
            </a:r>
            <a:r>
              <a:rPr lang="cs-CZ" dirty="0"/>
              <a:t> →</a:t>
            </a:r>
            <a:r>
              <a:rPr lang="en-US" dirty="0"/>
              <a:t> two haploid cells</a:t>
            </a:r>
            <a:endParaRPr lang="cs-CZ" dirty="0"/>
          </a:p>
          <a:p>
            <a:pPr marL="0" indent="0">
              <a:lnSpc>
                <a:spcPct val="170000"/>
              </a:lnSpc>
              <a:spcBef>
                <a:spcPts val="0"/>
              </a:spcBef>
              <a:spcAft>
                <a:spcPts val="0"/>
              </a:spcAft>
              <a:buFont typeface="Wingdings" panose="05000000000000000000" pitchFamily="2" charset="2"/>
              <a:buChar char="§"/>
              <a:defRPr/>
            </a:pPr>
            <a:endParaRPr lang="cs-CZ" dirty="0"/>
          </a:p>
          <a:p>
            <a:pPr marL="0" indent="0">
              <a:lnSpc>
                <a:spcPct val="170000"/>
              </a:lnSpc>
              <a:spcBef>
                <a:spcPts val="0"/>
              </a:spcBef>
              <a:spcAft>
                <a:spcPts val="0"/>
              </a:spcAft>
              <a:buFont typeface="Wingdings" panose="05000000000000000000" pitchFamily="2" charset="2"/>
              <a:buChar char="§"/>
              <a:defRPr/>
            </a:pPr>
            <a:r>
              <a:rPr lang="en-US" dirty="0"/>
              <a:t> </a:t>
            </a:r>
            <a:r>
              <a:rPr lang="cs-CZ" b="1" dirty="0"/>
              <a:t>MEIOTIC</a:t>
            </a:r>
            <a:r>
              <a:rPr lang="en-US" b="1" dirty="0"/>
              <a:t> DIVISION</a:t>
            </a:r>
            <a:r>
              <a:rPr lang="cs-CZ" b="1" dirty="0"/>
              <a:t> I</a:t>
            </a:r>
            <a:r>
              <a:rPr lang="cs-CZ" dirty="0"/>
              <a:t>I: </a:t>
            </a:r>
            <a:r>
              <a:rPr lang="en-US" dirty="0"/>
              <a:t>except for the haploid number of chromosomes</a:t>
            </a:r>
            <a:r>
              <a:rPr lang="cs-CZ" dirty="0"/>
              <a:t>,</a:t>
            </a:r>
            <a:r>
              <a:rPr lang="en-US" dirty="0"/>
              <a:t> </a:t>
            </a:r>
            <a:r>
              <a:rPr lang="cs-CZ" dirty="0" err="1"/>
              <a:t>it</a:t>
            </a:r>
            <a:r>
              <a:rPr lang="en-US" dirty="0"/>
              <a:t> do not differ from mitosis </a:t>
            </a:r>
            <a:endParaRPr lang="cs-CZ" dirty="0"/>
          </a:p>
          <a:p>
            <a:pPr marL="0" indent="0">
              <a:lnSpc>
                <a:spcPct val="170000"/>
              </a:lnSpc>
              <a:spcBef>
                <a:spcPts val="0"/>
              </a:spcBef>
              <a:spcAft>
                <a:spcPts val="0"/>
              </a:spcAft>
              <a:buNone/>
              <a:defRPr/>
            </a:pPr>
            <a:r>
              <a:rPr lang="cs-CZ" sz="6400" dirty="0"/>
              <a:t>   </a:t>
            </a:r>
          </a:p>
          <a:p>
            <a:pPr>
              <a:defRPr/>
            </a:pPr>
            <a:endParaRPr lang="cs-CZ" sz="4800" dirty="0"/>
          </a:p>
        </p:txBody>
      </p:sp>
      <p:sp>
        <p:nvSpPr>
          <p:cNvPr id="2" name="Obdélník 1"/>
          <p:cNvSpPr/>
          <p:nvPr/>
        </p:nvSpPr>
        <p:spPr>
          <a:xfrm>
            <a:off x="1097280" y="553384"/>
            <a:ext cx="2105063" cy="830997"/>
          </a:xfrm>
          <a:prstGeom prst="rect">
            <a:avLst/>
          </a:prstGeom>
        </p:spPr>
        <p:txBody>
          <a:bodyPr wrap="none">
            <a:spAutoFit/>
          </a:bodyPr>
          <a:lstStyle/>
          <a:p>
            <a:r>
              <a:rPr lang="cs-CZ" altLang="cs-CZ" sz="4800" dirty="0" err="1"/>
              <a:t>Meiosis</a:t>
            </a:r>
            <a:endParaRPr lang="cs-CZ" sz="4800" dirty="0"/>
          </a:p>
        </p:txBody>
      </p:sp>
      <p:sp>
        <p:nvSpPr>
          <p:cNvPr id="5"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
        <p:nvSpPr>
          <p:cNvPr id="6" name="Obdélník 5"/>
          <p:cNvSpPr/>
          <p:nvPr/>
        </p:nvSpPr>
        <p:spPr>
          <a:xfrm>
            <a:off x="7772400" y="5965612"/>
            <a:ext cx="4149634" cy="215444"/>
          </a:xfrm>
          <a:prstGeom prst="rect">
            <a:avLst/>
          </a:prstGeom>
        </p:spPr>
        <p:txBody>
          <a:bodyPr wrap="square">
            <a:spAutoFit/>
          </a:bodyPr>
          <a:lstStyle/>
          <a:p>
            <a:r>
              <a:rPr lang="cs-CZ" sz="800" dirty="0"/>
              <a:t>https://ib.bioninja.com.au/standard-level/topic-3-genetics/33-meiosis/crossing-over.html</a:t>
            </a:r>
          </a:p>
        </p:txBody>
      </p:sp>
    </p:spTree>
    <p:extLst>
      <p:ext uri="{BB962C8B-B14F-4D97-AF65-F5344CB8AC3E}">
        <p14:creationId xmlns:p14="http://schemas.microsoft.com/office/powerpoint/2010/main" val="157622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a:t>Bi6140 Embryologie</a:t>
            </a:r>
          </a:p>
        </p:txBody>
      </p:sp>
      <p:sp>
        <p:nvSpPr>
          <p:cNvPr id="3" name="Zástupný symbol pro číslo snímku 2"/>
          <p:cNvSpPr>
            <a:spLocks noGrp="1"/>
          </p:cNvSpPr>
          <p:nvPr>
            <p:ph type="sldNum" sz="quarter" idx="12"/>
          </p:nvPr>
        </p:nvSpPr>
        <p:spPr/>
        <p:txBody>
          <a:bodyPr/>
          <a:lstStyle/>
          <a:p>
            <a:fld id="{452BC3EA-E2EC-40AA-BF67-C4C476FA0C99}" type="slidenum">
              <a:rPr lang="cs-CZ" smtClean="0"/>
              <a:t>22</a:t>
            </a:fld>
            <a:endParaRPr lang="cs-CZ"/>
          </a:p>
        </p:txBody>
      </p:sp>
      <p:sp>
        <p:nvSpPr>
          <p:cNvPr id="4" name="Obdélník 3"/>
          <p:cNvSpPr/>
          <p:nvPr/>
        </p:nvSpPr>
        <p:spPr>
          <a:xfrm>
            <a:off x="260667" y="6015686"/>
            <a:ext cx="6096000" cy="215444"/>
          </a:xfrm>
          <a:prstGeom prst="rect">
            <a:avLst/>
          </a:prstGeom>
        </p:spPr>
        <p:txBody>
          <a:bodyPr>
            <a:spAutoFit/>
          </a:bodyPr>
          <a:lstStyle/>
          <a:p>
            <a:r>
              <a:rPr lang="cs-CZ" sz="800" dirty="0"/>
              <a:t>https://ib.bioninja.com.au/standard-level/topic-3-genetics/33-meiosis/meiotic-division.html</a:t>
            </a:r>
          </a:p>
        </p:txBody>
      </p:sp>
      <p:pic>
        <p:nvPicPr>
          <p:cNvPr id="5" name="Obrázek 4"/>
          <p:cNvPicPr>
            <a:picLocks noChangeAspect="1"/>
          </p:cNvPicPr>
          <p:nvPr/>
        </p:nvPicPr>
        <p:blipFill rotWithShape="1">
          <a:blip r:embed="rId2"/>
          <a:srcRect l="32000" t="19037" r="17167" b="7036"/>
          <a:stretch/>
        </p:blipFill>
        <p:spPr>
          <a:xfrm>
            <a:off x="1097280" y="2004493"/>
            <a:ext cx="4763705" cy="3896866"/>
          </a:xfrm>
          <a:prstGeom prst="rect">
            <a:avLst/>
          </a:prstGeom>
        </p:spPr>
      </p:pic>
      <p:sp>
        <p:nvSpPr>
          <p:cNvPr id="6" name="Obdélník 5"/>
          <p:cNvSpPr/>
          <p:nvPr/>
        </p:nvSpPr>
        <p:spPr>
          <a:xfrm>
            <a:off x="1203604" y="309113"/>
            <a:ext cx="2105063" cy="830997"/>
          </a:xfrm>
          <a:prstGeom prst="rect">
            <a:avLst/>
          </a:prstGeom>
        </p:spPr>
        <p:txBody>
          <a:bodyPr wrap="none">
            <a:spAutoFit/>
          </a:bodyPr>
          <a:lstStyle/>
          <a:p>
            <a:r>
              <a:rPr lang="cs-CZ" altLang="cs-CZ" sz="4800" dirty="0" err="1"/>
              <a:t>Meiosis</a:t>
            </a:r>
            <a:endParaRPr lang="cs-CZ" sz="4800" dirty="0"/>
          </a:p>
        </p:txBody>
      </p:sp>
      <p:pic>
        <p:nvPicPr>
          <p:cNvPr id="7" name="Picture 2" descr="Crossing 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715" y="2402220"/>
            <a:ext cx="4585768" cy="2458482"/>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7772400" y="5965612"/>
            <a:ext cx="4149634" cy="215444"/>
          </a:xfrm>
          <a:prstGeom prst="rect">
            <a:avLst/>
          </a:prstGeom>
        </p:spPr>
        <p:txBody>
          <a:bodyPr wrap="square">
            <a:spAutoFit/>
          </a:bodyPr>
          <a:lstStyle/>
          <a:p>
            <a:r>
              <a:rPr lang="cs-CZ" sz="800" dirty="0"/>
              <a:t>https://ib.bioninja.com.au/standard-level/topic-3-genetics/33-meiosis/crossing-over.html</a:t>
            </a:r>
          </a:p>
        </p:txBody>
      </p:sp>
      <p:sp>
        <p:nvSpPr>
          <p:cNvPr id="9" name="Obdélník 8"/>
          <p:cNvSpPr/>
          <p:nvPr/>
        </p:nvSpPr>
        <p:spPr>
          <a:xfrm>
            <a:off x="5871599" y="309113"/>
            <a:ext cx="6096000" cy="1975926"/>
          </a:xfrm>
          <a:prstGeom prst="rect">
            <a:avLst/>
          </a:prstGeom>
        </p:spPr>
        <p:txBody>
          <a:bodyPr>
            <a:spAutoFit/>
          </a:bodyPr>
          <a:lstStyle/>
          <a:p>
            <a:pPr>
              <a:lnSpc>
                <a:spcPct val="170000"/>
              </a:lnSpc>
              <a:buFont typeface="Wingdings" panose="05000000000000000000" pitchFamily="2" charset="2"/>
              <a:buChar char="§"/>
              <a:defRPr/>
            </a:pPr>
            <a:r>
              <a:rPr lang="cs-CZ" b="1" dirty="0"/>
              <a:t> N</a:t>
            </a:r>
            <a:r>
              <a:rPr lang="en-US" b="1" dirty="0"/>
              <a:t>o crossing-over</a:t>
            </a:r>
            <a:r>
              <a:rPr lang="cs-CZ" b="1" dirty="0"/>
              <a:t> </a:t>
            </a:r>
            <a:r>
              <a:rPr lang="cs-CZ" dirty="0"/>
              <a:t>(</a:t>
            </a:r>
            <a:r>
              <a:rPr lang="cs-CZ" dirty="0" err="1"/>
              <a:t>left</a:t>
            </a:r>
            <a:r>
              <a:rPr lang="cs-CZ" dirty="0"/>
              <a:t>)</a:t>
            </a:r>
            <a:r>
              <a:rPr lang="en-US" dirty="0"/>
              <a:t>: 4 gametes, due to </a:t>
            </a:r>
            <a:r>
              <a:rPr lang="cs-CZ" dirty="0" err="1"/>
              <a:t>the</a:t>
            </a:r>
            <a:r>
              <a:rPr lang="cs-CZ" dirty="0"/>
              <a:t> </a:t>
            </a:r>
            <a:r>
              <a:rPr lang="en-US" dirty="0"/>
              <a:t>random segregation </a:t>
            </a:r>
            <a:r>
              <a:rPr lang="cs-CZ" dirty="0"/>
              <a:t>2 </a:t>
            </a:r>
            <a:r>
              <a:rPr lang="cs-CZ" dirty="0" err="1"/>
              <a:t>gamets</a:t>
            </a:r>
            <a:r>
              <a:rPr lang="cs-CZ" dirty="0"/>
              <a:t> are </a:t>
            </a:r>
            <a:r>
              <a:rPr lang="cs-CZ" dirty="0" err="1"/>
              <a:t>always</a:t>
            </a:r>
            <a:r>
              <a:rPr lang="en-US" dirty="0"/>
              <a:t> are identical to each other </a:t>
            </a:r>
            <a:endParaRPr lang="cs-CZ" dirty="0"/>
          </a:p>
          <a:p>
            <a:pPr>
              <a:lnSpc>
                <a:spcPct val="170000"/>
              </a:lnSpc>
              <a:buFont typeface="Wingdings" panose="05000000000000000000" pitchFamily="2" charset="2"/>
              <a:buChar char="§"/>
              <a:defRPr/>
            </a:pPr>
            <a:r>
              <a:rPr lang="cs-CZ" dirty="0"/>
              <a:t> </a:t>
            </a:r>
            <a:r>
              <a:rPr lang="cs-CZ" b="1" dirty="0"/>
              <a:t>C</a:t>
            </a:r>
            <a:r>
              <a:rPr lang="en-US" b="1" dirty="0" err="1"/>
              <a:t>rossing</a:t>
            </a:r>
            <a:r>
              <a:rPr lang="en-US" b="1" dirty="0"/>
              <a:t>-over occurs</a:t>
            </a:r>
            <a:r>
              <a:rPr lang="cs-CZ" b="1" dirty="0"/>
              <a:t> </a:t>
            </a:r>
            <a:r>
              <a:rPr lang="cs-CZ" dirty="0"/>
              <a:t>(</a:t>
            </a:r>
            <a:r>
              <a:rPr lang="cs-CZ" dirty="0" err="1"/>
              <a:t>right</a:t>
            </a:r>
            <a:r>
              <a:rPr lang="cs-CZ" dirty="0"/>
              <a:t>)</a:t>
            </a:r>
            <a:r>
              <a:rPr lang="en-US" dirty="0"/>
              <a:t>: 4 different recombinant gametes</a:t>
            </a:r>
            <a:endParaRPr lang="cs-CZ" b="1" dirty="0"/>
          </a:p>
          <a:p>
            <a:pPr>
              <a:lnSpc>
                <a:spcPct val="170000"/>
              </a:lnSpc>
              <a:defRPr/>
            </a:pPr>
            <a:endParaRPr lang="cs-CZ" dirty="0"/>
          </a:p>
        </p:txBody>
      </p:sp>
      <p:sp>
        <p:nvSpPr>
          <p:cNvPr id="10" name="Obdélník 9"/>
          <p:cNvSpPr/>
          <p:nvPr/>
        </p:nvSpPr>
        <p:spPr>
          <a:xfrm>
            <a:off x="6958149" y="5021875"/>
            <a:ext cx="4845954" cy="923330"/>
          </a:xfrm>
          <a:prstGeom prst="rect">
            <a:avLst/>
          </a:prstGeom>
        </p:spPr>
        <p:txBody>
          <a:bodyPr wrap="square">
            <a:spAutoFit/>
          </a:bodyPr>
          <a:lstStyle/>
          <a:p>
            <a:r>
              <a:rPr lang="cs-CZ" dirty="0"/>
              <a:t>→  </a:t>
            </a:r>
            <a:r>
              <a:rPr lang="cs-CZ" dirty="0" err="1"/>
              <a:t>separation</a:t>
            </a:r>
            <a:r>
              <a:rPr lang="cs-CZ" dirty="0"/>
              <a:t> </a:t>
            </a:r>
            <a:r>
              <a:rPr lang="cs-CZ" dirty="0" err="1"/>
              <a:t>of</a:t>
            </a:r>
            <a:r>
              <a:rPr lang="cs-CZ" dirty="0"/>
              <a:t> </a:t>
            </a:r>
            <a:r>
              <a:rPr lang="cs-CZ" dirty="0" err="1"/>
              <a:t>sister</a:t>
            </a:r>
            <a:r>
              <a:rPr lang="cs-CZ" dirty="0"/>
              <a:t> </a:t>
            </a:r>
            <a:r>
              <a:rPr lang="cs-CZ" dirty="0" err="1"/>
              <a:t>chromatids</a:t>
            </a:r>
            <a:r>
              <a:rPr lang="cs-CZ" dirty="0"/>
              <a:t> → 4</a:t>
            </a:r>
            <a:r>
              <a:rPr lang="en-US" dirty="0"/>
              <a:t>different recombinant gametes</a:t>
            </a:r>
            <a:endParaRPr lang="cs-CZ" b="1" dirty="0"/>
          </a:p>
          <a:p>
            <a:endParaRPr lang="cs-CZ" dirty="0"/>
          </a:p>
        </p:txBody>
      </p:sp>
    </p:spTree>
    <p:extLst>
      <p:ext uri="{BB962C8B-B14F-4D97-AF65-F5344CB8AC3E}">
        <p14:creationId xmlns:p14="http://schemas.microsoft.com/office/powerpoint/2010/main" val="394603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4069" y="582749"/>
            <a:ext cx="9144000" cy="965200"/>
          </a:xfrm>
          <a:solidFill>
            <a:schemeClr val="bg1"/>
          </a:solidFill>
        </p:spPr>
        <p:txBody>
          <a:bodyPr>
            <a:normAutofit/>
          </a:bodyPr>
          <a:lstStyle/>
          <a:p>
            <a:pPr eaLnBrk="1" hangingPunct="1"/>
            <a:r>
              <a:rPr lang="cs-CZ" altLang="cs-CZ" dirty="0" err="1">
                <a:latin typeface="+mn-lt"/>
              </a:rPr>
              <a:t>Gametogenesis</a:t>
            </a:r>
            <a:endParaRPr lang="cs-CZ" altLang="cs-CZ" dirty="0">
              <a:latin typeface="+mn-lt"/>
            </a:endParaRPr>
          </a:p>
        </p:txBody>
      </p:sp>
      <p:sp>
        <p:nvSpPr>
          <p:cNvPr id="22531" name="Rectangle 3"/>
          <p:cNvSpPr>
            <a:spLocks noGrp="1" noChangeArrowheads="1"/>
          </p:cNvSpPr>
          <p:nvPr>
            <p:ph type="body" idx="1"/>
          </p:nvPr>
        </p:nvSpPr>
        <p:spPr>
          <a:xfrm>
            <a:off x="1184367" y="1907179"/>
            <a:ext cx="9945188" cy="4458788"/>
          </a:xfrm>
          <a:solidFill>
            <a:schemeClr val="bg1"/>
          </a:solidFill>
        </p:spPr>
        <p:txBody>
          <a:bodyPr>
            <a:normAutofit/>
          </a:bodyPr>
          <a:lstStyle/>
          <a:p>
            <a:pPr>
              <a:lnSpc>
                <a:spcPct val="80000"/>
              </a:lnSpc>
              <a:buFont typeface="Wingdings" panose="05000000000000000000" pitchFamily="2" charset="2"/>
              <a:buChar char="§"/>
            </a:pPr>
            <a:r>
              <a:rPr lang="cs-CZ" dirty="0"/>
              <a:t> </a:t>
            </a:r>
            <a:r>
              <a:rPr lang="en-US" dirty="0"/>
              <a:t>development of </a:t>
            </a:r>
            <a:r>
              <a:rPr lang="cs-CZ" dirty="0" err="1"/>
              <a:t>primordial</a:t>
            </a:r>
            <a:r>
              <a:rPr lang="cs-CZ" dirty="0"/>
              <a:t> </a:t>
            </a:r>
            <a:r>
              <a:rPr lang="en-US" dirty="0"/>
              <a:t>germ cells (extraembryonic origin) and their migration into the gonads</a:t>
            </a:r>
            <a:r>
              <a:rPr lang="cs-CZ" dirty="0"/>
              <a:t>, </a:t>
            </a:r>
            <a:r>
              <a:rPr lang="cs-CZ" dirty="0" err="1"/>
              <a:t>further</a:t>
            </a:r>
            <a:r>
              <a:rPr lang="cs-CZ" dirty="0"/>
              <a:t> </a:t>
            </a:r>
            <a:r>
              <a:rPr lang="cs-CZ" dirty="0" err="1"/>
              <a:t>development</a:t>
            </a:r>
            <a:r>
              <a:rPr lang="cs-CZ" dirty="0"/>
              <a:t> → </a:t>
            </a:r>
            <a:r>
              <a:rPr lang="cs-CZ" dirty="0" err="1"/>
              <a:t>mature</a:t>
            </a:r>
            <a:r>
              <a:rPr lang="cs-CZ" dirty="0"/>
              <a:t> </a:t>
            </a:r>
            <a:r>
              <a:rPr lang="cs-CZ" dirty="0" err="1"/>
              <a:t>gametes</a:t>
            </a:r>
            <a:endParaRPr lang="cs-CZ" dirty="0"/>
          </a:p>
          <a:p>
            <a:pPr>
              <a:lnSpc>
                <a:spcPct val="80000"/>
              </a:lnSpc>
              <a:buFont typeface="Wingdings" panose="05000000000000000000" pitchFamily="2" charset="2"/>
              <a:buChar char="§"/>
            </a:pPr>
            <a:r>
              <a:rPr lang="cs-CZ" dirty="0"/>
              <a:t> </a:t>
            </a:r>
            <a:r>
              <a:rPr lang="en-US" dirty="0"/>
              <a:t>most animals contain primordial germ cells → </a:t>
            </a:r>
            <a:r>
              <a:rPr lang="cs-CZ" dirty="0" err="1"/>
              <a:t>gametes</a:t>
            </a:r>
            <a:r>
              <a:rPr lang="en-US" dirty="0"/>
              <a:t> </a:t>
            </a:r>
            <a:endParaRPr lang="cs-CZ" dirty="0"/>
          </a:p>
          <a:p>
            <a:pPr>
              <a:lnSpc>
                <a:spcPct val="80000"/>
              </a:lnSpc>
              <a:buFont typeface="Wingdings" panose="05000000000000000000" pitchFamily="2" charset="2"/>
              <a:buChar char="§"/>
            </a:pPr>
            <a:r>
              <a:rPr lang="cs-CZ" dirty="0"/>
              <a:t> primitive</a:t>
            </a:r>
            <a:r>
              <a:rPr lang="en-US" dirty="0"/>
              <a:t> animals: gametes arise from undifferentiated cells in tissues and transformation into gametes is due to external influences (</a:t>
            </a:r>
            <a:r>
              <a:rPr lang="en-US" dirty="0" err="1"/>
              <a:t>eg</a:t>
            </a:r>
            <a:r>
              <a:rPr lang="cs-CZ" dirty="0"/>
              <a:t>.</a:t>
            </a:r>
            <a:r>
              <a:rPr lang="en-US" dirty="0"/>
              <a:t> adverse conditions)</a:t>
            </a:r>
            <a:r>
              <a:rPr lang="cs-CZ" dirty="0"/>
              <a:t>; s</a:t>
            </a:r>
            <a:r>
              <a:rPr lang="en-US" dirty="0" err="1"/>
              <a:t>pecial</a:t>
            </a:r>
            <a:r>
              <a:rPr lang="en-US" dirty="0"/>
              <a:t> reproductive organs</a:t>
            </a:r>
            <a:r>
              <a:rPr lang="cs-CZ" dirty="0"/>
              <a:t> (</a:t>
            </a:r>
            <a:r>
              <a:rPr lang="cs-CZ" dirty="0" err="1"/>
              <a:t>e.g</a:t>
            </a:r>
            <a:r>
              <a:rPr lang="cs-CZ" dirty="0"/>
              <a:t>. in </a:t>
            </a:r>
            <a:r>
              <a:rPr lang="en-US" i="1" dirty="0" err="1"/>
              <a:t>Porifera</a:t>
            </a:r>
            <a:r>
              <a:rPr lang="cs-CZ" dirty="0"/>
              <a:t>)</a:t>
            </a:r>
            <a:r>
              <a:rPr lang="en-US" dirty="0"/>
              <a:t> are not differentiated</a:t>
            </a:r>
            <a:r>
              <a:rPr lang="cs-CZ" dirty="0"/>
              <a:t>;</a:t>
            </a:r>
            <a:r>
              <a:rPr lang="en-US" dirty="0"/>
              <a:t> </a:t>
            </a:r>
            <a:endParaRPr lang="cs-CZ" dirty="0"/>
          </a:p>
          <a:p>
            <a:pPr>
              <a:lnSpc>
                <a:spcPct val="80000"/>
              </a:lnSpc>
              <a:buFont typeface="Wingdings" panose="05000000000000000000" pitchFamily="2" charset="2"/>
              <a:buChar char="§"/>
            </a:pPr>
            <a:r>
              <a:rPr lang="cs-CZ" dirty="0"/>
              <a:t> i</a:t>
            </a:r>
            <a:r>
              <a:rPr lang="en-US" dirty="0"/>
              <a:t>n most cases, reproductive organs develop </a:t>
            </a:r>
            <a:r>
              <a:rPr lang="cs-CZ" dirty="0"/>
              <a:t>and</a:t>
            </a:r>
            <a:r>
              <a:rPr lang="en-US" dirty="0"/>
              <a:t> produce germ cells (gametes, sperm, and eggs) and allow them to fuse in the zygote. Reproductive organs usually arise from the special germinal epithelium of the coelom wall. </a:t>
            </a:r>
            <a:r>
              <a:rPr lang="cs-CZ" dirty="0"/>
              <a:t>P</a:t>
            </a:r>
            <a:r>
              <a:rPr lang="en-US" dirty="0" err="1"/>
              <a:t>rimitive</a:t>
            </a:r>
            <a:r>
              <a:rPr lang="en-US" dirty="0"/>
              <a:t> special reproductive organs can already be found in </a:t>
            </a:r>
            <a:r>
              <a:rPr lang="cs-CZ" dirty="0" err="1"/>
              <a:t>phyllum</a:t>
            </a:r>
            <a:r>
              <a:rPr lang="cs-CZ" dirty="0"/>
              <a:t> </a:t>
            </a:r>
            <a:r>
              <a:rPr lang="en-US" i="1" dirty="0" err="1"/>
              <a:t>Cnidaria</a:t>
            </a:r>
            <a:r>
              <a:rPr lang="en-US" dirty="0"/>
              <a:t>. </a:t>
            </a:r>
            <a:endParaRPr lang="cs-CZ" altLang="cs-CZ" dirty="0"/>
          </a:p>
        </p:txBody>
      </p:sp>
      <p:sp>
        <p:nvSpPr>
          <p:cNvPr id="5"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379893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4069" y="582749"/>
            <a:ext cx="9144000" cy="965200"/>
          </a:xfrm>
          <a:solidFill>
            <a:schemeClr val="bg1"/>
          </a:solidFill>
        </p:spPr>
        <p:txBody>
          <a:bodyPr>
            <a:normAutofit/>
          </a:bodyPr>
          <a:lstStyle/>
          <a:p>
            <a:pPr eaLnBrk="1" hangingPunct="1"/>
            <a:r>
              <a:rPr lang="cs-CZ" altLang="cs-CZ" dirty="0" err="1">
                <a:latin typeface="+mn-lt"/>
              </a:rPr>
              <a:t>Gametogenesis</a:t>
            </a:r>
            <a:endParaRPr lang="cs-CZ" altLang="cs-CZ" dirty="0">
              <a:latin typeface="+mn-lt"/>
            </a:endParaRPr>
          </a:p>
        </p:txBody>
      </p:sp>
      <p:sp>
        <p:nvSpPr>
          <p:cNvPr id="22531" name="Rectangle 3"/>
          <p:cNvSpPr>
            <a:spLocks noGrp="1" noChangeArrowheads="1"/>
          </p:cNvSpPr>
          <p:nvPr>
            <p:ph type="body" idx="1"/>
          </p:nvPr>
        </p:nvSpPr>
        <p:spPr>
          <a:xfrm>
            <a:off x="751840" y="1907179"/>
            <a:ext cx="11023599" cy="4458788"/>
          </a:xfrm>
          <a:solidFill>
            <a:schemeClr val="bg1"/>
          </a:solidFill>
        </p:spPr>
        <p:txBody>
          <a:bodyPr>
            <a:normAutofit/>
          </a:bodyPr>
          <a:lstStyle/>
          <a:p>
            <a:pPr lvl="0">
              <a:buFont typeface="Wingdings" panose="05000000000000000000" pitchFamily="2" charset="2"/>
              <a:buChar char="§"/>
            </a:pPr>
            <a:r>
              <a:rPr lang="cs-CZ" dirty="0"/>
              <a:t> </a:t>
            </a:r>
            <a:r>
              <a:rPr lang="cs-CZ" b="1" dirty="0" err="1"/>
              <a:t>multiplicative</a:t>
            </a:r>
            <a:r>
              <a:rPr lang="en-US" b="1" dirty="0"/>
              <a:t> phase</a:t>
            </a:r>
            <a:r>
              <a:rPr lang="en-US" dirty="0"/>
              <a:t>: mitotic division of primordial </a:t>
            </a:r>
            <a:r>
              <a:rPr lang="en-US" dirty="0" err="1"/>
              <a:t>oogonia</a:t>
            </a:r>
            <a:r>
              <a:rPr lang="en-US" dirty="0"/>
              <a:t> and </a:t>
            </a:r>
            <a:r>
              <a:rPr lang="en-US" dirty="0" err="1"/>
              <a:t>spermatogonia</a:t>
            </a:r>
            <a:r>
              <a:rPr lang="en-US" dirty="0"/>
              <a:t> </a:t>
            </a:r>
            <a:endParaRPr lang="cs-CZ" dirty="0"/>
          </a:p>
          <a:p>
            <a:pPr lvl="0">
              <a:buFont typeface="Wingdings" panose="05000000000000000000" pitchFamily="2" charset="2"/>
              <a:buChar char="§"/>
            </a:pPr>
            <a:r>
              <a:rPr lang="cs-CZ" dirty="0"/>
              <a:t> </a:t>
            </a:r>
            <a:r>
              <a:rPr lang="en-US" b="1" dirty="0"/>
              <a:t>growth phase</a:t>
            </a:r>
            <a:r>
              <a:rPr lang="en-US" dirty="0"/>
              <a:t>: increasing the volume of the cytoplasm, formation of primary spermatocytes and oocytes </a:t>
            </a:r>
            <a:endParaRPr lang="cs-CZ" dirty="0"/>
          </a:p>
          <a:p>
            <a:pPr lvl="0">
              <a:buFont typeface="Wingdings" panose="05000000000000000000" pitchFamily="2" charset="2"/>
              <a:buChar char="§"/>
            </a:pPr>
            <a:r>
              <a:rPr lang="cs-CZ" dirty="0"/>
              <a:t> </a:t>
            </a:r>
            <a:r>
              <a:rPr lang="en-US" b="1" dirty="0"/>
              <a:t>maturation phase</a:t>
            </a:r>
            <a:r>
              <a:rPr lang="en-US" dirty="0"/>
              <a:t>: formation of haploid secondary spermatocytes and oocytes (1</a:t>
            </a:r>
            <a:r>
              <a:rPr lang="en-US" baseline="30000" dirty="0"/>
              <a:t>st</a:t>
            </a:r>
            <a:r>
              <a:rPr lang="en-US" dirty="0"/>
              <a:t> meiotic division)</a:t>
            </a:r>
            <a:endParaRPr lang="cs-CZ" dirty="0"/>
          </a:p>
          <a:p>
            <a:pPr lvl="0">
              <a:buFont typeface="Wingdings" panose="05000000000000000000" pitchFamily="2" charset="2"/>
              <a:buChar char="§"/>
            </a:pPr>
            <a:r>
              <a:rPr lang="cs-CZ" dirty="0"/>
              <a:t> </a:t>
            </a:r>
            <a:r>
              <a:rPr lang="en-US" dirty="0"/>
              <a:t>the second meiotic division produces haploid spermatids and an ovulated secondary oocyte</a:t>
            </a:r>
            <a:r>
              <a:rPr lang="cs-CZ" dirty="0"/>
              <a:t>, </a:t>
            </a:r>
            <a:r>
              <a:rPr lang="en-US" dirty="0"/>
              <a:t>while spermatids must undergo another process of differentiation, so-called </a:t>
            </a:r>
            <a:r>
              <a:rPr lang="en-US" dirty="0" err="1"/>
              <a:t>spermateliosis</a:t>
            </a:r>
            <a:r>
              <a:rPr lang="en-US" dirty="0"/>
              <a:t> (the course depends on what type of sperm are produced, the most common type are </a:t>
            </a:r>
            <a:r>
              <a:rPr lang="cs-CZ" dirty="0" err="1"/>
              <a:t>with</a:t>
            </a:r>
            <a:r>
              <a:rPr lang="cs-CZ" dirty="0"/>
              <a:t> </a:t>
            </a:r>
            <a:r>
              <a:rPr lang="en-US" i="1" dirty="0" err="1"/>
              <a:t>flagell</a:t>
            </a:r>
            <a:r>
              <a:rPr lang="cs-CZ" i="1" dirty="0"/>
              <a:t>um </a:t>
            </a:r>
            <a:r>
              <a:rPr lang="cs-CZ" dirty="0"/>
              <a:t>= </a:t>
            </a:r>
            <a:r>
              <a:rPr lang="cs-CZ" dirty="0" err="1"/>
              <a:t>tail</a:t>
            </a:r>
            <a:r>
              <a:rPr lang="en-US" dirty="0"/>
              <a:t>)</a:t>
            </a:r>
            <a:r>
              <a:rPr lang="cs-CZ" dirty="0"/>
              <a:t>, </a:t>
            </a:r>
            <a:r>
              <a:rPr lang="en-US" dirty="0"/>
              <a:t>the oocyte is a mature egg cell after the second meiotic division </a:t>
            </a:r>
            <a:endParaRPr lang="cs-CZ" dirty="0"/>
          </a:p>
          <a:p>
            <a:pPr lvl="0">
              <a:buFont typeface="Wingdings" panose="05000000000000000000" pitchFamily="2" charset="2"/>
              <a:buChar char="§"/>
            </a:pPr>
            <a:r>
              <a:rPr lang="cs-CZ" dirty="0"/>
              <a:t> </a:t>
            </a:r>
            <a:r>
              <a:rPr lang="en-US" dirty="0"/>
              <a:t>spermatogenesis → 4 mature spermatozoa</a:t>
            </a:r>
            <a:endParaRPr lang="cs-CZ" dirty="0"/>
          </a:p>
          <a:p>
            <a:pPr lvl="0">
              <a:buFont typeface="Wingdings" panose="05000000000000000000" pitchFamily="2" charset="2"/>
              <a:buChar char="§"/>
            </a:pPr>
            <a:r>
              <a:rPr lang="cs-CZ" dirty="0"/>
              <a:t> </a:t>
            </a:r>
            <a:r>
              <a:rPr lang="en-US" dirty="0"/>
              <a:t>oogenesis</a:t>
            </a:r>
            <a:r>
              <a:rPr lang="cs-CZ" dirty="0"/>
              <a:t> </a:t>
            </a:r>
            <a:r>
              <a:rPr lang="en-US" dirty="0"/>
              <a:t>→ 1 mature oocyte and 3 pol</a:t>
            </a:r>
            <a:r>
              <a:rPr lang="cs-CZ" dirty="0"/>
              <a:t>ar </a:t>
            </a:r>
            <a:r>
              <a:rPr lang="cs-CZ" dirty="0" err="1"/>
              <a:t>bodies</a:t>
            </a:r>
            <a:r>
              <a:rPr lang="en-US" dirty="0"/>
              <a:t> or 2 if the first pol</a:t>
            </a:r>
            <a:r>
              <a:rPr lang="cs-CZ" dirty="0"/>
              <a:t>ar</a:t>
            </a:r>
            <a:r>
              <a:rPr lang="en-US" dirty="0"/>
              <a:t> </a:t>
            </a:r>
            <a:r>
              <a:rPr lang="cs-CZ" dirty="0"/>
              <a:t>body</a:t>
            </a:r>
            <a:r>
              <a:rPr lang="en-US" dirty="0"/>
              <a:t> </a:t>
            </a:r>
            <a:r>
              <a:rPr lang="cs-CZ" dirty="0" err="1"/>
              <a:t>does</a:t>
            </a:r>
            <a:r>
              <a:rPr lang="cs-CZ" dirty="0"/>
              <a:t> not </a:t>
            </a:r>
            <a:r>
              <a:rPr lang="cs-CZ" dirty="0" err="1"/>
              <a:t>undergo</a:t>
            </a:r>
            <a:r>
              <a:rPr lang="cs-CZ" dirty="0"/>
              <a:t> cell </a:t>
            </a:r>
            <a:r>
              <a:rPr lang="cs-CZ" dirty="0" err="1"/>
              <a:t>division</a:t>
            </a:r>
            <a:r>
              <a:rPr lang="cs-CZ" dirty="0"/>
              <a:t> </a:t>
            </a:r>
            <a:r>
              <a:rPr lang="en-US" dirty="0"/>
              <a:t>(as in </a:t>
            </a:r>
            <a:r>
              <a:rPr lang="en-US"/>
              <a:t>humans)</a:t>
            </a:r>
            <a:endParaRPr lang="cs-CZ" altLang="cs-CZ" dirty="0"/>
          </a:p>
        </p:txBody>
      </p:sp>
      <p:sp>
        <p:nvSpPr>
          <p:cNvPr id="5"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275682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4069" y="582749"/>
            <a:ext cx="9144000" cy="965200"/>
          </a:xfrm>
          <a:solidFill>
            <a:schemeClr val="bg1"/>
          </a:solidFill>
        </p:spPr>
        <p:txBody>
          <a:bodyPr>
            <a:normAutofit/>
          </a:bodyPr>
          <a:lstStyle/>
          <a:p>
            <a:pPr eaLnBrk="1" hangingPunct="1"/>
            <a:r>
              <a:rPr lang="cs-CZ" altLang="cs-CZ" dirty="0" err="1">
                <a:latin typeface="+mn-lt"/>
              </a:rPr>
              <a:t>Gametogenesis</a:t>
            </a:r>
            <a:endParaRPr lang="cs-CZ" altLang="cs-CZ" dirty="0">
              <a:latin typeface="+mn-lt"/>
            </a:endParaRPr>
          </a:p>
        </p:txBody>
      </p:sp>
      <p:sp>
        <p:nvSpPr>
          <p:cNvPr id="22531" name="Rectangle 3"/>
          <p:cNvSpPr>
            <a:spLocks noGrp="1" noChangeArrowheads="1"/>
          </p:cNvSpPr>
          <p:nvPr>
            <p:ph type="body" idx="1"/>
          </p:nvPr>
        </p:nvSpPr>
        <p:spPr>
          <a:xfrm>
            <a:off x="984069" y="1672047"/>
            <a:ext cx="10415451" cy="4458788"/>
          </a:xfrm>
          <a:solidFill>
            <a:schemeClr val="bg1"/>
          </a:solidFill>
        </p:spPr>
        <p:txBody>
          <a:bodyPr>
            <a:normAutofit/>
          </a:bodyPr>
          <a:lstStyle/>
          <a:p>
            <a:pPr eaLnBrk="1" hangingPunct="1">
              <a:lnSpc>
                <a:spcPct val="80000"/>
              </a:lnSpc>
              <a:buFontTx/>
              <a:buNone/>
            </a:pPr>
            <a:endParaRPr lang="cs-CZ" altLang="cs-CZ" dirty="0"/>
          </a:p>
          <a:p>
            <a:pPr>
              <a:lnSpc>
                <a:spcPct val="80000"/>
              </a:lnSpc>
              <a:buFont typeface="Wingdings" panose="05000000000000000000" pitchFamily="2" charset="2"/>
              <a:buChar char="§"/>
            </a:pPr>
            <a:r>
              <a:rPr lang="cs-CZ" dirty="0"/>
              <a:t> </a:t>
            </a:r>
            <a:r>
              <a:rPr lang="cs-CZ" dirty="0" err="1"/>
              <a:t>includes</a:t>
            </a:r>
            <a:r>
              <a:rPr lang="cs-CZ" dirty="0"/>
              <a:t> </a:t>
            </a:r>
            <a:r>
              <a:rPr lang="en-US" dirty="0"/>
              <a:t>development of germ cells (extraembryonic origin) and their migration into the gonads</a:t>
            </a:r>
            <a:endParaRPr lang="cs-CZ" dirty="0"/>
          </a:p>
          <a:p>
            <a:pPr>
              <a:lnSpc>
                <a:spcPct val="80000"/>
              </a:lnSpc>
              <a:buFont typeface="Wingdings" panose="05000000000000000000" pitchFamily="2" charset="2"/>
              <a:buChar char="§"/>
            </a:pPr>
            <a:r>
              <a:rPr lang="cs-CZ" dirty="0"/>
              <a:t> </a:t>
            </a:r>
            <a:r>
              <a:rPr lang="en-US" dirty="0"/>
              <a:t> further development according to different schemes for ♂ and ♀: </a:t>
            </a:r>
            <a:endParaRPr lang="cs-CZ" dirty="0"/>
          </a:p>
          <a:p>
            <a:pPr marL="457200" indent="-457200">
              <a:lnSpc>
                <a:spcPct val="80000"/>
              </a:lnSpc>
              <a:buAutoNum type="alphaLcParenR"/>
            </a:pPr>
            <a:r>
              <a:rPr lang="en-US" dirty="0"/>
              <a:t>mitotic germ cell</a:t>
            </a:r>
            <a:r>
              <a:rPr lang="cs-CZ" dirty="0"/>
              <a:t>s</a:t>
            </a:r>
            <a:r>
              <a:rPr lang="en-US" dirty="0"/>
              <a:t> proliferation in the germinal epithelium </a:t>
            </a:r>
            <a:endParaRPr lang="cs-CZ" dirty="0"/>
          </a:p>
          <a:p>
            <a:pPr marL="457200" indent="-457200">
              <a:lnSpc>
                <a:spcPct val="80000"/>
              </a:lnSpc>
              <a:buAutoNum type="alphaLcParenR"/>
            </a:pPr>
            <a:r>
              <a:rPr lang="cs-CZ" dirty="0"/>
              <a:t>in </a:t>
            </a:r>
            <a:r>
              <a:rPr lang="cs-CZ" dirty="0" err="1"/>
              <a:t>humans</a:t>
            </a:r>
            <a:r>
              <a:rPr lang="cs-CZ" dirty="0"/>
              <a:t>, </a:t>
            </a:r>
            <a:r>
              <a:rPr lang="en-US" dirty="0" err="1"/>
              <a:t>oogonia</a:t>
            </a:r>
            <a:r>
              <a:rPr lang="en-US" dirty="0"/>
              <a:t> </a:t>
            </a:r>
            <a:r>
              <a:rPr lang="en-US" dirty="0" err="1"/>
              <a:t>multiplie</a:t>
            </a:r>
            <a:r>
              <a:rPr lang="en-US" dirty="0"/>
              <a:t> in ♀ by the end of the 5th month of pregnancy, up to 7 million germ cells are formed, then their loss (atresia) until menopause</a:t>
            </a:r>
            <a:endParaRPr lang="cs-CZ" dirty="0"/>
          </a:p>
          <a:p>
            <a:pPr marL="457200" indent="-457200">
              <a:lnSpc>
                <a:spcPct val="80000"/>
              </a:lnSpc>
              <a:buAutoNum type="alphaLcParenR"/>
            </a:pPr>
            <a:r>
              <a:rPr lang="en-US" dirty="0" err="1"/>
              <a:t>spermatogonia</a:t>
            </a:r>
            <a:r>
              <a:rPr lang="en-US" dirty="0"/>
              <a:t> retain the ability to reproduce throughout life</a:t>
            </a:r>
            <a:endParaRPr lang="cs-CZ" altLang="cs-CZ" dirty="0"/>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2135109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27610" y="634819"/>
            <a:ext cx="10963300" cy="958850"/>
          </a:xfrm>
          <a:solidFill>
            <a:schemeClr val="bg1"/>
          </a:solidFill>
        </p:spPr>
        <p:txBody>
          <a:bodyPr>
            <a:noAutofit/>
          </a:bodyPr>
          <a:lstStyle/>
          <a:p>
            <a:pPr eaLnBrk="1" hangingPunct="1"/>
            <a:r>
              <a:rPr lang="cs-CZ" altLang="cs-CZ" dirty="0" err="1">
                <a:latin typeface="+mn-lt"/>
              </a:rPr>
              <a:t>Primordial</a:t>
            </a:r>
            <a:r>
              <a:rPr lang="cs-CZ" altLang="cs-CZ" dirty="0">
                <a:latin typeface="+mn-lt"/>
              </a:rPr>
              <a:t> </a:t>
            </a:r>
            <a:r>
              <a:rPr lang="cs-CZ" altLang="cs-CZ" dirty="0" err="1">
                <a:latin typeface="+mn-lt"/>
              </a:rPr>
              <a:t>germ</a:t>
            </a:r>
            <a:r>
              <a:rPr lang="cs-CZ" altLang="cs-CZ" dirty="0">
                <a:latin typeface="+mn-lt"/>
              </a:rPr>
              <a:t> </a:t>
            </a:r>
            <a:r>
              <a:rPr lang="cs-CZ" altLang="cs-CZ" dirty="0" err="1">
                <a:latin typeface="+mn-lt"/>
              </a:rPr>
              <a:t>cells</a:t>
            </a:r>
            <a:r>
              <a:rPr lang="cs-CZ" altLang="cs-CZ" dirty="0">
                <a:latin typeface="+mn-lt"/>
              </a:rPr>
              <a:t> (PGC)</a:t>
            </a:r>
          </a:p>
        </p:txBody>
      </p:sp>
      <p:sp>
        <p:nvSpPr>
          <p:cNvPr id="24579" name="Rectangle 3"/>
          <p:cNvSpPr>
            <a:spLocks noGrp="1" noChangeArrowheads="1"/>
          </p:cNvSpPr>
          <p:nvPr>
            <p:ph type="body" idx="1"/>
          </p:nvPr>
        </p:nvSpPr>
        <p:spPr>
          <a:xfrm>
            <a:off x="1027610" y="1811384"/>
            <a:ext cx="10371909" cy="4180114"/>
          </a:xfrm>
          <a:solidFill>
            <a:schemeClr val="bg1"/>
          </a:solidFill>
        </p:spPr>
        <p:txBody>
          <a:bodyPr>
            <a:normAutofit fontScale="77500" lnSpcReduction="20000"/>
          </a:bodyPr>
          <a:lstStyle/>
          <a:p>
            <a:pPr>
              <a:lnSpc>
                <a:spcPct val="150000"/>
              </a:lnSpc>
              <a:buFont typeface="Wingdings" panose="05000000000000000000" pitchFamily="2" charset="2"/>
              <a:buChar char="§"/>
              <a:defRPr/>
            </a:pPr>
            <a:r>
              <a:rPr lang="cs-CZ" dirty="0"/>
              <a:t> </a:t>
            </a:r>
            <a:r>
              <a:rPr lang="en-US" dirty="0"/>
              <a:t>→</a:t>
            </a:r>
            <a:r>
              <a:rPr lang="cs-CZ" dirty="0"/>
              <a:t> </a:t>
            </a:r>
            <a:r>
              <a:rPr lang="en-US" dirty="0"/>
              <a:t>germ cells</a:t>
            </a:r>
            <a:r>
              <a:rPr lang="cs-CZ" dirty="0"/>
              <a:t> (</a:t>
            </a:r>
            <a:r>
              <a:rPr lang="cs-CZ" dirty="0" err="1"/>
              <a:t>gametes</a:t>
            </a:r>
            <a:r>
              <a:rPr lang="cs-CZ" dirty="0"/>
              <a:t>)</a:t>
            </a:r>
          </a:p>
          <a:p>
            <a:pPr>
              <a:lnSpc>
                <a:spcPct val="150000"/>
              </a:lnSpc>
              <a:buFont typeface="Wingdings" panose="05000000000000000000" pitchFamily="2" charset="2"/>
              <a:buChar char="§"/>
              <a:defRPr/>
            </a:pPr>
            <a:r>
              <a:rPr lang="en-US" dirty="0"/>
              <a:t> their isolation and cultivation → </a:t>
            </a:r>
            <a:r>
              <a:rPr lang="cs-CZ" dirty="0"/>
              <a:t> </a:t>
            </a:r>
            <a:r>
              <a:rPr lang="en-US" dirty="0"/>
              <a:t>embryonic germ cells ("embryonic germ cells", EGCs, therapeutic potential) </a:t>
            </a:r>
            <a:endParaRPr lang="cs-CZ" dirty="0"/>
          </a:p>
          <a:p>
            <a:pPr>
              <a:lnSpc>
                <a:spcPct val="150000"/>
              </a:lnSpc>
              <a:buFont typeface="Wingdings" panose="05000000000000000000" pitchFamily="2" charset="2"/>
              <a:buChar char="§"/>
              <a:defRPr/>
            </a:pPr>
            <a:r>
              <a:rPr lang="cs-CZ" dirty="0"/>
              <a:t> </a:t>
            </a:r>
            <a:r>
              <a:rPr lang="en-US" dirty="0"/>
              <a:t>= </a:t>
            </a:r>
            <a:r>
              <a:rPr lang="en-US" dirty="0" err="1"/>
              <a:t>gonocytes</a:t>
            </a:r>
            <a:r>
              <a:rPr lang="en-US" dirty="0"/>
              <a:t>, mitotic</a:t>
            </a:r>
            <a:r>
              <a:rPr lang="cs-CZ" dirty="0"/>
              <a:t> </a:t>
            </a:r>
            <a:r>
              <a:rPr lang="cs-CZ" dirty="0" err="1"/>
              <a:t>division</a:t>
            </a:r>
            <a:r>
              <a:rPr lang="en-US" dirty="0"/>
              <a:t> → </a:t>
            </a:r>
            <a:r>
              <a:rPr lang="en-US" dirty="0" err="1"/>
              <a:t>spermiogonia</a:t>
            </a:r>
            <a:r>
              <a:rPr lang="en-US" dirty="0"/>
              <a:t> (</a:t>
            </a:r>
            <a:r>
              <a:rPr lang="en-US" dirty="0" err="1"/>
              <a:t>spermatogonia</a:t>
            </a:r>
            <a:r>
              <a:rPr lang="en-US" dirty="0"/>
              <a:t>) and </a:t>
            </a:r>
            <a:r>
              <a:rPr lang="en-US" dirty="0" err="1"/>
              <a:t>oogonia</a:t>
            </a:r>
            <a:r>
              <a:rPr lang="en-US" dirty="0"/>
              <a:t> </a:t>
            </a:r>
            <a:endParaRPr lang="cs-CZ" dirty="0"/>
          </a:p>
          <a:p>
            <a:pPr>
              <a:lnSpc>
                <a:spcPct val="150000"/>
              </a:lnSpc>
              <a:buFont typeface="Wingdings" panose="05000000000000000000" pitchFamily="2" charset="2"/>
              <a:buChar char="§"/>
              <a:defRPr/>
            </a:pPr>
            <a:r>
              <a:rPr lang="cs-CZ" dirty="0"/>
              <a:t> </a:t>
            </a:r>
            <a:r>
              <a:rPr lang="en-US" dirty="0"/>
              <a:t>in the human embryo</a:t>
            </a:r>
            <a:r>
              <a:rPr lang="cs-CZ" dirty="0"/>
              <a:t>, </a:t>
            </a:r>
            <a:r>
              <a:rPr lang="cs-CZ" dirty="0" err="1"/>
              <a:t>they</a:t>
            </a:r>
            <a:r>
              <a:rPr lang="cs-CZ" dirty="0"/>
              <a:t> are</a:t>
            </a:r>
            <a:r>
              <a:rPr lang="en-US" dirty="0"/>
              <a:t> detectable 24 days after fertilization in the area of the yolk sac, in  week</a:t>
            </a:r>
            <a:r>
              <a:rPr lang="cs-CZ" dirty="0"/>
              <a:t> 4-6</a:t>
            </a:r>
            <a:r>
              <a:rPr lang="en-US" dirty="0"/>
              <a:t> they migrate (active movement ?, growth forces and directed proliferation?) to the genital </a:t>
            </a:r>
            <a:r>
              <a:rPr lang="cs-CZ" dirty="0"/>
              <a:t>region and </a:t>
            </a:r>
            <a:r>
              <a:rPr lang="en-US" dirty="0"/>
              <a:t>become part of the germinal epithelium of the ovaries /</a:t>
            </a:r>
            <a:r>
              <a:rPr lang="cs-CZ" dirty="0"/>
              <a:t> </a:t>
            </a:r>
            <a:r>
              <a:rPr lang="cs-CZ" dirty="0" err="1"/>
              <a:t>testicles</a:t>
            </a:r>
            <a:r>
              <a:rPr lang="en-US" dirty="0"/>
              <a:t>, → </a:t>
            </a:r>
            <a:r>
              <a:rPr lang="en-US" dirty="0" err="1"/>
              <a:t>oogonia</a:t>
            </a:r>
            <a:r>
              <a:rPr lang="en-US" dirty="0"/>
              <a:t> / </a:t>
            </a:r>
            <a:r>
              <a:rPr lang="en-US" dirty="0" err="1"/>
              <a:t>spermatogonia</a:t>
            </a:r>
            <a:r>
              <a:rPr lang="en-US" dirty="0"/>
              <a:t> </a:t>
            </a:r>
            <a:endParaRPr lang="cs-CZ" dirty="0"/>
          </a:p>
          <a:p>
            <a:pPr>
              <a:lnSpc>
                <a:spcPct val="150000"/>
              </a:lnSpc>
              <a:buFont typeface="Wingdings" panose="05000000000000000000" pitchFamily="2" charset="2"/>
              <a:buChar char="§"/>
              <a:defRPr/>
            </a:pPr>
            <a:r>
              <a:rPr lang="cs-CZ" dirty="0"/>
              <a:t> PGC</a:t>
            </a:r>
            <a:r>
              <a:rPr lang="en-US" dirty="0"/>
              <a:t> in </a:t>
            </a:r>
            <a:r>
              <a:rPr lang="en-US" dirty="0" err="1"/>
              <a:t>extragonadal</a:t>
            </a:r>
            <a:r>
              <a:rPr lang="en-US" dirty="0"/>
              <a:t> areas → </a:t>
            </a:r>
            <a:r>
              <a:rPr lang="en-US" dirty="0" err="1"/>
              <a:t>teratomas</a:t>
            </a:r>
            <a:r>
              <a:rPr lang="en-US" dirty="0"/>
              <a:t> </a:t>
            </a:r>
            <a:endParaRPr lang="cs-CZ" dirty="0"/>
          </a:p>
          <a:p>
            <a:pPr>
              <a:lnSpc>
                <a:spcPct val="150000"/>
              </a:lnSpc>
              <a:buFont typeface="Wingdings" panose="05000000000000000000" pitchFamily="2" charset="2"/>
              <a:buChar char="§"/>
              <a:defRPr/>
            </a:pPr>
            <a:r>
              <a:rPr lang="cs-CZ" dirty="0"/>
              <a:t> </a:t>
            </a:r>
            <a:r>
              <a:rPr lang="en-US" dirty="0"/>
              <a:t>the basics of human gonads acquire an M / F character at week 12: development determined by </a:t>
            </a:r>
            <a:r>
              <a:rPr lang="en-US" dirty="0" err="1"/>
              <a:t>gonosomes</a:t>
            </a:r>
            <a:r>
              <a:rPr lang="en-US" dirty="0"/>
              <a:t>, TDF ("testis-determining factor" on the short arm of the Y chromosome) and MIF (Müllerian inhibiting factor; produced by </a:t>
            </a:r>
            <a:r>
              <a:rPr lang="en-US" dirty="0" err="1"/>
              <a:t>Sertoli</a:t>
            </a:r>
            <a:r>
              <a:rPr lang="en-US" dirty="0"/>
              <a:t> </a:t>
            </a:r>
            <a:r>
              <a:rPr lang="cs-CZ" dirty="0" err="1"/>
              <a:t>cells</a:t>
            </a:r>
            <a:r>
              <a:rPr lang="en-US" dirty="0"/>
              <a:t>) </a:t>
            </a:r>
            <a:endParaRPr lang="cs-CZ" altLang="cs-CZ" dirty="0"/>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415354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54034" y="918754"/>
            <a:ext cx="6870700" cy="685800"/>
          </a:xfrm>
        </p:spPr>
        <p:txBody>
          <a:bodyPr>
            <a:noAutofit/>
          </a:bodyPr>
          <a:lstStyle/>
          <a:p>
            <a:pPr eaLnBrk="1" hangingPunct="1"/>
            <a:r>
              <a:rPr lang="cs-CZ" altLang="cs-CZ" dirty="0" err="1">
                <a:latin typeface="+mn-lt"/>
              </a:rPr>
              <a:t>Spermatogenesis</a:t>
            </a:r>
            <a:endParaRPr lang="cs-CZ" altLang="cs-CZ" dirty="0">
              <a:latin typeface="+mn-lt"/>
            </a:endParaRPr>
          </a:p>
        </p:txBody>
      </p:sp>
      <p:sp>
        <p:nvSpPr>
          <p:cNvPr id="24579" name="Rectangle 3"/>
          <p:cNvSpPr>
            <a:spLocks noGrp="1" noChangeArrowheads="1"/>
          </p:cNvSpPr>
          <p:nvPr>
            <p:ph type="body" idx="1"/>
          </p:nvPr>
        </p:nvSpPr>
        <p:spPr>
          <a:xfrm>
            <a:off x="1254033" y="1785256"/>
            <a:ext cx="9945189" cy="4493624"/>
          </a:xfrm>
        </p:spPr>
        <p:txBody>
          <a:bodyPr>
            <a:normAutofit fontScale="85000" lnSpcReduction="20000"/>
          </a:bodyPr>
          <a:lstStyle/>
          <a:p>
            <a:pPr>
              <a:lnSpc>
                <a:spcPct val="150000"/>
              </a:lnSpc>
              <a:buFont typeface="Wingdings" panose="05000000000000000000" pitchFamily="2" charset="2"/>
              <a:buChar char="§"/>
            </a:pPr>
            <a:r>
              <a:rPr lang="cs-CZ" altLang="cs-CZ" sz="1600" b="1" dirty="0">
                <a:latin typeface="Arial" panose="020B0604020202020204" pitchFamily="34" charset="0"/>
              </a:rPr>
              <a:t> </a:t>
            </a:r>
            <a:r>
              <a:rPr lang="en-US" dirty="0"/>
              <a:t>sperm</a:t>
            </a:r>
            <a:r>
              <a:rPr lang="cs-CZ" dirty="0" err="1"/>
              <a:t>atozoa</a:t>
            </a:r>
            <a:r>
              <a:rPr lang="en-US" dirty="0"/>
              <a:t>: develop in the seminiferous tubules (type of tubular glands) from male primordial germ cells called </a:t>
            </a:r>
            <a:r>
              <a:rPr lang="en-US" dirty="0" err="1"/>
              <a:t>spermatogonia</a:t>
            </a:r>
            <a:endParaRPr lang="cs-CZ" dirty="0"/>
          </a:p>
          <a:p>
            <a:pPr>
              <a:lnSpc>
                <a:spcPct val="150000"/>
              </a:lnSpc>
              <a:buFont typeface="Wingdings" panose="05000000000000000000" pitchFamily="2" charset="2"/>
              <a:buChar char="§"/>
            </a:pPr>
            <a:r>
              <a:rPr lang="en-US" dirty="0"/>
              <a:t> maturation begins under the influence of sex hormones in puberty </a:t>
            </a:r>
            <a:endParaRPr lang="cs-CZ" dirty="0"/>
          </a:p>
          <a:p>
            <a:pPr>
              <a:lnSpc>
                <a:spcPct val="150000"/>
              </a:lnSpc>
              <a:buFont typeface="Wingdings" panose="05000000000000000000" pitchFamily="2" charset="2"/>
              <a:buChar char="§"/>
            </a:pPr>
            <a:r>
              <a:rPr lang="cs-CZ" dirty="0"/>
              <a:t> </a:t>
            </a:r>
            <a:r>
              <a:rPr lang="en-US" dirty="0" err="1"/>
              <a:t>spermatogonia</a:t>
            </a:r>
            <a:r>
              <a:rPr lang="en-US" dirty="0"/>
              <a:t> and </a:t>
            </a:r>
            <a:r>
              <a:rPr lang="cs-CZ" dirty="0" err="1"/>
              <a:t>further</a:t>
            </a:r>
            <a:r>
              <a:rPr lang="cs-CZ" dirty="0"/>
              <a:t> </a:t>
            </a:r>
            <a:r>
              <a:rPr lang="cs-CZ" dirty="0" err="1"/>
              <a:t>developmental</a:t>
            </a:r>
            <a:r>
              <a:rPr lang="cs-CZ" dirty="0"/>
              <a:t> </a:t>
            </a:r>
            <a:r>
              <a:rPr lang="cs-CZ" dirty="0" err="1"/>
              <a:t>stages</a:t>
            </a:r>
            <a:r>
              <a:rPr lang="cs-CZ" dirty="0"/>
              <a:t> </a:t>
            </a:r>
            <a:r>
              <a:rPr lang="cs-CZ" dirty="0" err="1"/>
              <a:t>of</a:t>
            </a:r>
            <a:r>
              <a:rPr lang="en-US" dirty="0"/>
              <a:t> cells are connected by cytoplasmic bridges - synchronous development of a group of cells, initially dependent on </a:t>
            </a:r>
            <a:r>
              <a:rPr lang="en-US" dirty="0" err="1"/>
              <a:t>Sertoli</a:t>
            </a:r>
            <a:r>
              <a:rPr lang="en-US" dirty="0"/>
              <a:t> cells</a:t>
            </a:r>
            <a:endParaRPr lang="cs-CZ" dirty="0"/>
          </a:p>
          <a:p>
            <a:pPr>
              <a:lnSpc>
                <a:spcPct val="150000"/>
              </a:lnSpc>
              <a:buFont typeface="Wingdings" panose="05000000000000000000" pitchFamily="2" charset="2"/>
              <a:buChar char="§"/>
            </a:pPr>
            <a:r>
              <a:rPr lang="cs-CZ" dirty="0"/>
              <a:t> </a:t>
            </a:r>
            <a:r>
              <a:rPr lang="en-US" dirty="0" err="1"/>
              <a:t>Sertoli</a:t>
            </a:r>
            <a:r>
              <a:rPr lang="en-US" dirty="0"/>
              <a:t> cells</a:t>
            </a:r>
            <a:r>
              <a:rPr lang="cs-CZ" dirty="0"/>
              <a:t>:</a:t>
            </a:r>
            <a:r>
              <a:rPr lang="en-US" dirty="0"/>
              <a:t> → environment for development, a barrier regulating the exchange of molecules </a:t>
            </a:r>
            <a:r>
              <a:rPr lang="en-US"/>
              <a:t>and protect </a:t>
            </a:r>
            <a:r>
              <a:rPr lang="en-US" dirty="0"/>
              <a:t>against immunological destruction (blood-testis barrier, one of the tightest tissue barriers in the mammalian body, similar to blood-brain barrier )</a:t>
            </a:r>
            <a:endParaRPr lang="cs-CZ" dirty="0"/>
          </a:p>
          <a:p>
            <a:pPr>
              <a:lnSpc>
                <a:spcPct val="150000"/>
              </a:lnSpc>
              <a:buFont typeface="Wingdings" panose="05000000000000000000" pitchFamily="2" charset="2"/>
              <a:buChar char="§"/>
            </a:pPr>
            <a:r>
              <a:rPr lang="en-US" dirty="0"/>
              <a:t> sperm production in men: development takes 64 days, attention</a:t>
            </a:r>
            <a:r>
              <a:rPr lang="cs-CZ" dirty="0"/>
              <a:t>!</a:t>
            </a:r>
            <a:r>
              <a:rPr lang="en-US" dirty="0"/>
              <a:t>: </a:t>
            </a:r>
            <a:r>
              <a:rPr lang="en-US" dirty="0" err="1"/>
              <a:t>eg</a:t>
            </a:r>
            <a:r>
              <a:rPr lang="cs-CZ" dirty="0"/>
              <a:t>.</a:t>
            </a:r>
            <a:r>
              <a:rPr lang="en-US" dirty="0"/>
              <a:t> antibiotics, antimitotic treatment !!!</a:t>
            </a:r>
            <a:endParaRPr lang="cs-CZ" dirty="0"/>
          </a:p>
          <a:p>
            <a:pPr>
              <a:lnSpc>
                <a:spcPct val="150000"/>
              </a:lnSpc>
              <a:buFont typeface="Wingdings" panose="05000000000000000000" pitchFamily="2" charset="2"/>
              <a:buChar char="§"/>
            </a:pPr>
            <a:r>
              <a:rPr lang="cs-CZ" dirty="0"/>
              <a:t> s</a:t>
            </a:r>
            <a:r>
              <a:rPr lang="en-US" dirty="0"/>
              <a:t>perm belong to the smallest cells of the body</a:t>
            </a:r>
            <a:endParaRPr lang="cs-CZ" altLang="cs-CZ" sz="1600" dirty="0">
              <a:latin typeface="Arial" panose="020B0604020202020204" pitchFamily="34" charset="0"/>
            </a:endParaRPr>
          </a:p>
          <a:p>
            <a:pPr eaLnBrk="1" hangingPunct="1">
              <a:lnSpc>
                <a:spcPct val="110000"/>
              </a:lnSpc>
            </a:pPr>
            <a:endParaRPr lang="cs-CZ" altLang="cs-CZ" sz="1600" dirty="0">
              <a:latin typeface="Arial" panose="020B0604020202020204" pitchFamily="34" charset="0"/>
            </a:endParaRPr>
          </a:p>
        </p:txBody>
      </p:sp>
      <p:sp>
        <p:nvSpPr>
          <p:cNvPr id="5"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1459940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noChangeArrowheads="1"/>
          </p:cNvSpPr>
          <p:nvPr>
            <p:ph type="title"/>
          </p:nvPr>
        </p:nvSpPr>
        <p:spPr>
          <a:xfrm>
            <a:off x="1236617" y="1025889"/>
            <a:ext cx="9144000" cy="609600"/>
          </a:xfrm>
          <a:solidFill>
            <a:schemeClr val="bg1"/>
          </a:solidFill>
        </p:spPr>
        <p:txBody>
          <a:bodyPr>
            <a:noAutofit/>
          </a:bodyPr>
          <a:lstStyle/>
          <a:p>
            <a:pPr eaLnBrk="1" hangingPunct="1"/>
            <a:r>
              <a:rPr lang="cs-CZ" altLang="cs-CZ" dirty="0" err="1">
                <a:latin typeface="+mn-lt"/>
              </a:rPr>
              <a:t>Spermatogenesis</a:t>
            </a:r>
            <a:endParaRPr lang="cs-CZ" altLang="cs-CZ" dirty="0">
              <a:latin typeface="+mn-lt"/>
            </a:endParaRPr>
          </a:p>
        </p:txBody>
      </p:sp>
      <p:sp>
        <p:nvSpPr>
          <p:cNvPr id="3" name="Zástupný symbol pro obsah 2"/>
          <p:cNvSpPr>
            <a:spLocks noGrp="1"/>
          </p:cNvSpPr>
          <p:nvPr>
            <p:ph idx="1"/>
          </p:nvPr>
        </p:nvSpPr>
        <p:spPr>
          <a:xfrm>
            <a:off x="949235" y="1849801"/>
            <a:ext cx="5782492" cy="4411662"/>
          </a:xfrm>
          <a:solidFill>
            <a:schemeClr val="bg1"/>
          </a:solidFill>
        </p:spPr>
        <p:txBody>
          <a:bodyPr>
            <a:normAutofit fontScale="77500" lnSpcReduction="20000"/>
          </a:bodyPr>
          <a:lstStyle/>
          <a:p>
            <a:pPr>
              <a:lnSpc>
                <a:spcPct val="134000"/>
              </a:lnSpc>
              <a:buFont typeface="Wingdings" panose="05000000000000000000" pitchFamily="2" charset="2"/>
              <a:buChar char="§"/>
              <a:defRPr/>
            </a:pPr>
            <a:r>
              <a:rPr lang="cs-CZ" dirty="0"/>
              <a:t> </a:t>
            </a:r>
            <a:r>
              <a:rPr lang="en-US" dirty="0" err="1"/>
              <a:t>spermatogonia</a:t>
            </a:r>
            <a:r>
              <a:rPr lang="en-US" dirty="0"/>
              <a:t>: </a:t>
            </a:r>
            <a:r>
              <a:rPr lang="cs-CZ" dirty="0"/>
              <a:t>on</a:t>
            </a:r>
            <a:r>
              <a:rPr lang="en-US" dirty="0"/>
              <a:t> the basement membrane of the </a:t>
            </a:r>
            <a:r>
              <a:rPr lang="cs-CZ" dirty="0" err="1"/>
              <a:t>seminiferous</a:t>
            </a:r>
            <a:r>
              <a:rPr lang="cs-CZ" dirty="0"/>
              <a:t> </a:t>
            </a:r>
            <a:r>
              <a:rPr lang="cs-CZ" dirty="0" err="1"/>
              <a:t>tubules</a:t>
            </a:r>
            <a:r>
              <a:rPr lang="en-US" dirty="0"/>
              <a:t> </a:t>
            </a:r>
            <a:endParaRPr lang="cs-CZ" dirty="0"/>
          </a:p>
          <a:p>
            <a:pPr>
              <a:lnSpc>
                <a:spcPct val="134000"/>
              </a:lnSpc>
              <a:buFont typeface="Wingdings" panose="05000000000000000000" pitchFamily="2" charset="2"/>
              <a:buChar char="§"/>
              <a:defRPr/>
            </a:pPr>
            <a:r>
              <a:rPr lang="cs-CZ" dirty="0"/>
              <a:t> </a:t>
            </a:r>
            <a:r>
              <a:rPr lang="en-US" dirty="0"/>
              <a:t>→ developmental stages of type A</a:t>
            </a:r>
            <a:r>
              <a:rPr lang="cs-CZ" dirty="0"/>
              <a:t>, </a:t>
            </a:r>
            <a:r>
              <a:rPr lang="en-US" dirty="0"/>
              <a:t>IM and B. Type B </a:t>
            </a:r>
            <a:r>
              <a:rPr lang="cs-CZ" dirty="0" err="1"/>
              <a:t>leaves</a:t>
            </a:r>
            <a:r>
              <a:rPr lang="en-US" dirty="0"/>
              <a:t> the basal compartment </a:t>
            </a:r>
            <a:r>
              <a:rPr lang="cs-CZ" dirty="0"/>
              <a:t>and </a:t>
            </a:r>
            <a:r>
              <a:rPr lang="cs-CZ" dirty="0" err="1"/>
              <a:t>enters</a:t>
            </a:r>
            <a:r>
              <a:rPr lang="cs-CZ" dirty="0"/>
              <a:t> </a:t>
            </a:r>
            <a:r>
              <a:rPr lang="cs-CZ" dirty="0" err="1"/>
              <a:t>the</a:t>
            </a:r>
            <a:r>
              <a:rPr lang="cs-CZ" dirty="0"/>
              <a:t> </a:t>
            </a:r>
            <a:r>
              <a:rPr lang="en-US" dirty="0"/>
              <a:t> </a:t>
            </a:r>
            <a:r>
              <a:rPr lang="en-US" dirty="0" err="1"/>
              <a:t>adluminal</a:t>
            </a:r>
            <a:r>
              <a:rPr lang="en-US" dirty="0"/>
              <a:t> </a:t>
            </a:r>
            <a:r>
              <a:rPr lang="cs-CZ" dirty="0" err="1"/>
              <a:t>compartment</a:t>
            </a:r>
            <a:r>
              <a:rPr lang="cs-CZ" dirty="0"/>
              <a:t> </a:t>
            </a:r>
            <a:r>
              <a:rPr lang="en-US" dirty="0"/>
              <a:t>between </a:t>
            </a:r>
            <a:r>
              <a:rPr lang="en-US" dirty="0" err="1"/>
              <a:t>Sertoli</a:t>
            </a:r>
            <a:r>
              <a:rPr lang="en-US" dirty="0"/>
              <a:t> cells</a:t>
            </a:r>
            <a:r>
              <a:rPr lang="cs-CZ" dirty="0"/>
              <a:t> → </a:t>
            </a:r>
            <a:r>
              <a:rPr lang="en-US" dirty="0"/>
              <a:t> mitosis </a:t>
            </a:r>
            <a:r>
              <a:rPr lang="cs-CZ" dirty="0"/>
              <a:t>→ </a:t>
            </a:r>
            <a:r>
              <a:rPr lang="en-US" dirty="0"/>
              <a:t>2 spermatocytes I. </a:t>
            </a:r>
            <a:r>
              <a:rPr lang="cs-CZ" dirty="0"/>
              <a:t>T</a:t>
            </a:r>
            <a:r>
              <a:rPr lang="en-US" dirty="0" err="1"/>
              <a:t>hus</a:t>
            </a:r>
            <a:r>
              <a:rPr lang="en-US" dirty="0"/>
              <a:t>, </a:t>
            </a:r>
            <a:r>
              <a:rPr lang="en-US" dirty="0" err="1"/>
              <a:t>spermatogonia</a:t>
            </a:r>
            <a:r>
              <a:rPr lang="en-US" dirty="0"/>
              <a:t> repeatedly divide (reproductive zone), enriched with nutrients and mitotically divided into spermatocytes </a:t>
            </a:r>
            <a:r>
              <a:rPr lang="cs-CZ" dirty="0"/>
              <a:t>I</a:t>
            </a:r>
            <a:r>
              <a:rPr lang="en-US" dirty="0"/>
              <a:t>. We call this stage the growth stage.</a:t>
            </a:r>
            <a:endParaRPr lang="cs-CZ" dirty="0"/>
          </a:p>
          <a:p>
            <a:pPr>
              <a:lnSpc>
                <a:spcPct val="134000"/>
              </a:lnSpc>
              <a:buFont typeface="Wingdings" panose="05000000000000000000" pitchFamily="2" charset="2"/>
              <a:buChar char="§"/>
              <a:defRPr/>
            </a:pPr>
            <a:r>
              <a:rPr lang="cs-CZ" dirty="0"/>
              <a:t> </a:t>
            </a:r>
            <a:r>
              <a:rPr lang="en-US" dirty="0"/>
              <a:t>when the cell enters the maturation stage, the first meiotic division occurs. Spermatocytes II are formed (</a:t>
            </a:r>
            <a:r>
              <a:rPr lang="en-US" dirty="0" err="1"/>
              <a:t>prespermat</a:t>
            </a:r>
            <a:r>
              <a:rPr lang="cs-CZ" dirty="0" err="1"/>
              <a:t>ids</a:t>
            </a:r>
            <a:r>
              <a:rPr lang="en-US" dirty="0"/>
              <a:t>, relatively shortest period of existence within </a:t>
            </a:r>
            <a:r>
              <a:rPr lang="cs-CZ" dirty="0" err="1"/>
              <a:t>spermatogenesis</a:t>
            </a:r>
            <a:r>
              <a:rPr lang="en-US" dirty="0"/>
              <a:t>). The second meiotic division produces spherical spermatids with haploid sets of chromosomes. </a:t>
            </a:r>
            <a:r>
              <a:rPr lang="cs-CZ" dirty="0" err="1"/>
              <a:t>S</a:t>
            </a:r>
            <a:r>
              <a:rPr lang="en-US" dirty="0" err="1"/>
              <a:t>permatocytogenesis</a:t>
            </a:r>
            <a:r>
              <a:rPr lang="en-US" dirty="0"/>
              <a:t> </a:t>
            </a:r>
            <a:r>
              <a:rPr lang="cs-CZ" dirty="0" err="1"/>
              <a:t>is</a:t>
            </a:r>
            <a:r>
              <a:rPr lang="cs-CZ" dirty="0"/>
              <a:t> </a:t>
            </a:r>
            <a:r>
              <a:rPr lang="cs-CZ" dirty="0" err="1"/>
              <a:t>finished</a:t>
            </a:r>
            <a:r>
              <a:rPr lang="cs-CZ" dirty="0"/>
              <a:t> </a:t>
            </a:r>
            <a:r>
              <a:rPr lang="en-US" dirty="0"/>
              <a:t>and </a:t>
            </a:r>
            <a:r>
              <a:rPr lang="en-US" dirty="0" err="1"/>
              <a:t>spermiohistogenesis</a:t>
            </a:r>
            <a:r>
              <a:rPr lang="en-US" dirty="0"/>
              <a:t> (</a:t>
            </a:r>
            <a:r>
              <a:rPr lang="cs-CZ" dirty="0" err="1"/>
              <a:t>spermateliosis</a:t>
            </a:r>
            <a:r>
              <a:rPr lang="en-US" dirty="0"/>
              <a:t>) begins </a:t>
            </a:r>
            <a:endParaRPr lang="cs-CZ" sz="1500" dirty="0">
              <a:solidFill>
                <a:schemeClr val="tx1"/>
              </a:solidFill>
            </a:endParaRPr>
          </a:p>
        </p:txBody>
      </p:sp>
      <p:sp>
        <p:nvSpPr>
          <p:cNvPr id="25605" name="AutoShape 6" descr="data:image/jpeg;base64,/9j/4AAQSkZJRgABAQAAAQABAAD/2wCEAAkGBxQTEhUUExQWFhUXGBwbGBgYGBcZHBocHhwYGB4YGhcYHSggGBwlHBcYIjEhJSkrLi4uFx8zODMsNygtLisBCgoKDg0OGxAQGywkICQsLCwsLCwsLCwsLCwsLCwsLCwsLCwsLCwsNCwsLCwsLCwsLCwsLCwsLCwsLCwsLCwsLP/AABEIAMMBAwMBIgACEQEDEQH/xAAbAAACAgMBAAAAAAAAAAAAAAAEBQMGAAECB//EAD0QAAEDAgQDBQcCBgEEAwEAAAECAxEAIQQSMUEFUWEGInGBkRMyobHB0fBC4QcUI1Jy8WIzQ4KSJKKyFf/EABgBAAMBAQAAAAAAAAAAAAAAAAECAwAE/8QAJxEAAgICAgICAgIDAQAAAAAAAAECESExAxJBURNhIjJxgZGh4QT/2gAMAwEAAhEDEQA/APPcNwIIsp2yk6n9I1PnaoeG8HQ4ohp3uAZlLINgLARTLjTWRSmlgIWkBJ5Em8qkyCRQDbvskqGuawg6gb+EzXNbOlpE7TbYWtCSSRAKojMnY+IrbILLS3QCVr/pNg/2z3lekCs7OYNDqv6j6WRn0yqUVdAAPiTT8JS3i8OVI9qwg5VomYSZ7x5ak+VaOxbFjXB1ewWEpKTEZZEwO8RPp6UqwzOHcZeSW1F8KT7NRV3Ut2zSndWsHrVt4/xTDKfb9igBsETdQBvNhyuR1ql+2CSpSRBzHT+06COlL2dumByTWDnFwiMoAJ1AMkHkeVotUSWUqgLMAnXrtQzrgS4vcAzPMmpuJpyQReUgieRpqZKs2MGEpKhBHeEKAEQZg+NhRfE8IhKWkDQkzGsEfekmEWtSgEAA7Rv40Y6F5kphRUfeTv6baTSNZLRmmmNeDtKVigCkYlKFplJMBw6gEG8QJPhR38QVF3FqCUq7sZTpYnRWyQNAKjw+dl1xhmAoj/q5gCAIWAMtpMC87Chv/wCnkbcK++txWaCZ15npS8jaSaWQ9l1pCzjOBLSEZ15nCokpGgBvrXeCbLSUuLspSVFsCJzRYqGwqfgDAdd/qmLEnfWwgGmfF+zwOZwYjMDYSBNhsNhtTRTSpiqCbtlTdnImdYoVLBIJ0SNTTc4PIUpJCoTNr3N48pqHjBzpCpKlK2AjKBtbWmjKnRF8Yx4HjF4fBvuTOZxDaUk2/uWQOeWBRmH4y2vfKeunrS7iuGUnD4VnTul1f+Szb0SKARgzWckSdFvavdPwNSa66/l5qoNtuJIKcwjlIo9HFHhqjMN519aCbWgYZYAiD4/k0PjUiL7adeld8PxgdHukEDcGpsZhCEjeY/PGqONq0LdYBcMuBJMRr0qIYJxaysvKQFaITplGmYGxO9MVYJAQi5K7lcxl17oHgNSdz0rXt0+POPvUpxY0ZEGM4YhxICyo5dCDB+AoPBcOUwMQsrcADRS0GgMyyop7ird1NpJEU4QZpjg8MtZCWxmUdANT60kbX2UuzzlnB4hY7jBnmRA/+xoV1l5KlJdVlUmO7IMzyi1ek8Qwq0HKtJSeRsaRu8MbvLaRfrJ62p1IGiqKUdZvvb5ChVN7k/CrLiuDA3bMdDf0O1K8Pw8l5KHAQCfgLxTppC5ZcezX8MXcUH0uOJbeQ22ptHdUlYUJBUpMwDEWuDrVG4vhHWHFMuoKFoMKSY+Y1HhXovCe1C2FuOHXJlkToDb0CjSf+JfBfZFLgd9rmSlSide+CoEc07Tzminfga01gowWedZRSMASASUg8jrWVu0RcnqfaptpfDlYtSB7Z19awrcAqypTPRIFqpHEMItCcriQlSIGoEjW/OJr1THcSw+Ma4bgGYgvpDqNCkMpKlT4ka9aUfxe7K+xWnEpTnbJANiSlRsJ6daSnVrR1XRSeEpQlC3Uzmb/AEq/uIOWDvQWKxkNpIJC1KvygTYjzNqYYptCWg2DdPeUAJOYiRPgKX4lpsqbDqgkKTMgglCh/cPpTeaKOqFq1n2uYzeOenOpDikShBE65z0Ktudq3hsUlKgFiQJAIiZOniKCW1JcvCkwQOe9MlZO6G2A4SHXciVwsHuFQkGDYK5WqxYHgqXlS8Ar2fcJH6iCZi3uiqtw7FqbWFpN0kGfhVv4RjglvvECFEk6bzM+dTk8pMSUqjS2Q8Z4YhhsraTluJy6wATr4SY6Umx763lJUCFKgAEAAm2pI1plxbjgU4r2bZW3GXvmACQZJAPe6UL2dwiiwFkAQI6kSY/3U5qvyQrjUVZxh+GPpQsJbSvNHeEFSSN0nadKTP4J45u4tRQJUIUco0kgaCSLnnV/4FjocDNglaVXMXUIKbn/AMhHWo+IcRYYxgLwcLRRD4aUpKimFQmxEiSD4CKHHNvYllGD/sTJguZQEp/ttqrr0q08A4kh5sJeAzRqdDG/SkgwGGcU6tsukgktpOUgpzWBIkzl501f7JYz2QdaSy62Uz/TXdNphSTF6tXbWxpLsRcY4YllYUmSlQMCdPPzrvhWDQ6rIUKJCSbEmw8Bypd/MrKAhZ93QcrXAmrN2RaKSpw+7lCZ5Tfzsk1Pr2tiW1hnWKwjbhlSATAAOY6AQBAtUaeGNj9JHWZHxrvtL2jSMQPZI7gSnMDAKlbnu6HSi8Jj2n7oVB/sV7w+/lSNOLDhkAwY/uH/AK/MzUamSNcnpR6m4rbgCgRvTfJL2DqgVhsj+2KLcfQEkKBJ/TGk7AmgIIAn8H5FC410pSSDBt8xW+SdA6xAsfjFFWVSSDsP0/DWuVKDaockf8094Dx5UywTslMqIv0pvi+Hyk5d9RqDPSpqUnmshpIToZJALagoazP2ozCYhaCFCQQdjcHnSjHcGWghTByKnQGATyg2n50fguIBwZXklp0cxAV1BNj4U0ZORsIdY3jq3yC6oEpTE5R7vWNaCRi2CTLqEcgq0+EitJT5jSRrXCEA90gEciNfpRftjWSZEq0ynqI9bUrc4IhDntC4Qde+RHxiKnd7LsLkpSWlRqgkX/xmKrOJwCky24rOJ7pmR4jlpcUVG/IrY04jh4zaFOspII5XilmMxaltpSvvBsZBOuWSoAneJIFSNL0J5Qfka020ZWI5fOnpiWLfYqN+dZRimL1lLkw27M484bGpfKCpDSZcI1AWC2FxzvpV+4x2pdWVtLyLw62p71zJuCI20rzDheEUpxyCoDvCTcqASd+VMcNKUlBOef7tgNgBaKScFHkU0/FV4Z2uaqmS4x72bZtKlhQUQnNY6Dpaqy9hFqUcyFFUgm2u21WZAUSLQelEGQOu5NH5vSFfIIWuGNpUn+i4ocioRPM2otIRnynCm8945I05gUdFYKD5GybmBcHdwi1lPsy0rQghN+lWlPDsMpOWBGwI5baXpI7hUqBzCeuh9aGTjVsKCHJLeiHNSOQV96bYOy8DnEdncIogkkKGuWR8NPUVGcOhtHs0GeU856dLVE4rN3rzHrXDeKMRa/5rS9vAG72dvcJBIVKgRcKB/VsLC1H9quwrpUXEuhwrSLWBzRaD+pPhfpQ2ExykKmZHX0p7he0mkoCQLCNPSsqRlR5BicI6wopUCkzVy7O8djCKbS8tLskKQUgpUk/qCo7p2NHdtXQ+lSiFZjBgySb7E9425zVUZwTkdxLg/wDEgepiqd08s11omU2c2knbe/OnmB4q1h2IdCl5yo5dL2Ak2sAPjSBPBH1aBIO0q+0xVhxfY5SmgoLaWgAJCgVyg6yU2nNe+nwop3oRR9lUxuIzFSgNbgfShG8SIBFiDarfhexwA77hP+Ij4maLHZTDDRBnmVHXwpXJLZkhfwLjyzCH77JVuP8ALmOtPHrWPl0/alWN7OgA5Ledj471vBOrQn2btoslRvPSeXKp4eUZt+QlbkLAVY6etBcYakDofW371M6nOMn6hdJ5/wDH7VvFslxAUDB1PSLGuiEe0WkTbyAYF3voEj3hc/Or83GUfmtq8tfWUkDeZ8KtvCONqWuFQG8sJ523Pj9KHG0ndBlkd43DJUlQESN+R2Jqu8Qedy2sBrG/7VFxPFuJWS2oAzB/OV64w2NVEOJkHUp+1Sm1J3oaOEL8Y+7lzNKIWNRNiPDSfnSV3tHiD/3MvgBHytViS1MqRcTAOht0NJsZwEqWogpCSZA5TtT8OcSQW0jrh3aPEBQJcJnmAR+1M33UulSwnKrVQGk2uPGq5iOBuoHdIV4W+Bqbh2PWleRyeUxEjkefSqSjWUZxtYYyw6LLB2Vbz/cU0YZlAJ3g/ClxaOYxoQPO9j8aYcSXlR7JOptPIbnx5U3G08iMAfx7CVFJWJGtifjWVG3w1AAAGnOt0K+g2hilBTvlMR1g9K5Q9lUAEzG6jA9Bc0J7ck2+GvrU7TR3rkcrKLAcl0mYA8hWgPLwrmQLfn7VuTEJjz/YVtgs7LYqRDAGpNAusPGIcSADeE3PSTNDPcMeWf8ArrSOQn6GnSNgdZBzt1ramJkKuPURS5nhDiZ/+S4q2v7KnSmmEZyjvLUo7KhIPoBBqka8iNeiLC8OgKGa0ynpzE8qEW3kVEQOXWnbC41E9Rb1FS4zhvtUykyfjzg0XCLVxNbWxMQAmTz/ACaJ4fupU5QNR8uvhUHFUKSlsRJIJjrMfeggtWiiY5fmlRniWBlkxCz7ZTokE2AJkgciaL9sVWMkeg9aESsbCPia04sxYyrYHT12pLvYSXE4rKLVnCO0YQqAtImykqiD660mxj7/ALQJShRBIHu2JO+c2A9KX4gJJIWnKeY+32qqg9haaPRmsaF+76T8uYqYKnWK80wnDVKI9msagSFQRJiYmav2AT3QkFRCREqMk9STvQn292KqC1nkaKwnD1YhJygAj3pgigS0SelF4RxTapQSnnG45VNRbY1oWYns+qSUupQRci8HwGoPWu2ig5myYUYnlf7xp1orFvBIW4o6D8FK22Dlzq1X3ldJ0A8BAqilOGhWosg4nwRMzmA8b/AUuS0EmJJ8B99KbEEEm56G/wAKNfwC0hKlJKMwt/o3Fb5LdrAOonw5Gcykm1rixHOmSGUnaohwtJMkXmbKUJ8QDeh8Vwh0qKmnlAT7hmB0BB+dGrQyQxVhR++n+6Ddwh5g+IpdisVjWE5vZhwDWDm+GtGcP4uh8W7qh7yDtTflD+ASimDYpgpEkQOY0pPjEZ7ZZ3H3qzOXtoeW3rS7ENA9D8P2oSm/AqVHXAmVLIBSZTJHXf51mNGU94pnxn5UJhcSpC4m19qPdyudFdKfiV/iCTFuY/3H0rVSOMuAkR+etZTfGvRrNMpjlapTiRHPwoRSpEGDBnSukIrjoqyVLhPWikTzqJtBP3/aimWxqbga8vCN6eKEZ0g+PwohAGxzGdB9xahVPTyCeQrlt8Jkk+McqLlWjJDgAJGZbiUJ3OvlfU+FCq9usZ2kq9iTAdcGUH/FI184rvgfDEYhYexBlCT/AE2v0xzVz+sV6BxN1CsKsRACe6BlsRoIGgFVjByV2NgobTriRrm6wK6d4gpsJIWkkiYSJI6Hka0InmaWY0hS+4DI1vMnWoytATQxwvFUuOD+ZW4G7yWgnNvFjtO1D4j2bmbIoOtz3VEXI68jQBRMEVzw4ezeKT7rtx0X+8fCtTaDfg6ewZT7unL9/vXKNb2PWnKka0G5hc2uoNDqwMccL4fLNxdyQCFJAMiYIOnOkGK4enMUrSCQY/Ip1w95z3YKgNYBOm8U+4vg0qaStKsxMSIEctdj4118cFJCNvwedvcL9mUuNH3SDlPTkatPCuKB9s5ozg8gCOYMcqVY1ME0qMpVmTY7Ea0OWNZiaEn5LwhJ0ANQhfI+J+9VNfGsQmMhQeci/wA4mhBxR11Ki6rKhOqUgJBI2IFyOlQbdFlDyMuP8QLhQw3cqVtv18AKs2Fw0wnkKpvZJtLmJU9JORFuhJiPQH1q54N0e0AUYT+o9OQ6nSrcXHjJPlxKgnEcL9mkOKBCSSARcmN45a36UdxBbLyGiXjISAAR7p8v02A8qdu4ht1hQ0AEAWsALRy5VR22bwbZj3fW3zoT4+jx5DeDtxvKoiZjcfStpxOWUr0OihYgcjzqPENlCoOhFjULozJI3GnjSdcWhe2SXGWNtIt16g1XuLcPCle0bhDw0Vz6HnTdC+7OsGCPkRQ7ogTqDoeX2oKVhAsM6Vp7whQ1HXmKx24g+RqPFImL2n5bVKoZhIrdbVr+wWBlsSCrQHzrvEi2ZO1Tvgb1phMf4n8+FaCp0ZkbXEkwM1jvW6xeBSTrHSsrq+XkJ0gFtCth+edHYJhJMEyrcbDx61EkK0SLnQ/M0ThWggQNdzz6k1yccLyy0nRIEX50I+7mNrJGn1NFYpcIVGpgeRqBLXdHr5VSUfCJ35BXVwAOd/tW0sla0okZdV3v0EfmtaUdVHa/0AqfhqMqcx95VyaVJNhukO8NiI000imzbxUhSemk6iDoZvtaq80uPHemeFevFUbAgXDC55ClmDMnMOc1ZsPwZbq4SQExm8d9qRs4JSFKQRBSSCOUdPCka7NVoOUjbrMK6H8I/OdBY4ZVJOnXkZkH1py60cum9Lcc1nSas4fi0KnTscqxHtgFIbjnF77+AqfhPCy67lgwQSCBuIBPhSbslxdSAtlVguB4EWkeOnpXpWF4YWXGr/8AZ5A6kBVp60OKPdW/7KONMCawKcIpDqFEqSoZov3DYi3rUvajiTKzomf7kiFHxI1HjQfF5KlQrMCfD1qvPLKzKjJ/BVL6tpAcsUK8cgHSZNLzhSf1X5aVJ2h4g4wtPdSptQ3kGRqJHSKXDtM3IBaWLTIUn6ioNOwKN6On8P1IIqDtXiCgoSSMxQlSo6/tRr/Gwhgu5MpPuSZPTYAVTVJW4oqWSSdSTWilJ2/BeEeuy7dj/wDoOKAElwAn/wAZFWbAs5lXE+FK+CJwjWHShp0uPKGZ2DABGyQYiAfhVq4AW21AuZlEicoB+J2p4vNEuSD7Wx48yWsORlCcwkyATA1vcgmqZjsTmMjyq68dP9IKVCSq5TYwNkzrykc6814nxNLTjTZF1nn7o2PrR5XbM1Wh6vEZ0X/DS4mDH50rplcW2k1rKZqeUJsjiF+P+6hUDMaTp4/vRD6a4eHqLih18msWPI9OVcMuxamzrIPmKUvNZT9aCb45WHZJik2tEnaosKqxHp+fmlVftLjiXgEEj2YgESL6mKs3DF5m2lk3UPKdD8RVXx07WgtUjrNNZXS2r2rVLkXAS44DBCEo/wARHnfeuAY01OlRqVvr0qdKbTvRXpBlJydsjdb7h6kVy6e6AN67Wq6RyF/P9hQuPxQaaU6dSSEDmra3Ia0POAJWDujOtLY0BlX28qa5eVL+CYZSQSrWB4ybknrR6iPKlWAyVOjhpBBv5zTLBACSdQKCTGpqQ4m5I2A9AKjNvSCqL32ebhQWCItM7G6h5UL20wozJeTBUvuuRurZfp3fIUj7EdonHUOIWRZcpkD3SDA0uRePGrFxSVNKC4JIAERbkoHxHwrq441CgydqisPO7cqBdQb1ppZBhWu/7UTlBFWWiBTsa97LEAi2avX+AdpA8lrOe8ltSF6XFiD5x615J2rZ91W4JrXZ3jKk2B7ydOo5VDs4S7LXk6I5jR62jEJCxBSpBOhEEdDsaR4hEOKPM/GgeHcVSsBaTrtuCNQRUy8ZJJtVvxkrJNvQB2ow3tMOsfqR30+Wo8xNef4LDl1xKYkamb2r0lWIGp05VSvZDDocNgcxSnfcx8PnUeSXrZXiXsB4ziUuOZRORuwg2J3PwoXNXCXsxgRbQBOX/ddxRUUlQZvJIy8pCgpCilQMgjY16Zwft1hyQpYyLI70wBPQjUGvMDYVsCh9oU9R492tYVCy8lQvlbQoEk9dk33Neal9eJxSHJHtFvIShsTYSIvsNB1vQLrMCokuFtSVpPeCgoHqDI+NUis2WSVHrbjdzbQ12ofGhOG472+Hbd1UpPe/ymDRrQmRbSg6p2cjVOiF0SKjItUeI4g2hSEk++vKPGCft60QpBvSRqgtM4T7ifzeq/i3y3iShau49BROytDfqfmKshTttpVd7ZYErYzD3mjmB6b/AH8q1J4Y0NibtJw+QHBqLL6jn5fWjez+Ilr2ehTdPUG/wPzrfCsenEMnN76RDnXYKjqNetIHMWphaUzJSq55jl5ihDt+r8FatUXVYvWqquI7TnMcqe7tWVTq/QnxsacU4mlpNiFLOg2nrRvZ3EKcw4UsySpUnoDoKo6cVaMuaat3Z/GJThFKcIQELIPOIBFtyZit1pDzglHAwGhUTA3J2HjSDjK1uuIAT/SChlO4FpzX1rTasTjM6WwEMEXKoShI/wCSz+roK4ZDOGVlAOIWe7fMhoE2kjVfhYVlGinHx9cssuETlaTO8k+ZmKjcMjqdvrRbhsB8vpUGTeoy9HK3bslWbBPn9B9ahxSgGnljdJTrue79aKZE6wRbXa1K+1GJ9mhpqLrJUegFh6k/CorMsDpE3YBwh1YFhCTI8x9auHFHCEgGLaRB85BqjdiMRGJWmBdEX5gzVrfMkn5V18ZOQAlvnz/IqSNiakCOehPxrsNBVgZjW4tVfAhV+14hvTUimX8OuBtZfbk5nFSkAfoG8zaTa/Kh+2QHsSeRH2jxqyfw5Qr+TTIgEqKTa4nX1n0rm5m0nR1/+ZWxti8GkpKYFxqAAQeemtVHE4NbS4UfAjQj6eFWfjbuQdDrzJ6UqxDaoTnPvGwjTqOdhXA+brKmdk+BTja2aHCVLaBSYUbieXiL1RO0BcbcyKGloIsevUda9PaxhEJWgotY6gjmFD5VUe1uJaeaUdHmF5SkwFQTBsfeGhBFdHE25WyE4qKwVFLST7vdPI/Q1w4kixEVyTUqMTAhQzJ5H6HaunJC0yBwaVlSusZgFNGRqUn3gPqKiNMCSozW1Rpw8LTyrHJg+FaCVFHUb/vRQYui49mHcqC0DqcyQfIGge0XGyXPZtmzZlSv+XLypQcUWlIUiJCFJk+QzGepnyoLD2KQb5lCT50vXyM0rsZY9D7mR1RuCMoE23zeM1deBY8vMJUoELSrKqQRMQQrzB+dJGn0nQimHDMUEqUCdUz6VL5KwxG7QwxOOShaEHVZMeX3rt0gggiygQfCqlj8UXF5oiNByA086d4PiAcRP6gBm+9ZyEoqWG/ou50GYkEf3CdD6fKguPj+r0gQeaTcHyBjyptjMCW3VNlQWAbLTcHrO4vQuOwufLNikRzmCT9apCauyqdEf8kn+3YVlYor5Vla37GtAOTu2UAeQI+lMeF49tltYW0XFkgpk90KE95Q6A6b0Qp5LWVxKU5r5UkDUiJM7CaUN4ZawpUWTr18OdUu1kssD5XaPMlKbJAPu8zqV6QmTtThPEQ+YeEuo7xcIyqygQEkixGl+lUNTVaceVGWTHKT+Reh09MMuRtFyxPHmwopR/UV/wAfdHnv5Ufwd8vIzHXNHKqAwpSRIHwq39iuISktn3gcwtqPqQfnSThSwc8oJRwWDBkFSkmBB35edUTjfEw7iVq0Snuo37qZE+J186c8dxYcPsm1wMxzq5x+m201WcRw4pV7wM38N70OKKV35DDjdWMeG4stuJcTePiK9GwLyXEBaTY15m2NKfdm+KlpYQo/01W8Cd6aLpkJIuaU6zVDc4oprEKeSo3J7uxHXwp32v417FGRPvLnyGk1QCvMRy3p5ZeCvDDFvyW/tHi0YnC5kGe8kkbjnI86Z/wz44Gkqw61AXBbJ1UVEym9uXrVBW6oGETBAChsd712jEEHr0/aklFtUPFODwe9vtodTC9JnrIpevCDMCVZgnS2p5/OvOOCdqHGgqSXEkWCj7qucmrTwztS242SqUrTGYRN+h5Vxy4VdsvHn8FpeQmcn6T8K8x7eYYJxIVIOZAmInMnumesZa1xj+ITi84ZQEXgLJkgf4xE1Un31rUVLUZNzN1HrXTx8TWSXI+xOFyYAJP5eo8Rh1qMCSNoBg+dDKfOibfEnxovA4hxM3NxEGwq1NZESS2EYLKmJSSrnpA8RRuIKF+8QCdFfRQGvjSoOKkz5GpXHhHOKRrIOy0zh9CkriLRcza+9EobtAoPCOlXMbc/CmMKCe972/7eVaeBZL0RuMBQhW1d4BpDhKcsW135fWoHXDNt4t5UTw9pTS86wUpgyf2pXoVNo4c4WUd5MW2Ip/wV9LqJgAixEflq4wmMS4gqA0JBG/5EUm4LjQ28YnIr1ESZily7vwHY74jhxqPzxobhGaVhAk79Ei5JJ0F6KOKBURIKSAQZG9K/bgYoqJVBGUjxgQeYpI3lIFDJ5QCQs61Dj0hUKTvrRHFnkgQTFreIGlJ8LiMwABuNjTyVAirydEVlS28K1U7GCF+yV/20kjwt+3SgsU+kwhO237UjOOWkFMjyAn1rhLMJzkm8x1rp+N+WdXZBuJaIPWhcQiwveo0YtXP4CugApQBn99adJrYLTOELVoBROFxC21hWeNRpNjratuJSm0GeulaZwzjhAbGad9I8zWuwMbuMsISAFKccI7uQQPAzetcZBQlJ9mluQkwpYUoyTcpkxppaKA/k0IzBxSioAQGoiZ0JO0VLxn2JyhrD+wgAQVlxSuaiTYeApeqWx3PANh8SQoAgGTt9qOctQeEwilA5E6C6jaB40YvCD2eQq3EEdOU+MUskrIuHZ2D8Q40pZMpbOwUUZjAEWKtPIUDhUnlRjuDSo3JPW0+fOpcPhgIGieetM5KqRn6RDltFQKZvCYnYc/DrVg4JxHBt4hSnWluISB7NE6qG6jvEaaGaUYxOeTpJJ8LzQWBcx2BYRSs3zqw9nm4S4ZmSKTNJI1uab8BflC770nNmLCssrjrgBOXWTc/QVEo0Q+zJJSJ51E0i4N/KuhVQUcsi9zEflqZsLzaULijm70Qdx05xQ6XiBE2oNdgSVhuLUAQFAnfWPWu0iaAxCiTfWBRbBgClapCyWBzwfChCATqdPCj1sE1DwNBUCtWmgpqCAYO9ck7cmxCt41v2agQAOu/xpzhHg4gHnYih+IYUvuo9me6mQo7bWNT4DhJbUcpN9jofOjLK+zMTpP8AL4gpuG3NzpMWjzpdhRaTqSasfHcIS0ZTp7pOx8fWq8EWqsJdkNeCdCykV17a6SdZEnw+tDyajW4CTsNt6bqAvfAeANY7CPvuYgNvIcyttmIIIBHUkmdOVVvtf2UxGCyqcCShfuqSZBtOhuDQjLiMgKpJCgQgSAoXnMoXG1hes4jxBx8JDqisp90nUD+0dN6Sp901VeUUjKKjTBmXyAJzT+GsrgNdTW6pgFxAHVySeZrS1kxO2lH4Xh4cFpQeaoIPkLp+NHN8Fbiyy6dw3EDxOtVtIpTEbKJUBzowMQok6HSmBwSQQAkDnqSPM0SWEb0kpjKImcyplRGbodPPnXTGMUqSZJ5aJA5ACisW2FKKWwmUxJNhPIdaWPOLT3T3SNedZZQHhh3DmVvE5coy3IJj/dTYpjdxxII2Tc+tL8HiyhKoFzFzy5VLh2FOmTpRccmVBS+IkpyIFvy1R4WVElWxo9GGSmwjrUQQCaSVJGlIwqA86GUokZHSBJlJE93r4dKKU0LdKWSS7BMxSwonFpEzTITYevPrUprcVug2Tbs5ipcC7BI0mo5qTDYZSz3dtzpQesmToAOOUYQALGKIabjSmq+DJIzSArwqRrhSdyfkKL5E9BcxK+2Dvf8ALVAcGBr+1PcR7JGjYURuZ+tJ31yTIA6AQB5U0ZMybohGEE3NThq0TF5/ahQpQPdv0o1K+YI8reopnZrY74diQ2yCo7mB9qAxfEFKcKkmAAQPv40I65MX0ECo6mogLd2WaAZ6lRJ5naaZYRYzFP5zqrdm8XkWsHRSdeUX+tN+D4vO4pQ0kR8BSyxkVoOdxCFlTSyAqNDyOhHOqZjcP7NWU6g/hpx2xRDiFixg+lIlZnCkkykAwJ8bU0UFLFhHCuFOYhRbby5jeVKSgAdZufKueM4QoXJ9mM36WySkR3bTsSCfOlywtKu8YPQ/atsqJuYIqlMNYOhXQqRlmbmpyyJilbFJm+IkAANpgeNZUqQBWUtI1iZoEmCbchYfvRntko/4jaPkKFccDWveVy5U4wvEm3WzLYCxZIiQZsL1Srydd0KXuLrz6yLDvAG1MVPiCSnQbEj51DxXhQaKV6pmFCdetQ4l8BM87CjL6MmBfzAm2bWTJGvlUYUCsqiBXJUiBAIO+tSoYUd9bAAX9NqahbtHGYEgAd0fkmmjDalaKAoRDwbPWLgj50ywrqSkOEE6gQYg6mbeFLJ4D/JwkkW9TuftUoAArptRcVlSO+YASN+dDvGDlXYzAHOptdtE5flo1nUcwGux6HehUskLk8tedHM4gweh9etcqWCqBrEwOVFrqsBcUokdczUihXEVMidMNgqg6b08ZPpl/wBfKkrQhQ6/6pxh1wQTsPqaSWwBY96SYAA+N/tWiCu2iRp9zUU5jYd2im3MqSowcuwrLIBPimQoH+4b0pxDRBvzAjmToB8abZ5knXXxrjEN5kkb2Uk8lDT5mjCVPJRMVDCkGZSQDsRfcgeU0UUhJIkWiPA6X5/tQ7CVZYhKTJtBtaJ1115054ZwtxxtS0gEFaUk+m3K6fWryoONAx4WTBgevh9xULmCUAbDQEXuQasWD4W+6g5cuVKwg+9JyknMkAd5NtfCp8VwDFhXutKjOAMyRKiciZzH3TlVYciKSKfkEY5KYlJzRoTI6W1k8qbcKbKVplUX05zlj/8AQpi12WxYUCpCE7CT1i1+szyEih8fw7EJyqWhIzLCBee9AI0JNggGeo50zjYGL+MYlx9zLKYE5Li94KetCq/plIABFgYO5BP0qxjs1iWsygG7EkrmU6KXM8iAT4ETQD3AcU2CpTTcIkmTEZBdXvaQtInTvJ506X0NWNC95hSknSI5iZIkAdYpSMOoiREC2up3jnrVrwfA8S42FpylK0pVAMwII70lOWyd5mU86kPYzFJQMraFXUYBnLlsTM6kpNhOnlWWDLBXOHoUk5TEHeRrMRRzkCLiCJBmRuNfKt4vgeJS8ppKUkpCVnYQSCDc2k7HYaDSoXuAYm2ZKUpSndQ0zC5AN5Lg/wDYUZQvJnG8k81lFhte67/4j80rK5e5usPf+v8ApTlKJJJuasuDbCS1Ai4rKyunk2gyGfa9sZRb9FU9RnINorKymLS2QLME+NOeHq0O51PlWVlaf6k2C8TaGYGNVX+FFZAkkJsJ0rKykl+qA/1HvA2gHXhFggxra43obB4pX8xlmUlUEEA7jmK1WUoY6QsS0P5hSI7oJtViDQSO6AI0itVlS5tiT2LeIjShALVlZQjomyZ5IyNnfvfOi9h4/SsrKR6/yEMYZSYt+QKW9on1JbQAYBIn51usqkP2QI7J2Vf0jUaNBWqypjADyjn8aJDqkkBKiAZNiRtWVlW9GIOGqMRJtYXNhAMeFFuLPM771uspZfsGTtgDb6iCSo68zXIcIQIJ97meZrKyrAJMWohNiRfYkbHlSZbhg3OsanTlWVlNAaGh9wRRiZM5RufD5U0UoxqfU1lZUOTZMW4hRk3N9bm9CESpKZOVSgFCTBGsHzv41lZTRYUOiqsrKyuYx//Z"/>
          <p:cNvSpPr>
            <a:spLocks noChangeAspect="1" noChangeArrowheads="1"/>
          </p:cNvSpPr>
          <p:nvPr/>
        </p:nvSpPr>
        <p:spPr bwMode="auto">
          <a:xfrm>
            <a:off x="1236617" y="1545000"/>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pic>
        <p:nvPicPr>
          <p:cNvPr id="7" name="Picture 8"/>
          <p:cNvPicPr/>
          <p:nvPr/>
        </p:nvPicPr>
        <p:blipFill rotWithShape="1">
          <a:blip r:embed="rId3">
            <a:extLst>
              <a:ext uri="{28A0092B-C50C-407E-A947-70E740481C1C}">
                <a14:useLocalDpi xmlns:a14="http://schemas.microsoft.com/office/drawing/2010/main" val="0"/>
              </a:ext>
            </a:extLst>
          </a:blip>
          <a:srcRect l="1811"/>
          <a:stretch/>
        </p:blipFill>
        <p:spPr bwMode="auto">
          <a:xfrm>
            <a:off x="7132318" y="2107474"/>
            <a:ext cx="4772297" cy="3149375"/>
          </a:xfrm>
          <a:prstGeom prst="rect">
            <a:avLst/>
          </a:prstGeom>
          <a:noFill/>
          <a:ln>
            <a:noFill/>
          </a:ln>
          <a:extLst>
            <a:ext uri="{53640926-AAD7-44D8-BBD7-CCE9431645EC}">
              <a14:shadowObscured xmlns:a14="http://schemas.microsoft.com/office/drawing/2010/main"/>
            </a:ext>
          </a:extLst>
        </p:spPr>
      </p:pic>
      <p:sp>
        <p:nvSpPr>
          <p:cNvPr id="8" name="Rectangle 6"/>
          <p:cNvSpPr>
            <a:spLocks noChangeArrowheads="1"/>
          </p:cNvSpPr>
          <p:nvPr/>
        </p:nvSpPr>
        <p:spPr bwMode="auto">
          <a:xfrm>
            <a:off x="10707681" y="6015242"/>
            <a:ext cx="13516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cs-CZ" altLang="cs-CZ" sz="1000" dirty="0">
                <a:latin typeface="+mn-lt"/>
              </a:rPr>
              <a:t> </a:t>
            </a:r>
            <a:r>
              <a:rPr lang="cs-CZ" altLang="cs-CZ" sz="1000" dirty="0" err="1">
                <a:latin typeface="+mn-lt"/>
              </a:rPr>
              <a:t>Junqueira</a:t>
            </a:r>
            <a:r>
              <a:rPr lang="cs-CZ" altLang="cs-CZ" sz="1000" dirty="0">
                <a:latin typeface="+mn-lt"/>
              </a:rPr>
              <a:t> a kol., 1997</a:t>
            </a:r>
          </a:p>
        </p:txBody>
      </p:sp>
      <p:sp>
        <p:nvSpPr>
          <p:cNvPr id="10"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3617590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36320" y="973796"/>
            <a:ext cx="9144000" cy="609600"/>
          </a:xfrm>
          <a:solidFill>
            <a:schemeClr val="bg1"/>
          </a:solidFill>
        </p:spPr>
        <p:txBody>
          <a:bodyPr>
            <a:noAutofit/>
          </a:bodyPr>
          <a:lstStyle/>
          <a:p>
            <a:pPr eaLnBrk="1" hangingPunct="1"/>
            <a:r>
              <a:rPr lang="cs-CZ" altLang="cs-CZ" dirty="0" err="1">
                <a:latin typeface="+mn-lt"/>
              </a:rPr>
              <a:t>Spermiohistogenesis</a:t>
            </a:r>
            <a:endParaRPr lang="cs-CZ" altLang="cs-CZ" dirty="0">
              <a:latin typeface="+mn-lt"/>
            </a:endParaRPr>
          </a:p>
        </p:txBody>
      </p:sp>
      <p:sp>
        <p:nvSpPr>
          <p:cNvPr id="26627" name="Rectangle 3"/>
          <p:cNvSpPr>
            <a:spLocks noGrp="1" noChangeArrowheads="1"/>
          </p:cNvSpPr>
          <p:nvPr>
            <p:ph type="body" idx="1"/>
          </p:nvPr>
        </p:nvSpPr>
        <p:spPr>
          <a:xfrm>
            <a:off x="1210491" y="1761922"/>
            <a:ext cx="7219406" cy="4310742"/>
          </a:xfrm>
          <a:solidFill>
            <a:schemeClr val="bg1"/>
          </a:solidFill>
        </p:spPr>
        <p:txBody>
          <a:bodyPr/>
          <a:lstStyle/>
          <a:p>
            <a:pPr>
              <a:buFont typeface="Wingdings" panose="05000000000000000000" pitchFamily="2" charset="2"/>
              <a:buChar char="§"/>
            </a:pPr>
            <a:r>
              <a:rPr lang="cs-CZ" dirty="0"/>
              <a:t> </a:t>
            </a:r>
            <a:r>
              <a:rPr lang="cs-CZ" dirty="0" err="1"/>
              <a:t>reduction</a:t>
            </a:r>
            <a:r>
              <a:rPr lang="cs-CZ" dirty="0"/>
              <a:t> </a:t>
            </a:r>
            <a:r>
              <a:rPr lang="cs-CZ" dirty="0" err="1"/>
              <a:t>of</a:t>
            </a:r>
            <a:r>
              <a:rPr lang="cs-CZ" dirty="0"/>
              <a:t> </a:t>
            </a:r>
            <a:r>
              <a:rPr lang="cs-CZ" dirty="0" err="1"/>
              <a:t>the</a:t>
            </a:r>
            <a:r>
              <a:rPr lang="cs-CZ" dirty="0"/>
              <a:t> </a:t>
            </a:r>
            <a:r>
              <a:rPr lang="cs-CZ" dirty="0" err="1"/>
              <a:t>nucleus</a:t>
            </a:r>
            <a:r>
              <a:rPr lang="cs-CZ" dirty="0"/>
              <a:t>: chromatin </a:t>
            </a:r>
            <a:r>
              <a:rPr lang="cs-CZ" dirty="0" err="1"/>
              <a:t>condensation</a:t>
            </a:r>
            <a:r>
              <a:rPr lang="cs-CZ" dirty="0"/>
              <a:t> </a:t>
            </a:r>
          </a:p>
          <a:p>
            <a:pPr>
              <a:buFont typeface="Wingdings" panose="05000000000000000000" pitchFamily="2" charset="2"/>
              <a:buChar char="§"/>
            </a:pPr>
            <a:r>
              <a:rPr lang="cs-CZ" dirty="0"/>
              <a:t> </a:t>
            </a:r>
            <a:r>
              <a:rPr lang="cs-CZ" dirty="0" err="1"/>
              <a:t>cytoplasm</a:t>
            </a:r>
            <a:r>
              <a:rPr lang="cs-CZ" dirty="0"/>
              <a:t> </a:t>
            </a:r>
            <a:r>
              <a:rPr lang="cs-CZ" dirty="0" err="1"/>
              <a:t>reduction</a:t>
            </a:r>
            <a:r>
              <a:rPr lang="cs-CZ" dirty="0"/>
              <a:t>: → </a:t>
            </a:r>
            <a:r>
              <a:rPr lang="cs-CZ" dirty="0" err="1"/>
              <a:t>residual</a:t>
            </a:r>
            <a:r>
              <a:rPr lang="cs-CZ" dirty="0"/>
              <a:t> </a:t>
            </a:r>
            <a:r>
              <a:rPr lang="cs-CZ" dirty="0" err="1"/>
              <a:t>bodies</a:t>
            </a:r>
            <a:r>
              <a:rPr lang="cs-CZ" dirty="0"/>
              <a:t> (</a:t>
            </a:r>
            <a:r>
              <a:rPr lang="cs-CZ" dirty="0" err="1"/>
              <a:t>phagocytosis</a:t>
            </a:r>
            <a:r>
              <a:rPr lang="cs-CZ" dirty="0"/>
              <a:t> by </a:t>
            </a:r>
            <a:r>
              <a:rPr lang="cs-CZ" dirty="0" err="1"/>
              <a:t>Sertoli</a:t>
            </a:r>
            <a:r>
              <a:rPr lang="cs-CZ" dirty="0"/>
              <a:t> </a:t>
            </a:r>
            <a:r>
              <a:rPr lang="cs-CZ" dirty="0" err="1"/>
              <a:t>cells</a:t>
            </a:r>
            <a:r>
              <a:rPr lang="cs-CZ" dirty="0"/>
              <a:t>)</a:t>
            </a:r>
          </a:p>
          <a:p>
            <a:pPr>
              <a:buFont typeface="Wingdings" panose="05000000000000000000" pitchFamily="2" charset="2"/>
              <a:buChar char="§"/>
            </a:pPr>
            <a:r>
              <a:rPr lang="cs-CZ" dirty="0"/>
              <a:t> </a:t>
            </a:r>
            <a:r>
              <a:rPr lang="cs-CZ" dirty="0" err="1"/>
              <a:t>condensation</a:t>
            </a:r>
            <a:r>
              <a:rPr lang="cs-CZ" dirty="0"/>
              <a:t> </a:t>
            </a:r>
            <a:r>
              <a:rPr lang="cs-CZ" dirty="0" err="1"/>
              <a:t>of</a:t>
            </a:r>
            <a:r>
              <a:rPr lang="cs-CZ" dirty="0"/>
              <a:t> </a:t>
            </a:r>
            <a:r>
              <a:rPr lang="cs-CZ" dirty="0" err="1"/>
              <a:t>the</a:t>
            </a:r>
            <a:r>
              <a:rPr lang="cs-CZ" dirty="0"/>
              <a:t> Golgi </a:t>
            </a:r>
            <a:r>
              <a:rPr lang="cs-CZ" dirty="0" err="1"/>
              <a:t>apparatus</a:t>
            </a:r>
            <a:r>
              <a:rPr lang="cs-CZ" dirty="0"/>
              <a:t> → </a:t>
            </a:r>
            <a:r>
              <a:rPr lang="cs-CZ" dirty="0" err="1"/>
              <a:t>acrosome</a:t>
            </a:r>
            <a:r>
              <a:rPr lang="cs-CZ" dirty="0"/>
              <a:t>: </a:t>
            </a:r>
            <a:r>
              <a:rPr lang="cs-CZ" dirty="0" err="1"/>
              <a:t>hyaluronidase</a:t>
            </a:r>
            <a:r>
              <a:rPr lang="cs-CZ" dirty="0"/>
              <a:t>, </a:t>
            </a:r>
            <a:r>
              <a:rPr lang="cs-CZ" dirty="0" err="1"/>
              <a:t>acrosin</a:t>
            </a:r>
            <a:r>
              <a:rPr lang="cs-CZ" dirty="0"/>
              <a:t>, </a:t>
            </a:r>
            <a:r>
              <a:rPr lang="cs-CZ" dirty="0" err="1"/>
              <a:t>proacrosin</a:t>
            </a:r>
            <a:r>
              <a:rPr lang="cs-CZ" dirty="0"/>
              <a:t>, </a:t>
            </a:r>
            <a:r>
              <a:rPr lang="cs-CZ" dirty="0" err="1"/>
              <a:t>collagenase</a:t>
            </a:r>
            <a:r>
              <a:rPr lang="cs-CZ" dirty="0"/>
              <a:t> </a:t>
            </a:r>
          </a:p>
          <a:p>
            <a:pPr>
              <a:buFont typeface="Wingdings" panose="05000000000000000000" pitchFamily="2" charset="2"/>
              <a:buChar char="§"/>
            </a:pPr>
            <a:r>
              <a:rPr lang="cs-CZ" dirty="0"/>
              <a:t> </a:t>
            </a:r>
            <a:r>
              <a:rPr lang="cs-CZ" dirty="0" err="1"/>
              <a:t>flagellum</a:t>
            </a:r>
            <a:r>
              <a:rPr lang="cs-CZ" dirty="0"/>
              <a:t> </a:t>
            </a:r>
            <a:r>
              <a:rPr lang="cs-CZ" dirty="0" err="1"/>
              <a:t>development</a:t>
            </a:r>
            <a:r>
              <a:rPr lang="cs-CZ" dirty="0"/>
              <a:t>: </a:t>
            </a:r>
            <a:r>
              <a:rPr lang="cs-CZ" dirty="0" err="1"/>
              <a:t>mitochondria</a:t>
            </a:r>
            <a:r>
              <a:rPr lang="cs-CZ" dirty="0"/>
              <a:t> </a:t>
            </a:r>
            <a:r>
              <a:rPr lang="cs-CZ" dirty="0" err="1"/>
              <a:t>spirally</a:t>
            </a:r>
            <a:r>
              <a:rPr lang="cs-CZ" dirty="0"/>
              <a:t> </a:t>
            </a:r>
            <a:r>
              <a:rPr lang="cs-CZ" dirty="0" err="1"/>
              <a:t>arranged</a:t>
            </a:r>
            <a:r>
              <a:rPr lang="cs-CZ" dirty="0"/>
              <a:t> in </a:t>
            </a:r>
            <a:r>
              <a:rPr lang="cs-CZ" dirty="0" err="1"/>
              <a:t>the</a:t>
            </a:r>
            <a:r>
              <a:rPr lang="cs-CZ" dirty="0"/>
              <a:t> </a:t>
            </a:r>
            <a:r>
              <a:rPr lang="cs-CZ" dirty="0" err="1"/>
              <a:t>proximal</a:t>
            </a:r>
            <a:r>
              <a:rPr lang="cs-CZ" dirty="0"/>
              <a:t> part in </a:t>
            </a:r>
            <a:r>
              <a:rPr lang="cs-CZ" dirty="0" err="1"/>
              <a:t>the</a:t>
            </a:r>
            <a:r>
              <a:rPr lang="cs-CZ" dirty="0"/>
              <a:t> </a:t>
            </a:r>
            <a:r>
              <a:rPr lang="cs-CZ" dirty="0" err="1"/>
              <a:t>tale</a:t>
            </a:r>
            <a:r>
              <a:rPr lang="cs-CZ" dirty="0"/>
              <a:t> </a:t>
            </a:r>
          </a:p>
          <a:p>
            <a:pPr>
              <a:buFont typeface="Wingdings" panose="05000000000000000000" pitchFamily="2" charset="2"/>
              <a:buChar char="§"/>
            </a:pPr>
            <a:r>
              <a:rPr lang="cs-CZ" dirty="0"/>
              <a:t> </a:t>
            </a:r>
            <a:r>
              <a:rPr lang="cs-CZ" dirty="0" err="1"/>
              <a:t>the</a:t>
            </a:r>
            <a:r>
              <a:rPr lang="cs-CZ" dirty="0"/>
              <a:t> </a:t>
            </a:r>
            <a:r>
              <a:rPr lang="cs-CZ" dirty="0" err="1"/>
              <a:t>cells</a:t>
            </a:r>
            <a:r>
              <a:rPr lang="cs-CZ" dirty="0"/>
              <a:t> are </a:t>
            </a:r>
            <a:r>
              <a:rPr lang="cs-CZ" dirty="0" err="1"/>
              <a:t>still</a:t>
            </a:r>
            <a:r>
              <a:rPr lang="cs-CZ" dirty="0"/>
              <a:t> </a:t>
            </a:r>
            <a:r>
              <a:rPr lang="cs-CZ" dirty="0" err="1"/>
              <a:t>connected</a:t>
            </a:r>
            <a:r>
              <a:rPr lang="cs-CZ" dirty="0"/>
              <a:t> by </a:t>
            </a:r>
            <a:r>
              <a:rPr lang="cs-CZ" dirty="0" err="1"/>
              <a:t>cytoplasmic</a:t>
            </a:r>
            <a:r>
              <a:rPr lang="cs-CZ" dirty="0"/>
              <a:t> </a:t>
            </a:r>
            <a:r>
              <a:rPr lang="cs-CZ" dirty="0" err="1"/>
              <a:t>bridges</a:t>
            </a:r>
            <a:r>
              <a:rPr lang="cs-CZ" dirty="0"/>
              <a:t> </a:t>
            </a:r>
          </a:p>
          <a:p>
            <a:pPr eaLnBrk="1" hangingPunct="1">
              <a:buFont typeface="Wingdings" panose="05000000000000000000" pitchFamily="2" charset="2"/>
              <a:buChar char="§"/>
            </a:pPr>
            <a:endParaRPr lang="cs-CZ" altLang="cs-CZ" sz="1600" dirty="0"/>
          </a:p>
          <a:p>
            <a:pPr eaLnBrk="1" hangingPunct="1"/>
            <a:endParaRPr lang="cs-CZ" altLang="cs-CZ" sz="1600" dirty="0"/>
          </a:p>
          <a:p>
            <a:pPr eaLnBrk="1" hangingPunct="1"/>
            <a:endParaRPr lang="cs-CZ" altLang="cs-CZ" dirty="0"/>
          </a:p>
          <a:p>
            <a:pPr eaLnBrk="1" hangingPunct="1"/>
            <a:endParaRPr lang="cs-CZ" altLang="cs-CZ" sz="1800" dirty="0"/>
          </a:p>
          <a:p>
            <a:pPr eaLnBrk="1" hangingPunct="1">
              <a:lnSpc>
                <a:spcPct val="80000"/>
              </a:lnSpc>
            </a:pPr>
            <a:endParaRPr lang="cs-CZ" altLang="cs-CZ" sz="1800" dirty="0"/>
          </a:p>
        </p:txBody>
      </p:sp>
      <p:pic>
        <p:nvPicPr>
          <p:cNvPr id="26628" name="Picture 5" descr="http://www.embryology.ch/images/cimggametogen/03spermato/c3h_spermiogene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989" y="514420"/>
            <a:ext cx="3601981" cy="233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p:cNvSpPr>
            <a:spLocks noChangeArrowheads="1"/>
          </p:cNvSpPr>
          <p:nvPr/>
        </p:nvSpPr>
        <p:spPr bwMode="auto">
          <a:xfrm>
            <a:off x="152400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br>
              <a:rPr lang="cs-CZ" altLang="cs-CZ" sz="1800">
                <a:latin typeface="+mn-lt"/>
              </a:rPr>
            </a:br>
            <a:endParaRPr lang="cs-CZ" altLang="cs-CZ" sz="1800">
              <a:latin typeface="+mn-lt"/>
            </a:endParaRPr>
          </a:p>
        </p:txBody>
      </p:sp>
      <p:sp>
        <p:nvSpPr>
          <p:cNvPr id="26634" name="Rectangle 7"/>
          <p:cNvSpPr>
            <a:spLocks noChangeArrowheads="1"/>
          </p:cNvSpPr>
          <p:nvPr/>
        </p:nvSpPr>
        <p:spPr bwMode="auto">
          <a:xfrm>
            <a:off x="152400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br>
              <a:rPr lang="cs-CZ" altLang="cs-CZ" sz="1800">
                <a:latin typeface="+mn-lt"/>
              </a:rPr>
            </a:br>
            <a:endParaRPr lang="cs-CZ" altLang="cs-CZ" sz="1800">
              <a:latin typeface="+mn-lt"/>
            </a:endParaRPr>
          </a:p>
        </p:txBody>
      </p:sp>
      <p:sp>
        <p:nvSpPr>
          <p:cNvPr id="9" name="Obdélník 8"/>
          <p:cNvSpPr/>
          <p:nvPr/>
        </p:nvSpPr>
        <p:spPr>
          <a:xfrm>
            <a:off x="11312434" y="6106979"/>
            <a:ext cx="752129" cy="215444"/>
          </a:xfrm>
          <a:prstGeom prst="rect">
            <a:avLst/>
          </a:prstGeom>
        </p:spPr>
        <p:txBody>
          <a:bodyPr wrap="none">
            <a:spAutoFit/>
          </a:bodyPr>
          <a:lstStyle/>
          <a:p>
            <a:r>
              <a:rPr lang="cs-CZ" sz="800" i="1" dirty="0" err="1"/>
              <a:t>anonymu</a:t>
            </a:r>
            <a:r>
              <a:rPr lang="cs-CZ" sz="800" dirty="0" err="1"/>
              <a:t>s</a:t>
            </a:r>
            <a:r>
              <a:rPr lang="cs-CZ" sz="800" dirty="0"/>
              <a:t> (2)</a:t>
            </a:r>
          </a:p>
        </p:txBody>
      </p:sp>
      <p:graphicFrame>
        <p:nvGraphicFramePr>
          <p:cNvPr id="12" name="Tabulka 11"/>
          <p:cNvGraphicFramePr>
            <a:graphicFrameLocks noGrp="1"/>
          </p:cNvGraphicFramePr>
          <p:nvPr>
            <p:extLst>
              <p:ext uri="{D42A27DB-BD31-4B8C-83A1-F6EECF244321}">
                <p14:modId xmlns:p14="http://schemas.microsoft.com/office/powerpoint/2010/main" val="2518439483"/>
              </p:ext>
            </p:extLst>
          </p:nvPr>
        </p:nvGraphicFramePr>
        <p:xfrm>
          <a:off x="8955603" y="3060328"/>
          <a:ext cx="3108960" cy="2834640"/>
        </p:xfrm>
        <a:graphic>
          <a:graphicData uri="http://schemas.openxmlformats.org/drawingml/2006/table">
            <a:tbl>
              <a:tblPr/>
              <a:tblGrid>
                <a:gridCol w="133719">
                  <a:extLst>
                    <a:ext uri="{9D8B030D-6E8A-4147-A177-3AD203B41FA5}">
                      <a16:colId xmlns:a16="http://schemas.microsoft.com/office/drawing/2014/main" val="830497960"/>
                    </a:ext>
                  </a:extLst>
                </a:gridCol>
                <a:gridCol w="2975241">
                  <a:extLst>
                    <a:ext uri="{9D8B030D-6E8A-4147-A177-3AD203B41FA5}">
                      <a16:colId xmlns:a16="http://schemas.microsoft.com/office/drawing/2014/main" val="3615540330"/>
                    </a:ext>
                  </a:extLst>
                </a:gridCol>
              </a:tblGrid>
              <a:tr h="2108842">
                <a:tc>
                  <a:txBody>
                    <a:bodyPr/>
                    <a:lstStyle/>
                    <a:p>
                      <a:endParaRPr lang="cs-CZ"/>
                    </a:p>
                  </a:txBody>
                  <a:tcPr marL="0" marR="0" marT="0" marB="0">
                    <a:lnL>
                      <a:noFill/>
                    </a:lnL>
                    <a:lnR>
                      <a:noFill/>
                    </a:lnR>
                    <a:lnT>
                      <a:noFill/>
                    </a:lnT>
                    <a:lnB>
                      <a:noFill/>
                    </a:lnB>
                    <a:solidFill>
                      <a:srgbClr val="FFFFF0"/>
                    </a:solidFill>
                  </a:tcPr>
                </a:tc>
                <a:tc>
                  <a:txBody>
                    <a:bodyPr/>
                    <a:lstStyle/>
                    <a:p>
                      <a:pPr algn="l"/>
                      <a:r>
                        <a:rPr lang="cs-CZ" sz="1400" b="0" dirty="0">
                          <a:latin typeface="Arial"/>
                        </a:rPr>
                        <a:t>1 </a:t>
                      </a:r>
                      <a:r>
                        <a:rPr lang="cs-CZ" sz="1400" b="0" dirty="0" err="1">
                          <a:latin typeface="Arial"/>
                        </a:rPr>
                        <a:t>Axonemal</a:t>
                      </a:r>
                      <a:r>
                        <a:rPr lang="cs-CZ" sz="1400" b="0" dirty="0">
                          <a:latin typeface="Arial"/>
                        </a:rPr>
                        <a:t> </a:t>
                      </a:r>
                      <a:r>
                        <a:rPr lang="cs-CZ" sz="1400" b="0" dirty="0" err="1">
                          <a:latin typeface="Arial"/>
                        </a:rPr>
                        <a:t>structure,first</a:t>
                      </a:r>
                      <a:r>
                        <a:rPr lang="cs-CZ" sz="1400" b="0" dirty="0">
                          <a:latin typeface="Arial"/>
                        </a:rPr>
                        <a:t> </a:t>
                      </a:r>
                      <a:r>
                        <a:rPr lang="cs-CZ" sz="1400" b="0" dirty="0" err="1">
                          <a:latin typeface="Arial"/>
                        </a:rPr>
                        <a:t>flagellar</a:t>
                      </a:r>
                      <a:r>
                        <a:rPr lang="cs-CZ" sz="1400" b="0" dirty="0">
                          <a:latin typeface="Arial"/>
                        </a:rPr>
                        <a:t> </a:t>
                      </a:r>
                      <a:r>
                        <a:rPr lang="cs-CZ" sz="1400" b="0" baseline="0" dirty="0">
                          <a:latin typeface="Arial"/>
                        </a:rPr>
                        <a:t> </a:t>
                      </a:r>
                      <a:r>
                        <a:rPr lang="cs-CZ" sz="1400" b="0" dirty="0">
                          <a:latin typeface="Arial"/>
                        </a:rPr>
                        <a:t>primordium</a:t>
                      </a:r>
                      <a:br>
                        <a:rPr lang="cs-CZ" sz="1400" b="0" dirty="0">
                          <a:latin typeface="Arial"/>
                        </a:rPr>
                      </a:br>
                      <a:r>
                        <a:rPr lang="cs-CZ" sz="1400" b="0" dirty="0">
                          <a:latin typeface="Arial"/>
                        </a:rPr>
                        <a:t>2 Golgi </a:t>
                      </a:r>
                      <a:r>
                        <a:rPr lang="cs-CZ" sz="1400" b="0" dirty="0" err="1">
                          <a:latin typeface="Arial"/>
                        </a:rPr>
                        <a:t>complex</a:t>
                      </a:r>
                      <a:br>
                        <a:rPr lang="cs-CZ" sz="1400" b="0" dirty="0">
                          <a:latin typeface="Arial"/>
                        </a:rPr>
                      </a:br>
                      <a:r>
                        <a:rPr lang="cs-CZ" sz="1400" b="0" dirty="0">
                          <a:latin typeface="Arial"/>
                        </a:rPr>
                        <a:t>3 </a:t>
                      </a:r>
                      <a:r>
                        <a:rPr lang="cs-CZ" sz="1400" b="0" dirty="0" err="1">
                          <a:latin typeface="Arial"/>
                        </a:rPr>
                        <a:t>Acrosomal</a:t>
                      </a:r>
                      <a:r>
                        <a:rPr lang="cs-CZ" sz="1400" b="0" dirty="0">
                          <a:latin typeface="Arial"/>
                        </a:rPr>
                        <a:t> </a:t>
                      </a:r>
                      <a:r>
                        <a:rPr lang="cs-CZ" sz="1400" b="0" dirty="0" err="1">
                          <a:latin typeface="Arial"/>
                        </a:rPr>
                        <a:t>vesicle</a:t>
                      </a:r>
                      <a:r>
                        <a:rPr lang="cs-CZ" sz="1400" b="0" dirty="0">
                          <a:latin typeface="Arial"/>
                        </a:rPr>
                        <a:t> </a:t>
                      </a:r>
                      <a:br>
                        <a:rPr lang="cs-CZ" sz="1400" b="0" dirty="0">
                          <a:latin typeface="Arial"/>
                        </a:rPr>
                      </a:br>
                      <a:r>
                        <a:rPr lang="cs-CZ" sz="1400" b="0" dirty="0">
                          <a:latin typeface="Arial"/>
                        </a:rPr>
                        <a:t>4 Pair </a:t>
                      </a:r>
                      <a:r>
                        <a:rPr lang="cs-CZ" sz="1400" b="0" dirty="0" err="1">
                          <a:latin typeface="Arial"/>
                        </a:rPr>
                        <a:t>of</a:t>
                      </a:r>
                      <a:r>
                        <a:rPr lang="cs-CZ" sz="1400" b="0" dirty="0">
                          <a:latin typeface="Arial"/>
                        </a:rPr>
                        <a:t> </a:t>
                      </a:r>
                      <a:r>
                        <a:rPr lang="cs-CZ" sz="1400" b="0" dirty="0" err="1">
                          <a:latin typeface="Arial"/>
                        </a:rPr>
                        <a:t>centrioles</a:t>
                      </a:r>
                      <a:r>
                        <a:rPr lang="cs-CZ" sz="1400" b="0" dirty="0">
                          <a:latin typeface="Arial"/>
                        </a:rPr>
                        <a:t> (</a:t>
                      </a:r>
                      <a:r>
                        <a:rPr lang="cs-CZ" sz="1400" b="0" dirty="0" err="1">
                          <a:latin typeface="Arial"/>
                        </a:rPr>
                        <a:t>distal</a:t>
                      </a:r>
                      <a:r>
                        <a:rPr lang="cs-CZ" sz="1400" b="0" dirty="0">
                          <a:latin typeface="Arial"/>
                        </a:rPr>
                        <a:t> and </a:t>
                      </a:r>
                      <a:r>
                        <a:rPr lang="cs-CZ" sz="1400" b="0" dirty="0" err="1">
                          <a:latin typeface="Arial"/>
                        </a:rPr>
                        <a:t>proximal</a:t>
                      </a:r>
                      <a:r>
                        <a:rPr lang="cs-CZ" sz="1400" b="0" dirty="0">
                          <a:latin typeface="Arial"/>
                        </a:rPr>
                        <a:t>)</a:t>
                      </a:r>
                      <a:br>
                        <a:rPr lang="cs-CZ" sz="1400" b="0" dirty="0">
                          <a:latin typeface="Arial"/>
                        </a:rPr>
                      </a:br>
                      <a:r>
                        <a:rPr lang="cs-CZ" sz="1400" b="0" dirty="0">
                          <a:latin typeface="Arial"/>
                        </a:rPr>
                        <a:t>5 </a:t>
                      </a:r>
                      <a:r>
                        <a:rPr lang="cs-CZ" sz="1400" b="0" dirty="0" err="1">
                          <a:latin typeface="Arial"/>
                        </a:rPr>
                        <a:t>Mitochondrion</a:t>
                      </a:r>
                      <a:br>
                        <a:rPr lang="cs-CZ" sz="1400" b="0" dirty="0">
                          <a:latin typeface="Arial"/>
                        </a:rPr>
                      </a:br>
                      <a:r>
                        <a:rPr lang="cs-CZ" sz="1400" b="0" dirty="0">
                          <a:latin typeface="Arial"/>
                        </a:rPr>
                        <a:t>6 </a:t>
                      </a:r>
                      <a:r>
                        <a:rPr lang="cs-CZ" sz="1400" b="0" dirty="0" err="1">
                          <a:latin typeface="Arial"/>
                        </a:rPr>
                        <a:t>Nucleus</a:t>
                      </a:r>
                      <a:br>
                        <a:rPr lang="cs-CZ" sz="1400" b="0" dirty="0">
                          <a:latin typeface="Arial"/>
                        </a:rPr>
                      </a:br>
                      <a:r>
                        <a:rPr lang="cs-CZ" sz="1400" b="0" dirty="0">
                          <a:latin typeface="Arial"/>
                        </a:rPr>
                        <a:t>7 </a:t>
                      </a:r>
                      <a:r>
                        <a:rPr lang="cs-CZ" sz="1400" b="0" dirty="0" err="1">
                          <a:latin typeface="Arial"/>
                        </a:rPr>
                        <a:t>Flagellar</a:t>
                      </a:r>
                      <a:r>
                        <a:rPr lang="cs-CZ" sz="1400" b="0" dirty="0">
                          <a:latin typeface="Arial"/>
                        </a:rPr>
                        <a:t> primordium </a:t>
                      </a:r>
                      <a:br>
                        <a:rPr lang="cs-CZ" sz="1400" b="0" dirty="0">
                          <a:latin typeface="Arial"/>
                        </a:rPr>
                      </a:br>
                      <a:r>
                        <a:rPr lang="cs-CZ" sz="1400" b="0" dirty="0">
                          <a:latin typeface="Arial"/>
                        </a:rPr>
                        <a:t>8 </a:t>
                      </a:r>
                      <a:r>
                        <a:rPr lang="cs-CZ" sz="1400" b="0" dirty="0" err="1">
                          <a:latin typeface="Arial"/>
                        </a:rPr>
                        <a:t>Microtubules</a:t>
                      </a:r>
                      <a:endParaRPr lang="cs-CZ" sz="1400" b="0" dirty="0">
                        <a:latin typeface="Arial"/>
                      </a:endParaRPr>
                    </a:p>
                    <a:p>
                      <a:pPr algn="l"/>
                      <a:r>
                        <a:rPr lang="cs-CZ" sz="1400" b="0" dirty="0">
                          <a:latin typeface="Arial"/>
                        </a:rPr>
                        <a:t>9</a:t>
                      </a:r>
                      <a:r>
                        <a:rPr lang="cs-CZ" sz="1400" b="0" baseline="0" dirty="0">
                          <a:latin typeface="Arial"/>
                        </a:rPr>
                        <a:t> </a:t>
                      </a:r>
                      <a:r>
                        <a:rPr lang="cs-CZ" sz="1400" b="0" dirty="0" err="1">
                          <a:latin typeface="Arial"/>
                        </a:rPr>
                        <a:t>Sperm</a:t>
                      </a:r>
                      <a:r>
                        <a:rPr lang="cs-CZ" sz="1400" b="0" dirty="0">
                          <a:latin typeface="Arial"/>
                        </a:rPr>
                        <a:t> </a:t>
                      </a:r>
                      <a:r>
                        <a:rPr lang="cs-CZ" sz="1400" b="0" dirty="0" err="1">
                          <a:latin typeface="Arial"/>
                        </a:rPr>
                        <a:t>cells</a:t>
                      </a:r>
                      <a:r>
                        <a:rPr lang="cs-CZ" sz="1400" b="0" dirty="0">
                          <a:latin typeface="Arial"/>
                        </a:rPr>
                        <a:t> </a:t>
                      </a:r>
                      <a:r>
                        <a:rPr lang="cs-CZ" sz="1400" b="0" dirty="0" err="1">
                          <a:latin typeface="Arial"/>
                        </a:rPr>
                        <a:t>tail</a:t>
                      </a:r>
                      <a:endParaRPr lang="cs-CZ" sz="1400" b="0" dirty="0">
                        <a:latin typeface="Arial"/>
                      </a:endParaRPr>
                    </a:p>
                    <a:p>
                      <a:pPr algn="l"/>
                      <a:r>
                        <a:rPr lang="cs-CZ" sz="1400" b="0" dirty="0">
                          <a:latin typeface="Arial"/>
                        </a:rPr>
                        <a:t>10</a:t>
                      </a:r>
                      <a:r>
                        <a:rPr lang="cs-CZ" sz="1400" b="0" baseline="0" dirty="0">
                          <a:latin typeface="Arial"/>
                        </a:rPr>
                        <a:t> </a:t>
                      </a:r>
                      <a:r>
                        <a:rPr lang="cs-CZ" sz="1400" b="0" dirty="0" err="1">
                          <a:latin typeface="Arial"/>
                        </a:rPr>
                        <a:t>Acrosomal</a:t>
                      </a:r>
                      <a:r>
                        <a:rPr lang="cs-CZ" sz="1400" b="0" dirty="0">
                          <a:latin typeface="Arial"/>
                        </a:rPr>
                        <a:t> cap</a:t>
                      </a:r>
                    </a:p>
                  </a:txBody>
                  <a:tcPr marL="0" marR="0" marT="0" marB="0">
                    <a:lnL>
                      <a:noFill/>
                    </a:lnL>
                    <a:lnR>
                      <a:noFill/>
                    </a:lnR>
                    <a:lnT>
                      <a:noFill/>
                    </a:lnT>
                    <a:lnB>
                      <a:noFill/>
                    </a:lnB>
                    <a:solidFill>
                      <a:srgbClr val="FFFFF0"/>
                    </a:solidFill>
                  </a:tcPr>
                </a:tc>
                <a:extLst>
                  <a:ext uri="{0D108BD9-81ED-4DB2-BD59-A6C34878D82A}">
                    <a16:rowId xmlns:a16="http://schemas.microsoft.com/office/drawing/2014/main" val="2882968625"/>
                  </a:ext>
                </a:extLst>
              </a:tr>
              <a:tr h="246488">
                <a:tc gridSpan="2">
                  <a:txBody>
                    <a:bodyPr/>
                    <a:lstStyle/>
                    <a:p>
                      <a:pPr algn="l"/>
                      <a:endParaRPr lang="cs-CZ" sz="1800" b="0" dirty="0">
                        <a:latin typeface="Arial"/>
                      </a:endParaRPr>
                    </a:p>
                  </a:txBody>
                  <a:tcPr marL="0" marR="0" marT="0" marB="0">
                    <a:lnL>
                      <a:noFill/>
                    </a:lnL>
                    <a:lnR>
                      <a:noFill/>
                    </a:lnR>
                    <a:lnT>
                      <a:noFill/>
                    </a:lnT>
                    <a:lnB>
                      <a:noFill/>
                    </a:lnB>
                    <a:solidFill>
                      <a:srgbClr val="FFFFF0"/>
                    </a:solidFill>
                  </a:tcPr>
                </a:tc>
                <a:tc hMerge="1">
                  <a:txBody>
                    <a:bodyPr/>
                    <a:lstStyle/>
                    <a:p>
                      <a:endParaRPr lang="cs-CZ"/>
                    </a:p>
                  </a:txBody>
                  <a:tcPr/>
                </a:tc>
                <a:extLst>
                  <a:ext uri="{0D108BD9-81ED-4DB2-BD59-A6C34878D82A}">
                    <a16:rowId xmlns:a16="http://schemas.microsoft.com/office/drawing/2014/main" val="2034809763"/>
                  </a:ext>
                </a:extLst>
              </a:tr>
            </a:tbl>
          </a:graphicData>
        </a:graphic>
      </p:graphicFrame>
      <p:sp>
        <p:nvSpPr>
          <p:cNvPr id="13"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414140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99536" y="988501"/>
            <a:ext cx="7556500" cy="609600"/>
          </a:xfrm>
        </p:spPr>
        <p:txBody>
          <a:bodyPr>
            <a:noAutofit/>
          </a:bodyPr>
          <a:lstStyle/>
          <a:p>
            <a:pPr eaLnBrk="1" hangingPunct="1"/>
            <a:r>
              <a:rPr lang="cs-CZ" altLang="cs-CZ" dirty="0" err="1">
                <a:solidFill>
                  <a:srgbClr val="839495"/>
                </a:solidFill>
                <a:latin typeface="+mn-lt"/>
              </a:rPr>
              <a:t>Hall</a:t>
            </a:r>
            <a:r>
              <a:rPr lang="cs-CZ" altLang="cs-CZ" dirty="0">
                <a:solidFill>
                  <a:srgbClr val="839495"/>
                </a:solidFill>
                <a:latin typeface="+mn-lt"/>
              </a:rPr>
              <a:t> </a:t>
            </a:r>
            <a:r>
              <a:rPr lang="cs-CZ" altLang="cs-CZ" dirty="0" err="1">
                <a:solidFill>
                  <a:srgbClr val="839495"/>
                </a:solidFill>
                <a:latin typeface="+mn-lt"/>
              </a:rPr>
              <a:t>of</a:t>
            </a:r>
            <a:r>
              <a:rPr lang="cs-CZ" altLang="cs-CZ" dirty="0">
                <a:solidFill>
                  <a:srgbClr val="839495"/>
                </a:solidFill>
                <a:latin typeface="+mn-lt"/>
              </a:rPr>
              <a:t> </a:t>
            </a:r>
            <a:r>
              <a:rPr lang="cs-CZ" altLang="cs-CZ" dirty="0" err="1">
                <a:solidFill>
                  <a:srgbClr val="839495"/>
                </a:solidFill>
                <a:latin typeface="+mn-lt"/>
              </a:rPr>
              <a:t>Fame</a:t>
            </a:r>
            <a:endParaRPr lang="cs-CZ" altLang="cs-CZ" dirty="0">
              <a:solidFill>
                <a:srgbClr val="839495"/>
              </a:solidFill>
              <a:latin typeface="+mn-lt"/>
            </a:endParaRPr>
          </a:p>
        </p:txBody>
      </p:sp>
      <p:sp>
        <p:nvSpPr>
          <p:cNvPr id="5123" name="Rectangle 3"/>
          <p:cNvSpPr>
            <a:spLocks noGrp="1" noChangeArrowheads="1"/>
          </p:cNvSpPr>
          <p:nvPr>
            <p:ph type="body" idx="1"/>
          </p:nvPr>
        </p:nvSpPr>
        <p:spPr>
          <a:xfrm>
            <a:off x="1122210" y="1822287"/>
            <a:ext cx="9340645" cy="3925027"/>
          </a:xfrm>
          <a:solidFill>
            <a:schemeClr val="bg1"/>
          </a:solidFill>
        </p:spPr>
        <p:txBody>
          <a:bodyPr>
            <a:normAutofit fontScale="92500" lnSpcReduction="10000"/>
          </a:bodyPr>
          <a:lstStyle/>
          <a:p>
            <a:pPr marL="990600" lvl="1" indent="-533400" algn="just">
              <a:lnSpc>
                <a:spcPct val="124000"/>
              </a:lnSpc>
              <a:spcBef>
                <a:spcPct val="0"/>
              </a:spcBef>
              <a:buNone/>
              <a:defRPr/>
            </a:pPr>
            <a:r>
              <a:rPr lang="cs-CZ" altLang="cs-CZ" sz="2200" b="1" u="sng" dirty="0" err="1">
                <a:solidFill>
                  <a:srgbClr val="839495"/>
                </a:solidFill>
              </a:rPr>
              <a:t>Aristotle</a:t>
            </a:r>
            <a:r>
              <a:rPr lang="cs-CZ" altLang="cs-CZ" sz="2200" dirty="0">
                <a:solidFill>
                  <a:srgbClr val="839495"/>
                </a:solidFill>
              </a:rPr>
              <a:t> (384-22 B. C.): </a:t>
            </a:r>
          </a:p>
          <a:p>
            <a:pPr lvl="1" algn="just">
              <a:lnSpc>
                <a:spcPct val="124000"/>
              </a:lnSpc>
              <a:spcBef>
                <a:spcPct val="0"/>
              </a:spcBef>
              <a:buFont typeface="Wingdings" panose="05000000000000000000" pitchFamily="2" charset="2"/>
              <a:buChar char="§"/>
              <a:defRPr/>
            </a:pPr>
            <a:r>
              <a:rPr lang="en-US" dirty="0">
                <a:solidFill>
                  <a:srgbClr val="839495"/>
                </a:solidFill>
              </a:rPr>
              <a:t>founder of biology as a science </a:t>
            </a:r>
            <a:endParaRPr lang="cs-CZ" dirty="0">
              <a:solidFill>
                <a:srgbClr val="839495"/>
              </a:solidFill>
            </a:endParaRPr>
          </a:p>
          <a:p>
            <a:pPr lvl="1" algn="just">
              <a:lnSpc>
                <a:spcPct val="124000"/>
              </a:lnSpc>
              <a:spcBef>
                <a:spcPct val="0"/>
              </a:spcBef>
              <a:buFont typeface="Wingdings" panose="05000000000000000000" pitchFamily="2" charset="2"/>
              <a:buChar char="§"/>
              <a:defRPr/>
            </a:pPr>
            <a:r>
              <a:rPr lang="cs-CZ" dirty="0">
                <a:solidFill>
                  <a:srgbClr val="839495"/>
                </a:solidFill>
              </a:rPr>
              <a:t>1</a:t>
            </a:r>
            <a:r>
              <a:rPr lang="cs-CZ" baseline="30000" dirty="0">
                <a:solidFill>
                  <a:srgbClr val="839495"/>
                </a:solidFill>
              </a:rPr>
              <a:t>st</a:t>
            </a:r>
            <a:r>
              <a:rPr lang="en-US" dirty="0">
                <a:solidFill>
                  <a:srgbClr val="839495"/>
                </a:solidFill>
              </a:rPr>
              <a:t> textbook of reproductive biology </a:t>
            </a:r>
            <a:r>
              <a:rPr lang="en-US" i="1" dirty="0">
                <a:solidFill>
                  <a:srgbClr val="839495"/>
                </a:solidFill>
              </a:rPr>
              <a:t>De </a:t>
            </a:r>
            <a:r>
              <a:rPr lang="en-US" i="1" dirty="0" err="1">
                <a:solidFill>
                  <a:srgbClr val="839495"/>
                </a:solidFill>
              </a:rPr>
              <a:t>generatione</a:t>
            </a:r>
            <a:r>
              <a:rPr lang="en-US" i="1" dirty="0">
                <a:solidFill>
                  <a:srgbClr val="839495"/>
                </a:solidFill>
              </a:rPr>
              <a:t> </a:t>
            </a:r>
            <a:r>
              <a:rPr lang="en-US" i="1" dirty="0" err="1">
                <a:solidFill>
                  <a:srgbClr val="839495"/>
                </a:solidFill>
              </a:rPr>
              <a:t>animalium</a:t>
            </a:r>
            <a:r>
              <a:rPr lang="en-US" i="1" dirty="0">
                <a:solidFill>
                  <a:srgbClr val="839495"/>
                </a:solidFill>
              </a:rPr>
              <a:t> </a:t>
            </a:r>
            <a:r>
              <a:rPr lang="en-US" dirty="0">
                <a:solidFill>
                  <a:srgbClr val="839495"/>
                </a:solidFill>
              </a:rPr>
              <a:t>(On animal reproduction) </a:t>
            </a:r>
            <a:endParaRPr lang="cs-CZ" dirty="0">
              <a:solidFill>
                <a:srgbClr val="839495"/>
              </a:solidFill>
            </a:endParaRPr>
          </a:p>
          <a:p>
            <a:pPr lvl="1" algn="just">
              <a:lnSpc>
                <a:spcPct val="124000"/>
              </a:lnSpc>
              <a:spcBef>
                <a:spcPct val="0"/>
              </a:spcBef>
              <a:buFont typeface="Wingdings" panose="05000000000000000000" pitchFamily="2" charset="2"/>
              <a:buChar char="§"/>
              <a:defRPr/>
            </a:pPr>
            <a:r>
              <a:rPr lang="cs-CZ" dirty="0">
                <a:solidFill>
                  <a:srgbClr val="839495"/>
                </a:solidFill>
              </a:rPr>
              <a:t>1</a:t>
            </a:r>
            <a:r>
              <a:rPr lang="cs-CZ" baseline="30000" dirty="0">
                <a:solidFill>
                  <a:srgbClr val="839495"/>
                </a:solidFill>
              </a:rPr>
              <a:t>st</a:t>
            </a:r>
            <a:r>
              <a:rPr lang="en-US" dirty="0">
                <a:solidFill>
                  <a:srgbClr val="839495"/>
                </a:solidFill>
              </a:rPr>
              <a:t> written records of the develop</a:t>
            </a:r>
            <a:r>
              <a:rPr lang="cs-CZ" dirty="0" err="1">
                <a:solidFill>
                  <a:srgbClr val="839495"/>
                </a:solidFill>
              </a:rPr>
              <a:t>ing</a:t>
            </a:r>
            <a:r>
              <a:rPr lang="en-US" dirty="0">
                <a:solidFill>
                  <a:srgbClr val="839495"/>
                </a:solidFill>
              </a:rPr>
              <a:t> organisms: incubated and </a:t>
            </a:r>
            <a:r>
              <a:rPr lang="cs-CZ" dirty="0" err="1">
                <a:solidFill>
                  <a:srgbClr val="839495"/>
                </a:solidFill>
              </a:rPr>
              <a:t>observed</a:t>
            </a:r>
            <a:r>
              <a:rPr lang="en-US" dirty="0">
                <a:solidFill>
                  <a:srgbClr val="839495"/>
                </a:solidFill>
              </a:rPr>
              <a:t> chicken eggs at various stages of development, </a:t>
            </a:r>
            <a:r>
              <a:rPr lang="cs-CZ" dirty="0">
                <a:solidFill>
                  <a:srgbClr val="839495"/>
                </a:solidFill>
              </a:rPr>
              <a:t>he </a:t>
            </a:r>
            <a:r>
              <a:rPr lang="cs-CZ" dirty="0" err="1">
                <a:solidFill>
                  <a:srgbClr val="839495"/>
                </a:solidFill>
              </a:rPr>
              <a:t>described</a:t>
            </a:r>
            <a:r>
              <a:rPr lang="cs-CZ" dirty="0">
                <a:solidFill>
                  <a:srgbClr val="839495"/>
                </a:solidFill>
              </a:rPr>
              <a:t> </a:t>
            </a:r>
            <a:r>
              <a:rPr lang="cs-CZ" dirty="0" err="1">
                <a:solidFill>
                  <a:srgbClr val="839495"/>
                </a:solidFill>
              </a:rPr>
              <a:t>the</a:t>
            </a:r>
            <a:r>
              <a:rPr lang="cs-CZ" dirty="0">
                <a:solidFill>
                  <a:srgbClr val="839495"/>
                </a:solidFill>
              </a:rPr>
              <a:t> </a:t>
            </a:r>
            <a:r>
              <a:rPr lang="en-US" dirty="0">
                <a:solidFill>
                  <a:srgbClr val="839495"/>
                </a:solidFill>
              </a:rPr>
              <a:t>gradual formation of a shape from a</a:t>
            </a:r>
            <a:r>
              <a:rPr lang="cs-CZ" dirty="0">
                <a:solidFill>
                  <a:srgbClr val="839495"/>
                </a:solidFill>
              </a:rPr>
              <a:t>n</a:t>
            </a:r>
            <a:r>
              <a:rPr lang="en-US" dirty="0">
                <a:solidFill>
                  <a:srgbClr val="839495"/>
                </a:solidFill>
              </a:rPr>
              <a:t> </a:t>
            </a:r>
            <a:r>
              <a:rPr lang="cs-CZ" dirty="0" err="1">
                <a:solidFill>
                  <a:srgbClr val="839495"/>
                </a:solidFill>
              </a:rPr>
              <a:t>un</a:t>
            </a:r>
            <a:r>
              <a:rPr lang="en-US" dirty="0">
                <a:solidFill>
                  <a:srgbClr val="839495"/>
                </a:solidFill>
              </a:rPr>
              <a:t>structured mass </a:t>
            </a:r>
            <a:endParaRPr lang="cs-CZ" dirty="0">
              <a:solidFill>
                <a:srgbClr val="839495"/>
              </a:solidFill>
            </a:endParaRPr>
          </a:p>
          <a:p>
            <a:pPr lvl="1" algn="just">
              <a:lnSpc>
                <a:spcPct val="124000"/>
              </a:lnSpc>
              <a:spcBef>
                <a:spcPct val="0"/>
              </a:spcBef>
              <a:buFont typeface="Wingdings" panose="05000000000000000000" pitchFamily="2" charset="2"/>
              <a:buChar char="§"/>
              <a:defRPr/>
            </a:pPr>
            <a:r>
              <a:rPr lang="cs-CZ" dirty="0">
                <a:solidFill>
                  <a:srgbClr val="839495"/>
                </a:solidFill>
              </a:rPr>
              <a:t>his</a:t>
            </a:r>
            <a:r>
              <a:rPr lang="en-US" dirty="0">
                <a:solidFill>
                  <a:srgbClr val="839495"/>
                </a:solidFill>
              </a:rPr>
              <a:t> theory of the origin and development of animals is very complex, it includes plants</a:t>
            </a:r>
            <a:r>
              <a:rPr lang="cs-CZ" dirty="0">
                <a:solidFill>
                  <a:srgbClr val="839495"/>
                </a:solidFill>
              </a:rPr>
              <a:t> and</a:t>
            </a:r>
            <a:r>
              <a:rPr lang="en-US" dirty="0">
                <a:solidFill>
                  <a:srgbClr val="839495"/>
                </a:solidFill>
              </a:rPr>
              <a:t> animals, but also spontaneous births </a:t>
            </a:r>
            <a:r>
              <a:rPr lang="cs-CZ" dirty="0">
                <a:solidFill>
                  <a:srgbClr val="839495"/>
                </a:solidFill>
              </a:rPr>
              <a:t>- </a:t>
            </a:r>
            <a:r>
              <a:rPr lang="cs-CZ" i="1" dirty="0" err="1">
                <a:solidFill>
                  <a:srgbClr val="839495"/>
                </a:solidFill>
              </a:rPr>
              <a:t>generatio</a:t>
            </a:r>
            <a:r>
              <a:rPr lang="cs-CZ" i="1" dirty="0">
                <a:solidFill>
                  <a:srgbClr val="839495"/>
                </a:solidFill>
              </a:rPr>
              <a:t> </a:t>
            </a:r>
            <a:r>
              <a:rPr lang="cs-CZ" i="1" dirty="0" err="1">
                <a:solidFill>
                  <a:srgbClr val="839495"/>
                </a:solidFill>
              </a:rPr>
              <a:t>spontanea</a:t>
            </a:r>
            <a:r>
              <a:rPr lang="cs-CZ" i="1" dirty="0">
                <a:solidFill>
                  <a:srgbClr val="839495"/>
                </a:solidFill>
              </a:rPr>
              <a:t> </a:t>
            </a:r>
            <a:r>
              <a:rPr lang="cs-CZ" dirty="0">
                <a:solidFill>
                  <a:srgbClr val="839495"/>
                </a:solidFill>
              </a:rPr>
              <a:t>(lat.): </a:t>
            </a:r>
            <a:r>
              <a:rPr lang="en-US" dirty="0">
                <a:solidFill>
                  <a:srgbClr val="839495"/>
                </a:solidFill>
              </a:rPr>
              <a:t> life arising from non-living matter</a:t>
            </a:r>
            <a:r>
              <a:rPr lang="cs-CZ" dirty="0">
                <a:solidFill>
                  <a:srgbClr val="839495"/>
                </a:solidFill>
              </a:rPr>
              <a:t>, </a:t>
            </a:r>
            <a:r>
              <a:rPr lang="cs-CZ" dirty="0" err="1">
                <a:solidFill>
                  <a:srgbClr val="839495"/>
                </a:solidFill>
              </a:rPr>
              <a:t>mice</a:t>
            </a:r>
            <a:r>
              <a:rPr lang="cs-CZ" dirty="0">
                <a:solidFill>
                  <a:srgbClr val="839495"/>
                </a:solidFill>
              </a:rPr>
              <a:t> </a:t>
            </a:r>
            <a:r>
              <a:rPr lang="cs-CZ" dirty="0" err="1">
                <a:solidFill>
                  <a:srgbClr val="839495"/>
                </a:solidFill>
              </a:rPr>
              <a:t>born</a:t>
            </a:r>
            <a:r>
              <a:rPr lang="cs-CZ" dirty="0">
                <a:solidFill>
                  <a:srgbClr val="839495"/>
                </a:solidFill>
              </a:rPr>
              <a:t> </a:t>
            </a:r>
            <a:r>
              <a:rPr lang="en-US" dirty="0">
                <a:solidFill>
                  <a:srgbClr val="839495"/>
                </a:solidFill>
              </a:rPr>
              <a:t>of mud or butterflies</a:t>
            </a:r>
            <a:r>
              <a:rPr lang="cs-CZ" dirty="0">
                <a:solidFill>
                  <a:srgbClr val="839495"/>
                </a:solidFill>
              </a:rPr>
              <a:t> </a:t>
            </a:r>
            <a:r>
              <a:rPr lang="cs-CZ" dirty="0" err="1">
                <a:solidFill>
                  <a:srgbClr val="839495"/>
                </a:solidFill>
              </a:rPr>
              <a:t>of</a:t>
            </a:r>
            <a:r>
              <a:rPr lang="en-US" dirty="0">
                <a:solidFill>
                  <a:srgbClr val="839495"/>
                </a:solidFill>
              </a:rPr>
              <a:t> dewdrops</a:t>
            </a:r>
            <a:r>
              <a:rPr lang="cs-CZ" dirty="0">
                <a:solidFill>
                  <a:srgbClr val="839495"/>
                </a:solidFill>
              </a:rPr>
              <a:t> </a:t>
            </a:r>
            <a:r>
              <a:rPr lang="cs-CZ" dirty="0" err="1">
                <a:solidFill>
                  <a:srgbClr val="839495"/>
                </a:solidFill>
              </a:rPr>
              <a:t>etc</a:t>
            </a:r>
            <a:r>
              <a:rPr lang="cs-CZ" dirty="0">
                <a:solidFill>
                  <a:srgbClr val="839495"/>
                </a:solidFill>
              </a:rPr>
              <a:t>.</a:t>
            </a:r>
          </a:p>
          <a:p>
            <a:pPr marL="201168" lvl="1" indent="0" algn="just">
              <a:lnSpc>
                <a:spcPct val="124000"/>
              </a:lnSpc>
              <a:spcBef>
                <a:spcPct val="0"/>
              </a:spcBef>
              <a:buNone/>
              <a:defRPr/>
            </a:pPr>
            <a:endParaRPr lang="cs-CZ" dirty="0">
              <a:solidFill>
                <a:srgbClr val="839495"/>
              </a:solidFill>
            </a:endParaRPr>
          </a:p>
          <a:p>
            <a:pPr marL="201168" lvl="1" indent="0" algn="just">
              <a:lnSpc>
                <a:spcPct val="124000"/>
              </a:lnSpc>
              <a:spcBef>
                <a:spcPct val="0"/>
              </a:spcBef>
              <a:buNone/>
              <a:defRPr/>
            </a:pPr>
            <a:r>
              <a:rPr lang="cs-CZ" altLang="cs-CZ" b="1" u="sng" dirty="0">
                <a:solidFill>
                  <a:srgbClr val="839495"/>
                </a:solidFill>
              </a:rPr>
              <a:t>Claudius </a:t>
            </a:r>
            <a:r>
              <a:rPr lang="cs-CZ" altLang="cs-CZ" b="1" u="sng" dirty="0" err="1">
                <a:solidFill>
                  <a:srgbClr val="839495"/>
                </a:solidFill>
              </a:rPr>
              <a:t>Galenus</a:t>
            </a:r>
            <a:r>
              <a:rPr lang="cs-CZ" altLang="cs-CZ" dirty="0">
                <a:solidFill>
                  <a:srgbClr val="839495"/>
                </a:solidFill>
              </a:rPr>
              <a:t>(130-200 A. D.):</a:t>
            </a:r>
            <a:endParaRPr lang="cs-CZ" b="1" u="sng" dirty="0">
              <a:solidFill>
                <a:srgbClr val="839495"/>
              </a:solidFill>
            </a:endParaRPr>
          </a:p>
          <a:p>
            <a:pPr lvl="1" algn="just">
              <a:lnSpc>
                <a:spcPct val="124000"/>
              </a:lnSpc>
              <a:spcBef>
                <a:spcPct val="0"/>
              </a:spcBef>
              <a:buFont typeface="Wingdings" panose="05000000000000000000" pitchFamily="2" charset="2"/>
              <a:buChar char="§"/>
              <a:defRPr/>
            </a:pPr>
            <a:r>
              <a:rPr lang="en-US" dirty="0">
                <a:solidFill>
                  <a:srgbClr val="839495"/>
                </a:solidFill>
              </a:rPr>
              <a:t>theory of male and female semen </a:t>
            </a:r>
            <a:endParaRPr lang="cs-CZ" altLang="cs-CZ" sz="2200" dirty="0">
              <a:solidFill>
                <a:srgbClr val="839495"/>
              </a:solidFill>
            </a:endParaRPr>
          </a:p>
        </p:txBody>
      </p:sp>
      <p:pic>
        <p:nvPicPr>
          <p:cNvPr id="4100" name="Picture 7" descr="https://upload.wikimedia.org/wikipedia/commons/thumb/a/ae/Aristotle_Altemps_Inv8575.jpg/220px-Aristotle_Altemps_Inv857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0183" y="125603"/>
            <a:ext cx="1828900" cy="244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élník 5"/>
          <p:cNvSpPr/>
          <p:nvPr/>
        </p:nvSpPr>
        <p:spPr>
          <a:xfrm>
            <a:off x="9831480" y="6060856"/>
            <a:ext cx="2191626" cy="215444"/>
          </a:xfrm>
          <a:prstGeom prst="rect">
            <a:avLst/>
          </a:prstGeom>
        </p:spPr>
        <p:txBody>
          <a:bodyPr wrap="none">
            <a:spAutoFit/>
          </a:bodyPr>
          <a:lstStyle/>
          <a:p>
            <a:r>
              <a:rPr lang="cs-CZ" sz="800" dirty="0">
                <a:solidFill>
                  <a:srgbClr val="839495"/>
                </a:solidFill>
              </a:rPr>
              <a:t>https://cs.wikipedia.org/wiki/Aristotel%C3%A9s</a:t>
            </a:r>
          </a:p>
        </p:txBody>
      </p:sp>
      <p:sp>
        <p:nvSpPr>
          <p:cNvPr id="10" name="Zástupný symbol pro zápatí 3"/>
          <p:cNvSpPr>
            <a:spLocks noGrp="1"/>
          </p:cNvSpPr>
          <p:nvPr>
            <p:ph type="ftr" sz="quarter" idx="11"/>
          </p:nvPr>
        </p:nvSpPr>
        <p:spPr>
          <a:xfrm>
            <a:off x="3774676" y="6307385"/>
            <a:ext cx="4822804" cy="365125"/>
          </a:xfrm>
        </p:spPr>
        <p:txBody>
          <a:bodyPr/>
          <a:lstStyle/>
          <a:p>
            <a:r>
              <a:rPr lang="cs-CZ" dirty="0">
                <a:solidFill>
                  <a:srgbClr val="839495"/>
                </a:solidFill>
              </a:rPr>
              <a:t>Bi6140en Embryology</a:t>
            </a:r>
          </a:p>
        </p:txBody>
      </p:sp>
    </p:spTree>
    <p:extLst>
      <p:ext uri="{BB962C8B-B14F-4D97-AF65-F5344CB8AC3E}">
        <p14:creationId xmlns:p14="http://schemas.microsoft.com/office/powerpoint/2010/main" val="322360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noChangeArrowheads="1"/>
          </p:cNvSpPr>
          <p:nvPr>
            <p:ph type="title"/>
          </p:nvPr>
        </p:nvSpPr>
        <p:spPr>
          <a:xfrm>
            <a:off x="1166813" y="1004206"/>
            <a:ext cx="7556500" cy="685800"/>
          </a:xfrm>
        </p:spPr>
        <p:txBody>
          <a:bodyPr/>
          <a:lstStyle/>
          <a:p>
            <a:pPr algn="l"/>
            <a:r>
              <a:rPr lang="cs-CZ" altLang="cs-CZ" sz="4400" dirty="0" err="1">
                <a:latin typeface="+mn-lt"/>
              </a:rPr>
              <a:t>Spermatozoa</a:t>
            </a:r>
            <a:endParaRPr lang="cs-CZ" altLang="cs-CZ" sz="4400" dirty="0">
              <a:latin typeface="+mn-lt"/>
            </a:endParaRPr>
          </a:p>
        </p:txBody>
      </p:sp>
      <p:sp>
        <p:nvSpPr>
          <p:cNvPr id="3" name="Zástupný symbol pro obsah 2"/>
          <p:cNvSpPr>
            <a:spLocks noGrp="1"/>
          </p:cNvSpPr>
          <p:nvPr>
            <p:ph idx="1"/>
          </p:nvPr>
        </p:nvSpPr>
        <p:spPr>
          <a:xfrm>
            <a:off x="403497" y="2058126"/>
            <a:ext cx="7360863" cy="2891245"/>
          </a:xfrm>
        </p:spPr>
        <p:txBody>
          <a:bodyPr>
            <a:normAutofit fontScale="92500"/>
          </a:bodyPr>
          <a:lstStyle/>
          <a:p>
            <a:pPr>
              <a:buFont typeface="Wingdings" panose="05000000000000000000" pitchFamily="2" charset="2"/>
              <a:buChar char="§"/>
              <a:defRPr/>
            </a:pPr>
            <a:r>
              <a:rPr lang="cs-CZ" dirty="0"/>
              <a:t> </a:t>
            </a:r>
            <a:r>
              <a:rPr lang="cs-CZ" dirty="0" err="1"/>
              <a:t>mammalian</a:t>
            </a:r>
            <a:r>
              <a:rPr lang="cs-CZ" dirty="0"/>
              <a:t> </a:t>
            </a:r>
            <a:r>
              <a:rPr lang="en-US" dirty="0"/>
              <a:t>sperm in the </a:t>
            </a:r>
            <a:r>
              <a:rPr lang="cs-CZ" dirty="0" err="1"/>
              <a:t>seminiferous</a:t>
            </a:r>
            <a:r>
              <a:rPr lang="cs-CZ" dirty="0"/>
              <a:t> </a:t>
            </a:r>
            <a:r>
              <a:rPr lang="cs-CZ" dirty="0" err="1"/>
              <a:t>tubules</a:t>
            </a:r>
            <a:r>
              <a:rPr lang="cs-CZ" dirty="0"/>
              <a:t>: </a:t>
            </a:r>
            <a:r>
              <a:rPr lang="en-US" dirty="0"/>
              <a:t> only morphological maturity, immobile, incapable fertilization</a:t>
            </a:r>
            <a:endParaRPr lang="cs-CZ" dirty="0"/>
          </a:p>
          <a:p>
            <a:pPr>
              <a:buFont typeface="Wingdings" panose="05000000000000000000" pitchFamily="2" charset="2"/>
              <a:buChar char="§"/>
              <a:defRPr/>
            </a:pPr>
            <a:r>
              <a:rPr lang="cs-CZ" dirty="0"/>
              <a:t>by </a:t>
            </a:r>
            <a:r>
              <a:rPr lang="cs-CZ" dirty="0" err="1"/>
              <a:t>the</a:t>
            </a:r>
            <a:r>
              <a:rPr lang="cs-CZ" dirty="0"/>
              <a:t> </a:t>
            </a:r>
            <a:r>
              <a:rPr lang="en-US" dirty="0"/>
              <a:t>fluid produced by </a:t>
            </a:r>
            <a:r>
              <a:rPr lang="cs-CZ" dirty="0" err="1"/>
              <a:t>tubules</a:t>
            </a:r>
            <a:r>
              <a:rPr lang="cs-CZ" dirty="0"/>
              <a:t>, </a:t>
            </a:r>
            <a:r>
              <a:rPr lang="cs-CZ" dirty="0" err="1"/>
              <a:t>spermatozoa</a:t>
            </a:r>
            <a:r>
              <a:rPr lang="en-US" dirty="0"/>
              <a:t> enter the </a:t>
            </a:r>
            <a:r>
              <a:rPr lang="en-US" i="1" dirty="0"/>
              <a:t>epididymis</a:t>
            </a:r>
            <a:endParaRPr lang="cs-CZ" dirty="0"/>
          </a:p>
          <a:p>
            <a:pPr>
              <a:buFont typeface="Wingdings" panose="05000000000000000000" pitchFamily="2" charset="2"/>
              <a:buChar char="§"/>
              <a:defRPr/>
            </a:pPr>
            <a:r>
              <a:rPr lang="en-US" dirty="0"/>
              <a:t> biological maturation during transport </a:t>
            </a:r>
            <a:r>
              <a:rPr lang="cs-CZ" dirty="0"/>
              <a:t>in </a:t>
            </a:r>
            <a:r>
              <a:rPr lang="en-US" dirty="0"/>
              <a:t>♂ reproductive tract </a:t>
            </a:r>
            <a:endParaRPr lang="cs-CZ" dirty="0"/>
          </a:p>
          <a:p>
            <a:pPr>
              <a:buFont typeface="Wingdings" panose="05000000000000000000" pitchFamily="2" charset="2"/>
              <a:buChar char="§"/>
              <a:defRPr/>
            </a:pPr>
            <a:r>
              <a:rPr lang="cs-CZ" dirty="0"/>
              <a:t> </a:t>
            </a:r>
            <a:r>
              <a:rPr lang="en-US" dirty="0"/>
              <a:t>in </a:t>
            </a:r>
            <a:r>
              <a:rPr lang="cs-CZ" dirty="0">
                <a:latin typeface="Arial" panose="020B0604020202020204" pitchFamily="34" charset="0"/>
              </a:rPr>
              <a:t>♀</a:t>
            </a:r>
            <a:r>
              <a:rPr lang="en-US" dirty="0"/>
              <a:t> reproductive tract</a:t>
            </a:r>
            <a:r>
              <a:rPr lang="cs-CZ" dirty="0"/>
              <a:t>: </a:t>
            </a:r>
            <a:r>
              <a:rPr lang="en-US" dirty="0" err="1"/>
              <a:t>capacita</a:t>
            </a:r>
            <a:r>
              <a:rPr lang="cs-CZ" dirty="0" err="1"/>
              <a:t>cion</a:t>
            </a:r>
            <a:r>
              <a:rPr lang="cs-CZ" dirty="0"/>
              <a:t> -</a:t>
            </a:r>
            <a:r>
              <a:rPr lang="en-US" dirty="0"/>
              <a:t> changes in </a:t>
            </a:r>
            <a:r>
              <a:rPr lang="cs-CZ" dirty="0" err="1"/>
              <a:t>cytoplasmatic</a:t>
            </a:r>
            <a:r>
              <a:rPr lang="cs-CZ" dirty="0"/>
              <a:t> </a:t>
            </a:r>
            <a:r>
              <a:rPr lang="cs-CZ" dirty="0" err="1"/>
              <a:t>membrane</a:t>
            </a:r>
            <a:r>
              <a:rPr lang="en-US" dirty="0"/>
              <a:t>, acquisition of fertilization ability </a:t>
            </a:r>
            <a:endParaRPr lang="cs-CZ" dirty="0"/>
          </a:p>
          <a:p>
            <a:pPr>
              <a:buFont typeface="Wingdings" panose="05000000000000000000" pitchFamily="2" charset="2"/>
              <a:buChar char="§"/>
              <a:defRPr/>
            </a:pPr>
            <a:r>
              <a:rPr lang="cs-CZ" dirty="0"/>
              <a:t> </a:t>
            </a:r>
            <a:r>
              <a:rPr lang="en-US" dirty="0"/>
              <a:t>human sperm: movement 1 to 4 mm / min., few </a:t>
            </a:r>
            <a:r>
              <a:rPr lang="cs-CZ" dirty="0" err="1"/>
              <a:t>reserve</a:t>
            </a:r>
            <a:r>
              <a:rPr lang="cs-CZ" dirty="0"/>
              <a:t> </a:t>
            </a:r>
            <a:r>
              <a:rPr lang="cs-CZ" dirty="0" err="1"/>
              <a:t>substances</a:t>
            </a:r>
            <a:r>
              <a:rPr lang="en-US" dirty="0"/>
              <a:t>, diffusion nutrition</a:t>
            </a:r>
            <a:r>
              <a:rPr lang="cs-CZ" dirty="0"/>
              <a:t>,</a:t>
            </a:r>
            <a:r>
              <a:rPr lang="en-US" dirty="0"/>
              <a:t> limited life, </a:t>
            </a:r>
            <a:r>
              <a:rPr lang="cs-CZ" dirty="0" err="1"/>
              <a:t>calcium</a:t>
            </a:r>
            <a:r>
              <a:rPr lang="en-US" dirty="0"/>
              <a:t> fundamentally affects functionality </a:t>
            </a:r>
            <a:endParaRPr lang="cs-CZ" dirty="0">
              <a:latin typeface="Arial" panose="020B0604020202020204" pitchFamily="34" charset="0"/>
            </a:endParaRPr>
          </a:p>
        </p:txBody>
      </p:sp>
      <p:pic>
        <p:nvPicPr>
          <p:cNvPr id="27652" name="Picture 7" descr="C:\Users\Nejezchleb\Desktop\Bailey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1" y="188262"/>
            <a:ext cx="3795712" cy="533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Obdélník 7"/>
          <p:cNvSpPr>
            <a:spLocks noChangeArrowheads="1"/>
          </p:cNvSpPr>
          <p:nvPr/>
        </p:nvSpPr>
        <p:spPr bwMode="auto">
          <a:xfrm>
            <a:off x="81645" y="5592223"/>
            <a:ext cx="119944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buNone/>
            </a:pPr>
            <a:r>
              <a:rPr lang="cs-CZ" sz="1800" b="1" dirty="0" err="1">
                <a:latin typeface="+mn-lt"/>
              </a:rPr>
              <a:t>Sperm</a:t>
            </a:r>
            <a:r>
              <a:rPr lang="cs-CZ" sz="1800" b="1" dirty="0">
                <a:latin typeface="+mn-lt"/>
              </a:rPr>
              <a:t> </a:t>
            </a:r>
            <a:r>
              <a:rPr lang="cs-CZ" sz="1800" b="1" dirty="0" err="1">
                <a:latin typeface="+mn-lt"/>
              </a:rPr>
              <a:t>of</a:t>
            </a:r>
            <a:r>
              <a:rPr lang="cs-CZ" sz="1800" b="1" dirty="0">
                <a:latin typeface="+mn-lt"/>
              </a:rPr>
              <a:t> </a:t>
            </a:r>
            <a:r>
              <a:rPr lang="cs-CZ" sz="1800" b="1" dirty="0" err="1">
                <a:latin typeface="+mn-lt"/>
              </a:rPr>
              <a:t>different</a:t>
            </a:r>
            <a:r>
              <a:rPr lang="cs-CZ" sz="1800" b="1" dirty="0">
                <a:latin typeface="+mn-lt"/>
              </a:rPr>
              <a:t> </a:t>
            </a:r>
            <a:r>
              <a:rPr lang="cs-CZ" sz="1800" b="1" dirty="0" err="1">
                <a:latin typeface="+mn-lt"/>
              </a:rPr>
              <a:t>animals</a:t>
            </a:r>
            <a:r>
              <a:rPr lang="cs-CZ" sz="1800" b="1" dirty="0">
                <a:latin typeface="+mn-lt"/>
              </a:rPr>
              <a:t>: </a:t>
            </a:r>
            <a:r>
              <a:rPr lang="cs-CZ" sz="1800" dirty="0">
                <a:latin typeface="+mn-lt"/>
              </a:rPr>
              <a:t>A, B </a:t>
            </a:r>
            <a:r>
              <a:rPr lang="cs-CZ" sz="1800" dirty="0" err="1">
                <a:latin typeface="+mn-lt"/>
              </a:rPr>
              <a:t>fish</a:t>
            </a:r>
            <a:r>
              <a:rPr lang="cs-CZ" sz="1800" dirty="0">
                <a:latin typeface="+mn-lt"/>
              </a:rPr>
              <a:t>; C, D </a:t>
            </a:r>
            <a:r>
              <a:rPr lang="cs-CZ" sz="1800" dirty="0" err="1">
                <a:latin typeface="+mn-lt"/>
              </a:rPr>
              <a:t>birds</a:t>
            </a:r>
            <a:r>
              <a:rPr lang="cs-CZ" sz="1800" dirty="0">
                <a:latin typeface="+mn-lt"/>
              </a:rPr>
              <a:t>; E, F </a:t>
            </a:r>
            <a:r>
              <a:rPr lang="cs-CZ" sz="1800" dirty="0" err="1">
                <a:latin typeface="+mn-lt"/>
              </a:rPr>
              <a:t>snakes</a:t>
            </a:r>
            <a:r>
              <a:rPr lang="cs-CZ" sz="1800" dirty="0">
                <a:latin typeface="+mn-lt"/>
              </a:rPr>
              <a:t>; G </a:t>
            </a:r>
            <a:r>
              <a:rPr lang="cs-CZ" sz="1800" i="1" dirty="0" err="1">
                <a:latin typeface="+mn-lt"/>
              </a:rPr>
              <a:t>Nematoda</a:t>
            </a:r>
            <a:r>
              <a:rPr lang="cs-CZ" sz="1800" i="1" dirty="0">
                <a:latin typeface="+mn-lt"/>
              </a:rPr>
              <a:t> - </a:t>
            </a:r>
            <a:r>
              <a:rPr lang="cs-CZ" sz="1800" i="1" dirty="0" err="1">
                <a:latin typeface="+mn-lt"/>
              </a:rPr>
              <a:t>Ascaris</a:t>
            </a:r>
            <a:r>
              <a:rPr lang="cs-CZ" sz="1800" dirty="0">
                <a:latin typeface="+mn-lt"/>
              </a:rPr>
              <a:t>; H </a:t>
            </a:r>
            <a:r>
              <a:rPr lang="cs-CZ" sz="1800" dirty="0" err="1">
                <a:latin typeface="+mn-lt"/>
              </a:rPr>
              <a:t>bats</a:t>
            </a:r>
            <a:r>
              <a:rPr lang="cs-CZ" sz="1800" dirty="0">
                <a:latin typeface="+mn-lt"/>
              </a:rPr>
              <a:t>; K </a:t>
            </a:r>
            <a:r>
              <a:rPr lang="cs-CZ" sz="1800" dirty="0" err="1">
                <a:latin typeface="+mn-lt"/>
              </a:rPr>
              <a:t>rodents</a:t>
            </a:r>
            <a:r>
              <a:rPr lang="cs-CZ" sz="1800" dirty="0">
                <a:latin typeface="+mn-lt"/>
              </a:rPr>
              <a:t>; L </a:t>
            </a:r>
            <a:r>
              <a:rPr lang="cs-CZ" sz="1800" dirty="0" err="1">
                <a:latin typeface="+mn-lt"/>
              </a:rPr>
              <a:t>newt</a:t>
            </a:r>
            <a:r>
              <a:rPr lang="cs-CZ" sz="1800" dirty="0">
                <a:latin typeface="+mn-lt"/>
              </a:rPr>
              <a:t>; M, N, O, P </a:t>
            </a:r>
            <a:r>
              <a:rPr lang="cs-CZ" sz="1800" dirty="0" err="1">
                <a:latin typeface="+mn-lt"/>
              </a:rPr>
              <a:t>crustaceans</a:t>
            </a:r>
            <a:r>
              <a:rPr lang="cs-CZ" sz="1800" dirty="0">
                <a:latin typeface="+mn-lt"/>
              </a:rPr>
              <a:t>; u: </a:t>
            </a:r>
            <a:r>
              <a:rPr lang="cs-CZ" sz="1800" dirty="0" err="1">
                <a:latin typeface="+mn-lt"/>
              </a:rPr>
              <a:t>undulating</a:t>
            </a:r>
            <a:r>
              <a:rPr lang="cs-CZ" sz="1800" dirty="0">
                <a:latin typeface="+mn-lt"/>
              </a:rPr>
              <a:t> </a:t>
            </a:r>
            <a:r>
              <a:rPr lang="cs-CZ" sz="1800" dirty="0" err="1">
                <a:latin typeface="+mn-lt"/>
              </a:rPr>
              <a:t>membrane</a:t>
            </a:r>
            <a:r>
              <a:rPr lang="cs-CZ" sz="1800" dirty="0">
                <a:latin typeface="+mn-lt"/>
              </a:rPr>
              <a:t> </a:t>
            </a:r>
          </a:p>
          <a:p>
            <a:pPr eaLnBrk="1" hangingPunct="1">
              <a:spcBef>
                <a:spcPct val="0"/>
              </a:spcBef>
              <a:buFontTx/>
              <a:buNone/>
            </a:pPr>
            <a:endParaRPr lang="cs-CZ" altLang="cs-CZ" sz="1800" dirty="0">
              <a:latin typeface="Arial" panose="020B0604020202020204" pitchFamily="34" charset="0"/>
            </a:endParaRPr>
          </a:p>
        </p:txBody>
      </p:sp>
      <p:sp>
        <p:nvSpPr>
          <p:cNvPr id="7" name="Rectangle 6"/>
          <p:cNvSpPr>
            <a:spLocks noChangeArrowheads="1"/>
          </p:cNvSpPr>
          <p:nvPr/>
        </p:nvSpPr>
        <p:spPr bwMode="auto">
          <a:xfrm>
            <a:off x="11017997" y="6053888"/>
            <a:ext cx="9220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cs-CZ" altLang="cs-CZ" sz="1000" dirty="0">
                <a:latin typeface="+mn-lt"/>
              </a:rPr>
              <a:t> </a:t>
            </a:r>
            <a:r>
              <a:rPr lang="cs-CZ" altLang="cs-CZ" sz="1000" dirty="0" err="1">
                <a:latin typeface="+mn-lt"/>
              </a:rPr>
              <a:t>Knoz</a:t>
            </a:r>
            <a:r>
              <a:rPr lang="cs-CZ" altLang="cs-CZ" sz="1000" dirty="0">
                <a:latin typeface="+mn-lt"/>
              </a:rPr>
              <a:t> J.,  1979</a:t>
            </a:r>
          </a:p>
        </p:txBody>
      </p:sp>
      <p:sp>
        <p:nvSpPr>
          <p:cNvPr id="9"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24724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62446" y="672931"/>
            <a:ext cx="80046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cs-CZ" altLang="cs-CZ" sz="4800" dirty="0" err="1">
                <a:latin typeface="+mn-lt"/>
              </a:rPr>
              <a:t>Oocytes</a:t>
            </a:r>
            <a:endParaRPr lang="cs-CZ" altLang="cs-CZ" sz="4800" dirty="0">
              <a:latin typeface="+mn-lt"/>
            </a:endParaRPr>
          </a:p>
        </p:txBody>
      </p:sp>
      <p:sp>
        <p:nvSpPr>
          <p:cNvPr id="29699" name="Rectangle 3"/>
          <p:cNvSpPr>
            <a:spLocks noChangeArrowheads="1"/>
          </p:cNvSpPr>
          <p:nvPr/>
        </p:nvSpPr>
        <p:spPr bwMode="auto">
          <a:xfrm>
            <a:off x="101600" y="1576546"/>
            <a:ext cx="12090399" cy="4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nSpc>
                <a:spcPct val="80000"/>
              </a:lnSpc>
              <a:buFont typeface="Wingdings" panose="05000000000000000000" pitchFamily="2" charset="2"/>
              <a:buChar char="§"/>
            </a:pPr>
            <a:r>
              <a:rPr lang="cs-CZ" sz="1800" i="1" dirty="0">
                <a:latin typeface="+mn-lt"/>
              </a:rPr>
              <a:t>ova (</a:t>
            </a:r>
            <a:r>
              <a:rPr lang="cs-CZ" sz="1800" i="1" dirty="0" err="1">
                <a:latin typeface="+mn-lt"/>
              </a:rPr>
              <a:t>plural</a:t>
            </a:r>
            <a:r>
              <a:rPr lang="cs-CZ" sz="1800" i="1" dirty="0">
                <a:latin typeface="+mn-lt"/>
              </a:rPr>
              <a:t>, lat.), ovum</a:t>
            </a:r>
            <a:r>
              <a:rPr lang="cs-CZ" sz="1800" dirty="0">
                <a:latin typeface="+mn-lt"/>
              </a:rPr>
              <a:t> (</a:t>
            </a:r>
            <a:r>
              <a:rPr lang="cs-CZ" sz="1800" dirty="0" err="1">
                <a:latin typeface="+mn-lt"/>
              </a:rPr>
              <a:t>singular</a:t>
            </a:r>
            <a:r>
              <a:rPr lang="cs-CZ" sz="1800" dirty="0">
                <a:latin typeface="+mn-lt"/>
              </a:rPr>
              <a:t>, lat.)</a:t>
            </a:r>
          </a:p>
          <a:p>
            <a:pPr>
              <a:lnSpc>
                <a:spcPct val="80000"/>
              </a:lnSpc>
              <a:buFont typeface="Wingdings" panose="05000000000000000000" pitchFamily="2" charset="2"/>
              <a:buChar char="§"/>
            </a:pPr>
            <a:r>
              <a:rPr lang="en-US" sz="1800" dirty="0">
                <a:latin typeface="+mn-lt"/>
              </a:rPr>
              <a:t>unicellular formations that contain genetic information and nutrition material in the early stages of embryo development </a:t>
            </a:r>
            <a:endParaRPr lang="cs-CZ" sz="1800" dirty="0">
              <a:latin typeface="+mn-lt"/>
            </a:endParaRPr>
          </a:p>
          <a:p>
            <a:pPr>
              <a:lnSpc>
                <a:spcPct val="80000"/>
              </a:lnSpc>
              <a:buFont typeface="Wingdings" panose="05000000000000000000" pitchFamily="2" charset="2"/>
              <a:buChar char="§"/>
            </a:pPr>
            <a:r>
              <a:rPr lang="en-US" sz="1800" dirty="0">
                <a:latin typeface="+mn-lt"/>
              </a:rPr>
              <a:t>spherical, with an asymmetric internal structure</a:t>
            </a:r>
            <a:endParaRPr lang="cs-CZ" sz="1800" dirty="0">
              <a:latin typeface="+mn-lt"/>
            </a:endParaRPr>
          </a:p>
          <a:p>
            <a:pPr>
              <a:lnSpc>
                <a:spcPct val="80000"/>
              </a:lnSpc>
              <a:buFont typeface="Wingdings" panose="05000000000000000000" pitchFamily="2" charset="2"/>
              <a:buChar char="§"/>
            </a:pPr>
            <a:r>
              <a:rPr lang="cs-CZ" sz="1800" dirty="0" err="1">
                <a:latin typeface="+mn-lt"/>
              </a:rPr>
              <a:t>during</a:t>
            </a:r>
            <a:r>
              <a:rPr lang="cs-CZ" sz="1800" dirty="0">
                <a:latin typeface="+mn-lt"/>
              </a:rPr>
              <a:t> </a:t>
            </a:r>
            <a:r>
              <a:rPr lang="cs-CZ" sz="1800" dirty="0" err="1">
                <a:latin typeface="+mn-lt"/>
              </a:rPr>
              <a:t>oogenesis</a:t>
            </a:r>
            <a:r>
              <a:rPr lang="cs-CZ" sz="1800" dirty="0">
                <a:latin typeface="+mn-lt"/>
              </a:rPr>
              <a:t>, animal-</a:t>
            </a:r>
            <a:r>
              <a:rPr lang="cs-CZ" sz="1800" dirty="0" err="1">
                <a:latin typeface="+mn-lt"/>
              </a:rPr>
              <a:t>vegetal</a:t>
            </a:r>
            <a:r>
              <a:rPr lang="cs-CZ" sz="1800" dirty="0">
                <a:latin typeface="+mn-lt"/>
              </a:rPr>
              <a:t> polarity </a:t>
            </a:r>
            <a:r>
              <a:rPr lang="cs-CZ" sz="1800" dirty="0" err="1">
                <a:latin typeface="+mn-lt"/>
              </a:rPr>
              <a:t>arises</a:t>
            </a:r>
            <a:r>
              <a:rPr lang="cs-CZ" sz="1800" dirty="0">
                <a:latin typeface="+mn-lt"/>
              </a:rPr>
              <a:t>, </a:t>
            </a:r>
            <a:r>
              <a:rPr lang="cs-CZ" sz="1800" dirty="0" err="1">
                <a:latin typeface="+mn-lt"/>
              </a:rPr>
              <a:t>the</a:t>
            </a:r>
            <a:r>
              <a:rPr lang="cs-CZ" sz="1800" dirty="0">
                <a:latin typeface="+mn-lt"/>
              </a:rPr>
              <a:t> animal pole </a:t>
            </a:r>
            <a:r>
              <a:rPr lang="cs-CZ" sz="1800" dirty="0" err="1">
                <a:latin typeface="+mn-lt"/>
              </a:rPr>
              <a:t>contains</a:t>
            </a:r>
            <a:r>
              <a:rPr lang="cs-CZ" sz="1800" dirty="0">
                <a:latin typeface="+mn-lt"/>
              </a:rPr>
              <a:t> </a:t>
            </a:r>
            <a:r>
              <a:rPr lang="cs-CZ" sz="1800" dirty="0" err="1">
                <a:latin typeface="+mn-lt"/>
              </a:rPr>
              <a:t>germinal</a:t>
            </a:r>
            <a:r>
              <a:rPr lang="cs-CZ" sz="1800" dirty="0">
                <a:latin typeface="+mn-lt"/>
              </a:rPr>
              <a:t> </a:t>
            </a:r>
            <a:r>
              <a:rPr lang="cs-CZ" sz="1800" dirty="0" err="1">
                <a:latin typeface="+mn-lt"/>
              </a:rPr>
              <a:t>vesicle</a:t>
            </a:r>
            <a:r>
              <a:rPr lang="cs-CZ" sz="1800" dirty="0">
                <a:latin typeface="+mn-lt"/>
              </a:rPr>
              <a:t>; </a:t>
            </a:r>
            <a:r>
              <a:rPr lang="cs-CZ" sz="1800" dirty="0" err="1">
                <a:latin typeface="+mn-lt"/>
              </a:rPr>
              <a:t>vegetal</a:t>
            </a:r>
            <a:r>
              <a:rPr lang="cs-CZ" sz="1800" dirty="0">
                <a:latin typeface="+mn-lt"/>
              </a:rPr>
              <a:t> pole </a:t>
            </a:r>
            <a:r>
              <a:rPr lang="cs-CZ" sz="1800" dirty="0" err="1">
                <a:latin typeface="+mn-lt"/>
              </a:rPr>
              <a:t>is</a:t>
            </a:r>
            <a:r>
              <a:rPr lang="cs-CZ" sz="1800" dirty="0">
                <a:latin typeface="+mn-lt"/>
              </a:rPr>
              <a:t> </a:t>
            </a:r>
            <a:r>
              <a:rPr lang="cs-CZ" sz="1800" dirty="0" err="1">
                <a:latin typeface="+mn-lt"/>
              </a:rPr>
              <a:t>rich</a:t>
            </a:r>
            <a:r>
              <a:rPr lang="cs-CZ" sz="1800" dirty="0">
                <a:latin typeface="+mn-lt"/>
              </a:rPr>
              <a:t> in </a:t>
            </a:r>
            <a:r>
              <a:rPr lang="cs-CZ" sz="1800" dirty="0" err="1">
                <a:latin typeface="+mn-lt"/>
              </a:rPr>
              <a:t>yolk</a:t>
            </a:r>
            <a:r>
              <a:rPr lang="cs-CZ" sz="1800" dirty="0">
                <a:latin typeface="+mn-lt"/>
              </a:rPr>
              <a:t> </a:t>
            </a:r>
          </a:p>
          <a:p>
            <a:pPr>
              <a:lnSpc>
                <a:spcPct val="80000"/>
              </a:lnSpc>
              <a:buFont typeface="Wingdings" panose="05000000000000000000" pitchFamily="2" charset="2"/>
              <a:buChar char="§"/>
            </a:pPr>
            <a:r>
              <a:rPr lang="cs-CZ" sz="1800" dirty="0" err="1">
                <a:latin typeface="+mn-lt"/>
              </a:rPr>
              <a:t>the</a:t>
            </a:r>
            <a:r>
              <a:rPr lang="cs-CZ" sz="1800" dirty="0">
                <a:latin typeface="+mn-lt"/>
              </a:rPr>
              <a:t> </a:t>
            </a:r>
            <a:r>
              <a:rPr lang="cs-CZ" sz="1800" dirty="0" err="1">
                <a:latin typeface="+mn-lt"/>
              </a:rPr>
              <a:t>amount</a:t>
            </a:r>
            <a:r>
              <a:rPr lang="cs-CZ" sz="1800" dirty="0">
                <a:latin typeface="+mn-lt"/>
              </a:rPr>
              <a:t> </a:t>
            </a:r>
            <a:r>
              <a:rPr lang="cs-CZ" sz="1800" dirty="0" err="1">
                <a:latin typeface="+mn-lt"/>
              </a:rPr>
              <a:t>of</a:t>
            </a:r>
            <a:r>
              <a:rPr lang="cs-CZ" sz="1800" dirty="0">
                <a:latin typeface="+mn-lt"/>
              </a:rPr>
              <a:t> </a:t>
            </a:r>
            <a:r>
              <a:rPr lang="cs-CZ" sz="1800" dirty="0" err="1">
                <a:latin typeface="+mn-lt"/>
              </a:rPr>
              <a:t>yolk</a:t>
            </a:r>
            <a:r>
              <a:rPr lang="cs-CZ" sz="1800" dirty="0">
                <a:latin typeface="+mn-lt"/>
              </a:rPr>
              <a:t> (</a:t>
            </a:r>
            <a:r>
              <a:rPr lang="cs-CZ" sz="1800" dirty="0" err="1">
                <a:latin typeface="+mn-lt"/>
              </a:rPr>
              <a:t>proteins</a:t>
            </a:r>
            <a:r>
              <a:rPr lang="cs-CZ" sz="1800" dirty="0">
                <a:latin typeface="+mn-lt"/>
              </a:rPr>
              <a:t>, </a:t>
            </a:r>
            <a:r>
              <a:rPr lang="cs-CZ" sz="1800" dirty="0" err="1">
                <a:latin typeface="+mn-lt"/>
              </a:rPr>
              <a:t>lipids</a:t>
            </a:r>
            <a:r>
              <a:rPr lang="cs-CZ" sz="1800" dirty="0">
                <a:latin typeface="+mn-lt"/>
              </a:rPr>
              <a:t> and </a:t>
            </a:r>
            <a:r>
              <a:rPr lang="cs-CZ" sz="1800" dirty="0" err="1">
                <a:latin typeface="+mn-lt"/>
              </a:rPr>
              <a:t>glycogen</a:t>
            </a:r>
            <a:r>
              <a:rPr lang="cs-CZ" sz="1800" dirty="0">
                <a:latin typeface="+mn-lt"/>
              </a:rPr>
              <a:t> to </a:t>
            </a:r>
            <a:r>
              <a:rPr lang="cs-CZ" sz="1800" dirty="0" err="1">
                <a:latin typeface="+mn-lt"/>
              </a:rPr>
              <a:t>nourish</a:t>
            </a:r>
            <a:r>
              <a:rPr lang="cs-CZ" sz="1800" dirty="0">
                <a:latin typeface="+mn-lt"/>
              </a:rPr>
              <a:t> </a:t>
            </a:r>
            <a:r>
              <a:rPr lang="cs-CZ" sz="1800" dirty="0" err="1">
                <a:latin typeface="+mn-lt"/>
              </a:rPr>
              <a:t>the</a:t>
            </a:r>
            <a:r>
              <a:rPr lang="cs-CZ" sz="1800" dirty="0">
                <a:latin typeface="+mn-lt"/>
              </a:rPr>
              <a:t> embryo)  </a:t>
            </a:r>
            <a:r>
              <a:rPr lang="cs-CZ" sz="1800" dirty="0" err="1">
                <a:latin typeface="+mn-lt"/>
              </a:rPr>
              <a:t>correlates</a:t>
            </a:r>
            <a:r>
              <a:rPr lang="cs-CZ" sz="1800" dirty="0">
                <a:latin typeface="+mn-lt"/>
              </a:rPr>
              <a:t> </a:t>
            </a:r>
            <a:r>
              <a:rPr lang="cs-CZ" sz="1800" dirty="0" err="1">
                <a:latin typeface="+mn-lt"/>
              </a:rPr>
              <a:t>with</a:t>
            </a:r>
            <a:r>
              <a:rPr lang="cs-CZ" sz="1800" dirty="0">
                <a:latin typeface="+mn-lt"/>
              </a:rPr>
              <a:t> </a:t>
            </a:r>
            <a:r>
              <a:rPr lang="cs-CZ" sz="1800" dirty="0" err="1">
                <a:latin typeface="+mn-lt"/>
              </a:rPr>
              <a:t>the</a:t>
            </a:r>
            <a:r>
              <a:rPr lang="cs-CZ" sz="1800" dirty="0">
                <a:latin typeface="+mn-lt"/>
              </a:rPr>
              <a:t> </a:t>
            </a:r>
            <a:r>
              <a:rPr lang="cs-CZ" sz="1800" dirty="0" err="1">
                <a:latin typeface="+mn-lt"/>
              </a:rPr>
              <a:t>duration</a:t>
            </a:r>
            <a:r>
              <a:rPr lang="cs-CZ" sz="1800" dirty="0">
                <a:latin typeface="+mn-lt"/>
              </a:rPr>
              <a:t> </a:t>
            </a:r>
            <a:r>
              <a:rPr lang="cs-CZ" sz="1800" dirty="0" err="1">
                <a:latin typeface="+mn-lt"/>
              </a:rPr>
              <a:t>of</a:t>
            </a:r>
            <a:r>
              <a:rPr lang="cs-CZ" sz="1800" dirty="0">
                <a:latin typeface="+mn-lt"/>
              </a:rPr>
              <a:t> </a:t>
            </a:r>
            <a:r>
              <a:rPr lang="cs-CZ" sz="1800" dirty="0" err="1">
                <a:latin typeface="+mn-lt"/>
              </a:rPr>
              <a:t>development</a:t>
            </a:r>
            <a:r>
              <a:rPr lang="cs-CZ" sz="1800" dirty="0">
                <a:latin typeface="+mn-lt"/>
              </a:rPr>
              <a:t> </a:t>
            </a:r>
            <a:r>
              <a:rPr lang="cs-CZ" sz="1800" dirty="0" err="1">
                <a:latin typeface="+mn-lt"/>
              </a:rPr>
              <a:t>reguired</a:t>
            </a:r>
            <a:r>
              <a:rPr lang="cs-CZ" sz="1800" dirty="0">
                <a:latin typeface="+mn-lt"/>
              </a:rPr>
              <a:t> </a:t>
            </a:r>
            <a:r>
              <a:rPr lang="cs-CZ" sz="1800" dirty="0" err="1">
                <a:latin typeface="+mn-lt"/>
              </a:rPr>
              <a:t>before</a:t>
            </a:r>
            <a:r>
              <a:rPr lang="cs-CZ" sz="1800" dirty="0">
                <a:latin typeface="+mn-lt"/>
              </a:rPr>
              <a:t> </a:t>
            </a:r>
            <a:r>
              <a:rPr lang="cs-CZ" sz="1800" dirty="0" err="1">
                <a:latin typeface="+mn-lt"/>
              </a:rPr>
              <a:t>the</a:t>
            </a:r>
            <a:r>
              <a:rPr lang="cs-CZ" sz="1800" dirty="0">
                <a:latin typeface="+mn-lt"/>
              </a:rPr>
              <a:t> </a:t>
            </a:r>
            <a:r>
              <a:rPr lang="cs-CZ" sz="1800" dirty="0" err="1">
                <a:latin typeface="+mn-lt"/>
              </a:rPr>
              <a:t>individual</a:t>
            </a:r>
            <a:r>
              <a:rPr lang="cs-CZ" sz="1800" dirty="0">
                <a:latin typeface="+mn-lt"/>
              </a:rPr>
              <a:t> </a:t>
            </a:r>
            <a:r>
              <a:rPr lang="cs-CZ" sz="1800" dirty="0" err="1">
                <a:latin typeface="+mn-lt"/>
              </a:rPr>
              <a:t>can</a:t>
            </a:r>
            <a:r>
              <a:rPr lang="cs-CZ" sz="1800" dirty="0">
                <a:latin typeface="+mn-lt"/>
              </a:rPr>
              <a:t> </a:t>
            </a:r>
            <a:r>
              <a:rPr lang="cs-CZ" sz="1800" dirty="0" err="1">
                <a:latin typeface="+mn-lt"/>
              </a:rPr>
              <a:t>feed</a:t>
            </a:r>
            <a:r>
              <a:rPr lang="cs-CZ" sz="1800" dirty="0">
                <a:latin typeface="+mn-lt"/>
              </a:rPr>
              <a:t> </a:t>
            </a:r>
            <a:r>
              <a:rPr lang="cs-CZ" sz="1800" dirty="0" err="1">
                <a:latin typeface="+mn-lt"/>
              </a:rPr>
              <a:t>itself</a:t>
            </a:r>
            <a:r>
              <a:rPr lang="cs-CZ" sz="1800" dirty="0">
                <a:latin typeface="+mn-lt"/>
              </a:rPr>
              <a:t> </a:t>
            </a:r>
            <a:r>
              <a:rPr lang="cs-CZ" sz="1800" dirty="0" err="1">
                <a:latin typeface="+mn-lt"/>
              </a:rPr>
              <a:t>after</a:t>
            </a:r>
            <a:r>
              <a:rPr lang="cs-CZ" sz="1800" dirty="0">
                <a:latin typeface="+mn-lt"/>
              </a:rPr>
              <a:t> </a:t>
            </a:r>
            <a:r>
              <a:rPr lang="cs-CZ" sz="1800" dirty="0" err="1">
                <a:latin typeface="+mn-lt"/>
              </a:rPr>
              <a:t>hatching</a:t>
            </a:r>
            <a:r>
              <a:rPr lang="cs-CZ" sz="1800" dirty="0">
                <a:latin typeface="+mn-lt"/>
              </a:rPr>
              <a:t> </a:t>
            </a:r>
            <a:r>
              <a:rPr lang="cs-CZ" sz="1800" dirty="0" err="1">
                <a:latin typeface="+mn-lt"/>
              </a:rPr>
              <a:t>or</a:t>
            </a:r>
            <a:r>
              <a:rPr lang="cs-CZ" sz="1800" dirty="0">
                <a:latin typeface="+mn-lt"/>
              </a:rPr>
              <a:t> </a:t>
            </a:r>
            <a:r>
              <a:rPr lang="cs-CZ" sz="1800" dirty="0" err="1">
                <a:latin typeface="+mn-lt"/>
              </a:rPr>
              <a:t>before</a:t>
            </a:r>
            <a:r>
              <a:rPr lang="cs-CZ" sz="1800" dirty="0">
                <a:latin typeface="+mn-lt"/>
              </a:rPr>
              <a:t> </a:t>
            </a:r>
            <a:r>
              <a:rPr lang="cs-CZ" sz="1800" dirty="0" err="1">
                <a:latin typeface="+mn-lt"/>
              </a:rPr>
              <a:t>placental</a:t>
            </a:r>
            <a:r>
              <a:rPr lang="cs-CZ" sz="1800" dirty="0">
                <a:latin typeface="+mn-lt"/>
              </a:rPr>
              <a:t> </a:t>
            </a:r>
            <a:r>
              <a:rPr lang="cs-CZ" sz="1800" dirty="0" err="1">
                <a:latin typeface="+mn-lt"/>
              </a:rPr>
              <a:t>attachement</a:t>
            </a:r>
            <a:r>
              <a:rPr lang="cs-CZ" sz="1800" dirty="0">
                <a:latin typeface="+mn-lt"/>
              </a:rPr>
              <a:t> </a:t>
            </a:r>
            <a:r>
              <a:rPr lang="cs-CZ" sz="1800" dirty="0" err="1">
                <a:latin typeface="+mn-lt"/>
              </a:rPr>
              <a:t>with</a:t>
            </a:r>
            <a:r>
              <a:rPr lang="cs-CZ" sz="1800" dirty="0">
                <a:latin typeface="+mn-lt"/>
              </a:rPr>
              <a:t> </a:t>
            </a:r>
            <a:r>
              <a:rPr lang="cs-CZ" sz="1800" dirty="0" err="1">
                <a:latin typeface="+mn-lt"/>
              </a:rPr>
              <a:t>mother</a:t>
            </a:r>
            <a:r>
              <a:rPr lang="cs-CZ" sz="1800" dirty="0">
                <a:latin typeface="+mn-lt"/>
              </a:rPr>
              <a:t> </a:t>
            </a:r>
            <a:r>
              <a:rPr lang="cs-CZ" sz="1800" dirty="0" err="1">
                <a:latin typeface="+mn-lt"/>
              </a:rPr>
              <a:t>is</a:t>
            </a:r>
            <a:r>
              <a:rPr lang="cs-CZ" sz="1800" dirty="0">
                <a:latin typeface="+mn-lt"/>
              </a:rPr>
              <a:t>  </a:t>
            </a:r>
            <a:r>
              <a:rPr lang="cs-CZ" sz="1800" dirty="0" err="1">
                <a:latin typeface="+mn-lt"/>
              </a:rPr>
              <a:t>established</a:t>
            </a:r>
            <a:endParaRPr lang="cs-CZ" sz="1800" dirty="0">
              <a:latin typeface="+mn-lt"/>
            </a:endParaRPr>
          </a:p>
          <a:p>
            <a:pPr>
              <a:lnSpc>
                <a:spcPct val="80000"/>
              </a:lnSpc>
              <a:buFont typeface="Wingdings" panose="05000000000000000000" pitchFamily="2" charset="2"/>
              <a:buChar char="§"/>
            </a:pPr>
            <a:r>
              <a:rPr lang="cs-CZ" sz="1800" dirty="0" err="1">
                <a:latin typeface="+mn-lt"/>
              </a:rPr>
              <a:t>the</a:t>
            </a:r>
            <a:r>
              <a:rPr lang="cs-CZ" sz="1800" dirty="0">
                <a:latin typeface="+mn-lt"/>
              </a:rPr>
              <a:t> </a:t>
            </a:r>
            <a:r>
              <a:rPr lang="cs-CZ" sz="1800" dirty="0" err="1">
                <a:latin typeface="+mn-lt"/>
              </a:rPr>
              <a:t>envelopes</a:t>
            </a:r>
            <a:r>
              <a:rPr lang="en-US" sz="1800" dirty="0">
                <a:latin typeface="+mn-lt"/>
              </a:rPr>
              <a:t>: </a:t>
            </a:r>
            <a:r>
              <a:rPr lang="cs-CZ" sz="1800" i="1" dirty="0" err="1">
                <a:latin typeface="+mn-lt"/>
              </a:rPr>
              <a:t>membrana</a:t>
            </a:r>
            <a:r>
              <a:rPr lang="cs-CZ" sz="1800" i="1" dirty="0">
                <a:latin typeface="+mn-lt"/>
              </a:rPr>
              <a:t> </a:t>
            </a:r>
            <a:r>
              <a:rPr lang="en-US" sz="1800" i="1" dirty="0" err="1">
                <a:latin typeface="+mn-lt"/>
              </a:rPr>
              <a:t>vitellina</a:t>
            </a:r>
            <a:r>
              <a:rPr lang="en-US" sz="1800" i="1" dirty="0">
                <a:latin typeface="+mn-lt"/>
              </a:rPr>
              <a:t> </a:t>
            </a:r>
            <a:r>
              <a:rPr lang="en-US" sz="1800" dirty="0">
                <a:latin typeface="+mn-lt"/>
              </a:rPr>
              <a:t>(vitelline envelope), </a:t>
            </a:r>
            <a:r>
              <a:rPr lang="cs-CZ" sz="1800" dirty="0">
                <a:latin typeface="+mn-lt"/>
              </a:rPr>
              <a:t>albumen („</a:t>
            </a:r>
            <a:r>
              <a:rPr lang="en-US" sz="1800" dirty="0">
                <a:latin typeface="+mn-lt"/>
              </a:rPr>
              <a:t>egg white</a:t>
            </a:r>
            <a:r>
              <a:rPr lang="cs-CZ" sz="1800" dirty="0">
                <a:latin typeface="+mn-lt"/>
              </a:rPr>
              <a:t>“)</a:t>
            </a:r>
            <a:r>
              <a:rPr lang="en-US" sz="1800" dirty="0">
                <a:latin typeface="+mn-lt"/>
              </a:rPr>
              <a:t>, </a:t>
            </a:r>
            <a:r>
              <a:rPr lang="cs-CZ" sz="1800" dirty="0" err="1">
                <a:latin typeface="+mn-lt"/>
              </a:rPr>
              <a:t>shell</a:t>
            </a:r>
            <a:r>
              <a:rPr lang="cs-CZ" sz="1800" dirty="0">
                <a:latin typeface="+mn-lt"/>
              </a:rPr>
              <a:t> </a:t>
            </a:r>
            <a:r>
              <a:rPr lang="en-US" sz="1800" dirty="0">
                <a:latin typeface="+mn-lt"/>
              </a:rPr>
              <a:t>membrane</a:t>
            </a:r>
            <a:r>
              <a:rPr lang="cs-CZ" sz="1800" dirty="0">
                <a:latin typeface="+mn-lt"/>
              </a:rPr>
              <a:t>s</a:t>
            </a:r>
            <a:r>
              <a:rPr lang="en-US" sz="1800" dirty="0">
                <a:latin typeface="+mn-lt"/>
              </a:rPr>
              <a:t>, calcium shell; zona </a:t>
            </a:r>
            <a:r>
              <a:rPr lang="en-US" sz="1800" dirty="0" err="1">
                <a:latin typeface="+mn-lt"/>
              </a:rPr>
              <a:t>pellucida</a:t>
            </a:r>
            <a:r>
              <a:rPr lang="en-US" sz="1800" dirty="0">
                <a:latin typeface="+mn-lt"/>
              </a:rPr>
              <a:t> in mammals</a:t>
            </a:r>
            <a:r>
              <a:rPr lang="cs-CZ" sz="1800" dirty="0">
                <a:latin typeface="+mn-lt"/>
              </a:rPr>
              <a:t>; </a:t>
            </a:r>
          </a:p>
          <a:p>
            <a:pPr>
              <a:lnSpc>
                <a:spcPct val="80000"/>
              </a:lnSpc>
              <a:buFont typeface="Wingdings" panose="05000000000000000000" pitchFamily="2" charset="2"/>
              <a:buChar char="§"/>
            </a:pPr>
            <a:r>
              <a:rPr lang="cs-CZ" sz="1800" dirty="0">
                <a:latin typeface="+mn-lt"/>
              </a:rPr>
              <a:t>t</a:t>
            </a:r>
            <a:r>
              <a:rPr lang="en-US" sz="1800" dirty="0">
                <a:latin typeface="+mn-lt"/>
              </a:rPr>
              <a:t>he plasma membrane of </a:t>
            </a:r>
            <a:r>
              <a:rPr lang="cs-CZ" sz="1800" dirty="0" err="1">
                <a:latin typeface="+mn-lt"/>
              </a:rPr>
              <a:t>an</a:t>
            </a:r>
            <a:r>
              <a:rPr lang="cs-CZ" sz="1800" dirty="0">
                <a:latin typeface="+mn-lt"/>
              </a:rPr>
              <a:t> </a:t>
            </a:r>
            <a:r>
              <a:rPr lang="en-US" sz="1800" dirty="0">
                <a:latin typeface="+mn-lt"/>
              </a:rPr>
              <a:t>egg is covered by a glycoprotein layer</a:t>
            </a:r>
            <a:r>
              <a:rPr lang="cs-CZ" sz="1800" dirty="0">
                <a:latin typeface="+mn-lt"/>
              </a:rPr>
              <a:t> in </a:t>
            </a:r>
            <a:r>
              <a:rPr lang="cs-CZ" sz="1800" dirty="0" err="1">
                <a:latin typeface="+mn-lt"/>
              </a:rPr>
              <a:t>mammals</a:t>
            </a:r>
            <a:r>
              <a:rPr lang="cs-CZ" sz="1800" dirty="0">
                <a:latin typeface="+mn-lt"/>
              </a:rPr>
              <a:t> (=</a:t>
            </a:r>
            <a:r>
              <a:rPr lang="en-US" sz="1800" i="1" dirty="0">
                <a:latin typeface="+mn-lt"/>
              </a:rPr>
              <a:t>zona </a:t>
            </a:r>
            <a:r>
              <a:rPr lang="en-US" sz="1800" i="1" dirty="0" err="1">
                <a:latin typeface="+mn-lt"/>
              </a:rPr>
              <a:t>pellucida</a:t>
            </a:r>
            <a:r>
              <a:rPr lang="cs-CZ" sz="1800" dirty="0">
                <a:latin typeface="+mn-lt"/>
              </a:rPr>
              <a:t>)</a:t>
            </a:r>
            <a:r>
              <a:rPr lang="en-US" sz="1800" dirty="0">
                <a:latin typeface="+mn-lt"/>
              </a:rPr>
              <a:t> and generally referred to as vitelline envelope which plays an important role in fertilization.</a:t>
            </a:r>
            <a:r>
              <a:rPr lang="cs-CZ" sz="1800" dirty="0">
                <a:latin typeface="+mn-lt"/>
              </a:rPr>
              <a:t> E</a:t>
            </a:r>
            <a:r>
              <a:rPr lang="en-US" sz="1800" dirty="0" err="1">
                <a:latin typeface="+mn-lt"/>
              </a:rPr>
              <a:t>ggs</a:t>
            </a:r>
            <a:r>
              <a:rPr lang="en-US" sz="1800" dirty="0">
                <a:latin typeface="+mn-lt"/>
              </a:rPr>
              <a:t> deposited on land</a:t>
            </a:r>
            <a:r>
              <a:rPr lang="cs-CZ" sz="1800" dirty="0">
                <a:latin typeface="+mn-lt"/>
              </a:rPr>
              <a:t> (</a:t>
            </a:r>
            <a:r>
              <a:rPr lang="en-US" sz="1800" dirty="0">
                <a:latin typeface="+mn-lt"/>
              </a:rPr>
              <a:t>reptiles</a:t>
            </a:r>
            <a:r>
              <a:rPr lang="cs-CZ" sz="1800" dirty="0">
                <a:latin typeface="+mn-lt"/>
              </a:rPr>
              <a:t>, </a:t>
            </a:r>
            <a:r>
              <a:rPr lang="en-US" sz="1800" dirty="0">
                <a:latin typeface="+mn-lt"/>
              </a:rPr>
              <a:t>birds</a:t>
            </a:r>
            <a:r>
              <a:rPr lang="cs-CZ" sz="1800" dirty="0">
                <a:latin typeface="+mn-lt"/>
              </a:rPr>
              <a:t>) </a:t>
            </a:r>
            <a:r>
              <a:rPr lang="en-US" sz="1800" dirty="0">
                <a:latin typeface="+mn-lt"/>
              </a:rPr>
              <a:t>have hard shells.</a:t>
            </a:r>
            <a:r>
              <a:rPr lang="cs-CZ" sz="1800" dirty="0">
                <a:latin typeface="+mn-lt"/>
              </a:rPr>
              <a:t> Eg.</a:t>
            </a:r>
            <a:r>
              <a:rPr lang="en-US" sz="1800" dirty="0">
                <a:latin typeface="+mn-lt"/>
              </a:rPr>
              <a:t> the yolky chicken egg is surrounded initially by a vitelline envelope.</a:t>
            </a:r>
            <a:r>
              <a:rPr lang="cs-CZ" sz="1800" dirty="0">
                <a:latin typeface="+mn-lt"/>
              </a:rPr>
              <a:t> A</a:t>
            </a:r>
            <a:r>
              <a:rPr lang="en-US" sz="1800" dirty="0" err="1">
                <a:latin typeface="+mn-lt"/>
              </a:rPr>
              <a:t>bove</a:t>
            </a:r>
            <a:r>
              <a:rPr lang="en-US" sz="1800" dirty="0">
                <a:latin typeface="+mn-lt"/>
              </a:rPr>
              <a:t> this envelope</a:t>
            </a:r>
            <a:r>
              <a:rPr lang="cs-CZ" sz="1800" dirty="0">
                <a:latin typeface="+mn-lt"/>
              </a:rPr>
              <a:t>,</a:t>
            </a:r>
            <a:r>
              <a:rPr lang="en-US" sz="1800" dirty="0">
                <a:latin typeface="+mn-lt"/>
              </a:rPr>
              <a:t>  “egg white” </a:t>
            </a:r>
            <a:r>
              <a:rPr lang="cs-CZ" sz="1800" dirty="0">
                <a:latin typeface="+mn-lt"/>
              </a:rPr>
              <a:t>(</a:t>
            </a:r>
            <a:r>
              <a:rPr lang="cs-CZ" sz="1800" dirty="0" err="1">
                <a:latin typeface="+mn-lt"/>
              </a:rPr>
              <a:t>contains</a:t>
            </a:r>
            <a:r>
              <a:rPr lang="cs-CZ" sz="1800" dirty="0">
                <a:latin typeface="+mn-lt"/>
              </a:rPr>
              <a:t> </a:t>
            </a:r>
            <a:r>
              <a:rPr lang="en-US" sz="1800" dirty="0">
                <a:latin typeface="+mn-lt"/>
              </a:rPr>
              <a:t>ovalbumin</a:t>
            </a:r>
            <a:r>
              <a:rPr lang="cs-CZ" sz="1800" dirty="0">
                <a:latin typeface="+mn-lt"/>
              </a:rPr>
              <a:t>)</a:t>
            </a:r>
            <a:r>
              <a:rPr lang="en-US" sz="1800" dirty="0">
                <a:latin typeface="+mn-lt"/>
              </a:rPr>
              <a:t> is deposited </a:t>
            </a:r>
            <a:r>
              <a:rPr lang="cs-CZ" sz="1800" dirty="0">
                <a:latin typeface="+mn-lt"/>
              </a:rPr>
              <a:t>+</a:t>
            </a:r>
            <a:r>
              <a:rPr lang="en-US" sz="1800" dirty="0">
                <a:latin typeface="+mn-lt"/>
              </a:rPr>
              <a:t> shell membranes are added.</a:t>
            </a:r>
            <a:endParaRPr lang="cs-CZ" sz="1800" dirty="0">
              <a:latin typeface="+mn-lt"/>
            </a:endParaRPr>
          </a:p>
          <a:p>
            <a:pPr>
              <a:lnSpc>
                <a:spcPct val="80000"/>
              </a:lnSpc>
              <a:buFont typeface="Wingdings" panose="05000000000000000000" pitchFamily="2" charset="2"/>
              <a:buChar char="§"/>
            </a:pPr>
            <a:r>
              <a:rPr lang="cs-CZ" sz="1800" b="1" dirty="0" err="1">
                <a:latin typeface="+mn-lt"/>
              </a:rPr>
              <a:t>quantity</a:t>
            </a:r>
            <a:r>
              <a:rPr lang="cs-CZ" sz="1800" b="1" dirty="0">
                <a:latin typeface="+mn-lt"/>
              </a:rPr>
              <a:t> </a:t>
            </a:r>
            <a:r>
              <a:rPr lang="cs-CZ" sz="1800" b="1" dirty="0" err="1">
                <a:latin typeface="+mn-lt"/>
              </a:rPr>
              <a:t>of</a:t>
            </a:r>
            <a:r>
              <a:rPr lang="cs-CZ" sz="1800" b="1" dirty="0">
                <a:latin typeface="+mn-lt"/>
              </a:rPr>
              <a:t> </a:t>
            </a:r>
            <a:r>
              <a:rPr lang="cs-CZ" sz="1800" b="1" dirty="0" err="1">
                <a:latin typeface="+mn-lt"/>
              </a:rPr>
              <a:t>yolk</a:t>
            </a:r>
            <a:r>
              <a:rPr lang="cs-CZ" sz="1800" b="1" dirty="0">
                <a:latin typeface="+mn-lt"/>
              </a:rPr>
              <a:t> and </a:t>
            </a:r>
            <a:r>
              <a:rPr lang="cs-CZ" sz="1800" b="1" dirty="0" err="1">
                <a:latin typeface="+mn-lt"/>
              </a:rPr>
              <a:t>its</a:t>
            </a:r>
            <a:r>
              <a:rPr lang="cs-CZ" sz="1800" b="1" dirty="0">
                <a:latin typeface="+mn-lt"/>
              </a:rPr>
              <a:t> </a:t>
            </a:r>
            <a:r>
              <a:rPr lang="cs-CZ" sz="1800" b="1" dirty="0" err="1">
                <a:latin typeface="+mn-lt"/>
              </a:rPr>
              <a:t>distribution</a:t>
            </a:r>
            <a:r>
              <a:rPr lang="cs-CZ" sz="1800" b="1" dirty="0">
                <a:latin typeface="+mn-lt"/>
              </a:rPr>
              <a:t> in </a:t>
            </a:r>
            <a:r>
              <a:rPr lang="cs-CZ" sz="1800" b="1" dirty="0" err="1">
                <a:latin typeface="+mn-lt"/>
              </a:rPr>
              <a:t>the</a:t>
            </a:r>
            <a:r>
              <a:rPr lang="cs-CZ" sz="1800" b="1" dirty="0">
                <a:latin typeface="+mn-lt"/>
              </a:rPr>
              <a:t> </a:t>
            </a:r>
            <a:r>
              <a:rPr lang="cs-CZ" sz="1800" b="1" dirty="0" err="1">
                <a:latin typeface="+mn-lt"/>
              </a:rPr>
              <a:t>eggs</a:t>
            </a:r>
            <a:r>
              <a:rPr lang="cs-CZ" sz="1800" b="1" dirty="0">
                <a:latin typeface="+mn-lt"/>
              </a:rPr>
              <a:t> </a:t>
            </a:r>
            <a:r>
              <a:rPr lang="en-US" sz="1800" b="1" dirty="0">
                <a:latin typeface="+mj-lt"/>
              </a:rPr>
              <a:t>→</a:t>
            </a:r>
            <a:r>
              <a:rPr lang="cs-CZ" sz="1800" b="1" dirty="0"/>
              <a:t> </a:t>
            </a:r>
            <a:r>
              <a:rPr lang="cs-CZ" sz="1800" b="1" dirty="0" err="1">
                <a:latin typeface="+mn-lt"/>
              </a:rPr>
              <a:t>different</a:t>
            </a:r>
            <a:r>
              <a:rPr lang="cs-CZ" sz="1800" b="1" dirty="0">
                <a:latin typeface="+mn-lt"/>
              </a:rPr>
              <a:t> </a:t>
            </a:r>
            <a:r>
              <a:rPr lang="cs-CZ" sz="1800" b="1" dirty="0" err="1">
                <a:latin typeface="+mn-lt"/>
              </a:rPr>
              <a:t>types</a:t>
            </a:r>
            <a:r>
              <a:rPr lang="cs-CZ" sz="1800" b="1" dirty="0">
                <a:latin typeface="+mn-lt"/>
              </a:rPr>
              <a:t> </a:t>
            </a:r>
            <a:r>
              <a:rPr lang="cs-CZ" sz="1800" b="1" dirty="0" err="1">
                <a:latin typeface="+mn-lt"/>
              </a:rPr>
              <a:t>of</a:t>
            </a:r>
            <a:r>
              <a:rPr lang="cs-CZ" sz="1800" b="1" dirty="0">
                <a:latin typeface="+mn-lt"/>
              </a:rPr>
              <a:t> </a:t>
            </a:r>
            <a:r>
              <a:rPr lang="cs-CZ" sz="1800" b="1" dirty="0" err="1">
                <a:latin typeface="+mn-lt"/>
              </a:rPr>
              <a:t>cleavage</a:t>
            </a:r>
            <a:r>
              <a:rPr lang="cs-CZ" sz="1800" b="1" dirty="0">
                <a:latin typeface="+mn-lt"/>
              </a:rPr>
              <a:t> </a:t>
            </a:r>
            <a:r>
              <a:rPr lang="cs-CZ" sz="1800" b="1" dirty="0" err="1">
                <a:latin typeface="+mn-lt"/>
              </a:rPr>
              <a:t>after</a:t>
            </a:r>
            <a:r>
              <a:rPr lang="cs-CZ" sz="1800" b="1" dirty="0">
                <a:latin typeface="+mn-lt"/>
              </a:rPr>
              <a:t> </a:t>
            </a:r>
            <a:r>
              <a:rPr lang="cs-CZ" sz="1800" b="1" dirty="0" err="1">
                <a:latin typeface="+mn-lt"/>
              </a:rPr>
              <a:t>fertilization</a:t>
            </a:r>
            <a:endParaRPr lang="cs-CZ" sz="1800" b="1" dirty="0">
              <a:latin typeface="+mn-lt"/>
            </a:endParaRPr>
          </a:p>
          <a:p>
            <a:pPr>
              <a:lnSpc>
                <a:spcPct val="80000"/>
              </a:lnSpc>
              <a:buFont typeface="Wingdings" panose="05000000000000000000" pitchFamily="2" charset="2"/>
              <a:buChar char="§"/>
            </a:pPr>
            <a:r>
              <a:rPr lang="en-US" sz="1800" dirty="0">
                <a:latin typeface="+mn-lt"/>
              </a:rPr>
              <a:t> fertilization → </a:t>
            </a:r>
            <a:r>
              <a:rPr lang="en-US" sz="1800" dirty="0" err="1">
                <a:latin typeface="+mn-lt"/>
              </a:rPr>
              <a:t>holoblastic</a:t>
            </a:r>
            <a:r>
              <a:rPr lang="en-US" sz="1800" dirty="0">
                <a:latin typeface="+mn-lt"/>
              </a:rPr>
              <a:t> (total) </a:t>
            </a:r>
            <a:r>
              <a:rPr lang="cs-CZ" sz="1800" dirty="0" err="1">
                <a:latin typeface="+mn-lt"/>
              </a:rPr>
              <a:t>cleavage</a:t>
            </a:r>
            <a:r>
              <a:rPr lang="en-US" sz="1800" dirty="0">
                <a:latin typeface="+mn-lt"/>
              </a:rPr>
              <a:t> (sea urchin</a:t>
            </a:r>
            <a:r>
              <a:rPr lang="cs-CZ" sz="1800" dirty="0">
                <a:latin typeface="+mn-lt"/>
              </a:rPr>
              <a:t>s</a:t>
            </a:r>
            <a:r>
              <a:rPr lang="en-US" sz="1800" dirty="0">
                <a:latin typeface="+mn-lt"/>
              </a:rPr>
              <a:t>, </a:t>
            </a:r>
            <a:r>
              <a:rPr lang="cs-CZ" sz="1800" dirty="0" err="1">
                <a:latin typeface="+mn-lt"/>
              </a:rPr>
              <a:t>amphibians</a:t>
            </a:r>
            <a:r>
              <a:rPr lang="en-US" sz="1800" dirty="0">
                <a:latin typeface="+mn-lt"/>
              </a:rPr>
              <a:t>,…) </a:t>
            </a:r>
            <a:endParaRPr lang="cs-CZ" sz="1800" dirty="0">
              <a:latin typeface="+mn-lt"/>
            </a:endParaRPr>
          </a:p>
          <a:p>
            <a:pPr marL="0" indent="0">
              <a:lnSpc>
                <a:spcPct val="80000"/>
              </a:lnSpc>
              <a:buNone/>
            </a:pPr>
            <a:r>
              <a:rPr lang="cs-CZ" sz="1800" dirty="0">
                <a:latin typeface="+mn-lt"/>
              </a:rPr>
              <a:t>	            </a:t>
            </a:r>
            <a:r>
              <a:rPr lang="en-US" sz="1800" dirty="0">
                <a:latin typeface="+mn-lt"/>
              </a:rPr>
              <a:t>→ meroblastic (partial) </a:t>
            </a:r>
            <a:r>
              <a:rPr lang="cs-CZ" sz="1800" dirty="0" err="1">
                <a:latin typeface="+mn-lt"/>
              </a:rPr>
              <a:t>cleavage</a:t>
            </a:r>
            <a:r>
              <a:rPr lang="en-US" sz="1800" dirty="0">
                <a:latin typeface="+mn-lt"/>
              </a:rPr>
              <a:t> (superficial</a:t>
            </a:r>
            <a:r>
              <a:rPr lang="cs-CZ" sz="1800" dirty="0">
                <a:latin typeface="+mn-lt"/>
              </a:rPr>
              <a:t>;</a:t>
            </a:r>
            <a:r>
              <a:rPr lang="en-US" sz="1800" dirty="0">
                <a:latin typeface="+mn-lt"/>
              </a:rPr>
              <a:t> insects, disc-shaped in fish, reptiles and birds) </a:t>
            </a:r>
            <a:endParaRPr lang="cs-CZ" sz="1800" dirty="0">
              <a:latin typeface="+mn-lt"/>
            </a:endParaRPr>
          </a:p>
          <a:p>
            <a:pPr>
              <a:lnSpc>
                <a:spcPct val="80000"/>
              </a:lnSpc>
              <a:buFont typeface="Wingdings" panose="05000000000000000000" pitchFamily="2" charset="2"/>
              <a:buChar char="§"/>
            </a:pPr>
            <a:r>
              <a:rPr lang="en-US" sz="1800" dirty="0">
                <a:latin typeface="+mn-lt"/>
              </a:rPr>
              <a:t>when an egg develops in the presence of follicular cells, the oocyte is surrounded by one or more layers of </a:t>
            </a:r>
            <a:r>
              <a:rPr lang="en-US" sz="1800" dirty="0" err="1">
                <a:latin typeface="+mn-lt"/>
              </a:rPr>
              <a:t>epithelially</a:t>
            </a:r>
            <a:r>
              <a:rPr lang="en-US" sz="1800" dirty="0">
                <a:latin typeface="+mn-lt"/>
              </a:rPr>
              <a:t> arranged cells that are not its sister cells. These are somatic cells  form a follicle around the oocyte. We encounter this development, for example, in insects, reptiles, birds and mammals, incl. </a:t>
            </a:r>
            <a:r>
              <a:rPr lang="cs-CZ" sz="1800" dirty="0" err="1">
                <a:latin typeface="+mn-lt"/>
              </a:rPr>
              <a:t>humans</a:t>
            </a:r>
            <a:r>
              <a:rPr lang="cs-CZ" sz="1800" dirty="0">
                <a:latin typeface="+mn-lt"/>
              </a:rPr>
              <a:t>.</a:t>
            </a:r>
            <a:endParaRPr lang="cs-CZ" altLang="cs-CZ" sz="1800" dirty="0">
              <a:latin typeface="+mn-lt"/>
            </a:endParaRPr>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pic>
        <p:nvPicPr>
          <p:cNvPr id="5" name="Picture 4" descr="https://onlinesciencenotes.com/wp-content/uploads/2021/05/sperm-and-egg-of-frog.jpg"/>
          <p:cNvPicPr>
            <a:picLocks noChangeAspect="1" noChangeArrowheads="1"/>
          </p:cNvPicPr>
          <p:nvPr/>
        </p:nvPicPr>
        <p:blipFill rotWithShape="1">
          <a:blip r:embed="rId2">
            <a:extLst>
              <a:ext uri="{28A0092B-C50C-407E-A947-70E740481C1C}">
                <a14:useLocalDpi xmlns:a14="http://schemas.microsoft.com/office/drawing/2010/main" val="0"/>
              </a:ext>
            </a:extLst>
          </a:blip>
          <a:srcRect l="44677"/>
          <a:stretch/>
        </p:blipFill>
        <p:spPr bwMode="auto">
          <a:xfrm>
            <a:off x="5640123" y="143828"/>
            <a:ext cx="1634437" cy="159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04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 y="0"/>
            <a:ext cx="1208749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r>
              <a:rPr lang="cs-CZ" altLang="cs-CZ" dirty="0" err="1">
                <a:solidFill>
                  <a:srgbClr val="000000"/>
                </a:solidFill>
                <a:latin typeface="+mn-lt"/>
              </a:rPr>
              <a:t>Eggs</a:t>
            </a:r>
            <a:r>
              <a:rPr lang="cs-CZ" altLang="cs-CZ" dirty="0">
                <a:solidFill>
                  <a:srgbClr val="000000"/>
                </a:solidFill>
                <a:latin typeface="+mn-lt"/>
              </a:rPr>
              <a:t> </a:t>
            </a:r>
            <a:r>
              <a:rPr lang="cs-CZ" altLang="cs-CZ" dirty="0" err="1">
                <a:solidFill>
                  <a:srgbClr val="000000"/>
                </a:solidFill>
                <a:latin typeface="+mn-lt"/>
              </a:rPr>
              <a:t>based</a:t>
            </a:r>
            <a:r>
              <a:rPr lang="cs-CZ" altLang="cs-CZ" dirty="0">
                <a:solidFill>
                  <a:srgbClr val="000000"/>
                </a:solidFill>
                <a:latin typeface="+mn-lt"/>
              </a:rPr>
              <a:t> on  </a:t>
            </a:r>
            <a:r>
              <a:rPr lang="cs-CZ" altLang="cs-CZ" dirty="0" err="1">
                <a:solidFill>
                  <a:srgbClr val="000000"/>
                </a:solidFill>
                <a:latin typeface="+mn-lt"/>
              </a:rPr>
              <a:t>yolk</a:t>
            </a:r>
            <a:r>
              <a:rPr lang="cs-CZ" altLang="cs-CZ" dirty="0">
                <a:solidFill>
                  <a:srgbClr val="000000"/>
                </a:solidFill>
                <a:latin typeface="+mn-lt"/>
              </a:rPr>
              <a:t> </a:t>
            </a:r>
            <a:r>
              <a:rPr lang="cs-CZ" altLang="cs-CZ" dirty="0" err="1">
                <a:solidFill>
                  <a:srgbClr val="000000"/>
                </a:solidFill>
                <a:latin typeface="+mn-lt"/>
              </a:rPr>
              <a:t>quantity</a:t>
            </a:r>
            <a:r>
              <a:rPr lang="cs-CZ" altLang="cs-CZ" dirty="0">
                <a:solidFill>
                  <a:srgbClr val="000000"/>
                </a:solidFill>
                <a:latin typeface="+mn-lt"/>
              </a:rPr>
              <a:t> and </a:t>
            </a:r>
            <a:r>
              <a:rPr lang="cs-CZ" altLang="cs-CZ" dirty="0" err="1">
                <a:solidFill>
                  <a:srgbClr val="000000"/>
                </a:solidFill>
                <a:latin typeface="+mn-lt"/>
              </a:rPr>
              <a:t>its</a:t>
            </a:r>
            <a:r>
              <a:rPr lang="cs-CZ" altLang="cs-CZ" dirty="0">
                <a:solidFill>
                  <a:srgbClr val="000000"/>
                </a:solidFill>
                <a:latin typeface="+mn-lt"/>
              </a:rPr>
              <a:t> </a:t>
            </a:r>
            <a:r>
              <a:rPr lang="cs-CZ" altLang="cs-CZ" dirty="0" err="1">
                <a:solidFill>
                  <a:srgbClr val="000000"/>
                </a:solidFill>
                <a:latin typeface="+mn-lt"/>
              </a:rPr>
              <a:t>distribution</a:t>
            </a:r>
            <a:endParaRPr lang="cs-CZ" altLang="cs-CZ" dirty="0">
              <a:solidFill>
                <a:srgbClr val="000000"/>
              </a:solidFill>
              <a:latin typeface="+mn-lt"/>
            </a:endParaRPr>
          </a:p>
        </p:txBody>
      </p:sp>
      <p:sp>
        <p:nvSpPr>
          <p:cNvPr id="30723" name="Rectangle 3"/>
          <p:cNvSpPr>
            <a:spLocks noChangeArrowheads="1"/>
          </p:cNvSpPr>
          <p:nvPr/>
        </p:nvSpPr>
        <p:spPr bwMode="auto">
          <a:xfrm>
            <a:off x="113211" y="762000"/>
            <a:ext cx="7125789" cy="541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nSpc>
                <a:spcPct val="114000"/>
              </a:lnSpc>
              <a:buFont typeface="Wingdings" panose="05000000000000000000" pitchFamily="2" charset="2"/>
              <a:buChar char="§"/>
            </a:pPr>
            <a:r>
              <a:rPr lang="cs-CZ" sz="1800" b="1" dirty="0" err="1">
                <a:latin typeface="+mn-lt"/>
              </a:rPr>
              <a:t>Holoblastic</a:t>
            </a:r>
            <a:r>
              <a:rPr lang="cs-CZ" sz="1800" b="1" dirty="0">
                <a:latin typeface="+mn-lt"/>
              </a:rPr>
              <a:t> (</a:t>
            </a:r>
            <a:r>
              <a:rPr lang="cs-CZ" sz="1800" b="1" dirty="0" err="1">
                <a:latin typeface="+mn-lt"/>
              </a:rPr>
              <a:t>oligolecithal</a:t>
            </a:r>
            <a:r>
              <a:rPr lang="cs-CZ" sz="1800" b="1" dirty="0">
                <a:latin typeface="+mn-lt"/>
              </a:rPr>
              <a:t>) </a:t>
            </a:r>
            <a:r>
              <a:rPr lang="cs-CZ" sz="1800" b="1" dirty="0" err="1">
                <a:latin typeface="+mn-lt"/>
              </a:rPr>
              <a:t>eggs</a:t>
            </a:r>
            <a:r>
              <a:rPr lang="cs-CZ" sz="1800" b="1" dirty="0">
                <a:latin typeface="+mn-lt"/>
              </a:rPr>
              <a:t> </a:t>
            </a:r>
          </a:p>
          <a:p>
            <a:pPr marL="457200" indent="-457200">
              <a:lnSpc>
                <a:spcPct val="114000"/>
              </a:lnSpc>
              <a:buAutoNum type="alphaLcParenR"/>
            </a:pPr>
            <a:r>
              <a:rPr lang="cs-CZ" sz="1800" dirty="0" err="1">
                <a:latin typeface="+mn-lt"/>
              </a:rPr>
              <a:t>alecithal</a:t>
            </a:r>
            <a:r>
              <a:rPr lang="cs-CZ" sz="1800" dirty="0">
                <a:latin typeface="+mn-lt"/>
              </a:rPr>
              <a:t>: </a:t>
            </a:r>
            <a:r>
              <a:rPr lang="cs-CZ" sz="1800" dirty="0" err="1">
                <a:latin typeface="+mn-lt"/>
              </a:rPr>
              <a:t>without</a:t>
            </a:r>
            <a:r>
              <a:rPr lang="cs-CZ" sz="1800" dirty="0">
                <a:latin typeface="+mn-lt"/>
              </a:rPr>
              <a:t> </a:t>
            </a:r>
            <a:r>
              <a:rPr lang="cs-CZ" sz="1800" dirty="0" err="1">
                <a:latin typeface="+mn-lt"/>
              </a:rPr>
              <a:t>yolk</a:t>
            </a:r>
            <a:r>
              <a:rPr lang="cs-CZ" sz="1800" dirty="0">
                <a:latin typeface="+mn-lt"/>
              </a:rPr>
              <a:t> </a:t>
            </a:r>
          </a:p>
          <a:p>
            <a:pPr marL="457200" indent="-457200">
              <a:lnSpc>
                <a:spcPct val="114000"/>
              </a:lnSpc>
              <a:buAutoNum type="alphaLcParenR"/>
            </a:pPr>
            <a:r>
              <a:rPr lang="cs-CZ" sz="1800" dirty="0" err="1">
                <a:latin typeface="+mn-lt"/>
              </a:rPr>
              <a:t>isolecithal</a:t>
            </a:r>
            <a:r>
              <a:rPr lang="cs-CZ" sz="1800" dirty="0">
                <a:latin typeface="+mn-lt"/>
              </a:rPr>
              <a:t>: </a:t>
            </a:r>
            <a:r>
              <a:rPr lang="cs-CZ" sz="1800" dirty="0" err="1">
                <a:latin typeface="+mn-lt"/>
              </a:rPr>
              <a:t>even</a:t>
            </a:r>
            <a:r>
              <a:rPr lang="cs-CZ" sz="1800" dirty="0">
                <a:latin typeface="+mn-lt"/>
              </a:rPr>
              <a:t> </a:t>
            </a:r>
            <a:r>
              <a:rPr lang="cs-CZ" sz="1800" dirty="0" err="1">
                <a:latin typeface="+mn-lt"/>
              </a:rPr>
              <a:t>distribution</a:t>
            </a:r>
            <a:r>
              <a:rPr lang="cs-CZ" sz="1800" dirty="0">
                <a:latin typeface="+mn-lt"/>
              </a:rPr>
              <a:t> </a:t>
            </a:r>
            <a:r>
              <a:rPr lang="cs-CZ" sz="1800" dirty="0" err="1">
                <a:latin typeface="+mn-lt"/>
              </a:rPr>
              <a:t>of</a:t>
            </a:r>
            <a:r>
              <a:rPr lang="cs-CZ" sz="1800" dirty="0">
                <a:latin typeface="+mn-lt"/>
              </a:rPr>
              <a:t> </a:t>
            </a:r>
            <a:r>
              <a:rPr lang="cs-CZ" sz="1800" dirty="0" err="1">
                <a:latin typeface="+mn-lt"/>
              </a:rPr>
              <a:t>yolk</a:t>
            </a:r>
            <a:r>
              <a:rPr lang="cs-CZ" sz="1800" dirty="0">
                <a:latin typeface="+mn-lt"/>
              </a:rPr>
              <a:t>, </a:t>
            </a:r>
            <a:r>
              <a:rPr lang="cs-CZ" sz="1800" dirty="0" err="1">
                <a:latin typeface="+mn-lt"/>
              </a:rPr>
              <a:t>total</a:t>
            </a:r>
            <a:r>
              <a:rPr lang="cs-CZ" sz="1800" dirty="0">
                <a:latin typeface="+mn-lt"/>
              </a:rPr>
              <a:t> </a:t>
            </a:r>
            <a:r>
              <a:rPr lang="cs-CZ" sz="1800" dirty="0" err="1">
                <a:latin typeface="+mn-lt"/>
              </a:rPr>
              <a:t>cleavage</a:t>
            </a:r>
            <a:r>
              <a:rPr lang="cs-CZ" sz="1800" dirty="0">
                <a:latin typeface="+mn-lt"/>
              </a:rPr>
              <a:t> → </a:t>
            </a:r>
            <a:r>
              <a:rPr lang="cs-CZ" sz="1800" dirty="0" err="1">
                <a:latin typeface="+mn-lt"/>
              </a:rPr>
              <a:t>equally</a:t>
            </a:r>
            <a:r>
              <a:rPr lang="cs-CZ" sz="1800" dirty="0">
                <a:latin typeface="+mn-lt"/>
              </a:rPr>
              <a:t> </a:t>
            </a:r>
            <a:r>
              <a:rPr lang="cs-CZ" sz="1800" dirty="0" err="1">
                <a:latin typeface="+mn-lt"/>
              </a:rPr>
              <a:t>large</a:t>
            </a:r>
            <a:r>
              <a:rPr lang="cs-CZ" sz="1800" dirty="0">
                <a:latin typeface="+mn-lt"/>
              </a:rPr>
              <a:t> </a:t>
            </a:r>
            <a:r>
              <a:rPr lang="cs-CZ" sz="1800" dirty="0" err="1">
                <a:latin typeface="+mn-lt"/>
              </a:rPr>
              <a:t>blastomeres</a:t>
            </a:r>
            <a:r>
              <a:rPr lang="cs-CZ" sz="1800" dirty="0">
                <a:latin typeface="+mn-lt"/>
              </a:rPr>
              <a:t>, </a:t>
            </a:r>
            <a:r>
              <a:rPr lang="cs-CZ" sz="1800" dirty="0" err="1">
                <a:latin typeface="+mn-lt"/>
              </a:rPr>
              <a:t>equal</a:t>
            </a:r>
            <a:r>
              <a:rPr lang="cs-CZ" sz="1800" dirty="0">
                <a:latin typeface="+mn-lt"/>
              </a:rPr>
              <a:t> </a:t>
            </a:r>
            <a:r>
              <a:rPr lang="cs-CZ" sz="1800" dirty="0" err="1">
                <a:latin typeface="+mn-lt"/>
              </a:rPr>
              <a:t>cleavage</a:t>
            </a:r>
            <a:r>
              <a:rPr lang="cs-CZ" sz="1800" dirty="0">
                <a:latin typeface="+mn-lt"/>
              </a:rPr>
              <a:t> (</a:t>
            </a:r>
            <a:r>
              <a:rPr lang="cs-CZ" sz="1800" dirty="0" err="1">
                <a:latin typeface="+mn-lt"/>
              </a:rPr>
              <a:t>mammals</a:t>
            </a:r>
            <a:r>
              <a:rPr lang="cs-CZ" sz="1800" dirty="0">
                <a:latin typeface="+mn-lt"/>
              </a:rPr>
              <a:t>, </a:t>
            </a:r>
            <a:r>
              <a:rPr lang="cs-CZ" sz="1800" dirty="0" err="1">
                <a:latin typeface="+mn-lt"/>
              </a:rPr>
              <a:t>echinoderms</a:t>
            </a:r>
            <a:r>
              <a:rPr lang="cs-CZ" sz="1800" dirty="0">
                <a:latin typeface="+mn-lt"/>
              </a:rPr>
              <a:t>) </a:t>
            </a:r>
          </a:p>
          <a:p>
            <a:pPr marL="457200" indent="-457200">
              <a:lnSpc>
                <a:spcPct val="114000"/>
              </a:lnSpc>
              <a:buAutoNum type="alphaLcParenR"/>
            </a:pPr>
            <a:r>
              <a:rPr lang="cs-CZ" sz="1800" dirty="0" err="1">
                <a:latin typeface="+mn-lt"/>
              </a:rPr>
              <a:t>heterolecithal</a:t>
            </a:r>
            <a:r>
              <a:rPr lang="cs-CZ" sz="1800" dirty="0">
                <a:latin typeface="+mn-lt"/>
              </a:rPr>
              <a:t>: </a:t>
            </a:r>
            <a:r>
              <a:rPr lang="cs-CZ" sz="1800" dirty="0" err="1">
                <a:latin typeface="+mn-lt"/>
              </a:rPr>
              <a:t>moderate</a:t>
            </a:r>
            <a:r>
              <a:rPr lang="cs-CZ" sz="1800" dirty="0">
                <a:latin typeface="+mn-lt"/>
              </a:rPr>
              <a:t> </a:t>
            </a:r>
            <a:r>
              <a:rPr lang="cs-CZ" sz="1800" dirty="0" err="1">
                <a:latin typeface="+mn-lt"/>
              </a:rPr>
              <a:t>yolk</a:t>
            </a:r>
            <a:r>
              <a:rPr lang="cs-CZ" sz="1800" dirty="0">
                <a:latin typeface="+mn-lt"/>
              </a:rPr>
              <a:t> </a:t>
            </a:r>
            <a:r>
              <a:rPr lang="cs-CZ" sz="1800" dirty="0" err="1">
                <a:latin typeface="+mn-lt"/>
              </a:rPr>
              <a:t>at</a:t>
            </a:r>
            <a:r>
              <a:rPr lang="cs-CZ" sz="1800" dirty="0">
                <a:latin typeface="+mn-lt"/>
              </a:rPr>
              <a:t> </a:t>
            </a:r>
            <a:r>
              <a:rPr lang="cs-CZ" sz="1800" dirty="0" err="1">
                <a:latin typeface="+mn-lt"/>
              </a:rPr>
              <a:t>vegetative</a:t>
            </a:r>
            <a:r>
              <a:rPr lang="cs-CZ" sz="1800" dirty="0">
                <a:latin typeface="+mn-lt"/>
              </a:rPr>
              <a:t> pole (</a:t>
            </a:r>
            <a:r>
              <a:rPr lang="cs-CZ" sz="1800" dirty="0" err="1">
                <a:latin typeface="+mn-lt"/>
              </a:rPr>
              <a:t>amphibians</a:t>
            </a:r>
            <a:r>
              <a:rPr lang="cs-CZ" sz="1800" dirty="0">
                <a:latin typeface="+mn-lt"/>
              </a:rPr>
              <a:t>) </a:t>
            </a:r>
          </a:p>
          <a:p>
            <a:pPr>
              <a:lnSpc>
                <a:spcPct val="114000"/>
              </a:lnSpc>
              <a:buFont typeface="Wingdings" panose="05000000000000000000" pitchFamily="2" charset="2"/>
              <a:buChar char="§"/>
            </a:pPr>
            <a:r>
              <a:rPr lang="cs-CZ" sz="1800" b="1" dirty="0" err="1">
                <a:latin typeface="+mn-lt"/>
              </a:rPr>
              <a:t>Meroblastic</a:t>
            </a:r>
            <a:r>
              <a:rPr lang="cs-CZ" sz="1800" b="1" dirty="0">
                <a:latin typeface="+mn-lt"/>
              </a:rPr>
              <a:t> (</a:t>
            </a:r>
            <a:r>
              <a:rPr lang="cs-CZ" sz="1800" b="1" dirty="0" err="1">
                <a:latin typeface="+mn-lt"/>
              </a:rPr>
              <a:t>polylecithal</a:t>
            </a:r>
            <a:r>
              <a:rPr lang="cs-CZ" sz="1800" b="1" dirty="0">
                <a:latin typeface="+mn-lt"/>
              </a:rPr>
              <a:t>) </a:t>
            </a:r>
            <a:r>
              <a:rPr lang="cs-CZ" sz="1800" b="1" dirty="0" err="1">
                <a:latin typeface="+mn-lt"/>
              </a:rPr>
              <a:t>eggs</a:t>
            </a:r>
            <a:endParaRPr lang="cs-CZ" sz="1800" b="1" dirty="0">
              <a:latin typeface="+mn-lt"/>
            </a:endParaRPr>
          </a:p>
          <a:p>
            <a:pPr marL="457200" indent="-457200">
              <a:lnSpc>
                <a:spcPct val="114000"/>
              </a:lnSpc>
              <a:buAutoNum type="alphaLcParenR"/>
            </a:pPr>
            <a:r>
              <a:rPr lang="cs-CZ" sz="1800" dirty="0" err="1">
                <a:latin typeface="+mn-lt"/>
              </a:rPr>
              <a:t>telolecithal</a:t>
            </a:r>
            <a:r>
              <a:rPr lang="cs-CZ" sz="1800" dirty="0">
                <a:latin typeface="+mn-lt"/>
              </a:rPr>
              <a:t>: most </a:t>
            </a:r>
            <a:r>
              <a:rPr lang="cs-CZ" sz="1800" dirty="0" err="1">
                <a:latin typeface="+mn-lt"/>
              </a:rPr>
              <a:t>vertebrates</a:t>
            </a:r>
            <a:r>
              <a:rPr lang="cs-CZ" sz="1800" dirty="0">
                <a:latin typeface="+mn-lt"/>
              </a:rPr>
              <a:t> (</a:t>
            </a:r>
            <a:r>
              <a:rPr lang="cs-CZ" sz="1800" dirty="0" err="1">
                <a:latin typeface="+mn-lt"/>
              </a:rPr>
              <a:t>fishes</a:t>
            </a:r>
            <a:r>
              <a:rPr lang="cs-CZ" sz="1800" dirty="0">
                <a:latin typeface="+mn-lt"/>
              </a:rPr>
              <a:t>, </a:t>
            </a:r>
            <a:r>
              <a:rPr lang="cs-CZ" sz="1800" dirty="0" err="1">
                <a:latin typeface="+mn-lt"/>
              </a:rPr>
              <a:t>reptiles</a:t>
            </a:r>
            <a:r>
              <a:rPr lang="cs-CZ" sz="1800" dirty="0">
                <a:latin typeface="+mn-lt"/>
              </a:rPr>
              <a:t>, </a:t>
            </a:r>
            <a:r>
              <a:rPr lang="cs-CZ" sz="1800" dirty="0" err="1">
                <a:latin typeface="+mn-lt"/>
              </a:rPr>
              <a:t>birds</a:t>
            </a:r>
            <a:r>
              <a:rPr lang="cs-CZ" sz="1800" dirty="0">
                <a:latin typeface="+mn-lt"/>
              </a:rPr>
              <a:t>), </a:t>
            </a:r>
            <a:r>
              <a:rPr lang="cs-CZ" sz="1800" dirty="0" err="1">
                <a:latin typeface="+mn-lt"/>
              </a:rPr>
              <a:t>yolk</a:t>
            </a:r>
            <a:r>
              <a:rPr lang="cs-CZ" sz="1800" dirty="0">
                <a:latin typeface="+mn-lt"/>
              </a:rPr>
              <a:t> </a:t>
            </a:r>
            <a:r>
              <a:rPr lang="cs-CZ" sz="1800" dirty="0" err="1">
                <a:latin typeface="+mn-lt"/>
              </a:rPr>
              <a:t>accumulated</a:t>
            </a:r>
            <a:r>
              <a:rPr lang="cs-CZ" sz="1800" dirty="0">
                <a:latin typeface="+mn-lt"/>
              </a:rPr>
              <a:t> </a:t>
            </a:r>
            <a:r>
              <a:rPr lang="cs-CZ" sz="1800" dirty="0" err="1">
                <a:latin typeface="+mn-lt"/>
              </a:rPr>
              <a:t>at</a:t>
            </a:r>
            <a:r>
              <a:rPr lang="cs-CZ" sz="1800" dirty="0">
                <a:latin typeface="+mn-lt"/>
              </a:rPr>
              <a:t> </a:t>
            </a:r>
            <a:r>
              <a:rPr lang="cs-CZ" sz="1800" dirty="0" err="1">
                <a:latin typeface="+mn-lt"/>
              </a:rPr>
              <a:t>the</a:t>
            </a:r>
            <a:r>
              <a:rPr lang="cs-CZ" sz="1800" dirty="0">
                <a:latin typeface="+mn-lt"/>
              </a:rPr>
              <a:t> </a:t>
            </a:r>
            <a:r>
              <a:rPr lang="cs-CZ" sz="1800" dirty="0" err="1">
                <a:latin typeface="+mn-lt"/>
              </a:rPr>
              <a:t>vegetative</a:t>
            </a:r>
            <a:r>
              <a:rPr lang="cs-CZ" sz="1800" dirty="0">
                <a:latin typeface="+mn-lt"/>
              </a:rPr>
              <a:t> pole (</a:t>
            </a:r>
            <a:r>
              <a:rPr lang="cs-CZ" sz="1800" dirty="0" err="1">
                <a:latin typeface="+mn-lt"/>
              </a:rPr>
              <a:t>heavier</a:t>
            </a:r>
            <a:r>
              <a:rPr lang="cs-CZ" sz="1800" dirty="0">
                <a:latin typeface="+mn-lt"/>
              </a:rPr>
              <a:t>), </a:t>
            </a:r>
            <a:r>
              <a:rPr lang="cs-CZ" sz="1800" dirty="0" err="1">
                <a:latin typeface="+mn-lt"/>
              </a:rPr>
              <a:t>the</a:t>
            </a:r>
            <a:r>
              <a:rPr lang="cs-CZ" sz="1800" dirty="0">
                <a:latin typeface="+mn-lt"/>
              </a:rPr>
              <a:t> </a:t>
            </a:r>
            <a:r>
              <a:rPr lang="cs-CZ" sz="1800" dirty="0" err="1">
                <a:latin typeface="+mn-lt"/>
              </a:rPr>
              <a:t>opposite</a:t>
            </a:r>
            <a:r>
              <a:rPr lang="cs-CZ" sz="1800" dirty="0">
                <a:latin typeface="+mn-lt"/>
              </a:rPr>
              <a:t> animal pole </a:t>
            </a:r>
            <a:r>
              <a:rPr lang="cs-CZ" sz="1800" dirty="0" err="1">
                <a:latin typeface="+mn-lt"/>
              </a:rPr>
              <a:t>contains</a:t>
            </a:r>
            <a:r>
              <a:rPr lang="cs-CZ" sz="1800" dirty="0">
                <a:latin typeface="+mn-lt"/>
              </a:rPr>
              <a:t> </a:t>
            </a:r>
            <a:r>
              <a:rPr lang="cs-CZ" sz="1800" dirty="0" err="1">
                <a:latin typeface="+mn-lt"/>
              </a:rPr>
              <a:t>the</a:t>
            </a:r>
            <a:r>
              <a:rPr lang="cs-CZ" sz="1800" dirty="0">
                <a:latin typeface="+mn-lt"/>
              </a:rPr>
              <a:t> </a:t>
            </a:r>
            <a:r>
              <a:rPr lang="cs-CZ" sz="1800" dirty="0" err="1">
                <a:latin typeface="+mn-lt"/>
              </a:rPr>
              <a:t>nucleus</a:t>
            </a:r>
            <a:r>
              <a:rPr lang="cs-CZ" sz="1800" dirty="0">
                <a:latin typeface="+mn-lt"/>
              </a:rPr>
              <a:t> </a:t>
            </a:r>
            <a:r>
              <a:rPr lang="cs-CZ" sz="1800" dirty="0" err="1">
                <a:latin typeface="+mn-lt"/>
              </a:rPr>
              <a:t>of</a:t>
            </a:r>
            <a:r>
              <a:rPr lang="cs-CZ" sz="1800" dirty="0">
                <a:latin typeface="+mn-lt"/>
              </a:rPr>
              <a:t> </a:t>
            </a:r>
            <a:r>
              <a:rPr lang="cs-CZ" sz="1800" dirty="0" err="1">
                <a:latin typeface="+mn-lt"/>
              </a:rPr>
              <a:t>the</a:t>
            </a:r>
            <a:r>
              <a:rPr lang="cs-CZ" sz="1800" dirty="0">
                <a:latin typeface="+mn-lt"/>
              </a:rPr>
              <a:t> </a:t>
            </a:r>
            <a:r>
              <a:rPr lang="cs-CZ" sz="1800" dirty="0" err="1">
                <a:latin typeface="+mn-lt"/>
              </a:rPr>
              <a:t>oocyte</a:t>
            </a:r>
            <a:r>
              <a:rPr lang="cs-CZ" sz="1800" dirty="0">
                <a:latin typeface="+mn-lt"/>
              </a:rPr>
              <a:t> </a:t>
            </a:r>
            <a:r>
              <a:rPr lang="cs-CZ" sz="1800" dirty="0"/>
              <a:t>→  </a:t>
            </a:r>
            <a:r>
              <a:rPr lang="cs-CZ" sz="1800" dirty="0" err="1">
                <a:latin typeface="+mn-lt"/>
              </a:rPr>
              <a:t>inequal</a:t>
            </a:r>
            <a:r>
              <a:rPr lang="cs-CZ" sz="1800" dirty="0">
                <a:latin typeface="+mn-lt"/>
              </a:rPr>
              <a:t> </a:t>
            </a:r>
            <a:r>
              <a:rPr lang="cs-CZ" sz="1800" dirty="0" err="1">
                <a:latin typeface="+mn-lt"/>
              </a:rPr>
              <a:t>cleavage</a:t>
            </a:r>
            <a:r>
              <a:rPr lang="cs-CZ" sz="1800" dirty="0">
                <a:latin typeface="+mn-lt"/>
              </a:rPr>
              <a:t>: animal pole → </a:t>
            </a:r>
            <a:r>
              <a:rPr lang="cs-CZ" sz="1800" dirty="0" err="1">
                <a:latin typeface="+mn-lt"/>
              </a:rPr>
              <a:t>micromers</a:t>
            </a:r>
            <a:r>
              <a:rPr lang="cs-CZ" sz="1800" dirty="0">
                <a:latin typeface="+mn-lt"/>
              </a:rPr>
              <a:t>, </a:t>
            </a:r>
            <a:r>
              <a:rPr lang="cs-CZ" sz="1800" dirty="0" err="1">
                <a:latin typeface="+mn-lt"/>
              </a:rPr>
              <a:t>vegetative</a:t>
            </a:r>
            <a:r>
              <a:rPr lang="cs-CZ" sz="1800" dirty="0">
                <a:latin typeface="+mn-lt"/>
              </a:rPr>
              <a:t> pole → </a:t>
            </a:r>
            <a:r>
              <a:rPr lang="cs-CZ" sz="1800" dirty="0" err="1">
                <a:latin typeface="+mn-lt"/>
              </a:rPr>
              <a:t>macromers</a:t>
            </a:r>
            <a:r>
              <a:rPr lang="cs-CZ" sz="1800" dirty="0">
                <a:latin typeface="+mn-lt"/>
              </a:rPr>
              <a:t>; </a:t>
            </a:r>
            <a:r>
              <a:rPr lang="cs-CZ" sz="1800" dirty="0" err="1">
                <a:latin typeface="+mn-lt"/>
              </a:rPr>
              <a:t>special</a:t>
            </a:r>
            <a:r>
              <a:rPr lang="cs-CZ" sz="1800" dirty="0">
                <a:latin typeface="+mn-lt"/>
              </a:rPr>
              <a:t> type: </a:t>
            </a:r>
            <a:r>
              <a:rPr lang="cs-CZ" sz="1800" dirty="0" err="1">
                <a:latin typeface="+mn-lt"/>
              </a:rPr>
              <a:t>discoidal</a:t>
            </a:r>
            <a:r>
              <a:rPr lang="cs-CZ" sz="1800" dirty="0">
                <a:latin typeface="+mn-lt"/>
              </a:rPr>
              <a:t> </a:t>
            </a:r>
            <a:r>
              <a:rPr lang="cs-CZ" sz="1800" dirty="0" err="1">
                <a:latin typeface="+mn-lt"/>
              </a:rPr>
              <a:t>cleavage</a:t>
            </a:r>
            <a:r>
              <a:rPr lang="cs-CZ" sz="1800" dirty="0">
                <a:latin typeface="+mn-lt"/>
              </a:rPr>
              <a:t> </a:t>
            </a:r>
          </a:p>
          <a:p>
            <a:pPr marL="457200" indent="-457200">
              <a:lnSpc>
                <a:spcPct val="114000"/>
              </a:lnSpc>
              <a:buAutoNum type="alphaLcParenR"/>
            </a:pPr>
            <a:r>
              <a:rPr lang="cs-CZ" sz="1800" dirty="0" err="1">
                <a:latin typeface="+mn-lt"/>
              </a:rPr>
              <a:t>centrolecithal</a:t>
            </a:r>
            <a:r>
              <a:rPr lang="cs-CZ" sz="1800" dirty="0">
                <a:latin typeface="+mn-lt"/>
              </a:rPr>
              <a:t>: </a:t>
            </a:r>
            <a:r>
              <a:rPr lang="cs-CZ" sz="1800" dirty="0" err="1">
                <a:latin typeface="+mn-lt"/>
              </a:rPr>
              <a:t>arthropods</a:t>
            </a:r>
            <a:r>
              <a:rPr lang="cs-CZ" sz="1800" dirty="0">
                <a:latin typeface="+mn-lt"/>
              </a:rPr>
              <a:t>, </a:t>
            </a:r>
            <a:r>
              <a:rPr lang="cs-CZ" sz="1800" dirty="0" err="1">
                <a:latin typeface="+mn-lt"/>
              </a:rPr>
              <a:t>superficial</a:t>
            </a:r>
            <a:r>
              <a:rPr lang="cs-CZ" sz="1800" dirty="0">
                <a:latin typeface="+mn-lt"/>
              </a:rPr>
              <a:t> </a:t>
            </a:r>
            <a:r>
              <a:rPr lang="cs-CZ" sz="1800" dirty="0" err="1">
                <a:latin typeface="+mn-lt"/>
              </a:rPr>
              <a:t>cleavage</a:t>
            </a:r>
            <a:endParaRPr lang="cs-CZ" sz="1800" dirty="0">
              <a:latin typeface="+mn-lt"/>
            </a:endParaRPr>
          </a:p>
          <a:p>
            <a:pPr marL="457200" indent="-457200">
              <a:lnSpc>
                <a:spcPct val="114000"/>
              </a:lnSpc>
              <a:buAutoNum type="alphaLcParenR"/>
            </a:pPr>
            <a:endParaRPr lang="cs-CZ" sz="1800" dirty="0">
              <a:latin typeface="+mn-lt"/>
            </a:endParaRPr>
          </a:p>
          <a:p>
            <a:pPr marL="0" indent="0">
              <a:lnSpc>
                <a:spcPct val="114000"/>
              </a:lnSpc>
              <a:buNone/>
            </a:pPr>
            <a:r>
              <a:rPr lang="cs-CZ" sz="1800" dirty="0" err="1">
                <a:latin typeface="+mn-lt"/>
              </a:rPr>
              <a:t>Note</a:t>
            </a:r>
            <a:r>
              <a:rPr lang="cs-CZ" sz="1800" dirty="0">
                <a:latin typeface="+mn-lt"/>
              </a:rPr>
              <a:t>: </a:t>
            </a:r>
            <a:r>
              <a:rPr lang="cs-CZ" sz="1800" dirty="0" err="1">
                <a:latin typeface="+mn-lt"/>
              </a:rPr>
              <a:t>humans</a:t>
            </a:r>
            <a:r>
              <a:rPr lang="cs-CZ" sz="1800" dirty="0">
                <a:latin typeface="+mn-lt"/>
              </a:rPr>
              <a:t> - </a:t>
            </a:r>
            <a:r>
              <a:rPr lang="cs-CZ" sz="1800" dirty="0" err="1">
                <a:latin typeface="+mn-lt"/>
              </a:rPr>
              <a:t>oligolecithal</a:t>
            </a:r>
            <a:r>
              <a:rPr lang="cs-CZ" sz="1800" dirty="0">
                <a:latin typeface="+mn-lt"/>
              </a:rPr>
              <a:t>, </a:t>
            </a:r>
            <a:r>
              <a:rPr lang="cs-CZ" sz="1800" dirty="0" err="1">
                <a:latin typeface="+mn-lt"/>
              </a:rPr>
              <a:t>isolecithal</a:t>
            </a:r>
            <a:r>
              <a:rPr lang="cs-CZ" sz="1800" dirty="0">
                <a:latin typeface="+mn-lt"/>
              </a:rPr>
              <a:t> </a:t>
            </a:r>
            <a:r>
              <a:rPr lang="cs-CZ" sz="1800" dirty="0" err="1">
                <a:latin typeface="+mn-lt"/>
              </a:rPr>
              <a:t>oocytes</a:t>
            </a:r>
            <a:r>
              <a:rPr lang="cs-CZ" sz="1800" dirty="0">
                <a:latin typeface="+mn-lt"/>
              </a:rPr>
              <a:t>, </a:t>
            </a:r>
            <a:r>
              <a:rPr lang="cs-CZ" sz="1800" dirty="0" err="1">
                <a:latin typeface="+mn-lt"/>
              </a:rPr>
              <a:t>total</a:t>
            </a:r>
            <a:r>
              <a:rPr lang="cs-CZ" sz="1800" dirty="0">
                <a:latin typeface="+mn-lt"/>
              </a:rPr>
              <a:t> and </a:t>
            </a:r>
            <a:r>
              <a:rPr lang="cs-CZ" sz="1800" dirty="0" err="1">
                <a:latin typeface="+mn-lt"/>
              </a:rPr>
              <a:t>equal</a:t>
            </a:r>
            <a:r>
              <a:rPr lang="cs-CZ" sz="1800" dirty="0">
                <a:latin typeface="+mn-lt"/>
              </a:rPr>
              <a:t> </a:t>
            </a:r>
            <a:r>
              <a:rPr lang="cs-CZ" sz="1800" dirty="0" err="1">
                <a:latin typeface="+mn-lt"/>
              </a:rPr>
              <a:t>cleavage</a:t>
            </a:r>
            <a:endParaRPr lang="cs-CZ" altLang="cs-CZ" sz="1800" dirty="0">
              <a:solidFill>
                <a:srgbClr val="000000"/>
              </a:solidFill>
              <a:latin typeface="+mn-lt"/>
            </a:endParaRPr>
          </a:p>
        </p:txBody>
      </p:sp>
      <p:sp>
        <p:nvSpPr>
          <p:cNvPr id="30724" name="Oval 7"/>
          <p:cNvSpPr>
            <a:spLocks noChangeArrowheads="1"/>
          </p:cNvSpPr>
          <p:nvPr/>
        </p:nvSpPr>
        <p:spPr bwMode="auto">
          <a:xfrm>
            <a:off x="7848600" y="685800"/>
            <a:ext cx="13716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25" name="Oval 8"/>
          <p:cNvSpPr>
            <a:spLocks noChangeArrowheads="1"/>
          </p:cNvSpPr>
          <p:nvPr/>
        </p:nvSpPr>
        <p:spPr bwMode="auto">
          <a:xfrm>
            <a:off x="8458200" y="1295400"/>
            <a:ext cx="228600" cy="152400"/>
          </a:xfrm>
          <a:prstGeom prst="ellipse">
            <a:avLst/>
          </a:prstGeom>
          <a:solidFill>
            <a:srgbClr val="F0673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26" name="Oval 9"/>
          <p:cNvSpPr>
            <a:spLocks noChangeArrowheads="1"/>
          </p:cNvSpPr>
          <p:nvPr/>
        </p:nvSpPr>
        <p:spPr bwMode="auto">
          <a:xfrm>
            <a:off x="8534400" y="1295400"/>
            <a:ext cx="76200" cy="762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27" name="Oval 10"/>
          <p:cNvSpPr>
            <a:spLocks noChangeArrowheads="1"/>
          </p:cNvSpPr>
          <p:nvPr/>
        </p:nvSpPr>
        <p:spPr bwMode="auto">
          <a:xfrm>
            <a:off x="8001000" y="129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28" name="Oval 11"/>
          <p:cNvSpPr>
            <a:spLocks noChangeArrowheads="1"/>
          </p:cNvSpPr>
          <p:nvPr/>
        </p:nvSpPr>
        <p:spPr bwMode="auto">
          <a:xfrm>
            <a:off x="8229600" y="16764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29" name="Oval 12"/>
          <p:cNvSpPr>
            <a:spLocks noChangeArrowheads="1"/>
          </p:cNvSpPr>
          <p:nvPr/>
        </p:nvSpPr>
        <p:spPr bwMode="auto">
          <a:xfrm>
            <a:off x="8839200" y="1524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0" name="Oval 13"/>
          <p:cNvSpPr>
            <a:spLocks noChangeArrowheads="1"/>
          </p:cNvSpPr>
          <p:nvPr/>
        </p:nvSpPr>
        <p:spPr bwMode="auto">
          <a:xfrm>
            <a:off x="8458200" y="83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1" name="Oval 14"/>
          <p:cNvSpPr>
            <a:spLocks noChangeArrowheads="1"/>
          </p:cNvSpPr>
          <p:nvPr/>
        </p:nvSpPr>
        <p:spPr bwMode="auto">
          <a:xfrm>
            <a:off x="8534400" y="167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2" name="Oval 15"/>
          <p:cNvSpPr>
            <a:spLocks noChangeArrowheads="1"/>
          </p:cNvSpPr>
          <p:nvPr/>
        </p:nvSpPr>
        <p:spPr bwMode="auto">
          <a:xfrm>
            <a:off x="8077200" y="9144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3" name="Oval 16"/>
          <p:cNvSpPr>
            <a:spLocks noChangeArrowheads="1"/>
          </p:cNvSpPr>
          <p:nvPr/>
        </p:nvSpPr>
        <p:spPr bwMode="auto">
          <a:xfrm>
            <a:off x="8991600" y="129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4" name="Oval 17"/>
          <p:cNvSpPr>
            <a:spLocks noChangeArrowheads="1"/>
          </p:cNvSpPr>
          <p:nvPr/>
        </p:nvSpPr>
        <p:spPr bwMode="auto">
          <a:xfrm>
            <a:off x="7924800" y="2133600"/>
            <a:ext cx="13716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5" name="Oval 18"/>
          <p:cNvSpPr>
            <a:spLocks noChangeArrowheads="1"/>
          </p:cNvSpPr>
          <p:nvPr/>
        </p:nvSpPr>
        <p:spPr bwMode="auto">
          <a:xfrm>
            <a:off x="8534400" y="114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6" name="Oval 21"/>
          <p:cNvSpPr>
            <a:spLocks noChangeArrowheads="1"/>
          </p:cNvSpPr>
          <p:nvPr/>
        </p:nvSpPr>
        <p:spPr bwMode="auto">
          <a:xfrm>
            <a:off x="8458200" y="2667000"/>
            <a:ext cx="228600" cy="152400"/>
          </a:xfrm>
          <a:prstGeom prst="ellipse">
            <a:avLst/>
          </a:prstGeom>
          <a:solidFill>
            <a:srgbClr val="F0673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7" name="Oval 19"/>
          <p:cNvSpPr>
            <a:spLocks noChangeArrowheads="1"/>
          </p:cNvSpPr>
          <p:nvPr/>
        </p:nvSpPr>
        <p:spPr bwMode="auto">
          <a:xfrm>
            <a:off x="8534400" y="2667000"/>
            <a:ext cx="76200" cy="762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8" name="Oval 22"/>
          <p:cNvSpPr>
            <a:spLocks noChangeArrowheads="1"/>
          </p:cNvSpPr>
          <p:nvPr/>
        </p:nvSpPr>
        <p:spPr bwMode="auto">
          <a:xfrm>
            <a:off x="8382000" y="3124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39" name="Oval 23"/>
          <p:cNvSpPr>
            <a:spLocks noChangeArrowheads="1"/>
          </p:cNvSpPr>
          <p:nvPr/>
        </p:nvSpPr>
        <p:spPr bwMode="auto">
          <a:xfrm>
            <a:off x="8534400" y="2971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0" name="Oval 24"/>
          <p:cNvSpPr>
            <a:spLocks noChangeArrowheads="1"/>
          </p:cNvSpPr>
          <p:nvPr/>
        </p:nvSpPr>
        <p:spPr bwMode="auto">
          <a:xfrm>
            <a:off x="9144000" y="2895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1" name="Oval 25"/>
          <p:cNvSpPr>
            <a:spLocks noChangeArrowheads="1"/>
          </p:cNvSpPr>
          <p:nvPr/>
        </p:nvSpPr>
        <p:spPr bwMode="auto">
          <a:xfrm>
            <a:off x="8915400" y="3048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2" name="Oval 26"/>
          <p:cNvSpPr>
            <a:spLocks noChangeArrowheads="1"/>
          </p:cNvSpPr>
          <p:nvPr/>
        </p:nvSpPr>
        <p:spPr bwMode="auto">
          <a:xfrm>
            <a:off x="8915400" y="2895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3" name="Oval 27"/>
          <p:cNvSpPr>
            <a:spLocks noChangeArrowheads="1"/>
          </p:cNvSpPr>
          <p:nvPr/>
        </p:nvSpPr>
        <p:spPr bwMode="auto">
          <a:xfrm>
            <a:off x="8610600" y="3124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4" name="Oval 28"/>
          <p:cNvSpPr>
            <a:spLocks noChangeArrowheads="1"/>
          </p:cNvSpPr>
          <p:nvPr/>
        </p:nvSpPr>
        <p:spPr bwMode="auto">
          <a:xfrm>
            <a:off x="8458200" y="2895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5" name="Oval 29"/>
          <p:cNvSpPr>
            <a:spLocks noChangeArrowheads="1"/>
          </p:cNvSpPr>
          <p:nvPr/>
        </p:nvSpPr>
        <p:spPr bwMode="auto">
          <a:xfrm>
            <a:off x="8229600" y="3124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6" name="Oval 30"/>
          <p:cNvSpPr>
            <a:spLocks noChangeArrowheads="1"/>
          </p:cNvSpPr>
          <p:nvPr/>
        </p:nvSpPr>
        <p:spPr bwMode="auto">
          <a:xfrm>
            <a:off x="8686800" y="3048000"/>
            <a:ext cx="1524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7" name="Oval 31"/>
          <p:cNvSpPr>
            <a:spLocks noChangeArrowheads="1"/>
          </p:cNvSpPr>
          <p:nvPr/>
        </p:nvSpPr>
        <p:spPr bwMode="auto">
          <a:xfrm>
            <a:off x="8534400" y="3276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8" name="Oval 32"/>
          <p:cNvSpPr>
            <a:spLocks noChangeArrowheads="1"/>
          </p:cNvSpPr>
          <p:nvPr/>
        </p:nvSpPr>
        <p:spPr bwMode="auto">
          <a:xfrm>
            <a:off x="8763000" y="2895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49" name="Oval 33"/>
          <p:cNvSpPr>
            <a:spLocks noChangeArrowheads="1"/>
          </p:cNvSpPr>
          <p:nvPr/>
        </p:nvSpPr>
        <p:spPr bwMode="auto">
          <a:xfrm>
            <a:off x="8229600" y="2895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0" name="Oval 34"/>
          <p:cNvSpPr>
            <a:spLocks noChangeArrowheads="1"/>
          </p:cNvSpPr>
          <p:nvPr/>
        </p:nvSpPr>
        <p:spPr bwMode="auto">
          <a:xfrm>
            <a:off x="7467600" y="3810000"/>
            <a:ext cx="13716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1" name="Oval 36"/>
          <p:cNvSpPr>
            <a:spLocks noChangeArrowheads="1"/>
          </p:cNvSpPr>
          <p:nvPr/>
        </p:nvSpPr>
        <p:spPr bwMode="auto">
          <a:xfrm>
            <a:off x="8001000" y="3886200"/>
            <a:ext cx="228600" cy="152400"/>
          </a:xfrm>
          <a:prstGeom prst="ellipse">
            <a:avLst/>
          </a:prstGeom>
          <a:solidFill>
            <a:srgbClr val="F0673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2" name="Oval 35"/>
          <p:cNvSpPr>
            <a:spLocks noChangeArrowheads="1"/>
          </p:cNvSpPr>
          <p:nvPr/>
        </p:nvSpPr>
        <p:spPr bwMode="auto">
          <a:xfrm>
            <a:off x="8077200" y="3886200"/>
            <a:ext cx="76200" cy="762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3" name="Oval 37"/>
          <p:cNvSpPr>
            <a:spLocks noChangeArrowheads="1"/>
          </p:cNvSpPr>
          <p:nvPr/>
        </p:nvSpPr>
        <p:spPr bwMode="auto">
          <a:xfrm>
            <a:off x="7924800" y="4419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4" name="Oval 38"/>
          <p:cNvSpPr>
            <a:spLocks noChangeArrowheads="1"/>
          </p:cNvSpPr>
          <p:nvPr/>
        </p:nvSpPr>
        <p:spPr bwMode="auto">
          <a:xfrm>
            <a:off x="80772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5" name="Oval 39"/>
          <p:cNvSpPr>
            <a:spLocks noChangeArrowheads="1"/>
          </p:cNvSpPr>
          <p:nvPr/>
        </p:nvSpPr>
        <p:spPr bwMode="auto">
          <a:xfrm>
            <a:off x="82296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6" name="Oval 40"/>
          <p:cNvSpPr>
            <a:spLocks noChangeArrowheads="1"/>
          </p:cNvSpPr>
          <p:nvPr/>
        </p:nvSpPr>
        <p:spPr bwMode="auto">
          <a:xfrm>
            <a:off x="83820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7" name="Oval 41"/>
          <p:cNvSpPr>
            <a:spLocks noChangeArrowheads="1"/>
          </p:cNvSpPr>
          <p:nvPr/>
        </p:nvSpPr>
        <p:spPr bwMode="auto">
          <a:xfrm>
            <a:off x="85344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8" name="Oval 42"/>
          <p:cNvSpPr>
            <a:spLocks noChangeArrowheads="1"/>
          </p:cNvSpPr>
          <p:nvPr/>
        </p:nvSpPr>
        <p:spPr bwMode="auto">
          <a:xfrm>
            <a:off x="76200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59" name="Oval 43"/>
          <p:cNvSpPr>
            <a:spLocks noChangeArrowheads="1"/>
          </p:cNvSpPr>
          <p:nvPr/>
        </p:nvSpPr>
        <p:spPr bwMode="auto">
          <a:xfrm>
            <a:off x="77724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0" name="Oval 44"/>
          <p:cNvSpPr>
            <a:spLocks noChangeArrowheads="1"/>
          </p:cNvSpPr>
          <p:nvPr/>
        </p:nvSpPr>
        <p:spPr bwMode="auto">
          <a:xfrm>
            <a:off x="7848600" y="4800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1" name="Oval 45"/>
          <p:cNvSpPr>
            <a:spLocks noChangeArrowheads="1"/>
          </p:cNvSpPr>
          <p:nvPr/>
        </p:nvSpPr>
        <p:spPr bwMode="auto">
          <a:xfrm>
            <a:off x="8077200" y="495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2" name="Oval 46"/>
          <p:cNvSpPr>
            <a:spLocks noChangeArrowheads="1"/>
          </p:cNvSpPr>
          <p:nvPr/>
        </p:nvSpPr>
        <p:spPr bwMode="auto">
          <a:xfrm>
            <a:off x="82296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3" name="Oval 47"/>
          <p:cNvSpPr>
            <a:spLocks noChangeArrowheads="1"/>
          </p:cNvSpPr>
          <p:nvPr/>
        </p:nvSpPr>
        <p:spPr bwMode="auto">
          <a:xfrm>
            <a:off x="7772400" y="4038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4" name="Oval 48"/>
          <p:cNvSpPr>
            <a:spLocks noChangeArrowheads="1"/>
          </p:cNvSpPr>
          <p:nvPr/>
        </p:nvSpPr>
        <p:spPr bwMode="auto">
          <a:xfrm>
            <a:off x="7924800" y="4191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5" name="Oval 49"/>
          <p:cNvSpPr>
            <a:spLocks noChangeArrowheads="1"/>
          </p:cNvSpPr>
          <p:nvPr/>
        </p:nvSpPr>
        <p:spPr bwMode="auto">
          <a:xfrm>
            <a:off x="80772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6" name="Oval 50"/>
          <p:cNvSpPr>
            <a:spLocks noChangeArrowheads="1"/>
          </p:cNvSpPr>
          <p:nvPr/>
        </p:nvSpPr>
        <p:spPr bwMode="auto">
          <a:xfrm>
            <a:off x="8153400" y="4495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7" name="Oval 51"/>
          <p:cNvSpPr>
            <a:spLocks noChangeArrowheads="1"/>
          </p:cNvSpPr>
          <p:nvPr/>
        </p:nvSpPr>
        <p:spPr bwMode="auto">
          <a:xfrm>
            <a:off x="83820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8" name="Oval 52"/>
          <p:cNvSpPr>
            <a:spLocks noChangeArrowheads="1"/>
          </p:cNvSpPr>
          <p:nvPr/>
        </p:nvSpPr>
        <p:spPr bwMode="auto">
          <a:xfrm>
            <a:off x="84582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69" name="Oval 53"/>
          <p:cNvSpPr>
            <a:spLocks noChangeArrowheads="1"/>
          </p:cNvSpPr>
          <p:nvPr/>
        </p:nvSpPr>
        <p:spPr bwMode="auto">
          <a:xfrm>
            <a:off x="8610600" y="4419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cs-CZ" altLang="cs-CZ" sz="1800">
              <a:latin typeface="+mn-lt"/>
            </a:endParaRPr>
          </a:p>
        </p:txBody>
      </p:sp>
      <p:sp>
        <p:nvSpPr>
          <p:cNvPr id="30770" name="Oval 54"/>
          <p:cNvSpPr>
            <a:spLocks noChangeArrowheads="1"/>
          </p:cNvSpPr>
          <p:nvPr/>
        </p:nvSpPr>
        <p:spPr bwMode="auto">
          <a:xfrm>
            <a:off x="87630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1" name="Oval 55"/>
          <p:cNvSpPr>
            <a:spLocks noChangeArrowheads="1"/>
          </p:cNvSpPr>
          <p:nvPr/>
        </p:nvSpPr>
        <p:spPr bwMode="auto">
          <a:xfrm>
            <a:off x="7620000" y="42672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2" name="Oval 56"/>
          <p:cNvSpPr>
            <a:spLocks noChangeArrowheads="1"/>
          </p:cNvSpPr>
          <p:nvPr/>
        </p:nvSpPr>
        <p:spPr bwMode="auto">
          <a:xfrm>
            <a:off x="77724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3" name="Oval 57"/>
          <p:cNvSpPr>
            <a:spLocks noChangeArrowheads="1"/>
          </p:cNvSpPr>
          <p:nvPr/>
        </p:nvSpPr>
        <p:spPr bwMode="auto">
          <a:xfrm>
            <a:off x="79248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4" name="Oval 58"/>
          <p:cNvSpPr>
            <a:spLocks noChangeArrowheads="1"/>
          </p:cNvSpPr>
          <p:nvPr/>
        </p:nvSpPr>
        <p:spPr bwMode="auto">
          <a:xfrm>
            <a:off x="8077200" y="4800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5" name="Oval 59"/>
          <p:cNvSpPr>
            <a:spLocks noChangeArrowheads="1"/>
          </p:cNvSpPr>
          <p:nvPr/>
        </p:nvSpPr>
        <p:spPr bwMode="auto">
          <a:xfrm>
            <a:off x="8229600" y="495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6" name="Oval 60"/>
          <p:cNvSpPr>
            <a:spLocks noChangeArrowheads="1"/>
          </p:cNvSpPr>
          <p:nvPr/>
        </p:nvSpPr>
        <p:spPr bwMode="auto">
          <a:xfrm>
            <a:off x="83820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7" name="Oval 61"/>
          <p:cNvSpPr>
            <a:spLocks noChangeArrowheads="1"/>
          </p:cNvSpPr>
          <p:nvPr/>
        </p:nvSpPr>
        <p:spPr bwMode="auto">
          <a:xfrm>
            <a:off x="8534400" y="5257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8" name="Oval 62"/>
          <p:cNvSpPr>
            <a:spLocks noChangeArrowheads="1"/>
          </p:cNvSpPr>
          <p:nvPr/>
        </p:nvSpPr>
        <p:spPr bwMode="auto">
          <a:xfrm>
            <a:off x="8153400" y="4191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79" name="Oval 63"/>
          <p:cNvSpPr>
            <a:spLocks noChangeArrowheads="1"/>
          </p:cNvSpPr>
          <p:nvPr/>
        </p:nvSpPr>
        <p:spPr bwMode="auto">
          <a:xfrm>
            <a:off x="83058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0" name="Oval 64"/>
          <p:cNvSpPr>
            <a:spLocks noChangeArrowheads="1"/>
          </p:cNvSpPr>
          <p:nvPr/>
        </p:nvSpPr>
        <p:spPr bwMode="auto">
          <a:xfrm>
            <a:off x="84582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1" name="Oval 66"/>
          <p:cNvSpPr>
            <a:spLocks noChangeArrowheads="1"/>
          </p:cNvSpPr>
          <p:nvPr/>
        </p:nvSpPr>
        <p:spPr bwMode="auto">
          <a:xfrm>
            <a:off x="86106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2" name="Oval 67"/>
          <p:cNvSpPr>
            <a:spLocks noChangeArrowheads="1"/>
          </p:cNvSpPr>
          <p:nvPr/>
        </p:nvSpPr>
        <p:spPr bwMode="auto">
          <a:xfrm>
            <a:off x="8763000" y="4800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3" name="Oval 68"/>
          <p:cNvSpPr>
            <a:spLocks noChangeArrowheads="1"/>
          </p:cNvSpPr>
          <p:nvPr/>
        </p:nvSpPr>
        <p:spPr bwMode="auto">
          <a:xfrm>
            <a:off x="85344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4" name="Oval 69"/>
          <p:cNvSpPr>
            <a:spLocks noChangeArrowheads="1"/>
          </p:cNvSpPr>
          <p:nvPr/>
        </p:nvSpPr>
        <p:spPr bwMode="auto">
          <a:xfrm>
            <a:off x="8382000" y="5257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5" name="Oval 70"/>
          <p:cNvSpPr>
            <a:spLocks noChangeArrowheads="1"/>
          </p:cNvSpPr>
          <p:nvPr/>
        </p:nvSpPr>
        <p:spPr bwMode="auto">
          <a:xfrm>
            <a:off x="8534400" y="5410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6" name="Oval 71"/>
          <p:cNvSpPr>
            <a:spLocks noChangeArrowheads="1"/>
          </p:cNvSpPr>
          <p:nvPr/>
        </p:nvSpPr>
        <p:spPr bwMode="auto">
          <a:xfrm>
            <a:off x="8382000" y="4038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7" name="Oval 72"/>
          <p:cNvSpPr>
            <a:spLocks noChangeArrowheads="1"/>
          </p:cNvSpPr>
          <p:nvPr/>
        </p:nvSpPr>
        <p:spPr bwMode="auto">
          <a:xfrm>
            <a:off x="8305800" y="4191000"/>
            <a:ext cx="2286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8" name="Oval 73"/>
          <p:cNvSpPr>
            <a:spLocks noChangeArrowheads="1"/>
          </p:cNvSpPr>
          <p:nvPr/>
        </p:nvSpPr>
        <p:spPr bwMode="auto">
          <a:xfrm>
            <a:off x="76962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89" name="Oval 74"/>
          <p:cNvSpPr>
            <a:spLocks noChangeArrowheads="1"/>
          </p:cNvSpPr>
          <p:nvPr/>
        </p:nvSpPr>
        <p:spPr bwMode="auto">
          <a:xfrm>
            <a:off x="78486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0" name="Oval 75"/>
          <p:cNvSpPr>
            <a:spLocks noChangeArrowheads="1"/>
          </p:cNvSpPr>
          <p:nvPr/>
        </p:nvSpPr>
        <p:spPr bwMode="auto">
          <a:xfrm>
            <a:off x="8001000" y="5181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1" name="Oval 76"/>
          <p:cNvSpPr>
            <a:spLocks noChangeArrowheads="1"/>
          </p:cNvSpPr>
          <p:nvPr/>
        </p:nvSpPr>
        <p:spPr bwMode="auto">
          <a:xfrm>
            <a:off x="8153400" y="5334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2" name="Oval 77"/>
          <p:cNvSpPr>
            <a:spLocks noChangeArrowheads="1"/>
          </p:cNvSpPr>
          <p:nvPr/>
        </p:nvSpPr>
        <p:spPr bwMode="auto">
          <a:xfrm>
            <a:off x="76200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3" name="Oval 78"/>
          <p:cNvSpPr>
            <a:spLocks noChangeArrowheads="1"/>
          </p:cNvSpPr>
          <p:nvPr/>
        </p:nvSpPr>
        <p:spPr bwMode="auto">
          <a:xfrm>
            <a:off x="75438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4" name="Oval 79"/>
          <p:cNvSpPr>
            <a:spLocks noChangeArrowheads="1"/>
          </p:cNvSpPr>
          <p:nvPr/>
        </p:nvSpPr>
        <p:spPr bwMode="auto">
          <a:xfrm>
            <a:off x="7696200" y="5181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5" name="Oval 80"/>
          <p:cNvSpPr>
            <a:spLocks noChangeArrowheads="1"/>
          </p:cNvSpPr>
          <p:nvPr/>
        </p:nvSpPr>
        <p:spPr bwMode="auto">
          <a:xfrm>
            <a:off x="7772400" y="5257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6" name="Oval 81"/>
          <p:cNvSpPr>
            <a:spLocks noChangeArrowheads="1"/>
          </p:cNvSpPr>
          <p:nvPr/>
        </p:nvSpPr>
        <p:spPr bwMode="auto">
          <a:xfrm>
            <a:off x="8001000" y="548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7" name="Oval 82"/>
          <p:cNvSpPr>
            <a:spLocks noChangeArrowheads="1"/>
          </p:cNvSpPr>
          <p:nvPr/>
        </p:nvSpPr>
        <p:spPr bwMode="auto">
          <a:xfrm>
            <a:off x="76200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8" name="Oval 83"/>
          <p:cNvSpPr>
            <a:spLocks noChangeArrowheads="1"/>
          </p:cNvSpPr>
          <p:nvPr/>
        </p:nvSpPr>
        <p:spPr bwMode="auto">
          <a:xfrm>
            <a:off x="77724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799" name="Oval 84"/>
          <p:cNvSpPr>
            <a:spLocks noChangeArrowheads="1"/>
          </p:cNvSpPr>
          <p:nvPr/>
        </p:nvSpPr>
        <p:spPr bwMode="auto">
          <a:xfrm>
            <a:off x="7924800" y="5181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0" name="Oval 85"/>
          <p:cNvSpPr>
            <a:spLocks noChangeArrowheads="1"/>
          </p:cNvSpPr>
          <p:nvPr/>
        </p:nvSpPr>
        <p:spPr bwMode="auto">
          <a:xfrm>
            <a:off x="8229600" y="5181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1" name="Oval 86"/>
          <p:cNvSpPr>
            <a:spLocks noChangeArrowheads="1"/>
          </p:cNvSpPr>
          <p:nvPr/>
        </p:nvSpPr>
        <p:spPr bwMode="auto">
          <a:xfrm>
            <a:off x="8229600" y="548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2" name="Oval 87"/>
          <p:cNvSpPr>
            <a:spLocks noChangeArrowheads="1"/>
          </p:cNvSpPr>
          <p:nvPr/>
        </p:nvSpPr>
        <p:spPr bwMode="auto">
          <a:xfrm>
            <a:off x="8991600" y="3810000"/>
            <a:ext cx="1371600" cy="19050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3" name="Oval 88"/>
          <p:cNvSpPr>
            <a:spLocks noChangeArrowheads="1"/>
          </p:cNvSpPr>
          <p:nvPr/>
        </p:nvSpPr>
        <p:spPr bwMode="auto">
          <a:xfrm>
            <a:off x="9601200" y="4648200"/>
            <a:ext cx="228600" cy="152400"/>
          </a:xfrm>
          <a:prstGeom prst="ellipse">
            <a:avLst/>
          </a:prstGeom>
          <a:solidFill>
            <a:srgbClr val="F0673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4" name="Oval 89"/>
          <p:cNvSpPr>
            <a:spLocks noChangeArrowheads="1"/>
          </p:cNvSpPr>
          <p:nvPr/>
        </p:nvSpPr>
        <p:spPr bwMode="auto">
          <a:xfrm>
            <a:off x="9677400" y="4648200"/>
            <a:ext cx="76200" cy="762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5" name="Oval 90"/>
          <p:cNvSpPr>
            <a:spLocks noChangeArrowheads="1"/>
          </p:cNvSpPr>
          <p:nvPr/>
        </p:nvSpPr>
        <p:spPr bwMode="auto">
          <a:xfrm>
            <a:off x="92202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6" name="Oval 91"/>
          <p:cNvSpPr>
            <a:spLocks noChangeArrowheads="1"/>
          </p:cNvSpPr>
          <p:nvPr/>
        </p:nvSpPr>
        <p:spPr bwMode="auto">
          <a:xfrm>
            <a:off x="9220200" y="4876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7" name="Oval 92"/>
          <p:cNvSpPr>
            <a:spLocks noChangeArrowheads="1"/>
          </p:cNvSpPr>
          <p:nvPr/>
        </p:nvSpPr>
        <p:spPr bwMode="auto">
          <a:xfrm>
            <a:off x="94488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8" name="Oval 93"/>
          <p:cNvSpPr>
            <a:spLocks noChangeArrowheads="1"/>
          </p:cNvSpPr>
          <p:nvPr/>
        </p:nvSpPr>
        <p:spPr bwMode="auto">
          <a:xfrm>
            <a:off x="96012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09" name="Oval 94"/>
          <p:cNvSpPr>
            <a:spLocks noChangeArrowheads="1"/>
          </p:cNvSpPr>
          <p:nvPr/>
        </p:nvSpPr>
        <p:spPr bwMode="auto">
          <a:xfrm>
            <a:off x="9753600" y="50292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0" name="Oval 95"/>
          <p:cNvSpPr>
            <a:spLocks noChangeArrowheads="1"/>
          </p:cNvSpPr>
          <p:nvPr/>
        </p:nvSpPr>
        <p:spPr bwMode="auto">
          <a:xfrm>
            <a:off x="99060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1" name="Oval 96"/>
          <p:cNvSpPr>
            <a:spLocks noChangeArrowheads="1"/>
          </p:cNvSpPr>
          <p:nvPr/>
        </p:nvSpPr>
        <p:spPr bwMode="auto">
          <a:xfrm>
            <a:off x="99822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2" name="Oval 97"/>
          <p:cNvSpPr>
            <a:spLocks noChangeArrowheads="1"/>
          </p:cNvSpPr>
          <p:nvPr/>
        </p:nvSpPr>
        <p:spPr bwMode="auto">
          <a:xfrm>
            <a:off x="92202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3" name="Oval 98"/>
          <p:cNvSpPr>
            <a:spLocks noChangeArrowheads="1"/>
          </p:cNvSpPr>
          <p:nvPr/>
        </p:nvSpPr>
        <p:spPr bwMode="auto">
          <a:xfrm>
            <a:off x="9753600" y="4191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4" name="Oval 99"/>
          <p:cNvSpPr>
            <a:spLocks noChangeArrowheads="1"/>
          </p:cNvSpPr>
          <p:nvPr/>
        </p:nvSpPr>
        <p:spPr bwMode="auto">
          <a:xfrm>
            <a:off x="9448800" y="4191000"/>
            <a:ext cx="1524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5" name="Oval 100"/>
          <p:cNvSpPr>
            <a:spLocks noChangeArrowheads="1"/>
          </p:cNvSpPr>
          <p:nvPr/>
        </p:nvSpPr>
        <p:spPr bwMode="auto">
          <a:xfrm>
            <a:off x="99822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6" name="Oval 101"/>
          <p:cNvSpPr>
            <a:spLocks noChangeArrowheads="1"/>
          </p:cNvSpPr>
          <p:nvPr/>
        </p:nvSpPr>
        <p:spPr bwMode="auto">
          <a:xfrm>
            <a:off x="98298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7" name="Oval 102"/>
          <p:cNvSpPr>
            <a:spLocks noChangeArrowheads="1"/>
          </p:cNvSpPr>
          <p:nvPr/>
        </p:nvSpPr>
        <p:spPr bwMode="auto">
          <a:xfrm>
            <a:off x="92964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8" name="Oval 103"/>
          <p:cNvSpPr>
            <a:spLocks noChangeArrowheads="1"/>
          </p:cNvSpPr>
          <p:nvPr/>
        </p:nvSpPr>
        <p:spPr bwMode="auto">
          <a:xfrm>
            <a:off x="92964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19" name="Oval 104"/>
          <p:cNvSpPr>
            <a:spLocks noChangeArrowheads="1"/>
          </p:cNvSpPr>
          <p:nvPr/>
        </p:nvSpPr>
        <p:spPr bwMode="auto">
          <a:xfrm>
            <a:off x="9906000" y="4419600"/>
            <a:ext cx="1524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0" name="Oval 105"/>
          <p:cNvSpPr>
            <a:spLocks noChangeArrowheads="1"/>
          </p:cNvSpPr>
          <p:nvPr/>
        </p:nvSpPr>
        <p:spPr bwMode="auto">
          <a:xfrm>
            <a:off x="96012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1" name="Oval 107"/>
          <p:cNvSpPr>
            <a:spLocks noChangeArrowheads="1"/>
          </p:cNvSpPr>
          <p:nvPr/>
        </p:nvSpPr>
        <p:spPr bwMode="auto">
          <a:xfrm>
            <a:off x="99822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2" name="Oval 108"/>
          <p:cNvSpPr>
            <a:spLocks noChangeArrowheads="1"/>
          </p:cNvSpPr>
          <p:nvPr/>
        </p:nvSpPr>
        <p:spPr bwMode="auto">
          <a:xfrm>
            <a:off x="9677400" y="4191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3" name="Oval 109"/>
          <p:cNvSpPr>
            <a:spLocks noChangeArrowheads="1"/>
          </p:cNvSpPr>
          <p:nvPr/>
        </p:nvSpPr>
        <p:spPr bwMode="auto">
          <a:xfrm>
            <a:off x="100584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4" name="Oval 110"/>
          <p:cNvSpPr>
            <a:spLocks noChangeArrowheads="1"/>
          </p:cNvSpPr>
          <p:nvPr/>
        </p:nvSpPr>
        <p:spPr bwMode="auto">
          <a:xfrm>
            <a:off x="94488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5" name="Oval 111"/>
          <p:cNvSpPr>
            <a:spLocks noChangeArrowheads="1"/>
          </p:cNvSpPr>
          <p:nvPr/>
        </p:nvSpPr>
        <p:spPr bwMode="auto">
          <a:xfrm>
            <a:off x="9753600" y="5181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6" name="Oval 112"/>
          <p:cNvSpPr>
            <a:spLocks noChangeArrowheads="1"/>
          </p:cNvSpPr>
          <p:nvPr/>
        </p:nvSpPr>
        <p:spPr bwMode="auto">
          <a:xfrm>
            <a:off x="8839200" y="990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7" name="Oval 113"/>
          <p:cNvSpPr>
            <a:spLocks noChangeArrowheads="1"/>
          </p:cNvSpPr>
          <p:nvPr/>
        </p:nvSpPr>
        <p:spPr bwMode="auto">
          <a:xfrm>
            <a:off x="8382000" y="1447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8" name="Oval 114"/>
          <p:cNvSpPr>
            <a:spLocks noChangeArrowheads="1"/>
          </p:cNvSpPr>
          <p:nvPr/>
        </p:nvSpPr>
        <p:spPr bwMode="auto">
          <a:xfrm>
            <a:off x="8305800" y="114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29" name="Oval 115"/>
          <p:cNvSpPr>
            <a:spLocks noChangeArrowheads="1"/>
          </p:cNvSpPr>
          <p:nvPr/>
        </p:nvSpPr>
        <p:spPr bwMode="auto">
          <a:xfrm>
            <a:off x="8686800" y="76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30" name="Oval 116"/>
          <p:cNvSpPr>
            <a:spLocks noChangeArrowheads="1"/>
          </p:cNvSpPr>
          <p:nvPr/>
        </p:nvSpPr>
        <p:spPr bwMode="auto">
          <a:xfrm>
            <a:off x="8077200" y="1600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31" name="Oval 117"/>
          <p:cNvSpPr>
            <a:spLocks noChangeArrowheads="1"/>
          </p:cNvSpPr>
          <p:nvPr/>
        </p:nvSpPr>
        <p:spPr bwMode="auto">
          <a:xfrm>
            <a:off x="8839200" y="167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32" name="Oval 118"/>
          <p:cNvSpPr>
            <a:spLocks noChangeArrowheads="1"/>
          </p:cNvSpPr>
          <p:nvPr/>
        </p:nvSpPr>
        <p:spPr bwMode="auto">
          <a:xfrm>
            <a:off x="7924800" y="548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33" name="Oval 119"/>
          <p:cNvSpPr>
            <a:spLocks noChangeArrowheads="1"/>
          </p:cNvSpPr>
          <p:nvPr/>
        </p:nvSpPr>
        <p:spPr bwMode="auto">
          <a:xfrm>
            <a:off x="80010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cs-CZ" altLang="cs-CZ" sz="1800">
              <a:latin typeface="+mn-lt"/>
            </a:endParaRPr>
          </a:p>
        </p:txBody>
      </p:sp>
      <p:sp>
        <p:nvSpPr>
          <p:cNvPr id="30834" name="Oval 120"/>
          <p:cNvSpPr>
            <a:spLocks noChangeArrowheads="1"/>
          </p:cNvSpPr>
          <p:nvPr/>
        </p:nvSpPr>
        <p:spPr bwMode="auto">
          <a:xfrm>
            <a:off x="8153400" y="5638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35" name="Oval 121"/>
          <p:cNvSpPr>
            <a:spLocks noChangeArrowheads="1"/>
          </p:cNvSpPr>
          <p:nvPr/>
        </p:nvSpPr>
        <p:spPr bwMode="auto">
          <a:xfrm>
            <a:off x="85344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cs-CZ" altLang="cs-CZ" sz="1800" b="1">
              <a:latin typeface="+mn-lt"/>
            </a:endParaRPr>
          </a:p>
        </p:txBody>
      </p:sp>
      <p:sp>
        <p:nvSpPr>
          <p:cNvPr id="30836" name="Oval 122"/>
          <p:cNvSpPr>
            <a:spLocks noChangeArrowheads="1"/>
          </p:cNvSpPr>
          <p:nvPr/>
        </p:nvSpPr>
        <p:spPr bwMode="auto">
          <a:xfrm>
            <a:off x="80010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37" name="Oval 123"/>
          <p:cNvSpPr>
            <a:spLocks noChangeArrowheads="1"/>
          </p:cNvSpPr>
          <p:nvPr/>
        </p:nvSpPr>
        <p:spPr bwMode="auto">
          <a:xfrm>
            <a:off x="8458200" y="4038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38" name="Oval 124"/>
          <p:cNvSpPr>
            <a:spLocks noChangeArrowheads="1"/>
          </p:cNvSpPr>
          <p:nvPr/>
        </p:nvSpPr>
        <p:spPr bwMode="auto">
          <a:xfrm>
            <a:off x="86106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39" name="Oval 125"/>
          <p:cNvSpPr>
            <a:spLocks noChangeArrowheads="1"/>
          </p:cNvSpPr>
          <p:nvPr/>
        </p:nvSpPr>
        <p:spPr bwMode="auto">
          <a:xfrm>
            <a:off x="83058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0" name="Oval 126"/>
          <p:cNvSpPr>
            <a:spLocks noChangeArrowheads="1"/>
          </p:cNvSpPr>
          <p:nvPr/>
        </p:nvSpPr>
        <p:spPr bwMode="auto">
          <a:xfrm>
            <a:off x="77724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1" name="Oval 127"/>
          <p:cNvSpPr>
            <a:spLocks noChangeArrowheads="1"/>
          </p:cNvSpPr>
          <p:nvPr/>
        </p:nvSpPr>
        <p:spPr bwMode="auto">
          <a:xfrm>
            <a:off x="85344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2" name="Oval 128"/>
          <p:cNvSpPr>
            <a:spLocks noChangeArrowheads="1"/>
          </p:cNvSpPr>
          <p:nvPr/>
        </p:nvSpPr>
        <p:spPr bwMode="auto">
          <a:xfrm>
            <a:off x="8382000" y="548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3" name="Oval 129"/>
          <p:cNvSpPr>
            <a:spLocks noChangeArrowheads="1"/>
          </p:cNvSpPr>
          <p:nvPr/>
        </p:nvSpPr>
        <p:spPr bwMode="auto">
          <a:xfrm>
            <a:off x="8305800" y="495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4" name="Oval 130"/>
          <p:cNvSpPr>
            <a:spLocks noChangeArrowheads="1"/>
          </p:cNvSpPr>
          <p:nvPr/>
        </p:nvSpPr>
        <p:spPr bwMode="auto">
          <a:xfrm>
            <a:off x="80010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5" name="Oval 131"/>
          <p:cNvSpPr>
            <a:spLocks noChangeArrowheads="1"/>
          </p:cNvSpPr>
          <p:nvPr/>
        </p:nvSpPr>
        <p:spPr bwMode="auto">
          <a:xfrm>
            <a:off x="82296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6" name="Oval 132"/>
          <p:cNvSpPr>
            <a:spLocks noChangeArrowheads="1"/>
          </p:cNvSpPr>
          <p:nvPr/>
        </p:nvSpPr>
        <p:spPr bwMode="auto">
          <a:xfrm>
            <a:off x="75438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7" name="Oval 133"/>
          <p:cNvSpPr>
            <a:spLocks noChangeArrowheads="1"/>
          </p:cNvSpPr>
          <p:nvPr/>
        </p:nvSpPr>
        <p:spPr bwMode="auto">
          <a:xfrm>
            <a:off x="74676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8" name="Oval 134"/>
          <p:cNvSpPr>
            <a:spLocks noChangeArrowheads="1"/>
          </p:cNvSpPr>
          <p:nvPr/>
        </p:nvSpPr>
        <p:spPr bwMode="auto">
          <a:xfrm>
            <a:off x="7772400" y="4800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49" name="Oval 135"/>
          <p:cNvSpPr>
            <a:spLocks noChangeArrowheads="1"/>
          </p:cNvSpPr>
          <p:nvPr/>
        </p:nvSpPr>
        <p:spPr bwMode="auto">
          <a:xfrm>
            <a:off x="8001000" y="495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50" name="Oval 136"/>
          <p:cNvSpPr>
            <a:spLocks noChangeArrowheads="1"/>
          </p:cNvSpPr>
          <p:nvPr/>
        </p:nvSpPr>
        <p:spPr bwMode="auto">
          <a:xfrm>
            <a:off x="80772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51" name="Oval 137"/>
          <p:cNvSpPr>
            <a:spLocks noChangeArrowheads="1"/>
          </p:cNvSpPr>
          <p:nvPr/>
        </p:nvSpPr>
        <p:spPr bwMode="auto">
          <a:xfrm>
            <a:off x="86106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852" name="Line 138"/>
          <p:cNvSpPr>
            <a:spLocks noChangeShapeType="1"/>
          </p:cNvSpPr>
          <p:nvPr/>
        </p:nvSpPr>
        <p:spPr bwMode="auto">
          <a:xfrm flipV="1">
            <a:off x="6557554" y="1371600"/>
            <a:ext cx="1214846" cy="38100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30853" name="Line 139"/>
          <p:cNvSpPr>
            <a:spLocks noChangeShapeType="1"/>
          </p:cNvSpPr>
          <p:nvPr/>
        </p:nvSpPr>
        <p:spPr bwMode="auto">
          <a:xfrm>
            <a:off x="6289040" y="2344984"/>
            <a:ext cx="1407160" cy="322016"/>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30854" name="Line 140"/>
          <p:cNvSpPr>
            <a:spLocks noChangeShapeType="1"/>
          </p:cNvSpPr>
          <p:nvPr/>
        </p:nvSpPr>
        <p:spPr bwMode="auto">
          <a:xfrm>
            <a:off x="6934200" y="3810000"/>
            <a:ext cx="609600" cy="15240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30855" name="Line 141"/>
          <p:cNvSpPr>
            <a:spLocks noChangeShapeType="1"/>
          </p:cNvSpPr>
          <p:nvPr/>
        </p:nvSpPr>
        <p:spPr bwMode="auto">
          <a:xfrm>
            <a:off x="4632960" y="4935786"/>
            <a:ext cx="3749040" cy="1007814"/>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30856" name="Line 142"/>
          <p:cNvSpPr>
            <a:spLocks noChangeShapeType="1"/>
          </p:cNvSpPr>
          <p:nvPr/>
        </p:nvSpPr>
        <p:spPr bwMode="auto">
          <a:xfrm flipV="1">
            <a:off x="8458200" y="5410200"/>
            <a:ext cx="838200" cy="53340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3" name="Obdélník 2"/>
          <p:cNvSpPr/>
          <p:nvPr/>
        </p:nvSpPr>
        <p:spPr>
          <a:xfrm>
            <a:off x="10572135" y="5927623"/>
            <a:ext cx="1343638" cy="369332"/>
          </a:xfrm>
          <a:prstGeom prst="rect">
            <a:avLst/>
          </a:prstGeom>
        </p:spPr>
        <p:txBody>
          <a:bodyPr wrap="none">
            <a:spAutoFit/>
          </a:bodyPr>
          <a:lstStyle/>
          <a:p>
            <a:pPr>
              <a:spcBef>
                <a:spcPct val="0"/>
              </a:spcBef>
            </a:pPr>
            <a:r>
              <a:rPr lang="cs-CZ" altLang="cs-CZ" dirty="0"/>
              <a:t> </a:t>
            </a:r>
            <a:r>
              <a:rPr lang="cs-CZ" altLang="cs-CZ" sz="800" dirty="0" err="1"/>
              <a:t>accordint</a:t>
            </a:r>
            <a:r>
              <a:rPr lang="cs-CZ" altLang="cs-CZ" sz="800" dirty="0"/>
              <a:t> to  </a:t>
            </a:r>
            <a:r>
              <a:rPr lang="cs-CZ" altLang="cs-CZ" sz="800" dirty="0" err="1"/>
              <a:t>Knoz</a:t>
            </a:r>
            <a:r>
              <a:rPr lang="cs-CZ" altLang="cs-CZ" sz="800" dirty="0"/>
              <a:t> J.,  1979</a:t>
            </a:r>
          </a:p>
        </p:txBody>
      </p:sp>
      <p:sp>
        <p:nvSpPr>
          <p:cNvPr id="140"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122254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a:spLocks noGrp="1" noChangeArrowheads="1"/>
          </p:cNvSpPr>
          <p:nvPr>
            <p:ph type="title"/>
          </p:nvPr>
        </p:nvSpPr>
        <p:spPr>
          <a:xfrm>
            <a:off x="559607" y="662231"/>
            <a:ext cx="8077200" cy="533400"/>
          </a:xfrm>
          <a:solidFill>
            <a:schemeClr val="bg1"/>
          </a:solidFill>
        </p:spPr>
        <p:txBody>
          <a:bodyPr>
            <a:noAutofit/>
          </a:bodyPr>
          <a:lstStyle/>
          <a:p>
            <a:pPr eaLnBrk="1" hangingPunct="1"/>
            <a:r>
              <a:rPr lang="cs-CZ" altLang="cs-CZ" dirty="0" err="1">
                <a:latin typeface="+mn-lt"/>
              </a:rPr>
              <a:t>Oogenesis</a:t>
            </a:r>
            <a:r>
              <a:rPr lang="cs-CZ" altLang="cs-CZ" dirty="0">
                <a:latin typeface="+mn-lt"/>
              </a:rPr>
              <a:t>, </a:t>
            </a:r>
            <a:r>
              <a:rPr lang="cs-CZ" altLang="cs-CZ" dirty="0" err="1">
                <a:latin typeface="+mn-lt"/>
              </a:rPr>
              <a:t>folliculogenesis</a:t>
            </a:r>
            <a:endParaRPr lang="cs-CZ" altLang="cs-CZ" dirty="0">
              <a:latin typeface="+mn-lt"/>
            </a:endParaRPr>
          </a:p>
        </p:txBody>
      </p:sp>
      <p:pic>
        <p:nvPicPr>
          <p:cNvPr id="317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95" r="4580"/>
          <a:stretch/>
        </p:blipFill>
        <p:spPr bwMode="auto">
          <a:xfrm>
            <a:off x="7304233" y="170826"/>
            <a:ext cx="4328160" cy="613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élník 5"/>
          <p:cNvSpPr/>
          <p:nvPr/>
        </p:nvSpPr>
        <p:spPr>
          <a:xfrm>
            <a:off x="11312434" y="6106979"/>
            <a:ext cx="639919" cy="215444"/>
          </a:xfrm>
          <a:prstGeom prst="rect">
            <a:avLst/>
          </a:prstGeom>
        </p:spPr>
        <p:txBody>
          <a:bodyPr wrap="none">
            <a:spAutoFit/>
          </a:bodyPr>
          <a:lstStyle/>
          <a:p>
            <a:r>
              <a:rPr lang="cs-CZ" sz="800" i="1" dirty="0" err="1"/>
              <a:t>anonymu</a:t>
            </a:r>
            <a:r>
              <a:rPr lang="cs-CZ" sz="800" dirty="0" err="1"/>
              <a:t>s</a:t>
            </a:r>
            <a:r>
              <a:rPr lang="cs-CZ" sz="800" dirty="0"/>
              <a:t> </a:t>
            </a:r>
          </a:p>
        </p:txBody>
      </p:sp>
      <p:sp>
        <p:nvSpPr>
          <p:cNvPr id="8"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
        <p:nvSpPr>
          <p:cNvPr id="2" name="Obdélník 1"/>
          <p:cNvSpPr/>
          <p:nvPr/>
        </p:nvSpPr>
        <p:spPr>
          <a:xfrm>
            <a:off x="239647" y="1699533"/>
            <a:ext cx="6886710" cy="4790414"/>
          </a:xfrm>
          <a:prstGeom prst="rect">
            <a:avLst/>
          </a:prstGeom>
        </p:spPr>
        <p:txBody>
          <a:bodyPr wrap="square">
            <a:spAutoFit/>
          </a:bodyPr>
          <a:lstStyle/>
          <a:p>
            <a:pPr marL="285750" indent="-285750">
              <a:lnSpc>
                <a:spcPct val="114000"/>
              </a:lnSpc>
              <a:buFont typeface="Wingdings" panose="05000000000000000000" pitchFamily="2" charset="2"/>
              <a:buChar char="§"/>
            </a:pPr>
            <a:r>
              <a:rPr lang="cs-CZ" b="1" dirty="0" err="1">
                <a:solidFill>
                  <a:srgbClr val="000000"/>
                </a:solidFill>
                <a:cs typeface="Arial" panose="020B0604020202020204" pitchFamily="34" charset="0"/>
              </a:rPr>
              <a:t>oogenesis</a:t>
            </a:r>
            <a:r>
              <a:rPr lang="cs-CZ" b="1" dirty="0">
                <a:solidFill>
                  <a:srgbClr val="000000"/>
                </a:solidFill>
                <a:cs typeface="Arial" panose="020B0604020202020204" pitchFamily="34" charset="0"/>
              </a:rPr>
              <a:t>: </a:t>
            </a:r>
            <a:r>
              <a:rPr lang="en-US" dirty="0">
                <a:solidFill>
                  <a:srgbClr val="000000"/>
                </a:solidFill>
                <a:cs typeface="Arial" panose="020B0604020202020204" pitchFamily="34" charset="0"/>
              </a:rPr>
              <a:t>the process by which female germ cells develop into mature eggs</a:t>
            </a:r>
            <a:r>
              <a:rPr lang="cs-CZ" dirty="0">
                <a:solidFill>
                  <a:srgbClr val="000000"/>
                </a:solidFill>
                <a:cs typeface="Arial" panose="020B0604020202020204" pitchFamily="34" charset="0"/>
              </a:rPr>
              <a:t> (</a:t>
            </a:r>
            <a:r>
              <a:rPr lang="en-US" dirty="0">
                <a:solidFill>
                  <a:srgbClr val="000000"/>
                </a:solidFill>
                <a:cs typeface="Arial" panose="020B0604020202020204" pitchFamily="34" charset="0"/>
              </a:rPr>
              <a:t>ova</a:t>
            </a:r>
            <a:r>
              <a:rPr lang="cs-CZ" dirty="0">
                <a:solidFill>
                  <a:srgbClr val="000000"/>
                </a:solidFill>
                <a:cs typeface="Arial" panose="020B0604020202020204" pitchFamily="34" charset="0"/>
              </a:rPr>
              <a:t>)</a:t>
            </a:r>
          </a:p>
          <a:p>
            <a:pPr marL="285750" indent="-285750">
              <a:lnSpc>
                <a:spcPct val="114000"/>
              </a:lnSpc>
              <a:buFont typeface="Wingdings" panose="05000000000000000000" pitchFamily="2" charset="2"/>
              <a:buChar char="§"/>
            </a:pPr>
            <a:r>
              <a:rPr lang="cs-CZ" b="1" dirty="0">
                <a:solidFill>
                  <a:srgbClr val="000000"/>
                </a:solidFill>
                <a:cs typeface="Arial" panose="020B0604020202020204" pitchFamily="34" charset="0"/>
              </a:rPr>
              <a:t>f</a:t>
            </a:r>
            <a:r>
              <a:rPr lang="en-US" b="1" dirty="0" err="1">
                <a:solidFill>
                  <a:srgbClr val="000000"/>
                </a:solidFill>
                <a:cs typeface="Arial" panose="020B0604020202020204" pitchFamily="34" charset="0"/>
              </a:rPr>
              <a:t>olliculogenesis</a:t>
            </a:r>
            <a:r>
              <a:rPr lang="cs-CZ" b="1" dirty="0">
                <a:solidFill>
                  <a:srgbClr val="000000"/>
                </a:solidFill>
                <a:cs typeface="Arial" panose="020B0604020202020204" pitchFamily="34" charset="0"/>
              </a:rPr>
              <a:t>:</a:t>
            </a:r>
            <a:r>
              <a:rPr lang="en-US" b="1" dirty="0">
                <a:solidFill>
                  <a:srgbClr val="000000"/>
                </a:solidFill>
                <a:cs typeface="Arial" panose="020B0604020202020204" pitchFamily="34" charset="0"/>
              </a:rPr>
              <a:t> </a:t>
            </a:r>
            <a:r>
              <a:rPr lang="en-US" dirty="0">
                <a:solidFill>
                  <a:srgbClr val="000000"/>
                </a:solidFill>
                <a:cs typeface="Arial" panose="020B0604020202020204" pitchFamily="34" charset="0"/>
              </a:rPr>
              <a:t>is the process by which ovarian follicles develop from primordial to Graafian (mature) follicles, culminating in ovulation or atresia</a:t>
            </a:r>
            <a:endParaRPr lang="cs-CZ" dirty="0">
              <a:solidFill>
                <a:srgbClr val="000000"/>
              </a:solidFill>
              <a:cs typeface="Arial" panose="020B0604020202020204" pitchFamily="34" charset="0"/>
            </a:endParaRPr>
          </a:p>
          <a:p>
            <a:pPr marL="285750" indent="-285750">
              <a:lnSpc>
                <a:spcPct val="114000"/>
              </a:lnSpc>
              <a:buFont typeface="Wingdings" panose="05000000000000000000" pitchFamily="2" charset="2"/>
              <a:buChar char="§"/>
            </a:pPr>
            <a:r>
              <a:rPr lang="cs-CZ" b="1" dirty="0" err="1">
                <a:solidFill>
                  <a:srgbClr val="000000"/>
                </a:solidFill>
                <a:cs typeface="Arial" panose="020B0604020202020204" pitchFamily="34" charset="0"/>
              </a:rPr>
              <a:t>primordial</a:t>
            </a:r>
            <a:r>
              <a:rPr lang="cs-CZ" b="1" dirty="0">
                <a:solidFill>
                  <a:srgbClr val="000000"/>
                </a:solidFill>
                <a:cs typeface="Arial" panose="020B0604020202020204" pitchFamily="34" charset="0"/>
              </a:rPr>
              <a:t> </a:t>
            </a:r>
            <a:r>
              <a:rPr lang="cs-CZ" b="1" dirty="0" err="1">
                <a:solidFill>
                  <a:srgbClr val="000000"/>
                </a:solidFill>
                <a:cs typeface="Arial" panose="020B0604020202020204" pitchFamily="34" charset="0"/>
              </a:rPr>
              <a:t>follicle</a:t>
            </a:r>
            <a:endParaRPr lang="cs-CZ" b="1" dirty="0">
              <a:solidFill>
                <a:srgbClr val="000000"/>
              </a:solidFill>
              <a:cs typeface="Arial" panose="020B0604020202020204" pitchFamily="34" charset="0"/>
            </a:endParaRPr>
          </a:p>
          <a:p>
            <a:pPr marL="285750" indent="-285750">
              <a:lnSpc>
                <a:spcPct val="114000"/>
              </a:lnSpc>
              <a:buFont typeface="Wingdings" panose="05000000000000000000" pitchFamily="2" charset="2"/>
              <a:buChar char="§"/>
            </a:pPr>
            <a:r>
              <a:rPr lang="cs-CZ" b="1" dirty="0" err="1">
                <a:solidFill>
                  <a:srgbClr val="000000"/>
                </a:solidFill>
                <a:cs typeface="Arial" panose="020B0604020202020204" pitchFamily="34" charset="0"/>
              </a:rPr>
              <a:t>primary</a:t>
            </a:r>
            <a:r>
              <a:rPr lang="cs-CZ" b="1" dirty="0">
                <a:solidFill>
                  <a:srgbClr val="000000"/>
                </a:solidFill>
                <a:cs typeface="Arial" panose="020B0604020202020204" pitchFamily="34" charset="0"/>
              </a:rPr>
              <a:t> </a:t>
            </a:r>
            <a:r>
              <a:rPr lang="cs-CZ" b="1" dirty="0" err="1">
                <a:solidFill>
                  <a:srgbClr val="000000"/>
                </a:solidFill>
                <a:cs typeface="Arial" panose="020B0604020202020204" pitchFamily="34" charset="0"/>
              </a:rPr>
              <a:t>follicle</a:t>
            </a:r>
            <a:endParaRPr lang="cs-CZ" b="1" dirty="0">
              <a:solidFill>
                <a:srgbClr val="000000"/>
              </a:solidFill>
              <a:cs typeface="Arial" panose="020B0604020202020204" pitchFamily="34" charset="0"/>
            </a:endParaRPr>
          </a:p>
          <a:p>
            <a:pPr marL="285750" indent="-285750">
              <a:lnSpc>
                <a:spcPct val="114000"/>
              </a:lnSpc>
              <a:buFont typeface="Wingdings" panose="05000000000000000000" pitchFamily="2" charset="2"/>
              <a:buChar char="§"/>
            </a:pPr>
            <a:r>
              <a:rPr lang="cs-CZ" b="1" dirty="0" err="1">
                <a:solidFill>
                  <a:srgbClr val="000000"/>
                </a:solidFill>
                <a:cs typeface="Arial" panose="020B0604020202020204" pitchFamily="34" charset="0"/>
              </a:rPr>
              <a:t>secondary</a:t>
            </a:r>
            <a:r>
              <a:rPr lang="cs-CZ" b="1" dirty="0">
                <a:solidFill>
                  <a:srgbClr val="000000"/>
                </a:solidFill>
                <a:cs typeface="Arial" panose="020B0604020202020204" pitchFamily="34" charset="0"/>
              </a:rPr>
              <a:t> </a:t>
            </a:r>
            <a:r>
              <a:rPr lang="cs-CZ" b="1" dirty="0" err="1">
                <a:solidFill>
                  <a:srgbClr val="000000"/>
                </a:solidFill>
                <a:cs typeface="Arial" panose="020B0604020202020204" pitchFamily="34" charset="0"/>
              </a:rPr>
              <a:t>follicle</a:t>
            </a:r>
            <a:endParaRPr lang="cs-CZ" b="1" dirty="0">
              <a:solidFill>
                <a:srgbClr val="000000"/>
              </a:solidFill>
              <a:cs typeface="Arial" panose="020B0604020202020204" pitchFamily="34" charset="0"/>
            </a:endParaRPr>
          </a:p>
          <a:p>
            <a:pPr marL="285750" indent="-285750">
              <a:lnSpc>
                <a:spcPct val="114000"/>
              </a:lnSpc>
              <a:buFont typeface="Wingdings" panose="05000000000000000000" pitchFamily="2" charset="2"/>
              <a:buChar char="§"/>
            </a:pPr>
            <a:r>
              <a:rPr kumimoji="0" lang="cs-CZ" altLang="cs-CZ" sz="1800" b="1" i="0" u="none" strike="noStrike" cap="none" normalizeH="0" baseline="0" dirty="0" err="1">
                <a:ln>
                  <a:noFill/>
                </a:ln>
                <a:solidFill>
                  <a:srgbClr val="000000"/>
                </a:solidFill>
                <a:effectLst/>
                <a:cs typeface="Arial" panose="020B0604020202020204" pitchFamily="34" charset="0"/>
              </a:rPr>
              <a:t>t</a:t>
            </a:r>
            <a:r>
              <a:rPr kumimoji="0" lang="cs-CZ" altLang="cs-CZ" sz="1800" b="1" i="0" u="none" strike="noStrike" cap="none" normalizeH="0" baseline="0" dirty="0" err="1">
                <a:ln>
                  <a:noFill/>
                </a:ln>
                <a:solidFill>
                  <a:schemeClr val="tx1"/>
                </a:solidFill>
                <a:effectLst/>
                <a:cs typeface="Arial" panose="020B0604020202020204" pitchFamily="34" charset="0"/>
              </a:rPr>
              <a:t>ertiary</a:t>
            </a:r>
            <a:r>
              <a:rPr kumimoji="0" lang="cs-CZ" altLang="cs-CZ" sz="1800" b="1" i="0" u="none" strike="noStrike" cap="none" normalizeH="0" baseline="0" dirty="0">
                <a:ln>
                  <a:noFill/>
                </a:ln>
                <a:solidFill>
                  <a:schemeClr val="tx1"/>
                </a:solidFill>
                <a:effectLst/>
                <a:cs typeface="Arial" panose="020B0604020202020204" pitchFamily="34" charset="0"/>
              </a:rPr>
              <a:t> (</a:t>
            </a:r>
            <a:r>
              <a:rPr lang="cs-CZ" altLang="cs-CZ" b="1" dirty="0" err="1">
                <a:cs typeface="Arial" panose="020B0604020202020204" pitchFamily="34" charset="0"/>
              </a:rPr>
              <a:t>a</a:t>
            </a:r>
            <a:r>
              <a:rPr kumimoji="0" lang="cs-CZ" altLang="cs-CZ" sz="1800" b="1" i="0" u="none" strike="noStrike" cap="none" normalizeH="0" baseline="0" dirty="0" err="1">
                <a:ln>
                  <a:noFill/>
                </a:ln>
                <a:solidFill>
                  <a:schemeClr val="tx1"/>
                </a:solidFill>
                <a:effectLst/>
                <a:cs typeface="Arial" panose="020B0604020202020204" pitchFamily="34" charset="0"/>
              </a:rPr>
              <a:t>ntral</a:t>
            </a:r>
            <a:r>
              <a:rPr kumimoji="0" lang="cs-CZ" altLang="cs-CZ" sz="1800" b="1" i="0" u="none" strike="noStrike" cap="none" normalizeH="0" baseline="0" dirty="0">
                <a:ln>
                  <a:noFill/>
                </a:ln>
                <a:solidFill>
                  <a:schemeClr val="tx1"/>
                </a:solidFill>
                <a:effectLst/>
                <a:cs typeface="Arial" panose="020B0604020202020204" pitchFamily="34" charset="0"/>
              </a:rPr>
              <a:t>) </a:t>
            </a:r>
            <a:r>
              <a:rPr lang="cs-CZ" altLang="cs-CZ" b="1" dirty="0" err="1">
                <a:cs typeface="Arial" panose="020B0604020202020204" pitchFamily="34" charset="0"/>
              </a:rPr>
              <a:t>f</a:t>
            </a:r>
            <a:r>
              <a:rPr kumimoji="0" lang="cs-CZ" altLang="cs-CZ" sz="1800" b="1" i="0" u="none" strike="noStrike" cap="none" normalizeH="0" baseline="0" dirty="0" err="1">
                <a:ln>
                  <a:noFill/>
                </a:ln>
                <a:solidFill>
                  <a:schemeClr val="tx1"/>
                </a:solidFill>
                <a:effectLst/>
                <a:cs typeface="Arial" panose="020B0604020202020204" pitchFamily="34" charset="0"/>
              </a:rPr>
              <a:t>ollicle</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contains</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an</a:t>
            </a:r>
            <a:r>
              <a:rPr kumimoji="0" lang="cs-CZ" altLang="cs-CZ" sz="1800" b="0" i="0" u="none" strike="noStrike" cap="none" normalizeH="0" baseline="0" dirty="0">
                <a:ln>
                  <a:noFill/>
                </a:ln>
                <a:solidFill>
                  <a:schemeClr val="tx1"/>
                </a:solidFill>
                <a:effectLst/>
                <a:cs typeface="Arial" panose="020B0604020202020204" pitchFamily="34" charset="0"/>
              </a:rPr>
              <a:t> antrum (fluid-</a:t>
            </a:r>
            <a:r>
              <a:rPr kumimoji="0" lang="cs-CZ" altLang="cs-CZ" sz="1800" b="0" i="0" u="none" strike="noStrike" cap="none" normalizeH="0" baseline="0" dirty="0" err="1">
                <a:ln>
                  <a:noFill/>
                </a:ln>
                <a:solidFill>
                  <a:schemeClr val="tx1"/>
                </a:solidFill>
                <a:effectLst/>
                <a:cs typeface="Arial" panose="020B0604020202020204" pitchFamily="34" charset="0"/>
              </a:rPr>
              <a:t>filled</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cavity</a:t>
            </a:r>
            <a:r>
              <a:rPr kumimoji="0" lang="cs-CZ" altLang="cs-CZ" sz="1800" b="0" i="0" u="none" strike="noStrike" cap="none" normalizeH="0" baseline="0" dirty="0">
                <a:ln>
                  <a:noFill/>
                </a:ln>
                <a:solidFill>
                  <a:schemeClr val="tx1"/>
                </a:solidFill>
                <a:effectLst/>
                <a:cs typeface="Arial" panose="020B0604020202020204" pitchFamily="34" charset="0"/>
              </a:rPr>
              <a:t>), but </a:t>
            </a:r>
            <a:r>
              <a:rPr kumimoji="0" lang="cs-CZ" altLang="cs-CZ" sz="1800" b="0" i="0" u="none" strike="noStrike" cap="none" normalizeH="0" baseline="0" dirty="0" err="1">
                <a:ln>
                  <a:noFill/>
                </a:ln>
                <a:solidFill>
                  <a:schemeClr val="tx1"/>
                </a:solidFill>
                <a:effectLst/>
                <a:cs typeface="Arial" panose="020B0604020202020204" pitchFamily="34" charset="0"/>
              </a:rPr>
              <a:t>it</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is</a:t>
            </a:r>
            <a:r>
              <a:rPr kumimoji="0" lang="cs-CZ" altLang="cs-CZ" sz="1800" b="0" i="0" u="none" strike="noStrike" cap="none" normalizeH="0" baseline="0" dirty="0">
                <a:ln>
                  <a:noFill/>
                </a:ln>
                <a:solidFill>
                  <a:schemeClr val="tx1"/>
                </a:solidFill>
                <a:effectLst/>
                <a:cs typeface="Arial" panose="020B0604020202020204" pitchFamily="34" charset="0"/>
              </a:rPr>
              <a:t> not </a:t>
            </a:r>
            <a:r>
              <a:rPr kumimoji="0" lang="cs-CZ" altLang="cs-CZ" sz="1800" b="0" i="0" u="none" strike="noStrike" cap="none" normalizeH="0" baseline="0" dirty="0" err="1">
                <a:ln>
                  <a:noFill/>
                </a:ln>
                <a:solidFill>
                  <a:schemeClr val="tx1"/>
                </a:solidFill>
                <a:effectLst/>
                <a:cs typeface="Arial" panose="020B0604020202020204" pitchFamily="34" charset="0"/>
              </a:rPr>
              <a:t>fully</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mature</a:t>
            </a:r>
            <a:endParaRPr lang="cs-CZ" altLang="cs-CZ" dirty="0">
              <a:cs typeface="Arial" panose="020B0604020202020204" pitchFamily="34" charset="0"/>
            </a:endParaRPr>
          </a:p>
          <a:p>
            <a:pPr marL="285750" indent="-285750">
              <a:lnSpc>
                <a:spcPct val="114000"/>
              </a:lnSpc>
              <a:buFont typeface="Wingdings" panose="05000000000000000000" pitchFamily="2" charset="2"/>
              <a:buChar char="§"/>
            </a:pPr>
            <a:r>
              <a:rPr lang="cs-CZ" altLang="cs-CZ" b="1" dirty="0" err="1">
                <a:cs typeface="Arial" panose="020B0604020202020204" pitchFamily="34" charset="0"/>
              </a:rPr>
              <a:t>G</a:t>
            </a:r>
            <a:r>
              <a:rPr kumimoji="0" lang="cs-CZ" altLang="cs-CZ" sz="1800" b="1" i="0" u="none" strike="noStrike" cap="none" normalizeH="0" baseline="0" dirty="0" err="1">
                <a:ln>
                  <a:noFill/>
                </a:ln>
                <a:solidFill>
                  <a:schemeClr val="tx1"/>
                </a:solidFill>
                <a:effectLst/>
                <a:cs typeface="Arial" panose="020B0604020202020204" pitchFamily="34" charset="0"/>
              </a:rPr>
              <a:t>raafian</a:t>
            </a:r>
            <a:r>
              <a:rPr kumimoji="0" lang="cs-CZ" altLang="cs-CZ" sz="1800" b="1" i="0" u="none" strike="noStrike" cap="none" normalizeH="0" baseline="0" dirty="0">
                <a:ln>
                  <a:noFill/>
                </a:ln>
                <a:solidFill>
                  <a:schemeClr val="tx1"/>
                </a:solidFill>
                <a:effectLst/>
                <a:cs typeface="Arial" panose="020B0604020202020204" pitchFamily="34" charset="0"/>
              </a:rPr>
              <a:t> </a:t>
            </a:r>
            <a:r>
              <a:rPr kumimoji="0" lang="cs-CZ" altLang="cs-CZ" sz="1800" b="1" i="0" u="none" strike="noStrike" cap="none" normalizeH="0" baseline="0" dirty="0" err="1">
                <a:ln>
                  <a:noFill/>
                </a:ln>
                <a:solidFill>
                  <a:schemeClr val="tx1"/>
                </a:solidFill>
                <a:effectLst/>
                <a:cs typeface="Arial" panose="020B0604020202020204" pitchFamily="34" charset="0"/>
              </a:rPr>
              <a:t>follicle</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mature</a:t>
            </a:r>
            <a:r>
              <a:rPr lang="cs-CZ" altLang="cs-CZ" dirty="0">
                <a:cs typeface="Arial" panose="020B0604020202020204" pitchFamily="34" charset="0"/>
              </a:rPr>
              <a:t>/</a:t>
            </a:r>
            <a:r>
              <a:rPr kumimoji="0" lang="cs-CZ" altLang="cs-CZ" sz="1800" b="0" i="0" u="none" strike="noStrike" cap="none" normalizeH="0" baseline="0" dirty="0" err="1">
                <a:ln>
                  <a:noFill/>
                </a:ln>
                <a:solidFill>
                  <a:schemeClr val="tx1"/>
                </a:solidFill>
                <a:effectLst/>
                <a:cs typeface="Arial" panose="020B0604020202020204" pitchFamily="34" charset="0"/>
              </a:rPr>
              <a:t>preovulatory</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follicle</a:t>
            </a:r>
            <a:r>
              <a:rPr lang="cs-CZ" altLang="cs-CZ" dirty="0">
                <a:cs typeface="Arial" panose="020B0604020202020204" pitchFamily="34" charset="0"/>
              </a:rPr>
              <a:t>, </a:t>
            </a:r>
            <a:r>
              <a:rPr lang="cs-CZ" altLang="cs-CZ" dirty="0" err="1">
                <a:cs typeface="Arial" panose="020B0604020202020204" pitchFamily="34" charset="0"/>
              </a:rPr>
              <a:t>t</a:t>
            </a:r>
            <a:r>
              <a:rPr kumimoji="0" lang="cs-CZ" altLang="cs-CZ" sz="1800" b="0" i="0" u="none" strike="noStrike" cap="none" normalizeH="0" baseline="0" dirty="0" err="1">
                <a:ln>
                  <a:noFill/>
                </a:ln>
                <a:solidFill>
                  <a:schemeClr val="tx1"/>
                </a:solidFill>
                <a:effectLst/>
                <a:cs typeface="Arial" panose="020B0604020202020204" pitchFamily="34" charset="0"/>
              </a:rPr>
              <a:t>he</a:t>
            </a:r>
            <a:r>
              <a:rPr kumimoji="0" lang="cs-CZ" altLang="cs-CZ" sz="1800" b="0" i="0" u="none" strike="noStrike" cap="none" normalizeH="0" baseline="0" dirty="0">
                <a:ln>
                  <a:noFill/>
                </a:ln>
                <a:solidFill>
                  <a:schemeClr val="tx1"/>
                </a:solidFill>
                <a:effectLst/>
                <a:cs typeface="Arial" panose="020B0604020202020204" pitchFamily="34" charset="0"/>
              </a:rPr>
              <a:t> antrum </a:t>
            </a:r>
            <a:r>
              <a:rPr kumimoji="0" lang="cs-CZ" altLang="cs-CZ" sz="1800" b="0" i="0" u="none" strike="noStrike" cap="none" normalizeH="0" baseline="0" dirty="0" err="1">
                <a:ln>
                  <a:noFill/>
                </a:ln>
                <a:solidFill>
                  <a:schemeClr val="tx1"/>
                </a:solidFill>
                <a:effectLst/>
                <a:cs typeface="Arial" panose="020B0604020202020204" pitchFamily="34" charset="0"/>
              </a:rPr>
              <a:t>is</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fully</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expanded</a:t>
            </a:r>
            <a:r>
              <a:rPr kumimoji="0" lang="cs-CZ" altLang="cs-CZ" sz="1800" b="0" i="0" u="none" strike="noStrike" cap="none" normalizeH="0" baseline="0" dirty="0">
                <a:ln>
                  <a:noFill/>
                </a:ln>
                <a:solidFill>
                  <a:schemeClr val="tx1"/>
                </a:solidFill>
                <a:effectLst/>
                <a:cs typeface="Arial" panose="020B0604020202020204" pitchFamily="34" charset="0"/>
              </a:rPr>
              <a:t>, and </a:t>
            </a:r>
            <a:r>
              <a:rPr kumimoji="0" lang="cs-CZ" altLang="cs-CZ" sz="1800" b="0" i="0" u="none" strike="noStrike" cap="none" normalizeH="0" baseline="0" dirty="0" err="1">
                <a:ln>
                  <a:noFill/>
                </a:ln>
                <a:solidFill>
                  <a:schemeClr val="tx1"/>
                </a:solidFill>
                <a:effectLst/>
                <a:cs typeface="Arial" panose="020B0604020202020204" pitchFamily="34" charset="0"/>
              </a:rPr>
              <a:t>the</a:t>
            </a:r>
            <a:r>
              <a:rPr kumimoji="0" lang="cs-CZ" altLang="cs-CZ" sz="1800" b="0" i="0" u="none" strike="noStrike" cap="none" normalizeH="0" baseline="0" dirty="0">
                <a:ln>
                  <a:noFill/>
                </a:ln>
                <a:solidFill>
                  <a:schemeClr val="tx1"/>
                </a:solidFill>
                <a:effectLst/>
                <a:cs typeface="Arial" panose="020B0604020202020204" pitchFamily="34" charset="0"/>
              </a:rPr>
              <a:t> oocyte </a:t>
            </a:r>
            <a:r>
              <a:rPr kumimoji="0" lang="cs-CZ" altLang="cs-CZ" sz="1800" b="0" i="0" u="none" strike="noStrike" cap="none" normalizeH="0" baseline="0" dirty="0" err="1">
                <a:ln>
                  <a:noFill/>
                </a:ln>
                <a:solidFill>
                  <a:schemeClr val="tx1"/>
                </a:solidFill>
                <a:effectLst/>
                <a:cs typeface="Arial" panose="020B0604020202020204" pitchFamily="34" charset="0"/>
              </a:rPr>
              <a:t>is</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surrounded</a:t>
            </a:r>
            <a:r>
              <a:rPr kumimoji="0" lang="cs-CZ" altLang="cs-CZ" sz="1800" b="0" i="0" u="none" strike="noStrike" cap="none" normalizeH="0" baseline="0" dirty="0">
                <a:ln>
                  <a:noFill/>
                </a:ln>
                <a:solidFill>
                  <a:schemeClr val="tx1"/>
                </a:solidFill>
                <a:effectLst/>
                <a:cs typeface="Arial" panose="020B0604020202020204" pitchFamily="34" charset="0"/>
              </a:rPr>
              <a:t> by </a:t>
            </a:r>
            <a:r>
              <a:rPr kumimoji="0" lang="cs-CZ" altLang="cs-CZ" sz="1800" b="0" i="0" u="none" strike="noStrike" cap="none" normalizeH="0" baseline="0" dirty="0" err="1">
                <a:ln>
                  <a:noFill/>
                </a:ln>
                <a:solidFill>
                  <a:schemeClr val="tx1"/>
                </a:solidFill>
                <a:effectLst/>
                <a:cs typeface="Arial" panose="020B0604020202020204" pitchFamily="34" charset="0"/>
              </a:rPr>
              <a:t>the</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cumulus</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oophorus</a:t>
            </a:r>
            <a:r>
              <a:rPr kumimoji="0" lang="cs-CZ" altLang="cs-CZ" sz="1800" b="0" i="0" u="none" strike="noStrike" cap="none" normalizeH="0" baseline="0" dirty="0">
                <a:ln>
                  <a:noFill/>
                </a:ln>
                <a:solidFill>
                  <a:schemeClr val="tx1"/>
                </a:solidFill>
                <a:effectLst/>
                <a:cs typeface="Arial" panose="020B0604020202020204" pitchFamily="34" charset="0"/>
              </a:rPr>
              <a:t> (a cluster </a:t>
            </a:r>
            <a:r>
              <a:rPr kumimoji="0" lang="cs-CZ" altLang="cs-CZ" sz="1800" b="0" i="0" u="none" strike="noStrike" cap="none" normalizeH="0" baseline="0" dirty="0" err="1">
                <a:ln>
                  <a:noFill/>
                </a:ln>
                <a:solidFill>
                  <a:schemeClr val="tx1"/>
                </a:solidFill>
                <a:effectLst/>
                <a:cs typeface="Arial" panose="020B0604020202020204" pitchFamily="34" charset="0"/>
              </a:rPr>
              <a:t>of</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granulosa</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cells</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hormonal</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changes</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trigger</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the</a:t>
            </a:r>
            <a:r>
              <a:rPr kumimoji="0" lang="cs-CZ" altLang="cs-CZ" sz="1800" b="0" i="0" u="none" strike="noStrike" cap="none" normalizeH="0" baseline="0" dirty="0">
                <a:ln>
                  <a:noFill/>
                </a:ln>
                <a:solidFill>
                  <a:schemeClr val="tx1"/>
                </a:solidFill>
                <a:effectLst/>
                <a:cs typeface="Arial" panose="020B0604020202020204" pitchFamily="34" charset="0"/>
              </a:rPr>
              <a:t> oocyte to </a:t>
            </a:r>
            <a:r>
              <a:rPr kumimoji="0" lang="cs-CZ" altLang="cs-CZ" sz="1800" b="0" i="0" u="none" strike="noStrike" cap="none" normalizeH="0" baseline="0" dirty="0" err="1">
                <a:ln>
                  <a:noFill/>
                </a:ln>
                <a:solidFill>
                  <a:schemeClr val="tx1"/>
                </a:solidFill>
                <a:effectLst/>
                <a:cs typeface="Arial" panose="020B0604020202020204" pitchFamily="34" charset="0"/>
              </a:rPr>
              <a:t>complete</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meiosis</a:t>
            </a:r>
            <a:r>
              <a:rPr kumimoji="0" lang="cs-CZ" altLang="cs-CZ" sz="1800" b="0" i="0" u="none" strike="noStrike" cap="none" normalizeH="0" baseline="0" dirty="0">
                <a:ln>
                  <a:noFill/>
                </a:ln>
                <a:solidFill>
                  <a:schemeClr val="tx1"/>
                </a:solidFill>
                <a:effectLst/>
                <a:cs typeface="Arial" panose="020B0604020202020204" pitchFamily="34" charset="0"/>
              </a:rPr>
              <a:t> I and </a:t>
            </a:r>
            <a:r>
              <a:rPr kumimoji="0" lang="cs-CZ" altLang="cs-CZ" sz="1800" b="0" i="0" u="none" strike="noStrike" cap="none" normalizeH="0" baseline="0" dirty="0" err="1">
                <a:ln>
                  <a:noFill/>
                </a:ln>
                <a:solidFill>
                  <a:schemeClr val="tx1"/>
                </a:solidFill>
                <a:effectLst/>
                <a:cs typeface="Arial" panose="020B0604020202020204" pitchFamily="34" charset="0"/>
              </a:rPr>
              <a:t>prepare</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for</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release</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during</a:t>
            </a:r>
            <a:r>
              <a:rPr kumimoji="0" lang="cs-CZ" altLang="cs-CZ" sz="1800" b="0" i="0" u="none" strike="noStrike" cap="none" normalizeH="0" baseline="0" dirty="0">
                <a:ln>
                  <a:noFill/>
                </a:ln>
                <a:solidFill>
                  <a:schemeClr val="tx1"/>
                </a:solidFill>
                <a:effectLst/>
                <a:cs typeface="Arial" panose="020B0604020202020204" pitchFamily="34" charset="0"/>
              </a:rPr>
              <a:t> </a:t>
            </a:r>
            <a:r>
              <a:rPr kumimoji="0" lang="cs-CZ" altLang="cs-CZ" sz="1800" b="0" i="0" u="none" strike="noStrike" cap="none" normalizeH="0" baseline="0" dirty="0" err="1">
                <a:ln>
                  <a:noFill/>
                </a:ln>
                <a:solidFill>
                  <a:schemeClr val="tx1"/>
                </a:solidFill>
                <a:effectLst/>
                <a:cs typeface="Arial" panose="020B0604020202020204" pitchFamily="34" charset="0"/>
              </a:rPr>
              <a:t>ovulation</a:t>
            </a:r>
            <a:endParaRPr kumimoji="0" lang="cs-CZ" altLang="cs-CZ" sz="1800" b="0" i="0" u="none" strike="noStrike" cap="none" normalizeH="0" baseline="0" dirty="0">
              <a:ln>
                <a:noFill/>
              </a:ln>
              <a:solidFill>
                <a:schemeClr val="tx1"/>
              </a:solidFill>
              <a:effectLst/>
              <a:cs typeface="Arial" panose="020B0604020202020204" pitchFamily="34" charset="0"/>
            </a:endParaRPr>
          </a:p>
          <a:p>
            <a:pPr marL="285750" indent="-285750">
              <a:buFont typeface="Wingdings" panose="05000000000000000000" pitchFamily="2" charset="2"/>
              <a:buChar char="§"/>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9991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noChangeArrowheads="1"/>
          </p:cNvSpPr>
          <p:nvPr>
            <p:ph type="title"/>
          </p:nvPr>
        </p:nvSpPr>
        <p:spPr>
          <a:xfrm>
            <a:off x="1138646" y="1014548"/>
            <a:ext cx="6870700" cy="609600"/>
          </a:xfrm>
        </p:spPr>
        <p:txBody>
          <a:bodyPr>
            <a:noAutofit/>
          </a:bodyPr>
          <a:lstStyle/>
          <a:p>
            <a:pPr eaLnBrk="1" hangingPunct="1"/>
            <a:r>
              <a:rPr lang="cs-CZ" altLang="cs-CZ" dirty="0" err="1">
                <a:latin typeface="+mn-lt"/>
              </a:rPr>
              <a:t>Oogenesis</a:t>
            </a:r>
            <a:endParaRPr lang="cs-CZ" altLang="cs-CZ" dirty="0">
              <a:latin typeface="+mn-lt"/>
            </a:endParaRPr>
          </a:p>
        </p:txBody>
      </p:sp>
      <p:sp>
        <p:nvSpPr>
          <p:cNvPr id="32771" name="Zástupný symbol pro obsah 2"/>
          <p:cNvSpPr>
            <a:spLocks noGrp="1" noChangeArrowheads="1"/>
          </p:cNvSpPr>
          <p:nvPr>
            <p:ph idx="1"/>
          </p:nvPr>
        </p:nvSpPr>
        <p:spPr>
          <a:xfrm>
            <a:off x="1138646" y="1872343"/>
            <a:ext cx="6870700" cy="4389120"/>
          </a:xfrm>
        </p:spPr>
        <p:txBody>
          <a:bodyPr>
            <a:normAutofit fontScale="92500" lnSpcReduction="10000"/>
          </a:bodyPr>
          <a:lstStyle/>
          <a:p>
            <a:pPr marL="0">
              <a:lnSpc>
                <a:spcPct val="120000"/>
              </a:lnSpc>
              <a:spcBef>
                <a:spcPct val="0"/>
              </a:spcBef>
              <a:spcAft>
                <a:spcPts val="0"/>
              </a:spcAft>
              <a:buFont typeface="Wingdings" panose="05000000000000000000" pitchFamily="2" charset="2"/>
              <a:buChar char="§"/>
            </a:pPr>
            <a:r>
              <a:rPr lang="en-US" dirty="0"/>
              <a:t> maturation of the follicles continues only in and after puberty due to hormones</a:t>
            </a:r>
            <a:endParaRPr lang="cs-CZ" dirty="0"/>
          </a:p>
          <a:p>
            <a:pPr marL="0">
              <a:lnSpc>
                <a:spcPct val="120000"/>
              </a:lnSpc>
              <a:spcBef>
                <a:spcPct val="0"/>
              </a:spcBef>
              <a:spcAft>
                <a:spcPts val="0"/>
              </a:spcAft>
              <a:buFont typeface="Wingdings" panose="05000000000000000000" pitchFamily="2" charset="2"/>
              <a:buChar char="§"/>
            </a:pPr>
            <a:r>
              <a:rPr lang="cs-CZ" dirty="0"/>
              <a:t> </a:t>
            </a:r>
            <a:r>
              <a:rPr lang="cs-CZ" dirty="0" err="1"/>
              <a:t>meiosis</a:t>
            </a:r>
            <a:r>
              <a:rPr lang="cs-CZ" dirty="0"/>
              <a:t> I → </a:t>
            </a:r>
            <a:r>
              <a:rPr lang="en-US" dirty="0"/>
              <a:t>two haploid cells: one oocyte II and </a:t>
            </a:r>
            <a:r>
              <a:rPr lang="cs-CZ" dirty="0" err="1"/>
              <a:t>one</a:t>
            </a:r>
            <a:r>
              <a:rPr lang="cs-CZ" dirty="0"/>
              <a:t> </a:t>
            </a:r>
            <a:r>
              <a:rPr lang="en-US" dirty="0"/>
              <a:t>pol</a:t>
            </a:r>
            <a:r>
              <a:rPr lang="cs-CZ" dirty="0"/>
              <a:t>ar</a:t>
            </a:r>
            <a:r>
              <a:rPr lang="en-US" dirty="0"/>
              <a:t> body</a:t>
            </a:r>
            <a:endParaRPr lang="cs-CZ" dirty="0"/>
          </a:p>
          <a:p>
            <a:pPr marL="0">
              <a:lnSpc>
                <a:spcPct val="120000"/>
              </a:lnSpc>
              <a:spcBef>
                <a:spcPct val="0"/>
              </a:spcBef>
              <a:spcAft>
                <a:spcPts val="0"/>
              </a:spcAft>
              <a:buFont typeface="Wingdings" panose="05000000000000000000" pitchFamily="2" charset="2"/>
              <a:buChar char="§"/>
            </a:pPr>
            <a:r>
              <a:rPr lang="cs-CZ" dirty="0"/>
              <a:t> </a:t>
            </a:r>
            <a:r>
              <a:rPr lang="cs-CZ" dirty="0" err="1"/>
              <a:t>meiosis</a:t>
            </a:r>
            <a:r>
              <a:rPr lang="cs-CZ" dirty="0"/>
              <a:t> II </a:t>
            </a:r>
            <a:r>
              <a:rPr lang="en-US" dirty="0"/>
              <a:t>is initiated at the time of ovulation (in most mammals) and is completed only after the sperm penetrates the egg</a:t>
            </a:r>
            <a:r>
              <a:rPr lang="cs-CZ" dirty="0"/>
              <a:t>: </a:t>
            </a:r>
            <a:r>
              <a:rPr lang="en-US" dirty="0"/>
              <a:t>oocyte II. → </a:t>
            </a:r>
            <a:r>
              <a:rPr lang="cs-CZ" dirty="0" err="1"/>
              <a:t>one</a:t>
            </a:r>
            <a:r>
              <a:rPr lang="en-US" dirty="0"/>
              <a:t> egg and  </a:t>
            </a:r>
            <a:r>
              <a:rPr lang="cs-CZ" dirty="0" err="1"/>
              <a:t>the</a:t>
            </a:r>
            <a:r>
              <a:rPr lang="cs-CZ" dirty="0"/>
              <a:t> second</a:t>
            </a:r>
            <a:r>
              <a:rPr lang="en-US" dirty="0"/>
              <a:t> pole body are formed</a:t>
            </a:r>
            <a:endParaRPr lang="cs-CZ" dirty="0"/>
          </a:p>
          <a:p>
            <a:pPr marL="0">
              <a:lnSpc>
                <a:spcPct val="120000"/>
              </a:lnSpc>
              <a:spcBef>
                <a:spcPct val="0"/>
              </a:spcBef>
              <a:spcAft>
                <a:spcPts val="0"/>
              </a:spcAft>
              <a:buFont typeface="Wingdings" panose="05000000000000000000" pitchFamily="2" charset="2"/>
              <a:buChar char="§"/>
            </a:pPr>
            <a:r>
              <a:rPr lang="cs-CZ" dirty="0"/>
              <a:t> </a:t>
            </a:r>
            <a:r>
              <a:rPr lang="en-US" dirty="0"/>
              <a:t>all  pol</a:t>
            </a:r>
            <a:r>
              <a:rPr lang="cs-CZ" dirty="0"/>
              <a:t>ar</a:t>
            </a:r>
            <a:r>
              <a:rPr lang="en-US" dirty="0"/>
              <a:t> bodies  are resorbed (this is generally the case, in humans the first pol</a:t>
            </a:r>
            <a:r>
              <a:rPr lang="cs-CZ" dirty="0"/>
              <a:t>ar body</a:t>
            </a:r>
            <a:r>
              <a:rPr lang="en-US" dirty="0"/>
              <a:t> does not </a:t>
            </a:r>
            <a:r>
              <a:rPr lang="cs-CZ" dirty="0" err="1"/>
              <a:t>undergo</a:t>
            </a:r>
            <a:r>
              <a:rPr lang="cs-CZ" dirty="0"/>
              <a:t> </a:t>
            </a:r>
            <a:r>
              <a:rPr lang="cs-CZ" dirty="0" err="1"/>
              <a:t>division</a:t>
            </a:r>
            <a:endParaRPr lang="cs-CZ" dirty="0"/>
          </a:p>
          <a:p>
            <a:pPr marL="0">
              <a:lnSpc>
                <a:spcPct val="120000"/>
              </a:lnSpc>
              <a:spcBef>
                <a:spcPct val="0"/>
              </a:spcBef>
              <a:spcAft>
                <a:spcPts val="0"/>
              </a:spcAft>
              <a:buFont typeface="Wingdings" panose="05000000000000000000" pitchFamily="2" charset="2"/>
              <a:buChar char="§"/>
            </a:pPr>
            <a:r>
              <a:rPr lang="en-US" dirty="0"/>
              <a:t> Note: the picture shows </a:t>
            </a:r>
            <a:r>
              <a:rPr lang="cs-CZ" dirty="0"/>
              <a:t>(</a:t>
            </a:r>
            <a:r>
              <a:rPr lang="en-US" dirty="0"/>
              <a:t>the largest) tertiary (antral) follicle </a:t>
            </a:r>
            <a:endParaRPr lang="cs-CZ" dirty="0"/>
          </a:p>
          <a:p>
            <a:pPr marL="0">
              <a:lnSpc>
                <a:spcPct val="120000"/>
              </a:lnSpc>
              <a:spcBef>
                <a:spcPct val="0"/>
              </a:spcBef>
              <a:spcAft>
                <a:spcPts val="0"/>
              </a:spcAft>
              <a:buFont typeface="Wingdings" panose="05000000000000000000" pitchFamily="2" charset="2"/>
              <a:buChar char="§"/>
            </a:pPr>
            <a:r>
              <a:rPr lang="cs-CZ" dirty="0"/>
              <a:t> </a:t>
            </a:r>
            <a:r>
              <a:rPr lang="en-US" dirty="0"/>
              <a:t> ovulation in uniparous animals</a:t>
            </a:r>
            <a:r>
              <a:rPr lang="cs-CZ" dirty="0"/>
              <a:t>: </a:t>
            </a:r>
            <a:r>
              <a:rPr lang="en-US" dirty="0" err="1"/>
              <a:t>ovulat</a:t>
            </a:r>
            <a:r>
              <a:rPr lang="cs-CZ" dirty="0"/>
              <a:t>ion </a:t>
            </a:r>
            <a:r>
              <a:rPr lang="cs-CZ" dirty="0" err="1"/>
              <a:t>of</a:t>
            </a:r>
            <a:r>
              <a:rPr lang="cs-CZ" dirty="0"/>
              <a:t> </a:t>
            </a:r>
            <a:r>
              <a:rPr lang="en-US" dirty="0"/>
              <a:t> a single egg (human, apes, elephants,…) </a:t>
            </a:r>
            <a:endParaRPr lang="cs-CZ" dirty="0"/>
          </a:p>
          <a:p>
            <a:pPr marL="0">
              <a:lnSpc>
                <a:spcPct val="120000"/>
              </a:lnSpc>
              <a:spcBef>
                <a:spcPct val="0"/>
              </a:spcBef>
              <a:spcAft>
                <a:spcPts val="0"/>
              </a:spcAft>
              <a:buFont typeface="Wingdings" panose="05000000000000000000" pitchFamily="2" charset="2"/>
              <a:buChar char="§"/>
            </a:pPr>
            <a:r>
              <a:rPr lang="cs-CZ" dirty="0"/>
              <a:t> </a:t>
            </a:r>
            <a:r>
              <a:rPr lang="cs-CZ" dirty="0" err="1"/>
              <a:t>ovulation</a:t>
            </a:r>
            <a:r>
              <a:rPr lang="cs-CZ" dirty="0"/>
              <a:t> </a:t>
            </a:r>
            <a:r>
              <a:rPr lang="en-US" dirty="0"/>
              <a:t>in multiparous animals</a:t>
            </a:r>
            <a:r>
              <a:rPr lang="cs-CZ" dirty="0"/>
              <a:t>:</a:t>
            </a:r>
            <a:r>
              <a:rPr lang="en-US" dirty="0"/>
              <a:t> </a:t>
            </a:r>
            <a:r>
              <a:rPr lang="cs-CZ" dirty="0" err="1"/>
              <a:t>ovulation</a:t>
            </a:r>
            <a:r>
              <a:rPr lang="cs-CZ" dirty="0"/>
              <a:t> </a:t>
            </a:r>
            <a:r>
              <a:rPr lang="cs-CZ" dirty="0" err="1"/>
              <a:t>of</a:t>
            </a:r>
            <a:r>
              <a:rPr lang="cs-CZ" dirty="0"/>
              <a:t> </a:t>
            </a:r>
            <a:r>
              <a:rPr lang="en-US" dirty="0"/>
              <a:t> more eggs (rodents, carnivores,…) </a:t>
            </a:r>
            <a:endParaRPr lang="cs-CZ" altLang="cs-CZ" dirty="0"/>
          </a:p>
          <a:p>
            <a:pPr>
              <a:lnSpc>
                <a:spcPct val="170000"/>
              </a:lnSpc>
              <a:spcBef>
                <a:spcPct val="0"/>
              </a:spcBef>
              <a:buFont typeface="Wingdings" panose="05000000000000000000" pitchFamily="2" charset="2"/>
              <a:buChar char="§"/>
            </a:pPr>
            <a:endParaRPr lang="cs-CZ" altLang="cs-CZ" sz="1400" dirty="0"/>
          </a:p>
        </p:txBody>
      </p:sp>
      <p:pic>
        <p:nvPicPr>
          <p:cNvPr id="2050" name="Picture 2" descr="graafian foll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245" y="2536722"/>
            <a:ext cx="3771491" cy="2828618"/>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9296446" y="6046019"/>
            <a:ext cx="2605200" cy="215444"/>
          </a:xfrm>
          <a:prstGeom prst="rect">
            <a:avLst/>
          </a:prstGeom>
        </p:spPr>
        <p:txBody>
          <a:bodyPr wrap="none">
            <a:spAutoFit/>
          </a:bodyPr>
          <a:lstStyle/>
          <a:p>
            <a:r>
              <a:rPr lang="cs-CZ" sz="800" dirty="0"/>
              <a:t>http://medcell.med.yale.edu/histology/ovary_follicle.php</a:t>
            </a:r>
          </a:p>
        </p:txBody>
      </p:sp>
      <p:sp>
        <p:nvSpPr>
          <p:cNvPr id="7"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1237563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842" name="Rectangle 2"/>
          <p:cNvSpPr>
            <a:spLocks noGrp="1" noChangeArrowheads="1"/>
          </p:cNvSpPr>
          <p:nvPr>
            <p:ph type="title"/>
          </p:nvPr>
        </p:nvSpPr>
        <p:spPr>
          <a:xfrm>
            <a:off x="1389016" y="992481"/>
            <a:ext cx="9144000" cy="623888"/>
          </a:xfrm>
        </p:spPr>
        <p:txBody>
          <a:bodyPr>
            <a:noAutofit/>
          </a:bodyPr>
          <a:lstStyle/>
          <a:p>
            <a:pPr eaLnBrk="1" hangingPunct="1"/>
            <a:r>
              <a:rPr lang="cs-CZ" altLang="cs-CZ" dirty="0" err="1">
                <a:latin typeface="+mn-lt"/>
              </a:rPr>
              <a:t>Oogenesis</a:t>
            </a:r>
            <a:endParaRPr lang="cs-CZ" altLang="cs-CZ" dirty="0">
              <a:latin typeface="+mn-lt"/>
            </a:endParaRPr>
          </a:p>
        </p:txBody>
      </p:sp>
      <p:sp useBgFill="1">
        <p:nvSpPr>
          <p:cNvPr id="36867" name="Rectangle 3"/>
          <p:cNvSpPr>
            <a:spLocks noGrp="1" noChangeArrowheads="1"/>
          </p:cNvSpPr>
          <p:nvPr>
            <p:ph type="body" idx="1"/>
          </p:nvPr>
        </p:nvSpPr>
        <p:spPr>
          <a:xfrm>
            <a:off x="478971" y="1931125"/>
            <a:ext cx="10964091" cy="4138749"/>
          </a:xfrm>
        </p:spPr>
        <p:txBody>
          <a:bodyPr>
            <a:normAutofit fontScale="77500" lnSpcReduction="20000"/>
          </a:bodyPr>
          <a:lstStyle/>
          <a:p>
            <a:pPr>
              <a:lnSpc>
                <a:spcPct val="150000"/>
              </a:lnSpc>
              <a:spcBef>
                <a:spcPts val="0"/>
              </a:spcBef>
              <a:buFont typeface="Wingdings" panose="05000000000000000000" pitchFamily="2" charset="2"/>
              <a:buChar char="§"/>
              <a:defRPr/>
            </a:pPr>
            <a:r>
              <a:rPr lang="cs-CZ" altLang="cs-CZ" sz="1600" dirty="0"/>
              <a:t> </a:t>
            </a:r>
            <a:r>
              <a:rPr lang="en-US" dirty="0"/>
              <a:t>ovulation is caused by LH peak</a:t>
            </a:r>
            <a:r>
              <a:rPr lang="cs-CZ" dirty="0"/>
              <a:t> → </a:t>
            </a:r>
            <a:r>
              <a:rPr lang="en-US" dirty="0"/>
              <a:t> ovulated oocyte (human): limited lifespan (!), no </a:t>
            </a:r>
            <a:r>
              <a:rPr lang="cs-CZ" dirty="0" err="1"/>
              <a:t>reserve</a:t>
            </a:r>
            <a:r>
              <a:rPr lang="en-US" dirty="0"/>
              <a:t> substances, diffuse nutrition, energy source: pyruvate, nucleic acid synthesis does not take place, but </a:t>
            </a:r>
            <a:r>
              <a:rPr lang="cs-CZ" dirty="0" err="1"/>
              <a:t>the</a:t>
            </a:r>
            <a:r>
              <a:rPr lang="cs-CZ" dirty="0"/>
              <a:t> </a:t>
            </a:r>
            <a:r>
              <a:rPr lang="cs-CZ" dirty="0" err="1"/>
              <a:t>oocyte</a:t>
            </a:r>
            <a:r>
              <a:rPr lang="cs-CZ" dirty="0"/>
              <a:t> </a:t>
            </a:r>
            <a:r>
              <a:rPr lang="en-US" dirty="0"/>
              <a:t>contains them </a:t>
            </a:r>
            <a:endParaRPr lang="cs-CZ" dirty="0"/>
          </a:p>
          <a:p>
            <a:pPr>
              <a:lnSpc>
                <a:spcPct val="150000"/>
              </a:lnSpc>
              <a:spcBef>
                <a:spcPts val="0"/>
              </a:spcBef>
              <a:buFont typeface="Wingdings" panose="05000000000000000000" pitchFamily="2" charset="2"/>
              <a:buChar char="§"/>
              <a:defRPr/>
            </a:pPr>
            <a:r>
              <a:rPr lang="cs-CZ" dirty="0"/>
              <a:t> </a:t>
            </a:r>
            <a:r>
              <a:rPr lang="en-US" dirty="0"/>
              <a:t>in humans: at the beginning of the cycle a cohort of about 20 early antral follicles begins</a:t>
            </a:r>
            <a:r>
              <a:rPr lang="cs-CZ" dirty="0"/>
              <a:t> to </a:t>
            </a:r>
            <a:r>
              <a:rPr lang="cs-CZ" dirty="0" err="1"/>
              <a:t>evolve</a:t>
            </a:r>
            <a:r>
              <a:rPr lang="en-US" dirty="0"/>
              <a:t>, but only about 3 reach Ø 8 mm</a:t>
            </a:r>
            <a:r>
              <a:rPr lang="cs-CZ" dirty="0"/>
              <a:t> → </a:t>
            </a:r>
            <a:r>
              <a:rPr lang="en-US" dirty="0"/>
              <a:t> one of the growing follicles (most sensitive to gonadotropins) reaches ovulation as the so-called dominant follicle, the others undergo atresia (apoptosis) )</a:t>
            </a:r>
            <a:endParaRPr lang="cs-CZ" dirty="0"/>
          </a:p>
          <a:p>
            <a:pPr>
              <a:lnSpc>
                <a:spcPct val="150000"/>
              </a:lnSpc>
              <a:spcBef>
                <a:spcPts val="0"/>
              </a:spcBef>
              <a:buFont typeface="Wingdings" panose="05000000000000000000" pitchFamily="2" charset="2"/>
              <a:buChar char="§"/>
              <a:defRPr/>
            </a:pPr>
            <a:r>
              <a:rPr lang="cs-CZ" dirty="0"/>
              <a:t> </a:t>
            </a:r>
            <a:r>
              <a:rPr lang="en-US" dirty="0"/>
              <a:t>AMH ("anti-Müllerian hormone"): important role in oocyte development - produced by granulosa cells of </a:t>
            </a:r>
            <a:r>
              <a:rPr lang="en-US" dirty="0" err="1"/>
              <a:t>preantral</a:t>
            </a:r>
            <a:r>
              <a:rPr lang="en-US" dirty="0"/>
              <a:t> and early antral follicles, its concentration correlates with ovarian reserve (diagnostic significance) </a:t>
            </a:r>
            <a:endParaRPr lang="cs-CZ" dirty="0"/>
          </a:p>
          <a:p>
            <a:pPr>
              <a:lnSpc>
                <a:spcPct val="150000"/>
              </a:lnSpc>
              <a:spcBef>
                <a:spcPts val="0"/>
              </a:spcBef>
              <a:buFont typeface="Wingdings" panose="05000000000000000000" pitchFamily="2" charset="2"/>
              <a:buChar char="§"/>
              <a:defRPr/>
            </a:pPr>
            <a:r>
              <a:rPr lang="cs-CZ" dirty="0"/>
              <a:t> </a:t>
            </a:r>
            <a:r>
              <a:rPr lang="en-US" dirty="0"/>
              <a:t>after ovulation: </a:t>
            </a:r>
            <a:r>
              <a:rPr lang="en-US" dirty="0" err="1"/>
              <a:t>luteinization</a:t>
            </a:r>
            <a:r>
              <a:rPr lang="en-US" dirty="0"/>
              <a:t> of granulosa cells → </a:t>
            </a:r>
            <a:r>
              <a:rPr lang="en-US" i="1" dirty="0"/>
              <a:t>corpus luteum </a:t>
            </a:r>
            <a:r>
              <a:rPr lang="en-US" dirty="0"/>
              <a:t>→ progesterone (affects the differentiation of tissues of the reproductive system) </a:t>
            </a:r>
            <a:endParaRPr lang="cs-CZ" dirty="0"/>
          </a:p>
          <a:p>
            <a:pPr>
              <a:lnSpc>
                <a:spcPct val="150000"/>
              </a:lnSpc>
              <a:spcBef>
                <a:spcPts val="0"/>
              </a:spcBef>
              <a:buFont typeface="Wingdings" panose="05000000000000000000" pitchFamily="2" charset="2"/>
              <a:buChar char="§"/>
              <a:defRPr/>
            </a:pPr>
            <a:r>
              <a:rPr lang="cs-CZ" dirty="0"/>
              <a:t> </a:t>
            </a:r>
            <a:r>
              <a:rPr lang="en-US" dirty="0"/>
              <a:t>absence of fertilization: </a:t>
            </a:r>
            <a:r>
              <a:rPr lang="en-US" dirty="0" err="1"/>
              <a:t>luteolysis</a:t>
            </a:r>
            <a:r>
              <a:rPr lang="en-US" dirty="0"/>
              <a:t> (apoptosis) and collagenous degeneration of  </a:t>
            </a:r>
            <a:r>
              <a:rPr lang="en-US" i="1" dirty="0"/>
              <a:t>corpus luteum </a:t>
            </a:r>
            <a:r>
              <a:rPr lang="en-US" dirty="0"/>
              <a:t> → corpus </a:t>
            </a:r>
            <a:r>
              <a:rPr lang="en-US" dirty="0" err="1"/>
              <a:t>albicans</a:t>
            </a:r>
            <a:r>
              <a:rPr lang="en-US" dirty="0"/>
              <a:t> </a:t>
            </a:r>
            <a:endParaRPr lang="cs-CZ" dirty="0"/>
          </a:p>
          <a:p>
            <a:pPr>
              <a:lnSpc>
                <a:spcPct val="150000"/>
              </a:lnSpc>
              <a:spcBef>
                <a:spcPts val="0"/>
              </a:spcBef>
              <a:buFont typeface="Wingdings" panose="05000000000000000000" pitchFamily="2" charset="2"/>
              <a:buChar char="§"/>
              <a:defRPr/>
            </a:pPr>
            <a:r>
              <a:rPr lang="cs-CZ" dirty="0"/>
              <a:t> </a:t>
            </a:r>
            <a:r>
              <a:rPr lang="en-US" dirty="0"/>
              <a:t>fertilization: </a:t>
            </a:r>
            <a:r>
              <a:rPr lang="en-US" dirty="0" err="1"/>
              <a:t>hCG</a:t>
            </a:r>
            <a:r>
              <a:rPr lang="en-US" dirty="0"/>
              <a:t> (human chorionic gonadotropin, produced by the </a:t>
            </a:r>
            <a:r>
              <a:rPr lang="en-US" dirty="0" err="1"/>
              <a:t>syncytiotrophoblast</a:t>
            </a:r>
            <a:r>
              <a:rPr lang="en-US" dirty="0"/>
              <a:t> blastocyst), </a:t>
            </a:r>
            <a:r>
              <a:rPr lang="en-US" dirty="0" err="1"/>
              <a:t>hCG</a:t>
            </a:r>
            <a:r>
              <a:rPr lang="en-US" dirty="0"/>
              <a:t> supports the activity of the </a:t>
            </a:r>
            <a:r>
              <a:rPr lang="en-US" i="1" dirty="0"/>
              <a:t>corpus luteum </a:t>
            </a:r>
            <a:r>
              <a:rPr lang="en-US" i="1" dirty="0" err="1"/>
              <a:t>graviditatis</a:t>
            </a:r>
            <a:r>
              <a:rPr lang="en-US" i="1" dirty="0"/>
              <a:t> </a:t>
            </a:r>
            <a:r>
              <a:rPr lang="en-US" dirty="0"/>
              <a:t>(produces progesterone especially in the first 2 months of pregnancy) </a:t>
            </a:r>
            <a:endParaRPr lang="cs-CZ" altLang="cs-CZ" sz="1600" dirty="0"/>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623371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842" name="Rectangle 2"/>
          <p:cNvSpPr>
            <a:spLocks noGrp="1" noChangeArrowheads="1"/>
          </p:cNvSpPr>
          <p:nvPr>
            <p:ph type="title"/>
          </p:nvPr>
        </p:nvSpPr>
        <p:spPr>
          <a:xfrm>
            <a:off x="1110341" y="992481"/>
            <a:ext cx="9144000" cy="623888"/>
          </a:xfrm>
        </p:spPr>
        <p:txBody>
          <a:bodyPr>
            <a:noAutofit/>
          </a:bodyPr>
          <a:lstStyle/>
          <a:p>
            <a:r>
              <a:rPr lang="cs-CZ" dirty="0" err="1"/>
              <a:t>Gametogenesis</a:t>
            </a:r>
            <a:r>
              <a:rPr lang="cs-CZ" dirty="0"/>
              <a:t> (</a:t>
            </a:r>
            <a:r>
              <a:rPr lang="cs-CZ" dirty="0" err="1"/>
              <a:t>meiosis</a:t>
            </a:r>
            <a:r>
              <a:rPr lang="cs-CZ" dirty="0"/>
              <a:t>) </a:t>
            </a:r>
            <a:r>
              <a:rPr lang="cs-CZ" dirty="0" err="1"/>
              <a:t>disorders</a:t>
            </a:r>
            <a:r>
              <a:rPr lang="cs-CZ" dirty="0"/>
              <a:t> </a:t>
            </a:r>
            <a:endParaRPr lang="cs-CZ" altLang="cs-CZ" dirty="0">
              <a:latin typeface="+mn-lt"/>
            </a:endParaRPr>
          </a:p>
        </p:txBody>
      </p:sp>
      <p:sp useBgFill="1">
        <p:nvSpPr>
          <p:cNvPr id="36867" name="Rectangle 3"/>
          <p:cNvSpPr>
            <a:spLocks noGrp="1" noChangeArrowheads="1"/>
          </p:cNvSpPr>
          <p:nvPr>
            <p:ph type="body" idx="1"/>
          </p:nvPr>
        </p:nvSpPr>
        <p:spPr>
          <a:xfrm>
            <a:off x="182880" y="1776549"/>
            <a:ext cx="11887200" cy="4530836"/>
          </a:xfrm>
        </p:spPr>
        <p:txBody>
          <a:bodyPr>
            <a:noAutofit/>
          </a:bodyPr>
          <a:lstStyle/>
          <a:p>
            <a:pPr marL="194310" indent="-285750">
              <a:lnSpc>
                <a:spcPct val="100000"/>
              </a:lnSpc>
              <a:spcBef>
                <a:spcPts val="0"/>
              </a:spcBef>
              <a:buFont typeface="Wingdings" panose="05000000000000000000" pitchFamily="2" charset="2"/>
              <a:buChar char="§"/>
              <a:defRPr/>
            </a:pPr>
            <a:r>
              <a:rPr lang="en-US" sz="1600" b="1" dirty="0" err="1"/>
              <a:t>teratomas</a:t>
            </a:r>
            <a:r>
              <a:rPr lang="en-US" sz="1600" b="1" dirty="0"/>
              <a:t>: </a:t>
            </a:r>
            <a:r>
              <a:rPr lang="en-US" sz="1600" dirty="0"/>
              <a:t>tumors of </a:t>
            </a:r>
            <a:r>
              <a:rPr lang="cs-CZ" sz="1600" dirty="0" err="1"/>
              <a:t>partly</a:t>
            </a:r>
            <a:r>
              <a:rPr lang="cs-CZ" sz="1600" dirty="0"/>
              <a:t> </a:t>
            </a:r>
            <a:r>
              <a:rPr lang="cs-CZ" sz="1600" dirty="0" err="1"/>
              <a:t>unclear</a:t>
            </a:r>
            <a:r>
              <a:rPr lang="cs-CZ" sz="1600" dirty="0"/>
              <a:t> </a:t>
            </a:r>
            <a:r>
              <a:rPr lang="en-US" sz="1600" dirty="0"/>
              <a:t>origin, </a:t>
            </a:r>
            <a:r>
              <a:rPr lang="cs-CZ" sz="1600" dirty="0" err="1"/>
              <a:t>possible</a:t>
            </a:r>
            <a:r>
              <a:rPr lang="cs-CZ" sz="1600" dirty="0"/>
              <a:t> </a:t>
            </a:r>
            <a:r>
              <a:rPr lang="cs-CZ" sz="1600" dirty="0" err="1"/>
              <a:t>explanation</a:t>
            </a:r>
            <a:r>
              <a:rPr lang="cs-CZ" sz="1600" dirty="0"/>
              <a:t>: </a:t>
            </a:r>
            <a:r>
              <a:rPr lang="cs-CZ" sz="1600" dirty="0" err="1"/>
              <a:t>they</a:t>
            </a:r>
            <a:r>
              <a:rPr lang="cs-CZ" sz="1600" dirty="0"/>
              <a:t> </a:t>
            </a:r>
            <a:r>
              <a:rPr lang="en-US" sz="1600" dirty="0"/>
              <a:t> arise from primordial germ cells that have deviated from their migratory pathway</a:t>
            </a:r>
          </a:p>
          <a:p>
            <a:pPr marL="194310" indent="-285750">
              <a:lnSpc>
                <a:spcPct val="100000"/>
              </a:lnSpc>
              <a:spcBef>
                <a:spcPts val="0"/>
              </a:spcBef>
              <a:buFont typeface="Wingdings" panose="05000000000000000000" pitchFamily="2" charset="2"/>
              <a:buChar char="§"/>
              <a:defRPr/>
            </a:pPr>
            <a:r>
              <a:rPr lang="cs-CZ" sz="1600" b="1" dirty="0"/>
              <a:t>d</a:t>
            </a:r>
            <a:r>
              <a:rPr lang="en-US" sz="1600" b="1" dirty="0" err="1"/>
              <a:t>isorders</a:t>
            </a:r>
            <a:r>
              <a:rPr lang="en-US" sz="1600" b="1" dirty="0"/>
              <a:t> of gametogenesis (meiosis)  → chromosomal abnormalities (structural and numerical):</a:t>
            </a:r>
          </a:p>
          <a:p>
            <a:pPr marL="0" indent="0">
              <a:lnSpc>
                <a:spcPct val="100000"/>
              </a:lnSpc>
              <a:spcBef>
                <a:spcPts val="0"/>
              </a:spcBef>
              <a:buNone/>
              <a:defRPr/>
            </a:pPr>
            <a:r>
              <a:rPr lang="cs-CZ" sz="1600" b="1" dirty="0">
                <a:solidFill>
                  <a:srgbClr val="7030A0"/>
                </a:solidFill>
              </a:rPr>
              <a:t>a) </a:t>
            </a:r>
            <a:r>
              <a:rPr lang="en-US" sz="1600" b="1" dirty="0">
                <a:solidFill>
                  <a:srgbClr val="7030A0"/>
                </a:solidFill>
              </a:rPr>
              <a:t>aneuploidies </a:t>
            </a:r>
            <a:r>
              <a:rPr lang="en-US" sz="1600" dirty="0"/>
              <a:t>(abnormalities in the number of chromosomes, usually trisomy or monosomy = there is an extra chromosome in the chromosome pair, or it is missing):</a:t>
            </a:r>
          </a:p>
          <a:p>
            <a:pPr marL="0" indent="0">
              <a:lnSpc>
                <a:spcPct val="100000"/>
              </a:lnSpc>
              <a:spcBef>
                <a:spcPts val="0"/>
              </a:spcBef>
              <a:buNone/>
              <a:defRPr/>
            </a:pPr>
            <a:r>
              <a:rPr lang="en-US" sz="1600" dirty="0"/>
              <a:t>• non-disjunction (= incorrect segregation) of the chromosome(s) during the 1st (2nd) meiotic division</a:t>
            </a:r>
            <a:endParaRPr lang="cs-CZ" sz="1600" dirty="0"/>
          </a:p>
          <a:p>
            <a:pPr marL="0" indent="0">
              <a:lnSpc>
                <a:spcPct val="100000"/>
              </a:lnSpc>
              <a:spcBef>
                <a:spcPts val="0"/>
              </a:spcBef>
              <a:buNone/>
              <a:defRPr/>
            </a:pPr>
            <a:r>
              <a:rPr lang="en-US" sz="1600" dirty="0"/>
              <a:t>• incorrect (premature) sister chromatid separation during 1 meiotic division (dominant </a:t>
            </a:r>
            <a:r>
              <a:rPr lang="cs-CZ" sz="1600" dirty="0" err="1"/>
              <a:t>way</a:t>
            </a:r>
            <a:r>
              <a:rPr lang="en-US" sz="1600" dirty="0"/>
              <a:t>?)</a:t>
            </a:r>
            <a:endParaRPr lang="cs-CZ" sz="1600" dirty="0"/>
          </a:p>
          <a:p>
            <a:pPr marL="0" indent="0">
              <a:lnSpc>
                <a:spcPct val="100000"/>
              </a:lnSpc>
              <a:spcBef>
                <a:spcPts val="0"/>
              </a:spcBef>
              <a:buNone/>
              <a:defRPr/>
            </a:pPr>
            <a:r>
              <a:rPr lang="en-US" sz="1600" dirty="0"/>
              <a:t>• other causes: Spindle Assembly Checkpoint (SAC) permeability, spindle instability</a:t>
            </a:r>
          </a:p>
          <a:p>
            <a:pPr marL="0" indent="0">
              <a:lnSpc>
                <a:spcPct val="100000"/>
              </a:lnSpc>
              <a:spcBef>
                <a:spcPts val="0"/>
              </a:spcBef>
              <a:buNone/>
              <a:defRPr/>
            </a:pPr>
            <a:r>
              <a:rPr lang="en-US" sz="1600" dirty="0"/>
              <a:t>• Down s</a:t>
            </a:r>
            <a:r>
              <a:rPr lang="cs-CZ" sz="1600" dirty="0"/>
              <a:t>.</a:t>
            </a:r>
            <a:r>
              <a:rPr lang="en-US" sz="1600" dirty="0"/>
              <a:t> (trisomy 21), Edwards s. (</a:t>
            </a:r>
            <a:r>
              <a:rPr lang="cs-CZ" sz="1600" dirty="0"/>
              <a:t>t</a:t>
            </a:r>
            <a:r>
              <a:rPr lang="en-US" sz="1600" dirty="0" err="1"/>
              <a:t>risomy</a:t>
            </a:r>
            <a:r>
              <a:rPr lang="en-US" sz="1600" dirty="0"/>
              <a:t> 18), </a:t>
            </a:r>
            <a:r>
              <a:rPr lang="en-US" sz="1600" dirty="0" err="1"/>
              <a:t>Patau</a:t>
            </a:r>
            <a:r>
              <a:rPr lang="en-US" sz="1600" dirty="0"/>
              <a:t> s. (</a:t>
            </a:r>
            <a:r>
              <a:rPr lang="cs-CZ" sz="1600" dirty="0"/>
              <a:t>t</a:t>
            </a:r>
            <a:r>
              <a:rPr lang="en-US" sz="1600" dirty="0" err="1"/>
              <a:t>risomy</a:t>
            </a:r>
            <a:r>
              <a:rPr lang="en-US" sz="1600" dirty="0"/>
              <a:t> 13), </a:t>
            </a:r>
            <a:r>
              <a:rPr lang="en-US" sz="1600" dirty="0" err="1"/>
              <a:t>Klinefelter's</a:t>
            </a:r>
            <a:r>
              <a:rPr lang="en-US" sz="1600" dirty="0"/>
              <a:t> s. (47, XXY, </a:t>
            </a:r>
            <a:r>
              <a:rPr lang="cs-CZ" sz="1600" dirty="0" err="1"/>
              <a:t>or</a:t>
            </a:r>
            <a:r>
              <a:rPr lang="en-US" sz="1600" dirty="0"/>
              <a:t> 48, XXXY), Turner s. (45, X), triple syndrome X,…,often of maternal origin, age</a:t>
            </a:r>
            <a:r>
              <a:rPr lang="cs-CZ" sz="1600" dirty="0"/>
              <a:t> </a:t>
            </a:r>
            <a:r>
              <a:rPr lang="cs-CZ" sz="1600" dirty="0" err="1"/>
              <a:t>depend</a:t>
            </a:r>
            <a:endParaRPr lang="cs-CZ" sz="1600" dirty="0"/>
          </a:p>
          <a:p>
            <a:pPr marL="0" indent="0">
              <a:lnSpc>
                <a:spcPct val="100000"/>
              </a:lnSpc>
              <a:spcBef>
                <a:spcPts val="0"/>
              </a:spcBef>
              <a:buNone/>
              <a:defRPr/>
            </a:pPr>
            <a:r>
              <a:rPr lang="cs-CZ" sz="1600" b="1" dirty="0">
                <a:solidFill>
                  <a:srgbClr val="7030A0"/>
                </a:solidFill>
              </a:rPr>
              <a:t>b)  </a:t>
            </a:r>
            <a:r>
              <a:rPr lang="en-US" sz="1600" b="1" dirty="0">
                <a:solidFill>
                  <a:srgbClr val="7030A0"/>
                </a:solidFill>
              </a:rPr>
              <a:t>structural chromosomal abnormalities: </a:t>
            </a:r>
            <a:r>
              <a:rPr lang="en-US" sz="1600" dirty="0"/>
              <a:t>translocation of </a:t>
            </a:r>
            <a:r>
              <a:rPr lang="cs-CZ" sz="1600" dirty="0"/>
              <a:t>a </a:t>
            </a:r>
            <a:r>
              <a:rPr lang="en-US" sz="1600" dirty="0"/>
              <a:t>part of a chromosome to another (common for chromosomes 13, 14, 15, 21, 22</a:t>
            </a:r>
            <a:r>
              <a:rPr lang="cs-CZ" sz="1600" dirty="0"/>
              <a:t>)</a:t>
            </a:r>
            <a:r>
              <a:rPr lang="en-US" sz="1600" dirty="0"/>
              <a:t>; loss of</a:t>
            </a:r>
            <a:r>
              <a:rPr lang="cs-CZ" sz="1600" dirty="0"/>
              <a:t> a </a:t>
            </a:r>
            <a:r>
              <a:rPr lang="cs-CZ" sz="1600" dirty="0" err="1"/>
              <a:t>chromosomal</a:t>
            </a:r>
            <a:r>
              <a:rPr lang="cs-CZ" sz="1600" dirty="0"/>
              <a:t> </a:t>
            </a:r>
            <a:r>
              <a:rPr lang="en-US" sz="1600" dirty="0"/>
              <a:t> part (cri-du-chat syndrome = cat scream syndrome = partial deletion of short arm of chromosome 5), inversion,…</a:t>
            </a:r>
          </a:p>
          <a:p>
            <a:pPr marL="194310" indent="-285750">
              <a:lnSpc>
                <a:spcPct val="100000"/>
              </a:lnSpc>
              <a:spcBef>
                <a:spcPts val="0"/>
              </a:spcBef>
              <a:buFont typeface="Wingdings" panose="05000000000000000000" pitchFamily="2" charset="2"/>
              <a:buChar char="§"/>
              <a:defRPr/>
            </a:pPr>
            <a:r>
              <a:rPr lang="en-US" sz="1600" b="1" dirty="0"/>
              <a:t>gene mutations</a:t>
            </a:r>
            <a:endParaRPr lang="en-US" sz="1600" dirty="0"/>
          </a:p>
          <a:p>
            <a:pPr marL="194310" indent="-285750">
              <a:lnSpc>
                <a:spcPct val="100000"/>
              </a:lnSpc>
              <a:spcBef>
                <a:spcPts val="0"/>
              </a:spcBef>
              <a:buFont typeface="Wingdings" panose="05000000000000000000" pitchFamily="2" charset="2"/>
              <a:buChar char="§"/>
              <a:defRPr/>
            </a:pPr>
            <a:r>
              <a:rPr lang="en-US" sz="1600" dirty="0"/>
              <a:t>more than 75% of miscarriages during the first 2 weeks and more than 60</a:t>
            </a:r>
            <a:r>
              <a:rPr lang="cs-CZ" sz="1600" dirty="0"/>
              <a:t> </a:t>
            </a:r>
            <a:r>
              <a:rPr lang="en-US" sz="1600" dirty="0"/>
              <a:t>% in the first trimester of pregnancy are caused by chromosomal abnormalities (the most common are 45, X (Turner syndrome), </a:t>
            </a:r>
            <a:r>
              <a:rPr lang="en-US" sz="1600" dirty="0" err="1"/>
              <a:t>triploidy</a:t>
            </a:r>
            <a:r>
              <a:rPr lang="en-US" sz="1600" dirty="0"/>
              <a:t>, trisomy 16).</a:t>
            </a:r>
          </a:p>
          <a:p>
            <a:pPr marL="194310" indent="-285750">
              <a:lnSpc>
                <a:spcPct val="100000"/>
              </a:lnSpc>
              <a:spcBef>
                <a:spcPts val="0"/>
              </a:spcBef>
              <a:buFont typeface="Wingdings" panose="05000000000000000000" pitchFamily="2" charset="2"/>
              <a:buChar char="§"/>
              <a:defRPr/>
            </a:pPr>
            <a:r>
              <a:rPr lang="en-US" sz="1600" dirty="0"/>
              <a:t>chromosomal abnormalities cause 7% of congenital malformations  and gene mutations  another 8</a:t>
            </a:r>
            <a:r>
              <a:rPr lang="cs-CZ" sz="1600" dirty="0"/>
              <a:t> </a:t>
            </a:r>
            <a:r>
              <a:rPr lang="en-US" sz="1600" dirty="0"/>
              <a:t>% of</a:t>
            </a:r>
            <a:r>
              <a:rPr lang="cs-CZ" sz="1600" dirty="0"/>
              <a:t> </a:t>
            </a:r>
            <a:r>
              <a:rPr lang="cs-CZ" sz="1600" dirty="0" err="1"/>
              <a:t>congenital</a:t>
            </a:r>
            <a:r>
              <a:rPr lang="cs-CZ" sz="1600" dirty="0"/>
              <a:t> </a:t>
            </a:r>
            <a:r>
              <a:rPr lang="cs-CZ" sz="1600" dirty="0" err="1"/>
              <a:t>malformations</a:t>
            </a:r>
            <a:endParaRPr lang="cs-CZ" sz="1600" dirty="0"/>
          </a:p>
        </p:txBody>
      </p:sp>
      <p:sp>
        <p:nvSpPr>
          <p:cNvPr id="5"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3449573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262743" y="152399"/>
            <a:ext cx="86973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None/>
            </a:pPr>
            <a:r>
              <a:rPr lang="cs-CZ" altLang="cs-CZ" sz="4800" dirty="0">
                <a:latin typeface="+mn-lt"/>
              </a:rPr>
              <a:t>R</a:t>
            </a:r>
            <a:r>
              <a:rPr lang="en-US" altLang="cs-CZ" sz="4800" dirty="0">
                <a:latin typeface="+mn-lt"/>
              </a:rPr>
              <a:t>ole of hormones in reproduction </a:t>
            </a:r>
            <a:endParaRPr lang="cs-CZ" altLang="cs-CZ" sz="4800" dirty="0">
              <a:latin typeface="+mn-lt"/>
            </a:endParaRPr>
          </a:p>
        </p:txBody>
      </p:sp>
      <p:sp>
        <p:nvSpPr>
          <p:cNvPr id="1028" name="Rectangle 6"/>
          <p:cNvSpPr>
            <a:spLocks noChangeArrowheads="1"/>
          </p:cNvSpPr>
          <p:nvPr/>
        </p:nvSpPr>
        <p:spPr bwMode="auto">
          <a:xfrm>
            <a:off x="1262743" y="1854925"/>
            <a:ext cx="9751423" cy="309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lnSpc>
                <a:spcPct val="80000"/>
              </a:lnSpc>
              <a:spcBef>
                <a:spcPct val="20000"/>
              </a:spcBef>
              <a:buFontTx/>
              <a:buChar char="•"/>
              <a:defRPr/>
            </a:pPr>
            <a:r>
              <a:rPr lang="en-US" altLang="cs-CZ" sz="2000" dirty="0">
                <a:latin typeface="+mn-lt"/>
                <a:cs typeface="Arial" panose="020B0604020202020204" pitchFamily="34" charset="0"/>
              </a:rPr>
              <a:t>Stress → increase in stress hormone levels (cortisol) → decrease in </a:t>
            </a:r>
            <a:r>
              <a:rPr lang="en-US" altLang="cs-CZ" sz="2000" dirty="0" err="1">
                <a:latin typeface="+mn-lt"/>
                <a:cs typeface="Arial" panose="020B0604020202020204" pitchFamily="34" charset="0"/>
              </a:rPr>
              <a:t>GnRH</a:t>
            </a:r>
            <a:r>
              <a:rPr lang="en-US" altLang="cs-CZ" sz="2000" dirty="0">
                <a:latin typeface="+mn-lt"/>
                <a:cs typeface="Arial" panose="020B0604020202020204" pitchFamily="34" charset="0"/>
              </a:rPr>
              <a:t> and increase in </a:t>
            </a:r>
            <a:r>
              <a:rPr lang="en-US" altLang="cs-CZ" sz="2000" dirty="0" err="1">
                <a:latin typeface="+mn-lt"/>
                <a:cs typeface="Arial" panose="020B0604020202020204" pitchFamily="34" charset="0"/>
              </a:rPr>
              <a:t>GnIH</a:t>
            </a:r>
            <a:r>
              <a:rPr lang="en-US" altLang="cs-CZ" sz="2000" dirty="0">
                <a:latin typeface="+mn-lt"/>
                <a:cs typeface="Arial" panose="020B0604020202020204" pitchFamily="34" charset="0"/>
              </a:rPr>
              <a:t> → decrease in sperm count / impaired ovulation,… </a:t>
            </a:r>
            <a:endParaRPr lang="cs-CZ" altLang="cs-CZ" sz="2000" dirty="0">
              <a:latin typeface="+mn-lt"/>
              <a:cs typeface="Arial" panose="020B0604020202020204" pitchFamily="34" charset="0"/>
            </a:endParaRPr>
          </a:p>
        </p:txBody>
      </p:sp>
      <p:pic>
        <p:nvPicPr>
          <p:cNvPr id="378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6451" y="2751636"/>
            <a:ext cx="2095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703" y="2751636"/>
            <a:ext cx="1914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497" y="2754696"/>
            <a:ext cx="32004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p:cNvSpPr/>
          <p:nvPr/>
        </p:nvSpPr>
        <p:spPr>
          <a:xfrm>
            <a:off x="10572135" y="5927623"/>
            <a:ext cx="808235" cy="369332"/>
          </a:xfrm>
          <a:prstGeom prst="rect">
            <a:avLst/>
          </a:prstGeom>
        </p:spPr>
        <p:txBody>
          <a:bodyPr wrap="none">
            <a:spAutoFit/>
          </a:bodyPr>
          <a:lstStyle/>
          <a:p>
            <a:pPr>
              <a:spcBef>
                <a:spcPct val="0"/>
              </a:spcBef>
            </a:pPr>
            <a:r>
              <a:rPr lang="cs-CZ" altLang="cs-CZ" dirty="0"/>
              <a:t> </a:t>
            </a:r>
            <a:r>
              <a:rPr lang="cs-CZ" altLang="cs-CZ" sz="800" dirty="0" err="1"/>
              <a:t>anonymus</a:t>
            </a:r>
            <a:r>
              <a:rPr lang="cs-CZ" altLang="cs-CZ" sz="800" dirty="0"/>
              <a:t> (3)</a:t>
            </a:r>
          </a:p>
        </p:txBody>
      </p:sp>
      <p:sp>
        <p:nvSpPr>
          <p:cNvPr id="9"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2701680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6720" y="240883"/>
            <a:ext cx="10058400" cy="1450757"/>
          </a:xfrm>
        </p:spPr>
        <p:txBody>
          <a:bodyPr/>
          <a:lstStyle/>
          <a:p>
            <a:r>
              <a:rPr lang="cs-CZ" i="1" dirty="0" err="1"/>
              <a:t>Coenorhabditis</a:t>
            </a:r>
            <a:r>
              <a:rPr lang="cs-CZ" i="1" dirty="0"/>
              <a:t> </a:t>
            </a:r>
            <a:r>
              <a:rPr lang="cs-CZ" i="1" dirty="0" err="1"/>
              <a:t>elegans</a:t>
            </a:r>
            <a:endParaRPr lang="cs-CZ" i="1" dirty="0"/>
          </a:p>
        </p:txBody>
      </p:sp>
      <p:sp>
        <p:nvSpPr>
          <p:cNvPr id="3" name="Zástupný symbol pro obsah 2"/>
          <p:cNvSpPr>
            <a:spLocks noGrp="1"/>
          </p:cNvSpPr>
          <p:nvPr>
            <p:ph idx="1"/>
          </p:nvPr>
        </p:nvSpPr>
        <p:spPr>
          <a:xfrm>
            <a:off x="670560" y="1845734"/>
            <a:ext cx="7879080" cy="4023360"/>
          </a:xfrm>
        </p:spPr>
        <p:txBody>
          <a:bodyPr/>
          <a:lstStyle/>
          <a:p>
            <a:pPr>
              <a:buFont typeface="Wingdings" panose="05000000000000000000" pitchFamily="2" charset="2"/>
              <a:buChar char="§"/>
            </a:pPr>
            <a:r>
              <a:rPr lang="cs-CZ" dirty="0"/>
              <a:t> </a:t>
            </a:r>
            <a:r>
              <a:rPr lang="cs-CZ"/>
              <a:t>hermaphrodites </a:t>
            </a:r>
            <a:r>
              <a:rPr lang="cs-CZ" dirty="0"/>
              <a:t>+ </a:t>
            </a:r>
            <a:r>
              <a:rPr lang="cs-CZ" dirty="0" err="1"/>
              <a:t>males</a:t>
            </a:r>
            <a:endParaRPr lang="cs-CZ" dirty="0"/>
          </a:p>
          <a:p>
            <a:pPr>
              <a:buFont typeface="Wingdings" panose="05000000000000000000" pitchFamily="2" charset="2"/>
              <a:buChar char="§"/>
            </a:pPr>
            <a:r>
              <a:rPr lang="cs-CZ" dirty="0"/>
              <a:t> </a:t>
            </a:r>
            <a:r>
              <a:rPr lang="en-US" dirty="0"/>
              <a:t>a pioneer in facilitating the study </a:t>
            </a:r>
            <a:r>
              <a:rPr lang="cs-CZ" dirty="0"/>
              <a:t>in </a:t>
            </a:r>
            <a:r>
              <a:rPr lang="cs-CZ" dirty="0" err="1"/>
              <a:t>the</a:t>
            </a:r>
            <a:r>
              <a:rPr lang="cs-CZ" dirty="0"/>
              <a:t> </a:t>
            </a:r>
            <a:r>
              <a:rPr lang="cs-CZ" dirty="0" err="1"/>
              <a:t>field</a:t>
            </a:r>
            <a:r>
              <a:rPr lang="cs-CZ" dirty="0"/>
              <a:t> </a:t>
            </a:r>
            <a:r>
              <a:rPr lang="cs-CZ" dirty="0" err="1"/>
              <a:t>of</a:t>
            </a:r>
            <a:r>
              <a:rPr lang="en-US" dirty="0"/>
              <a:t> cell biology and genetics</a:t>
            </a:r>
            <a:endParaRPr lang="cs-CZ" dirty="0"/>
          </a:p>
          <a:p>
            <a:pPr>
              <a:buFont typeface="Wingdings" panose="05000000000000000000" pitchFamily="2" charset="2"/>
              <a:buChar char="§"/>
            </a:pPr>
            <a:r>
              <a:rPr lang="cs-CZ" dirty="0"/>
              <a:t> model animal in infertility/fertility </a:t>
            </a:r>
            <a:r>
              <a:rPr lang="cs-CZ" dirty="0" err="1"/>
              <a:t>research</a:t>
            </a:r>
            <a:r>
              <a:rPr lang="cs-CZ" dirty="0"/>
              <a:t> </a:t>
            </a:r>
          </a:p>
          <a:p>
            <a:pPr>
              <a:buFont typeface="Wingdings" panose="05000000000000000000" pitchFamily="2" charset="2"/>
              <a:buChar char="§"/>
            </a:pPr>
            <a:r>
              <a:rPr lang="cs-CZ" dirty="0"/>
              <a:t> </a:t>
            </a:r>
            <a:r>
              <a:rPr lang="cs-CZ" dirty="0" err="1"/>
              <a:t>ameboid</a:t>
            </a:r>
            <a:r>
              <a:rPr lang="cs-CZ" dirty="0"/>
              <a:t> </a:t>
            </a:r>
            <a:r>
              <a:rPr lang="cs-CZ" dirty="0" err="1"/>
              <a:t>sperm</a:t>
            </a:r>
            <a:endParaRPr lang="cs-CZ" dirty="0"/>
          </a:p>
          <a:p>
            <a:pPr>
              <a:buFont typeface="Wingdings" panose="05000000000000000000" pitchFamily="2" charset="2"/>
              <a:buChar char="§"/>
            </a:pPr>
            <a:r>
              <a:rPr lang="cs-CZ" dirty="0"/>
              <a:t> </a:t>
            </a:r>
            <a:r>
              <a:rPr lang="en-US" dirty="0"/>
              <a:t>posterior pole is defined by the site of sperm entry into the unfertilized egg</a:t>
            </a:r>
            <a:endParaRPr lang="cs-CZ" dirty="0"/>
          </a:p>
          <a:p>
            <a:pPr>
              <a:buFont typeface="Wingdings" panose="05000000000000000000" pitchFamily="2" charset="2"/>
              <a:buChar char="§"/>
            </a:pPr>
            <a:r>
              <a:rPr lang="cs-CZ" dirty="0"/>
              <a:t> 1</a:t>
            </a:r>
            <a:r>
              <a:rPr lang="cs-CZ" baseline="30000" dirty="0"/>
              <a:t>st</a:t>
            </a:r>
            <a:r>
              <a:rPr lang="en-US" dirty="0"/>
              <a:t> </a:t>
            </a:r>
            <a:r>
              <a:rPr lang="en-US" dirty="0" err="1"/>
              <a:t>mito</a:t>
            </a:r>
            <a:r>
              <a:rPr lang="cs-CZ" dirty="0"/>
              <a:t>sis</a:t>
            </a:r>
            <a:r>
              <a:rPr lang="en-US" dirty="0"/>
              <a:t> of </a:t>
            </a:r>
            <a:r>
              <a:rPr lang="cs-CZ" dirty="0" err="1"/>
              <a:t>the</a:t>
            </a:r>
            <a:r>
              <a:rPr lang="en-US" dirty="0"/>
              <a:t> zygote</a:t>
            </a:r>
            <a:r>
              <a:rPr lang="cs-CZ" dirty="0"/>
              <a:t> </a:t>
            </a:r>
            <a:r>
              <a:rPr lang="en-US" dirty="0"/>
              <a:t>is unequal</a:t>
            </a:r>
            <a:r>
              <a:rPr lang="cs-CZ" dirty="0"/>
              <a:t> →</a:t>
            </a:r>
            <a:r>
              <a:rPr lang="en-US" dirty="0"/>
              <a:t>  larger </a:t>
            </a:r>
            <a:r>
              <a:rPr lang="cs-CZ" dirty="0"/>
              <a:t>A</a:t>
            </a:r>
            <a:r>
              <a:rPr lang="en-US" dirty="0"/>
              <a:t> daughter c</a:t>
            </a:r>
            <a:r>
              <a:rPr lang="cs-CZ" dirty="0" err="1"/>
              <a:t>ell</a:t>
            </a:r>
            <a:r>
              <a:rPr lang="cs-CZ" dirty="0"/>
              <a:t> (</a:t>
            </a:r>
            <a:r>
              <a:rPr lang="en-US" dirty="0"/>
              <a:t>AB</a:t>
            </a:r>
            <a:r>
              <a:rPr lang="cs-CZ" dirty="0"/>
              <a:t>)</a:t>
            </a:r>
            <a:r>
              <a:rPr lang="en-US" dirty="0"/>
              <a:t>, and a smaller </a:t>
            </a:r>
            <a:r>
              <a:rPr lang="cs-CZ" dirty="0"/>
              <a:t>P</a:t>
            </a:r>
            <a:r>
              <a:rPr lang="en-US" dirty="0"/>
              <a:t> daughter </a:t>
            </a:r>
            <a:r>
              <a:rPr lang="cs-CZ" dirty="0"/>
              <a:t>cell </a:t>
            </a:r>
            <a:r>
              <a:rPr lang="en-US" dirty="0"/>
              <a:t> </a:t>
            </a:r>
            <a:r>
              <a:rPr lang="cs-CZ" dirty="0"/>
              <a:t>(</a:t>
            </a:r>
            <a:r>
              <a:rPr lang="en-US" dirty="0"/>
              <a:t>P</a:t>
            </a:r>
            <a:r>
              <a:rPr lang="en-US" baseline="-25000" dirty="0"/>
              <a:t>1</a:t>
            </a:r>
            <a:r>
              <a:rPr lang="cs-CZ" dirty="0"/>
              <a:t>)</a:t>
            </a:r>
          </a:p>
        </p:txBody>
      </p:sp>
      <p:sp>
        <p:nvSpPr>
          <p:cNvPr id="4" name="Zástupný symbol pro zápatí 3"/>
          <p:cNvSpPr>
            <a:spLocks noGrp="1"/>
          </p:cNvSpPr>
          <p:nvPr>
            <p:ph type="ftr" sz="quarter" idx="11"/>
          </p:nvPr>
        </p:nvSpPr>
        <p:spPr/>
        <p:txBody>
          <a:bodyPr/>
          <a:lstStyle/>
          <a:p>
            <a:r>
              <a:rPr lang="cs-CZ"/>
              <a:t>Bi6140 Embryologie</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38</a:t>
            </a:fld>
            <a:endParaRPr lang="cs-CZ"/>
          </a:p>
        </p:txBody>
      </p:sp>
      <p:pic>
        <p:nvPicPr>
          <p:cNvPr id="2050" name="Picture 2" descr="https://ars.els-cdn.com/content/image/1-s2.0-S1534580702002265-gr1.jpg"/>
          <p:cNvPicPr>
            <a:picLocks noChangeAspect="1" noChangeArrowheads="1"/>
          </p:cNvPicPr>
          <p:nvPr/>
        </p:nvPicPr>
        <p:blipFill rotWithShape="1">
          <a:blip r:embed="rId2">
            <a:extLst>
              <a:ext uri="{28A0092B-C50C-407E-A947-70E740481C1C}">
                <a14:useLocalDpi xmlns:a14="http://schemas.microsoft.com/office/drawing/2010/main" val="0"/>
              </a:ext>
            </a:extLst>
          </a:blip>
          <a:srcRect b="25814"/>
          <a:stretch/>
        </p:blipFill>
        <p:spPr bwMode="auto">
          <a:xfrm>
            <a:off x="8587740" y="3010701"/>
            <a:ext cx="1948355" cy="2856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rs.els-cdn.com/content/image/1-s2.0-S1095643322000101-ga1_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1865" y="937261"/>
            <a:ext cx="2731015" cy="149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61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2481" y="239359"/>
            <a:ext cx="10058400" cy="1450757"/>
          </a:xfrm>
        </p:spPr>
        <p:txBody>
          <a:bodyPr/>
          <a:lstStyle/>
          <a:p>
            <a:r>
              <a:rPr lang="cs-CZ" i="1" dirty="0" err="1"/>
              <a:t>Drosophila</a:t>
            </a:r>
            <a:r>
              <a:rPr lang="cs-CZ" i="1" dirty="0"/>
              <a:t> </a:t>
            </a:r>
            <a:r>
              <a:rPr lang="cs-CZ" i="1" dirty="0" err="1"/>
              <a:t>melanogaster</a:t>
            </a:r>
            <a:endParaRPr lang="cs-CZ" i="1" dirty="0"/>
          </a:p>
        </p:txBody>
      </p:sp>
      <p:sp>
        <p:nvSpPr>
          <p:cNvPr id="4" name="Zástupný symbol pro zápatí 3"/>
          <p:cNvSpPr>
            <a:spLocks noGrp="1"/>
          </p:cNvSpPr>
          <p:nvPr>
            <p:ph type="ftr" sz="quarter" idx="11"/>
          </p:nvPr>
        </p:nvSpPr>
        <p:spPr/>
        <p:txBody>
          <a:bodyPr/>
          <a:lstStyle/>
          <a:p>
            <a:r>
              <a:rPr lang="cs-CZ"/>
              <a:t>Bi6140 Embryologie</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39</a:t>
            </a:fld>
            <a:endParaRPr lang="cs-CZ"/>
          </a:p>
        </p:txBody>
      </p:sp>
      <p:pic>
        <p:nvPicPr>
          <p:cNvPr id="6" name="Obrázek 5"/>
          <p:cNvPicPr>
            <a:picLocks noChangeAspect="1"/>
          </p:cNvPicPr>
          <p:nvPr/>
        </p:nvPicPr>
        <p:blipFill rotWithShape="1">
          <a:blip r:embed="rId2"/>
          <a:srcRect l="21154" t="24416" r="51923" b="34558"/>
          <a:stretch/>
        </p:blipFill>
        <p:spPr>
          <a:xfrm>
            <a:off x="9355177" y="4956780"/>
            <a:ext cx="1423917" cy="1220500"/>
          </a:xfrm>
          <a:prstGeom prst="rect">
            <a:avLst/>
          </a:prstGeom>
        </p:spPr>
      </p:pic>
      <p:sp>
        <p:nvSpPr>
          <p:cNvPr id="7" name="Zástupný symbol pro obsah 6"/>
          <p:cNvSpPr>
            <a:spLocks noGrp="1"/>
          </p:cNvSpPr>
          <p:nvPr>
            <p:ph idx="1"/>
          </p:nvPr>
        </p:nvSpPr>
        <p:spPr>
          <a:xfrm>
            <a:off x="441498" y="1854970"/>
            <a:ext cx="7361382" cy="4294369"/>
          </a:xfrm>
        </p:spPr>
        <p:txBody>
          <a:bodyPr>
            <a:normAutofit fontScale="70000" lnSpcReduction="20000"/>
          </a:bodyPr>
          <a:lstStyle/>
          <a:p>
            <a:pPr>
              <a:lnSpc>
                <a:spcPct val="134000"/>
              </a:lnSpc>
              <a:spcBef>
                <a:spcPts val="0"/>
              </a:spcBef>
              <a:spcAft>
                <a:spcPts val="0"/>
              </a:spcAft>
              <a:buFont typeface="Wingdings" panose="05000000000000000000" pitchFamily="2" charset="2"/>
              <a:buChar char="§"/>
            </a:pPr>
            <a:r>
              <a:rPr lang="en-US" dirty="0"/>
              <a:t> </a:t>
            </a:r>
            <a:r>
              <a:rPr lang="en-US" dirty="0" err="1"/>
              <a:t>centrolecithal</a:t>
            </a:r>
            <a:r>
              <a:rPr lang="en-US" dirty="0"/>
              <a:t> eggs</a:t>
            </a:r>
            <a:r>
              <a:rPr lang="cs-CZ" dirty="0"/>
              <a:t> in </a:t>
            </a:r>
            <a:r>
              <a:rPr lang="cs-CZ" dirty="0" err="1"/>
              <a:t>ovarioles</a:t>
            </a:r>
            <a:r>
              <a:rPr lang="cs-CZ" dirty="0"/>
              <a:t> </a:t>
            </a:r>
          </a:p>
          <a:p>
            <a:pPr>
              <a:lnSpc>
                <a:spcPct val="134000"/>
              </a:lnSpc>
              <a:spcBef>
                <a:spcPts val="0"/>
              </a:spcBef>
              <a:spcAft>
                <a:spcPts val="0"/>
              </a:spcAft>
              <a:buFont typeface="Wingdings" panose="05000000000000000000" pitchFamily="2" charset="2"/>
              <a:buChar char="§"/>
            </a:pPr>
            <a:r>
              <a:rPr lang="cs-CZ" dirty="0"/>
              <a:t> </a:t>
            </a:r>
            <a:r>
              <a:rPr lang="en-US" dirty="0"/>
              <a:t>fertilization occurs only in the region of the oocyte which will become the anterior of the embryo </a:t>
            </a:r>
            <a:endParaRPr lang="cs-CZ" dirty="0"/>
          </a:p>
          <a:p>
            <a:pPr>
              <a:lnSpc>
                <a:spcPct val="134000"/>
              </a:lnSpc>
              <a:spcBef>
                <a:spcPts val="0"/>
              </a:spcBef>
              <a:spcAft>
                <a:spcPts val="0"/>
              </a:spcAft>
              <a:buFont typeface="Wingdings" panose="05000000000000000000" pitchFamily="2" charset="2"/>
              <a:buChar char="§"/>
            </a:pPr>
            <a:r>
              <a:rPr lang="cs-CZ" dirty="0"/>
              <a:t> </a:t>
            </a:r>
            <a:r>
              <a:rPr lang="en-US" dirty="0"/>
              <a:t>sperm are stored within the female’s body in a seminal receptacle and the paired </a:t>
            </a:r>
            <a:r>
              <a:rPr lang="en-US" dirty="0" err="1"/>
              <a:t>spermathecae</a:t>
            </a:r>
            <a:endParaRPr lang="cs-CZ" dirty="0"/>
          </a:p>
          <a:p>
            <a:pPr>
              <a:lnSpc>
                <a:spcPct val="134000"/>
              </a:lnSpc>
              <a:spcBef>
                <a:spcPts val="0"/>
              </a:spcBef>
              <a:spcAft>
                <a:spcPts val="0"/>
              </a:spcAft>
              <a:buFont typeface="Wingdings" panose="05000000000000000000" pitchFamily="2" charset="2"/>
              <a:buChar char="§"/>
            </a:pPr>
            <a:r>
              <a:rPr lang="cs-CZ" dirty="0"/>
              <a:t> </a:t>
            </a:r>
            <a:r>
              <a:rPr lang="en-US" dirty="0"/>
              <a:t> egg </a:t>
            </a:r>
            <a:r>
              <a:rPr lang="en-US" dirty="0" err="1"/>
              <a:t>chambre</a:t>
            </a:r>
            <a:r>
              <a:rPr lang="en-US" dirty="0"/>
              <a:t> =  multicellular structure in flies’ ovaries;  in each a single egg is produce</a:t>
            </a:r>
            <a:r>
              <a:rPr lang="cs-CZ" dirty="0"/>
              <a:t>d</a:t>
            </a:r>
          </a:p>
          <a:p>
            <a:pPr>
              <a:lnSpc>
                <a:spcPct val="134000"/>
              </a:lnSpc>
              <a:spcBef>
                <a:spcPts val="0"/>
              </a:spcBef>
              <a:spcAft>
                <a:spcPts val="0"/>
              </a:spcAft>
              <a:buFont typeface="Wingdings" panose="05000000000000000000" pitchFamily="2" charset="2"/>
              <a:buChar char="§"/>
            </a:pPr>
            <a:r>
              <a:rPr lang="en-US" dirty="0"/>
              <a:t> </a:t>
            </a:r>
            <a:r>
              <a:rPr lang="cs-CZ" dirty="0"/>
              <a:t> </a:t>
            </a:r>
            <a:r>
              <a:rPr lang="en-US" dirty="0"/>
              <a:t>egg </a:t>
            </a:r>
            <a:r>
              <a:rPr lang="en-US" dirty="0" err="1"/>
              <a:t>chambre</a:t>
            </a:r>
            <a:r>
              <a:rPr lang="en-US" dirty="0"/>
              <a:t> = internal cluster of germ cells comprised of 15 nurse cells and one oocyte, surrounded by an epithelial monolayer of somatic follicle cells</a:t>
            </a:r>
            <a:endParaRPr lang="cs-CZ" dirty="0"/>
          </a:p>
          <a:p>
            <a:pPr>
              <a:lnSpc>
                <a:spcPct val="134000"/>
              </a:lnSpc>
              <a:spcBef>
                <a:spcPts val="0"/>
              </a:spcBef>
              <a:spcAft>
                <a:spcPts val="0"/>
              </a:spcAft>
              <a:buFont typeface="Wingdings" panose="05000000000000000000" pitchFamily="2" charset="2"/>
              <a:buChar char="§"/>
            </a:pPr>
            <a:r>
              <a:rPr lang="en-US" dirty="0"/>
              <a:t> fertilization: internal; occurs  after ovulation in the uterus</a:t>
            </a:r>
            <a:endParaRPr lang="cs-CZ" dirty="0"/>
          </a:p>
          <a:p>
            <a:pPr>
              <a:lnSpc>
                <a:spcPct val="134000"/>
              </a:lnSpc>
              <a:spcBef>
                <a:spcPts val="0"/>
              </a:spcBef>
              <a:spcAft>
                <a:spcPts val="0"/>
              </a:spcAft>
              <a:buFont typeface="Wingdings" panose="05000000000000000000" pitchFamily="2" charset="2"/>
              <a:buChar char="§"/>
            </a:pPr>
            <a:r>
              <a:rPr lang="cs-CZ" dirty="0"/>
              <a:t> </a:t>
            </a:r>
            <a:r>
              <a:rPr lang="cs-CZ" dirty="0" err="1"/>
              <a:t>formation</a:t>
            </a:r>
            <a:r>
              <a:rPr lang="cs-CZ" dirty="0"/>
              <a:t> </a:t>
            </a:r>
            <a:r>
              <a:rPr lang="cs-CZ" dirty="0" err="1"/>
              <a:t>of</a:t>
            </a:r>
            <a:r>
              <a:rPr lang="cs-CZ" dirty="0"/>
              <a:t> A-P axis: </a:t>
            </a:r>
            <a:r>
              <a:rPr lang="en-US" b="1" dirty="0"/>
              <a:t>maternal effect genes</a:t>
            </a:r>
            <a:r>
              <a:rPr lang="en-US" dirty="0"/>
              <a:t> expressed in </a:t>
            </a:r>
            <a:r>
              <a:rPr lang="cs-CZ" dirty="0" err="1"/>
              <a:t>the</a:t>
            </a:r>
            <a:r>
              <a:rPr lang="en-US" dirty="0"/>
              <a:t> ovaries → messenger RNAs that are placed in different regions of the egg</a:t>
            </a:r>
            <a:r>
              <a:rPr lang="cs-CZ" dirty="0"/>
              <a:t> → </a:t>
            </a:r>
            <a:r>
              <a:rPr lang="cs-CZ" dirty="0" err="1"/>
              <a:t>translation</a:t>
            </a:r>
            <a:r>
              <a:rPr lang="cs-CZ" dirty="0"/>
              <a:t> </a:t>
            </a:r>
            <a:r>
              <a:rPr lang="cs-CZ" dirty="0" err="1"/>
              <a:t>of</a:t>
            </a:r>
            <a:r>
              <a:rPr lang="cs-CZ" dirty="0"/>
              <a:t> these </a:t>
            </a:r>
            <a:r>
              <a:rPr lang="cs-CZ" dirty="0" err="1"/>
              <a:t>mRNAs</a:t>
            </a:r>
            <a:r>
              <a:rPr lang="cs-CZ" dirty="0"/>
              <a:t> </a:t>
            </a:r>
            <a:r>
              <a:rPr lang="cs-CZ" dirty="0" err="1"/>
              <a:t>after</a:t>
            </a:r>
            <a:r>
              <a:rPr lang="cs-CZ" dirty="0"/>
              <a:t> </a:t>
            </a:r>
            <a:r>
              <a:rPr lang="cs-CZ" dirty="0" err="1"/>
              <a:t>fertilisation</a:t>
            </a:r>
            <a:r>
              <a:rPr lang="cs-CZ" dirty="0"/>
              <a:t>: </a:t>
            </a:r>
            <a:r>
              <a:rPr lang="en-US" dirty="0"/>
              <a:t> </a:t>
            </a:r>
            <a:r>
              <a:rPr lang="cs-CZ" b="1" dirty="0"/>
              <a:t>b</a:t>
            </a:r>
            <a:r>
              <a:rPr lang="en-US" b="1" dirty="0" err="1"/>
              <a:t>icoid</a:t>
            </a:r>
            <a:r>
              <a:rPr lang="en-US" dirty="0"/>
              <a:t> </a:t>
            </a:r>
            <a:r>
              <a:rPr lang="cs-CZ" dirty="0"/>
              <a:t> protein </a:t>
            </a:r>
            <a:r>
              <a:rPr lang="cs-CZ" dirty="0" err="1"/>
              <a:t>controls</a:t>
            </a:r>
            <a:r>
              <a:rPr lang="en-US" dirty="0"/>
              <a:t> the production of anterior </a:t>
            </a:r>
            <a:r>
              <a:rPr lang="cs-CZ" dirty="0" err="1"/>
              <a:t>embryonic</a:t>
            </a:r>
            <a:r>
              <a:rPr lang="cs-CZ" dirty="0"/>
              <a:t> </a:t>
            </a:r>
            <a:r>
              <a:rPr lang="cs-CZ" dirty="0" err="1"/>
              <a:t>parts</a:t>
            </a:r>
            <a:r>
              <a:rPr lang="en-US" dirty="0"/>
              <a:t>, </a:t>
            </a:r>
            <a:r>
              <a:rPr lang="cs-CZ" b="1" dirty="0"/>
              <a:t>n</a:t>
            </a:r>
            <a:r>
              <a:rPr lang="en-US" b="1" dirty="0" err="1"/>
              <a:t>anos</a:t>
            </a:r>
            <a:r>
              <a:rPr lang="en-US" dirty="0"/>
              <a:t> </a:t>
            </a:r>
            <a:r>
              <a:rPr lang="cs-CZ" dirty="0"/>
              <a:t>protein </a:t>
            </a:r>
            <a:r>
              <a:rPr lang="cs-CZ" dirty="0" err="1"/>
              <a:t>controls</a:t>
            </a:r>
            <a:r>
              <a:rPr lang="en-US" dirty="0"/>
              <a:t> the formation of the posterior p</a:t>
            </a:r>
            <a:r>
              <a:rPr lang="cs-CZ" dirty="0" err="1"/>
              <a:t>arts</a:t>
            </a:r>
            <a:r>
              <a:rPr lang="en-US" dirty="0"/>
              <a:t> </a:t>
            </a:r>
            <a:endParaRPr lang="cs-CZ" dirty="0"/>
          </a:p>
          <a:p>
            <a:pPr>
              <a:lnSpc>
                <a:spcPct val="134000"/>
              </a:lnSpc>
              <a:spcBef>
                <a:spcPts val="0"/>
              </a:spcBef>
              <a:spcAft>
                <a:spcPts val="0"/>
              </a:spcAft>
              <a:buFont typeface="Wingdings" panose="05000000000000000000" pitchFamily="2" charset="2"/>
              <a:buChar char="§"/>
            </a:pPr>
            <a:r>
              <a:rPr lang="en-US" dirty="0"/>
              <a:t>D</a:t>
            </a:r>
            <a:r>
              <a:rPr lang="cs-CZ" dirty="0"/>
              <a:t>-</a:t>
            </a:r>
            <a:r>
              <a:rPr lang="en-US" dirty="0"/>
              <a:t>V polarity</a:t>
            </a:r>
            <a:r>
              <a:rPr lang="cs-CZ" dirty="0"/>
              <a:t>:</a:t>
            </a:r>
            <a:r>
              <a:rPr lang="en-US" dirty="0"/>
              <a:t> during oogenesis</a:t>
            </a:r>
            <a:r>
              <a:rPr lang="cs-CZ" dirty="0"/>
              <a:t>, </a:t>
            </a:r>
            <a:r>
              <a:rPr lang="en-US" dirty="0"/>
              <a:t> the oocyte nucleus moves from a central posterior to an asymmetrical anterior position</a:t>
            </a:r>
            <a:r>
              <a:rPr lang="cs-CZ" dirty="0"/>
              <a:t>;</a:t>
            </a:r>
            <a:r>
              <a:rPr lang="en-US" dirty="0"/>
              <a:t> </a:t>
            </a:r>
            <a:r>
              <a:rPr lang="cs-CZ" dirty="0"/>
              <a:t>n</a:t>
            </a:r>
            <a:r>
              <a:rPr lang="en-US" dirty="0" err="1"/>
              <a:t>uclear</a:t>
            </a:r>
            <a:r>
              <a:rPr lang="en-US" dirty="0"/>
              <a:t> movement </a:t>
            </a:r>
            <a:r>
              <a:rPr lang="cs-CZ" dirty="0"/>
              <a:t>=</a:t>
            </a:r>
            <a:r>
              <a:rPr lang="en-US" dirty="0"/>
              <a:t> a symmetry-breaking step </a:t>
            </a:r>
            <a:r>
              <a:rPr lang="cs-CZ" dirty="0"/>
              <a:t> </a:t>
            </a:r>
            <a:r>
              <a:rPr lang="en-US" dirty="0"/>
              <a:t> →</a:t>
            </a:r>
            <a:r>
              <a:rPr lang="cs-CZ" dirty="0"/>
              <a:t> </a:t>
            </a:r>
            <a:r>
              <a:rPr lang="en-US" dirty="0"/>
              <a:t> </a:t>
            </a:r>
            <a:r>
              <a:rPr lang="cs-CZ" dirty="0"/>
              <a:t>A-P</a:t>
            </a:r>
            <a:r>
              <a:rPr lang="en-US" dirty="0"/>
              <a:t> and  D</a:t>
            </a:r>
            <a:r>
              <a:rPr lang="cs-CZ" dirty="0"/>
              <a:t>-</a:t>
            </a:r>
            <a:r>
              <a:rPr lang="en-US" dirty="0"/>
              <a:t>V axes. The asymmetrically </a:t>
            </a:r>
            <a:r>
              <a:rPr lang="cs-CZ" dirty="0" err="1"/>
              <a:t>placed</a:t>
            </a:r>
            <a:r>
              <a:rPr lang="en-US" dirty="0"/>
              <a:t> nucleus defines a region in the oocyte which accumulates high levels of </a:t>
            </a:r>
            <a:r>
              <a:rPr lang="en-US" b="1" dirty="0" err="1"/>
              <a:t>gurken</a:t>
            </a:r>
            <a:r>
              <a:rPr lang="en-US" dirty="0"/>
              <a:t> mRNA and protein</a:t>
            </a:r>
            <a:r>
              <a:rPr lang="cs-CZ" dirty="0"/>
              <a:t>; </a:t>
            </a:r>
            <a:r>
              <a:rPr lang="en-US" dirty="0"/>
              <a:t> </a:t>
            </a:r>
            <a:r>
              <a:rPr lang="cs-CZ" dirty="0" err="1"/>
              <a:t>g</a:t>
            </a:r>
            <a:r>
              <a:rPr lang="en-US" dirty="0" err="1"/>
              <a:t>urken</a:t>
            </a:r>
            <a:r>
              <a:rPr lang="en-US" dirty="0"/>
              <a:t> </a:t>
            </a:r>
            <a:r>
              <a:rPr lang="cs-CZ" dirty="0"/>
              <a:t>=</a:t>
            </a:r>
            <a:r>
              <a:rPr lang="en-US" dirty="0"/>
              <a:t> ovarian-specific member of TGF-</a:t>
            </a:r>
            <a:r>
              <a:rPr lang="el-GR" dirty="0"/>
              <a:t>α</a:t>
            </a:r>
            <a:r>
              <a:rPr lang="en-US" dirty="0"/>
              <a:t> family of secreted ligands →</a:t>
            </a:r>
            <a:r>
              <a:rPr lang="cs-CZ" dirty="0"/>
              <a:t> </a:t>
            </a:r>
            <a:r>
              <a:rPr lang="en-US" dirty="0"/>
              <a:t>concentration gradient   →</a:t>
            </a:r>
            <a:r>
              <a:rPr lang="cs-CZ" dirty="0"/>
              <a:t> D-V</a:t>
            </a:r>
            <a:r>
              <a:rPr lang="en-US" dirty="0"/>
              <a:t> gradient of EGF receptor activation in the follicle cells surrounding the oocyte. </a:t>
            </a:r>
            <a:endParaRPr lang="cs-CZ" dirty="0">
              <a:solidFill>
                <a:srgbClr val="FF0000"/>
              </a:solidFill>
            </a:endParaRPr>
          </a:p>
        </p:txBody>
      </p:sp>
      <p:pic>
        <p:nvPicPr>
          <p:cNvPr id="8" name="Picture 2" descr="Cells | Free Full-Text | Murder on the Ovarian Express: A Tale of  Non-Autonomous Cell Death in the Drosophila Ovary | HTM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7502004" y="158620"/>
            <a:ext cx="4475391" cy="21405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prirodovedci.cz/storage/images/800x600/5387.png"/>
          <p:cNvPicPr>
            <a:picLocks noChangeAspect="1" noChangeArrowheads="1"/>
          </p:cNvPicPr>
          <p:nvPr/>
        </p:nvPicPr>
        <p:blipFill rotWithShape="1">
          <a:blip r:embed="rId4">
            <a:extLst>
              <a:ext uri="{28A0092B-C50C-407E-A947-70E740481C1C}">
                <a14:useLocalDpi xmlns:a14="http://schemas.microsoft.com/office/drawing/2010/main" val="0"/>
              </a:ext>
            </a:extLst>
          </a:blip>
          <a:srcRect l="10756" t="24202" r="12758"/>
          <a:stretch/>
        </p:blipFill>
        <p:spPr bwMode="auto">
          <a:xfrm>
            <a:off x="8487747" y="2388015"/>
            <a:ext cx="3704253" cy="1207868"/>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8183759" y="2616504"/>
            <a:ext cx="1589746" cy="276999"/>
          </a:xfrm>
          <a:prstGeom prst="rect">
            <a:avLst/>
          </a:prstGeom>
          <a:noFill/>
        </p:spPr>
        <p:txBody>
          <a:bodyPr wrap="square" lIns="91440" tIns="45720" rIns="91440" bIns="45720">
            <a:spAutoFit/>
          </a:bodyPr>
          <a:lstStyle/>
          <a:p>
            <a:pPr algn="ctr"/>
            <a:r>
              <a:rPr lang="cs-CZ" sz="1200" dirty="0">
                <a:ln w="0"/>
                <a:effectLst>
                  <a:outerShdw blurRad="38100" dist="19050" dir="2700000" algn="tl" rotWithShape="0">
                    <a:schemeClr val="dk1">
                      <a:alpha val="40000"/>
                    </a:schemeClr>
                  </a:outerShdw>
                </a:effectLst>
              </a:rPr>
              <a:t>HEAD</a:t>
            </a:r>
            <a:endParaRPr lang="cs-CZ" sz="1200" b="0" cap="none" spc="0" dirty="0">
              <a:ln w="0"/>
              <a:solidFill>
                <a:schemeClr val="tx1"/>
              </a:solidFill>
              <a:effectLst>
                <a:outerShdw blurRad="38100" dist="19050" dir="2700000" algn="tl" rotWithShape="0">
                  <a:schemeClr val="dk1">
                    <a:alpha val="40000"/>
                  </a:schemeClr>
                </a:outerShdw>
              </a:effectLst>
            </a:endParaRPr>
          </a:p>
        </p:txBody>
      </p:sp>
      <p:sp>
        <p:nvSpPr>
          <p:cNvPr id="10" name="Obdélník 9"/>
          <p:cNvSpPr/>
          <p:nvPr/>
        </p:nvSpPr>
        <p:spPr>
          <a:xfrm>
            <a:off x="10071031" y="2643251"/>
            <a:ext cx="1589746" cy="276999"/>
          </a:xfrm>
          <a:prstGeom prst="rect">
            <a:avLst/>
          </a:prstGeom>
          <a:noFill/>
        </p:spPr>
        <p:txBody>
          <a:bodyPr wrap="square" lIns="91440" tIns="45720" rIns="91440" bIns="45720">
            <a:spAutoFit/>
          </a:bodyPr>
          <a:lstStyle/>
          <a:p>
            <a:pPr algn="ctr"/>
            <a:r>
              <a:rPr lang="cs-CZ" sz="1200" dirty="0">
                <a:ln w="0"/>
                <a:effectLst>
                  <a:outerShdw blurRad="38100" dist="19050" dir="2700000" algn="tl" rotWithShape="0">
                    <a:schemeClr val="dk1">
                      <a:alpha val="40000"/>
                    </a:schemeClr>
                  </a:outerShdw>
                </a:effectLst>
              </a:rPr>
              <a:t>HEAD</a:t>
            </a:r>
            <a:endParaRPr lang="cs-CZ" sz="1200" b="0" cap="none" spc="0" dirty="0">
              <a:ln w="0"/>
              <a:solidFill>
                <a:schemeClr val="tx1"/>
              </a:solidFill>
              <a:effectLst>
                <a:outerShdw blurRad="38100" dist="19050" dir="2700000" algn="tl" rotWithShape="0">
                  <a:schemeClr val="dk1">
                    <a:alpha val="40000"/>
                  </a:schemeClr>
                </a:outerShdw>
              </a:effectLst>
            </a:endParaRPr>
          </a:p>
        </p:txBody>
      </p:sp>
      <p:pic>
        <p:nvPicPr>
          <p:cNvPr id="1028" name="Picture 4" descr="Oocyte nucleus migration and dorsoventral axis formation. Schematic drawings of stage 7 oocytes (left) and mature eggs. Top: Wild type. The posterior-to-anterior movement of the oocyte nucleus forces the nucleus to acquire an asymmetrical position, which determines the dorsal side of the egg and establishes orthogonality between the AP and the DVaxes. Middle: If nuclear movement does not occur, AP and DVaxes are parallel to each other. Bottom: In binuclear oocytes, both nuclei move to the anterior pole to adopt random position at the anterior cortex. Both nuclei induce dorsal egg shell structures."/>
          <p:cNvPicPr>
            <a:picLocks noChangeAspect="1" noChangeArrowheads="1"/>
          </p:cNvPicPr>
          <p:nvPr/>
        </p:nvPicPr>
        <p:blipFill rotWithShape="1">
          <a:blip r:embed="rId5">
            <a:extLst>
              <a:ext uri="{28A0092B-C50C-407E-A947-70E740481C1C}">
                <a14:useLocalDpi xmlns:a14="http://schemas.microsoft.com/office/drawing/2010/main" val="0"/>
              </a:ext>
            </a:extLst>
          </a:blip>
          <a:srcRect b="60842"/>
          <a:stretch/>
        </p:blipFill>
        <p:spPr bwMode="auto">
          <a:xfrm>
            <a:off x="7753315" y="3647440"/>
            <a:ext cx="4234929"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5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58529" y="1789470"/>
            <a:ext cx="9979741" cy="4424517"/>
          </a:xfrm>
        </p:spPr>
        <p:txBody>
          <a:bodyPr>
            <a:normAutofit fontScale="85000" lnSpcReduction="20000"/>
          </a:bodyPr>
          <a:lstStyle/>
          <a:p>
            <a:pPr marL="0" lvl="1" indent="-533400">
              <a:lnSpc>
                <a:spcPct val="120000"/>
              </a:lnSpc>
              <a:spcBef>
                <a:spcPct val="0"/>
              </a:spcBef>
              <a:spcAft>
                <a:spcPts val="0"/>
              </a:spcAft>
              <a:buNone/>
              <a:defRPr/>
            </a:pPr>
            <a:r>
              <a:rPr lang="cs-CZ" altLang="cs-CZ" sz="1900" b="1" u="sng" dirty="0">
                <a:solidFill>
                  <a:srgbClr val="839495"/>
                </a:solidFill>
              </a:rPr>
              <a:t>William Harvey</a:t>
            </a:r>
            <a:r>
              <a:rPr lang="cs-CZ" altLang="cs-CZ" sz="1900" b="1" dirty="0">
                <a:solidFill>
                  <a:srgbClr val="839495"/>
                </a:solidFill>
              </a:rPr>
              <a:t> </a:t>
            </a:r>
            <a:r>
              <a:rPr lang="cs-CZ" altLang="cs-CZ" sz="1900" dirty="0">
                <a:solidFill>
                  <a:srgbClr val="839495"/>
                </a:solidFill>
              </a:rPr>
              <a:t>(1578-1657): </a:t>
            </a:r>
          </a:p>
          <a:p>
            <a:pPr marL="0" lvl="1" algn="just">
              <a:lnSpc>
                <a:spcPct val="120000"/>
              </a:lnSpc>
              <a:spcBef>
                <a:spcPct val="0"/>
              </a:spcBef>
              <a:spcAft>
                <a:spcPts val="0"/>
              </a:spcAft>
              <a:buFont typeface="Wingdings" panose="05000000000000000000" pitchFamily="2" charset="2"/>
              <a:buChar char="§"/>
              <a:defRPr/>
            </a:pPr>
            <a:r>
              <a:rPr lang="en-US" sz="1900" dirty="0">
                <a:solidFill>
                  <a:srgbClr val="839495"/>
                </a:solidFill>
              </a:rPr>
              <a:t> </a:t>
            </a:r>
            <a:r>
              <a:rPr lang="cs-CZ" sz="2000" dirty="0">
                <a:solidFill>
                  <a:srgbClr val="839495"/>
                </a:solidFill>
              </a:rPr>
              <a:t> 1</a:t>
            </a:r>
            <a:r>
              <a:rPr lang="cs-CZ" sz="2000" baseline="30000" dirty="0">
                <a:solidFill>
                  <a:srgbClr val="839495"/>
                </a:solidFill>
              </a:rPr>
              <a:t>st  </a:t>
            </a:r>
            <a:r>
              <a:rPr lang="cs-CZ" sz="1900" dirty="0">
                <a:solidFill>
                  <a:srgbClr val="839495"/>
                </a:solidFill>
              </a:rPr>
              <a:t>person </a:t>
            </a:r>
            <a:r>
              <a:rPr lang="cs-CZ" sz="1900" dirty="0" err="1">
                <a:solidFill>
                  <a:srgbClr val="839495"/>
                </a:solidFill>
              </a:rPr>
              <a:t>who</a:t>
            </a:r>
            <a:r>
              <a:rPr lang="cs-CZ" sz="1900" dirty="0">
                <a:solidFill>
                  <a:srgbClr val="839495"/>
                </a:solidFill>
              </a:rPr>
              <a:t> </a:t>
            </a:r>
            <a:r>
              <a:rPr lang="en-US" sz="1900" dirty="0">
                <a:solidFill>
                  <a:srgbClr val="839495"/>
                </a:solidFill>
              </a:rPr>
              <a:t>recognize</a:t>
            </a:r>
            <a:r>
              <a:rPr lang="cs-CZ" sz="1900" dirty="0">
                <a:solidFill>
                  <a:srgbClr val="839495"/>
                </a:solidFill>
              </a:rPr>
              <a:t>d</a:t>
            </a:r>
            <a:r>
              <a:rPr lang="en-US" sz="1900" dirty="0">
                <a:solidFill>
                  <a:srgbClr val="839495"/>
                </a:solidFill>
              </a:rPr>
              <a:t> the full circulation of the blood in </a:t>
            </a:r>
            <a:r>
              <a:rPr lang="cs-CZ" sz="1900" dirty="0" err="1">
                <a:solidFill>
                  <a:srgbClr val="839495"/>
                </a:solidFill>
              </a:rPr>
              <a:t>humans</a:t>
            </a:r>
            <a:r>
              <a:rPr lang="en-US" sz="1900" dirty="0">
                <a:solidFill>
                  <a:srgbClr val="839495"/>
                </a:solidFill>
              </a:rPr>
              <a:t>, rejected the theory of </a:t>
            </a:r>
            <a:r>
              <a:rPr lang="cs-CZ" sz="1900" dirty="0" err="1">
                <a:solidFill>
                  <a:srgbClr val="839495"/>
                </a:solidFill>
              </a:rPr>
              <a:t>spontaneous</a:t>
            </a:r>
            <a:r>
              <a:rPr lang="cs-CZ" sz="1900" dirty="0">
                <a:solidFill>
                  <a:srgbClr val="839495"/>
                </a:solidFill>
              </a:rPr>
              <a:t> </a:t>
            </a:r>
            <a:r>
              <a:rPr lang="cs-CZ" sz="1900" dirty="0" err="1">
                <a:solidFill>
                  <a:srgbClr val="839495"/>
                </a:solidFill>
              </a:rPr>
              <a:t>birth</a:t>
            </a:r>
            <a:r>
              <a:rPr lang="en-US" sz="1900" dirty="0">
                <a:solidFill>
                  <a:srgbClr val="839495"/>
                </a:solidFill>
              </a:rPr>
              <a:t> formulated by Aristotle</a:t>
            </a:r>
            <a:endParaRPr lang="cs-CZ" sz="1900" dirty="0">
              <a:solidFill>
                <a:srgbClr val="839495"/>
              </a:solidFill>
            </a:endParaRPr>
          </a:p>
          <a:p>
            <a:pPr marL="0" lvl="1" algn="just">
              <a:lnSpc>
                <a:spcPct val="120000"/>
              </a:lnSpc>
              <a:spcBef>
                <a:spcPct val="0"/>
              </a:spcBef>
              <a:spcAft>
                <a:spcPts val="0"/>
              </a:spcAft>
              <a:buFont typeface="Wingdings" panose="05000000000000000000" pitchFamily="2" charset="2"/>
              <a:buChar char="§"/>
              <a:defRPr/>
            </a:pPr>
            <a:r>
              <a:rPr lang="en-US" sz="1900" dirty="0">
                <a:solidFill>
                  <a:srgbClr val="839495"/>
                </a:solidFill>
              </a:rPr>
              <a:t> "</a:t>
            </a:r>
            <a:r>
              <a:rPr lang="en-US" sz="1900" i="1" dirty="0" err="1">
                <a:solidFill>
                  <a:srgbClr val="839495"/>
                </a:solidFill>
              </a:rPr>
              <a:t>Omne</a:t>
            </a:r>
            <a:r>
              <a:rPr lang="en-US" sz="1900" i="1" dirty="0">
                <a:solidFill>
                  <a:srgbClr val="839495"/>
                </a:solidFill>
              </a:rPr>
              <a:t> </a:t>
            </a:r>
            <a:r>
              <a:rPr lang="en-US" sz="1900" i="1" dirty="0" err="1">
                <a:solidFill>
                  <a:srgbClr val="839495"/>
                </a:solidFill>
              </a:rPr>
              <a:t>vivum</a:t>
            </a:r>
            <a:r>
              <a:rPr lang="en-US" sz="1900" i="1" dirty="0">
                <a:solidFill>
                  <a:srgbClr val="839495"/>
                </a:solidFill>
              </a:rPr>
              <a:t> ex </a:t>
            </a:r>
            <a:r>
              <a:rPr lang="en-US" sz="1900" i="1" dirty="0" err="1">
                <a:solidFill>
                  <a:srgbClr val="839495"/>
                </a:solidFill>
              </a:rPr>
              <a:t>ovo</a:t>
            </a:r>
            <a:r>
              <a:rPr lang="en-US" sz="1900" dirty="0">
                <a:solidFill>
                  <a:srgbClr val="839495"/>
                </a:solidFill>
              </a:rPr>
              <a:t>" (all animals develop from an egg, but was unable to prove its existence) </a:t>
            </a:r>
            <a:endParaRPr lang="cs-CZ" sz="1900" dirty="0">
              <a:solidFill>
                <a:srgbClr val="839495"/>
              </a:solidFill>
            </a:endParaRPr>
          </a:p>
          <a:p>
            <a:pPr marL="0" lvl="1" algn="just">
              <a:lnSpc>
                <a:spcPct val="120000"/>
              </a:lnSpc>
              <a:spcBef>
                <a:spcPct val="0"/>
              </a:spcBef>
              <a:spcAft>
                <a:spcPts val="0"/>
              </a:spcAft>
              <a:buFont typeface="Wingdings" panose="05000000000000000000" pitchFamily="2" charset="2"/>
              <a:buChar char="§"/>
              <a:defRPr/>
            </a:pPr>
            <a:r>
              <a:rPr lang="en-US" sz="1900" i="1" dirty="0">
                <a:solidFill>
                  <a:srgbClr val="839495"/>
                </a:solidFill>
              </a:rPr>
              <a:t>De </a:t>
            </a:r>
            <a:r>
              <a:rPr lang="en-US" sz="1900" i="1" dirty="0" err="1">
                <a:solidFill>
                  <a:srgbClr val="839495"/>
                </a:solidFill>
              </a:rPr>
              <a:t>Generatione</a:t>
            </a:r>
            <a:r>
              <a:rPr lang="en-US" sz="1900" i="1" dirty="0">
                <a:solidFill>
                  <a:srgbClr val="839495"/>
                </a:solidFill>
              </a:rPr>
              <a:t> </a:t>
            </a:r>
            <a:r>
              <a:rPr lang="en-US" sz="1900" i="1" dirty="0" err="1">
                <a:solidFill>
                  <a:srgbClr val="839495"/>
                </a:solidFill>
              </a:rPr>
              <a:t>Animalium</a:t>
            </a:r>
            <a:r>
              <a:rPr lang="en-US" sz="1900" i="1" dirty="0">
                <a:solidFill>
                  <a:srgbClr val="839495"/>
                </a:solidFill>
              </a:rPr>
              <a:t> </a:t>
            </a:r>
            <a:r>
              <a:rPr lang="en-US" sz="1900" dirty="0">
                <a:solidFill>
                  <a:srgbClr val="839495"/>
                </a:solidFill>
              </a:rPr>
              <a:t>(1651): the beginning of the "embryological revolution", WH believed that sperm after entering the uterus metamorphose to form an embryo </a:t>
            </a:r>
            <a:endParaRPr lang="cs-CZ" sz="1900" dirty="0">
              <a:solidFill>
                <a:srgbClr val="839495"/>
              </a:solidFill>
            </a:endParaRPr>
          </a:p>
          <a:p>
            <a:pPr marL="0" lvl="1" indent="0" algn="just">
              <a:lnSpc>
                <a:spcPct val="120000"/>
              </a:lnSpc>
              <a:spcBef>
                <a:spcPct val="0"/>
              </a:spcBef>
              <a:spcAft>
                <a:spcPts val="0"/>
              </a:spcAft>
              <a:buNone/>
              <a:defRPr/>
            </a:pPr>
            <a:r>
              <a:rPr lang="cs-CZ" altLang="cs-CZ" sz="1900" b="1" u="sng" dirty="0">
                <a:solidFill>
                  <a:srgbClr val="839495"/>
                </a:solidFill>
              </a:rPr>
              <a:t>Antony van </a:t>
            </a:r>
            <a:r>
              <a:rPr lang="cs-CZ" altLang="cs-CZ" sz="1900" b="1" u="sng" dirty="0" err="1">
                <a:solidFill>
                  <a:srgbClr val="839495"/>
                </a:solidFill>
              </a:rPr>
              <a:t>Leeuwenhoek</a:t>
            </a:r>
            <a:r>
              <a:rPr lang="cs-CZ" altLang="cs-CZ" sz="1900" b="1" dirty="0">
                <a:solidFill>
                  <a:srgbClr val="839495"/>
                </a:solidFill>
              </a:rPr>
              <a:t> </a:t>
            </a:r>
            <a:r>
              <a:rPr lang="cs-CZ" altLang="cs-CZ" sz="1900" dirty="0">
                <a:solidFill>
                  <a:srgbClr val="839495"/>
                </a:solidFill>
              </a:rPr>
              <a:t>(1632-1723):</a:t>
            </a:r>
          </a:p>
          <a:p>
            <a:pPr marL="0" lvl="1" algn="just">
              <a:lnSpc>
                <a:spcPct val="120000"/>
              </a:lnSpc>
              <a:spcBef>
                <a:spcPct val="0"/>
              </a:spcBef>
              <a:spcAft>
                <a:spcPts val="0"/>
              </a:spcAft>
              <a:buFont typeface="Wingdings" panose="05000000000000000000" pitchFamily="2" charset="2"/>
              <a:buChar char="§"/>
              <a:defRPr/>
            </a:pPr>
            <a:r>
              <a:rPr lang="en-US" sz="1900" dirty="0">
                <a:solidFill>
                  <a:srgbClr val="839495"/>
                </a:solidFill>
              </a:rPr>
              <a:t>amateur researcher, founder of microscopic anatomy, </a:t>
            </a:r>
            <a:r>
              <a:rPr lang="cs-CZ" sz="1900" dirty="0">
                <a:solidFill>
                  <a:srgbClr val="839495"/>
                </a:solidFill>
              </a:rPr>
              <a:t>„</a:t>
            </a:r>
            <a:r>
              <a:rPr lang="en-US" sz="1900" dirty="0">
                <a:solidFill>
                  <a:srgbClr val="839495"/>
                </a:solidFill>
              </a:rPr>
              <a:t>father of </a:t>
            </a:r>
            <a:r>
              <a:rPr lang="en-US" sz="1900" dirty="0" err="1">
                <a:solidFill>
                  <a:srgbClr val="839495"/>
                </a:solidFill>
              </a:rPr>
              <a:t>mikrobiology</a:t>
            </a:r>
            <a:r>
              <a:rPr lang="cs-CZ" sz="1900" dirty="0">
                <a:solidFill>
                  <a:srgbClr val="839495"/>
                </a:solidFill>
              </a:rPr>
              <a:t>“</a:t>
            </a:r>
            <a:r>
              <a:rPr lang="en-US" sz="1900" dirty="0">
                <a:solidFill>
                  <a:srgbClr val="839495"/>
                </a:solidFill>
              </a:rPr>
              <a:t>, discovered sperm</a:t>
            </a:r>
            <a:r>
              <a:rPr lang="cs-CZ" sz="1900" dirty="0">
                <a:solidFill>
                  <a:srgbClr val="839495"/>
                </a:solidFill>
              </a:rPr>
              <a:t>,</a:t>
            </a:r>
            <a:r>
              <a:rPr lang="en-US" sz="1900" dirty="0">
                <a:solidFill>
                  <a:srgbClr val="839495"/>
                </a:solidFill>
              </a:rPr>
              <a:t> follower of </a:t>
            </a:r>
            <a:r>
              <a:rPr lang="en-US" sz="1900" dirty="0" err="1">
                <a:solidFill>
                  <a:srgbClr val="839495"/>
                </a:solidFill>
              </a:rPr>
              <a:t>preformis</a:t>
            </a:r>
            <a:r>
              <a:rPr lang="cs-CZ" sz="1900" dirty="0">
                <a:solidFill>
                  <a:srgbClr val="839495"/>
                </a:solidFill>
              </a:rPr>
              <a:t>m (= </a:t>
            </a:r>
            <a:r>
              <a:rPr lang="en-US" sz="1900" dirty="0">
                <a:solidFill>
                  <a:srgbClr val="839495"/>
                </a:solidFill>
              </a:rPr>
              <a:t>ontogenesis is the unpacking of preformed forms): supposed to observe all parts of man in the embryo and sperm (homunculi), similarly leaves / flower</a:t>
            </a:r>
            <a:r>
              <a:rPr lang="cs-CZ" sz="1900" dirty="0">
                <a:solidFill>
                  <a:srgbClr val="839495"/>
                </a:solidFill>
              </a:rPr>
              <a:t>s are </a:t>
            </a:r>
            <a:r>
              <a:rPr lang="cs-CZ" sz="1900" dirty="0" err="1">
                <a:solidFill>
                  <a:srgbClr val="839495"/>
                </a:solidFill>
              </a:rPr>
              <a:t>present</a:t>
            </a:r>
            <a:r>
              <a:rPr lang="en-US" sz="1900" dirty="0">
                <a:solidFill>
                  <a:srgbClr val="839495"/>
                </a:solidFill>
              </a:rPr>
              <a:t> in seeds </a:t>
            </a:r>
            <a:endParaRPr lang="cs-CZ" sz="1900" dirty="0">
              <a:solidFill>
                <a:srgbClr val="839495"/>
              </a:solidFill>
            </a:endParaRPr>
          </a:p>
          <a:p>
            <a:pPr marL="0" lvl="1" indent="0" algn="just">
              <a:lnSpc>
                <a:spcPct val="120000"/>
              </a:lnSpc>
              <a:spcBef>
                <a:spcPct val="0"/>
              </a:spcBef>
              <a:spcAft>
                <a:spcPts val="0"/>
              </a:spcAft>
              <a:buNone/>
              <a:defRPr/>
            </a:pPr>
            <a:r>
              <a:rPr lang="cs-CZ" altLang="cs-CZ" sz="1900" b="1" u="sng" dirty="0">
                <a:solidFill>
                  <a:srgbClr val="839495"/>
                </a:solidFill>
              </a:rPr>
              <a:t>Marcello </a:t>
            </a:r>
            <a:r>
              <a:rPr lang="cs-CZ" altLang="cs-CZ" sz="1900" b="1" u="sng" dirty="0" err="1">
                <a:solidFill>
                  <a:srgbClr val="839495"/>
                </a:solidFill>
              </a:rPr>
              <a:t>Malpighi</a:t>
            </a:r>
            <a:r>
              <a:rPr lang="cs-CZ" altLang="cs-CZ" sz="1900" b="1" dirty="0">
                <a:solidFill>
                  <a:srgbClr val="839495"/>
                </a:solidFill>
              </a:rPr>
              <a:t> </a:t>
            </a:r>
            <a:r>
              <a:rPr lang="cs-CZ" altLang="cs-CZ" sz="1900" dirty="0">
                <a:solidFill>
                  <a:srgbClr val="839495"/>
                </a:solidFill>
              </a:rPr>
              <a:t>(1628-1694): </a:t>
            </a:r>
          </a:p>
          <a:p>
            <a:pPr marL="0" lvl="1" algn="just">
              <a:lnSpc>
                <a:spcPct val="120000"/>
              </a:lnSpc>
              <a:spcBef>
                <a:spcPct val="0"/>
              </a:spcBef>
              <a:spcAft>
                <a:spcPts val="0"/>
              </a:spcAft>
              <a:buFont typeface="Wingdings" panose="05000000000000000000" pitchFamily="2" charset="2"/>
              <a:buChar char="§"/>
              <a:defRPr/>
            </a:pPr>
            <a:r>
              <a:rPr lang="en-US" sz="1900" dirty="0">
                <a:solidFill>
                  <a:srgbClr val="839495"/>
                </a:solidFill>
              </a:rPr>
              <a:t>observed homunculi in eggs </a:t>
            </a:r>
            <a:r>
              <a:rPr lang="cs-CZ" sz="1900" dirty="0">
                <a:solidFill>
                  <a:srgbClr val="839495"/>
                </a:solidFill>
                <a:sym typeface="Wingdings" panose="05000000000000000000" pitchFamily="2" charset="2"/>
              </a:rPr>
              <a:t></a:t>
            </a:r>
            <a:r>
              <a:rPr lang="en-US" sz="1900" dirty="0">
                <a:solidFill>
                  <a:srgbClr val="839495"/>
                </a:solidFill>
              </a:rPr>
              <a:t>, thought that unfertilized chicken eggs contained miniature chickens</a:t>
            </a:r>
            <a:endParaRPr lang="cs-CZ" sz="1900" dirty="0">
              <a:solidFill>
                <a:srgbClr val="839495"/>
              </a:solidFill>
            </a:endParaRPr>
          </a:p>
          <a:p>
            <a:pPr marL="0" lvl="1" indent="0" algn="just">
              <a:lnSpc>
                <a:spcPct val="120000"/>
              </a:lnSpc>
              <a:spcBef>
                <a:spcPct val="0"/>
              </a:spcBef>
              <a:spcAft>
                <a:spcPts val="0"/>
              </a:spcAft>
              <a:buNone/>
              <a:defRPr/>
            </a:pPr>
            <a:r>
              <a:rPr lang="en-US" sz="1900" dirty="0">
                <a:solidFill>
                  <a:srgbClr val="839495"/>
                </a:solidFill>
              </a:rPr>
              <a:t> </a:t>
            </a:r>
            <a:r>
              <a:rPr lang="cs-CZ" altLang="cs-CZ" sz="1900" b="1" u="sng" dirty="0" err="1">
                <a:solidFill>
                  <a:srgbClr val="839495"/>
                </a:solidFill>
              </a:rPr>
              <a:t>Lazarro</a:t>
            </a:r>
            <a:r>
              <a:rPr lang="cs-CZ" altLang="cs-CZ" sz="1900" b="1" u="sng" dirty="0">
                <a:solidFill>
                  <a:srgbClr val="839495"/>
                </a:solidFill>
              </a:rPr>
              <a:t> </a:t>
            </a:r>
            <a:r>
              <a:rPr lang="cs-CZ" altLang="cs-CZ" sz="1900" b="1" u="sng" dirty="0" err="1">
                <a:solidFill>
                  <a:srgbClr val="839495"/>
                </a:solidFill>
              </a:rPr>
              <a:t>Spallanzani</a:t>
            </a:r>
            <a:r>
              <a:rPr lang="cs-CZ" altLang="cs-CZ" sz="1900" b="1" dirty="0">
                <a:solidFill>
                  <a:srgbClr val="839495"/>
                </a:solidFill>
              </a:rPr>
              <a:t> </a:t>
            </a:r>
            <a:r>
              <a:rPr lang="cs-CZ" altLang="cs-CZ" sz="1900" dirty="0">
                <a:solidFill>
                  <a:srgbClr val="839495"/>
                </a:solidFill>
              </a:rPr>
              <a:t>(1729-1799): </a:t>
            </a:r>
          </a:p>
          <a:p>
            <a:pPr marL="0" lvl="1" algn="just">
              <a:lnSpc>
                <a:spcPct val="120000"/>
              </a:lnSpc>
              <a:spcBef>
                <a:spcPct val="0"/>
              </a:spcBef>
              <a:spcAft>
                <a:spcPts val="0"/>
              </a:spcAft>
              <a:buFont typeface="Wingdings" panose="05000000000000000000" pitchFamily="2" charset="2"/>
              <a:buChar char="§"/>
              <a:defRPr/>
            </a:pPr>
            <a:r>
              <a:rPr lang="cs-CZ" dirty="0">
                <a:solidFill>
                  <a:srgbClr val="839495"/>
                </a:solidFill>
              </a:rPr>
              <a:t>1</a:t>
            </a:r>
            <a:r>
              <a:rPr lang="cs-CZ" baseline="30000" dirty="0">
                <a:solidFill>
                  <a:srgbClr val="839495"/>
                </a:solidFill>
              </a:rPr>
              <a:t>st</a:t>
            </a:r>
            <a:r>
              <a:rPr lang="en-US" sz="1900" dirty="0">
                <a:solidFill>
                  <a:srgbClr val="839495"/>
                </a:solidFill>
              </a:rPr>
              <a:t> artificial fertilization (frog) and insemination (dog), proven importance of egg and sperm, </a:t>
            </a:r>
            <a:r>
              <a:rPr lang="en-US" sz="1900" dirty="0" err="1">
                <a:solidFill>
                  <a:srgbClr val="839495"/>
                </a:solidFill>
              </a:rPr>
              <a:t>refu</a:t>
            </a:r>
            <a:r>
              <a:rPr lang="cs-CZ" sz="1900" dirty="0">
                <a:solidFill>
                  <a:srgbClr val="839495"/>
                </a:solidFill>
              </a:rPr>
              <a:t>s</a:t>
            </a:r>
            <a:r>
              <a:rPr lang="en-US" sz="1900" dirty="0" err="1">
                <a:solidFill>
                  <a:srgbClr val="839495"/>
                </a:solidFill>
              </a:rPr>
              <a:t>ed</a:t>
            </a:r>
            <a:r>
              <a:rPr lang="en-US" sz="1900" dirty="0">
                <a:solidFill>
                  <a:srgbClr val="839495"/>
                </a:solidFill>
              </a:rPr>
              <a:t> theory of </a:t>
            </a:r>
            <a:r>
              <a:rPr lang="en-US" sz="1900" dirty="0" err="1">
                <a:solidFill>
                  <a:srgbClr val="839495"/>
                </a:solidFill>
              </a:rPr>
              <a:t>preformisn</a:t>
            </a:r>
            <a:r>
              <a:rPr lang="en-US" sz="1900" dirty="0">
                <a:solidFill>
                  <a:srgbClr val="839495"/>
                </a:solidFill>
              </a:rPr>
              <a:t> and </a:t>
            </a:r>
            <a:r>
              <a:rPr lang="cs-CZ" sz="1900" dirty="0" err="1">
                <a:solidFill>
                  <a:srgbClr val="839495"/>
                </a:solidFill>
              </a:rPr>
              <a:t>spontaneour</a:t>
            </a:r>
            <a:r>
              <a:rPr lang="cs-CZ" sz="1900" dirty="0">
                <a:solidFill>
                  <a:srgbClr val="839495"/>
                </a:solidFill>
              </a:rPr>
              <a:t> </a:t>
            </a:r>
            <a:r>
              <a:rPr lang="cs-CZ" sz="1900" dirty="0" err="1">
                <a:solidFill>
                  <a:srgbClr val="839495"/>
                </a:solidFill>
              </a:rPr>
              <a:t>birth</a:t>
            </a:r>
            <a:endParaRPr lang="cs-CZ" sz="1900" dirty="0">
              <a:solidFill>
                <a:srgbClr val="839495"/>
              </a:solidFill>
            </a:endParaRPr>
          </a:p>
          <a:p>
            <a:pPr marL="0" lvl="1" indent="0" algn="just">
              <a:lnSpc>
                <a:spcPct val="120000"/>
              </a:lnSpc>
              <a:spcBef>
                <a:spcPct val="0"/>
              </a:spcBef>
              <a:spcAft>
                <a:spcPts val="0"/>
              </a:spcAft>
              <a:buNone/>
              <a:defRPr/>
            </a:pPr>
            <a:r>
              <a:rPr lang="en-US" sz="1900" dirty="0">
                <a:solidFill>
                  <a:srgbClr val="839495"/>
                </a:solidFill>
              </a:rPr>
              <a:t> </a:t>
            </a:r>
            <a:r>
              <a:rPr lang="cs-CZ" altLang="cs-CZ" sz="1900" b="1" u="sng" dirty="0">
                <a:solidFill>
                  <a:srgbClr val="839495"/>
                </a:solidFill>
              </a:rPr>
              <a:t>Carl Linné</a:t>
            </a:r>
            <a:r>
              <a:rPr lang="cs-CZ" altLang="cs-CZ" sz="1900" b="1" dirty="0">
                <a:solidFill>
                  <a:srgbClr val="839495"/>
                </a:solidFill>
              </a:rPr>
              <a:t> </a:t>
            </a:r>
            <a:r>
              <a:rPr lang="cs-CZ" altLang="cs-CZ" sz="1900" dirty="0">
                <a:solidFill>
                  <a:srgbClr val="839495"/>
                </a:solidFill>
              </a:rPr>
              <a:t>(1707-1778): </a:t>
            </a:r>
          </a:p>
          <a:p>
            <a:pPr marL="0" lvl="1" algn="just">
              <a:lnSpc>
                <a:spcPct val="120000"/>
              </a:lnSpc>
              <a:spcBef>
                <a:spcPct val="0"/>
              </a:spcBef>
              <a:spcAft>
                <a:spcPts val="0"/>
              </a:spcAft>
              <a:buFont typeface="Wingdings" panose="05000000000000000000" pitchFamily="2" charset="2"/>
              <a:buChar char="§"/>
              <a:defRPr/>
            </a:pPr>
            <a:r>
              <a:rPr lang="cs-CZ" sz="1900" dirty="0">
                <a:solidFill>
                  <a:srgbClr val="839495"/>
                </a:solidFill>
              </a:rPr>
              <a:t>plant </a:t>
            </a:r>
            <a:r>
              <a:rPr lang="cs-CZ" sz="1900" dirty="0" err="1">
                <a:solidFill>
                  <a:srgbClr val="839495"/>
                </a:solidFill>
              </a:rPr>
              <a:t>pollination</a:t>
            </a:r>
            <a:r>
              <a:rPr lang="cs-CZ" sz="1900" dirty="0">
                <a:solidFill>
                  <a:srgbClr val="839495"/>
                </a:solidFill>
              </a:rPr>
              <a:t> </a:t>
            </a:r>
            <a:r>
              <a:rPr lang="cs-CZ" sz="1900" dirty="0" err="1">
                <a:solidFill>
                  <a:srgbClr val="839495"/>
                </a:solidFill>
              </a:rPr>
              <a:t>experiments</a:t>
            </a:r>
            <a:r>
              <a:rPr lang="cs-CZ" sz="1900" dirty="0">
                <a:solidFill>
                  <a:srgbClr val="839495"/>
                </a:solidFill>
              </a:rPr>
              <a:t> </a:t>
            </a:r>
            <a:r>
              <a:rPr lang="cs-CZ" altLang="cs-CZ" sz="1900" dirty="0">
                <a:solidFill>
                  <a:srgbClr val="839495"/>
                </a:solidFill>
              </a:rPr>
              <a:t>(1740)</a:t>
            </a:r>
            <a:endParaRPr lang="en-US" altLang="cs-CZ" sz="1900" dirty="0">
              <a:solidFill>
                <a:srgbClr val="839495"/>
              </a:solidFill>
            </a:endParaRPr>
          </a:p>
          <a:p>
            <a:pPr lvl="1" algn="just" eaLnBrk="1" hangingPunct="1">
              <a:lnSpc>
                <a:spcPct val="124000"/>
              </a:lnSpc>
              <a:spcBef>
                <a:spcPct val="0"/>
              </a:spcBef>
              <a:buFont typeface="Wingdings" panose="05000000000000000000" pitchFamily="2" charset="2"/>
              <a:buChar char="§"/>
              <a:defRPr/>
            </a:pPr>
            <a:endParaRPr lang="cs-CZ" altLang="cs-CZ" sz="1900" dirty="0">
              <a:solidFill>
                <a:srgbClr val="839495"/>
              </a:solidFill>
            </a:endParaRPr>
          </a:p>
          <a:p>
            <a:pPr>
              <a:defRPr/>
            </a:pPr>
            <a:endParaRPr lang="cs-CZ" dirty="0">
              <a:solidFill>
                <a:srgbClr val="839495"/>
              </a:solidFill>
            </a:endParaRPr>
          </a:p>
        </p:txBody>
      </p:sp>
      <p:pic>
        <p:nvPicPr>
          <p:cNvPr id="5124" name="Picture 6" descr="http://freethoughtblogs.com/pharyngula/files/2015/02/leeuwenhoe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61734"/>
            <a:ext cx="1049237" cy="46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Obdélník 1"/>
          <p:cNvSpPr>
            <a:spLocks noChangeArrowheads="1"/>
          </p:cNvSpPr>
          <p:nvPr/>
        </p:nvSpPr>
        <p:spPr bwMode="auto">
          <a:xfrm>
            <a:off x="6338889" y="5998543"/>
            <a:ext cx="58772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None/>
            </a:pPr>
            <a:r>
              <a:rPr lang="cs-CZ" altLang="cs-CZ" sz="800" dirty="0">
                <a:solidFill>
                  <a:srgbClr val="839495"/>
                </a:solidFill>
                <a:latin typeface="+mn-lt"/>
              </a:rPr>
              <a:t>http://freethoughtblogs.com/</a:t>
            </a:r>
            <a:r>
              <a:rPr lang="cs-CZ" altLang="cs-CZ" sz="800" dirty="0" err="1">
                <a:solidFill>
                  <a:srgbClr val="839495"/>
                </a:solidFill>
                <a:latin typeface="+mn-lt"/>
              </a:rPr>
              <a:t>pharyngula</a:t>
            </a:r>
            <a:r>
              <a:rPr lang="cs-CZ" altLang="cs-CZ" sz="800" dirty="0">
                <a:solidFill>
                  <a:srgbClr val="839495"/>
                </a:solidFill>
                <a:latin typeface="+mn-lt"/>
              </a:rPr>
              <a:t>/</a:t>
            </a:r>
            <a:r>
              <a:rPr lang="cs-CZ" altLang="cs-CZ" sz="800" dirty="0" err="1">
                <a:solidFill>
                  <a:srgbClr val="839495"/>
                </a:solidFill>
                <a:latin typeface="+mn-lt"/>
              </a:rPr>
              <a:t>files</a:t>
            </a:r>
            <a:r>
              <a:rPr lang="cs-CZ" altLang="cs-CZ" sz="800" dirty="0">
                <a:solidFill>
                  <a:srgbClr val="839495"/>
                </a:solidFill>
                <a:latin typeface="+mn-lt"/>
              </a:rPr>
              <a:t>/2015/02/leeuwenhoek.jpg, https://cs.wikipedia.org/wiki/William_Harvey</a:t>
            </a:r>
          </a:p>
        </p:txBody>
      </p:sp>
      <p:sp>
        <p:nvSpPr>
          <p:cNvPr id="7" name="Rectangle 2"/>
          <p:cNvSpPr>
            <a:spLocks noGrp="1" noChangeArrowheads="1"/>
          </p:cNvSpPr>
          <p:nvPr>
            <p:ph type="title"/>
          </p:nvPr>
        </p:nvSpPr>
        <p:spPr>
          <a:xfrm>
            <a:off x="1258529" y="1067363"/>
            <a:ext cx="7556500" cy="609600"/>
          </a:xfrm>
        </p:spPr>
        <p:txBody>
          <a:bodyPr>
            <a:noAutofit/>
          </a:bodyPr>
          <a:lstStyle/>
          <a:p>
            <a:pPr eaLnBrk="1" hangingPunct="1"/>
            <a:r>
              <a:rPr lang="cs-CZ" altLang="cs-CZ" dirty="0" err="1">
                <a:solidFill>
                  <a:srgbClr val="839495"/>
                </a:solidFill>
                <a:latin typeface="+mn-lt"/>
              </a:rPr>
              <a:t>Hall</a:t>
            </a:r>
            <a:r>
              <a:rPr lang="cs-CZ" altLang="cs-CZ" dirty="0">
                <a:solidFill>
                  <a:srgbClr val="839495"/>
                </a:solidFill>
                <a:latin typeface="+mn-lt"/>
              </a:rPr>
              <a:t> </a:t>
            </a:r>
            <a:r>
              <a:rPr lang="cs-CZ" altLang="cs-CZ" dirty="0" err="1">
                <a:solidFill>
                  <a:srgbClr val="839495"/>
                </a:solidFill>
                <a:latin typeface="+mn-lt"/>
              </a:rPr>
              <a:t>of</a:t>
            </a:r>
            <a:r>
              <a:rPr lang="cs-CZ" altLang="cs-CZ" dirty="0">
                <a:solidFill>
                  <a:srgbClr val="839495"/>
                </a:solidFill>
                <a:latin typeface="+mn-lt"/>
              </a:rPr>
              <a:t> </a:t>
            </a:r>
            <a:r>
              <a:rPr lang="cs-CZ" altLang="cs-CZ" dirty="0" err="1">
                <a:solidFill>
                  <a:srgbClr val="839495"/>
                </a:solidFill>
                <a:latin typeface="+mn-lt"/>
              </a:rPr>
              <a:t>Fame</a:t>
            </a:r>
            <a:endParaRPr lang="cs-CZ" altLang="cs-CZ" dirty="0">
              <a:solidFill>
                <a:srgbClr val="839495"/>
              </a:solidFill>
              <a:latin typeface="+mn-lt"/>
            </a:endParaRPr>
          </a:p>
        </p:txBody>
      </p:sp>
      <p:pic>
        <p:nvPicPr>
          <p:cNvPr id="512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85" y="1789470"/>
            <a:ext cx="823452" cy="149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3697273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err="1"/>
              <a:t>Danio</a:t>
            </a:r>
            <a:r>
              <a:rPr lang="cs-CZ" i="1" dirty="0"/>
              <a:t> </a:t>
            </a:r>
            <a:r>
              <a:rPr lang="cs-CZ" i="1" dirty="0" err="1"/>
              <a:t>rerio</a:t>
            </a:r>
            <a:endParaRPr lang="cs-CZ" i="1" dirty="0"/>
          </a:p>
        </p:txBody>
      </p:sp>
      <p:sp>
        <p:nvSpPr>
          <p:cNvPr id="3" name="Zástupný symbol pro obsah 2"/>
          <p:cNvSpPr>
            <a:spLocks noGrp="1"/>
          </p:cNvSpPr>
          <p:nvPr>
            <p:ph idx="1"/>
          </p:nvPr>
        </p:nvSpPr>
        <p:spPr>
          <a:xfrm>
            <a:off x="252549" y="1845734"/>
            <a:ext cx="10903131" cy="4023360"/>
          </a:xfrm>
        </p:spPr>
        <p:txBody>
          <a:bodyPr/>
          <a:lstStyle/>
          <a:p>
            <a:pPr>
              <a:buFont typeface="Wingdings" panose="05000000000000000000" pitchFamily="2" charset="2"/>
              <a:buChar char="§"/>
            </a:pPr>
            <a:r>
              <a:rPr lang="cs-CZ" dirty="0"/>
              <a:t> </a:t>
            </a:r>
            <a:r>
              <a:rPr lang="cs-CZ" dirty="0" err="1"/>
              <a:t>excellent</a:t>
            </a:r>
            <a:r>
              <a:rPr lang="cs-CZ" dirty="0"/>
              <a:t> model </a:t>
            </a:r>
            <a:r>
              <a:rPr lang="cs-CZ" dirty="0" err="1"/>
              <a:t>for</a:t>
            </a:r>
            <a:r>
              <a:rPr lang="cs-CZ" dirty="0"/>
              <a:t> </a:t>
            </a:r>
            <a:r>
              <a:rPr lang="cs-CZ" dirty="0" err="1"/>
              <a:t>human</a:t>
            </a:r>
            <a:r>
              <a:rPr lang="cs-CZ" dirty="0"/>
              <a:t> </a:t>
            </a:r>
            <a:r>
              <a:rPr lang="cs-CZ" dirty="0" err="1"/>
              <a:t>development</a:t>
            </a:r>
            <a:endParaRPr lang="cs-CZ" dirty="0"/>
          </a:p>
          <a:p>
            <a:pPr>
              <a:buFont typeface="Wingdings" panose="05000000000000000000" pitchFamily="2" charset="2"/>
              <a:buChar char="§"/>
            </a:pPr>
            <a:r>
              <a:rPr lang="cs-CZ" dirty="0"/>
              <a:t> transparent </a:t>
            </a:r>
            <a:r>
              <a:rPr lang="cs-CZ" dirty="0" err="1"/>
              <a:t>embryos</a:t>
            </a:r>
            <a:endParaRPr lang="cs-CZ" dirty="0"/>
          </a:p>
          <a:p>
            <a:pPr>
              <a:buFont typeface="Wingdings" panose="05000000000000000000" pitchFamily="2" charset="2"/>
              <a:buChar char="§"/>
            </a:pPr>
            <a:r>
              <a:rPr lang="cs-CZ" dirty="0"/>
              <a:t> </a:t>
            </a:r>
            <a:r>
              <a:rPr lang="cs-CZ" dirty="0" err="1"/>
              <a:t>telolecithal</a:t>
            </a:r>
            <a:r>
              <a:rPr lang="cs-CZ" dirty="0"/>
              <a:t> </a:t>
            </a:r>
            <a:r>
              <a:rPr lang="cs-CZ" dirty="0" err="1"/>
              <a:t>eggs</a:t>
            </a:r>
            <a:r>
              <a:rPr lang="cs-CZ" dirty="0"/>
              <a:t>: blastoderm + </a:t>
            </a:r>
            <a:r>
              <a:rPr lang="en-US" dirty="0"/>
              <a:t>large </a:t>
            </a:r>
            <a:r>
              <a:rPr lang="cs-CZ" dirty="0" err="1"/>
              <a:t>amount</a:t>
            </a:r>
            <a:r>
              <a:rPr lang="en-US" dirty="0"/>
              <a:t> of yolk</a:t>
            </a:r>
            <a:endParaRPr lang="cs-CZ" dirty="0"/>
          </a:p>
          <a:p>
            <a:pPr>
              <a:buFont typeface="Wingdings" panose="05000000000000000000" pitchFamily="2" charset="2"/>
              <a:buChar char="§"/>
            </a:pPr>
            <a:r>
              <a:rPr lang="en-US" dirty="0"/>
              <a:t> incomplete (meroblastic) cleavage</a:t>
            </a:r>
            <a:endParaRPr lang="cs-CZ" dirty="0"/>
          </a:p>
          <a:p>
            <a:pPr>
              <a:buFont typeface="Wingdings" panose="05000000000000000000" pitchFamily="2" charset="2"/>
              <a:buChar char="§"/>
            </a:pPr>
            <a:r>
              <a:rPr lang="cs-CZ" dirty="0"/>
              <a:t> </a:t>
            </a:r>
            <a:r>
              <a:rPr lang="cs-CZ" dirty="0" err="1"/>
              <a:t>quick</a:t>
            </a:r>
            <a:r>
              <a:rPr lang="cs-CZ" dirty="0"/>
              <a:t> </a:t>
            </a:r>
            <a:r>
              <a:rPr lang="cs-CZ" dirty="0" err="1"/>
              <a:t>development</a:t>
            </a:r>
            <a:r>
              <a:rPr lang="cs-CZ" dirty="0"/>
              <a:t> </a:t>
            </a:r>
          </a:p>
          <a:p>
            <a:pPr>
              <a:buFont typeface="Wingdings" panose="05000000000000000000" pitchFamily="2" charset="2"/>
              <a:buChar char="§"/>
            </a:pPr>
            <a:r>
              <a:rPr lang="cs-CZ" dirty="0"/>
              <a:t> </a:t>
            </a:r>
            <a:r>
              <a:rPr lang="cs-CZ" dirty="0" err="1"/>
              <a:t>sperm</a:t>
            </a:r>
            <a:r>
              <a:rPr lang="cs-CZ" dirty="0"/>
              <a:t> </a:t>
            </a:r>
            <a:r>
              <a:rPr lang="cs-CZ" dirty="0" err="1"/>
              <a:t>with</a:t>
            </a:r>
            <a:r>
              <a:rPr lang="cs-CZ" dirty="0"/>
              <a:t> a </a:t>
            </a:r>
            <a:r>
              <a:rPr lang="cs-CZ" dirty="0" err="1"/>
              <a:t>tail</a:t>
            </a:r>
            <a:r>
              <a:rPr lang="cs-CZ" dirty="0"/>
              <a:t> </a:t>
            </a:r>
            <a:r>
              <a:rPr lang="cs-CZ" dirty="0" err="1"/>
              <a:t>piece</a:t>
            </a:r>
            <a:endParaRPr lang="cs-CZ" dirty="0"/>
          </a:p>
          <a:p>
            <a:pPr>
              <a:buFont typeface="Wingdings" panose="05000000000000000000" pitchFamily="2" charset="2"/>
              <a:buChar char="§"/>
            </a:pPr>
            <a:r>
              <a:rPr lang="cs-CZ" dirty="0"/>
              <a:t> </a:t>
            </a:r>
            <a:r>
              <a:rPr lang="cs-CZ" dirty="0" err="1"/>
              <a:t>external</a:t>
            </a:r>
            <a:r>
              <a:rPr lang="cs-CZ" dirty="0"/>
              <a:t> </a:t>
            </a:r>
            <a:r>
              <a:rPr lang="cs-CZ" dirty="0" err="1"/>
              <a:t>fertilization</a:t>
            </a:r>
            <a:endParaRPr lang="cs-CZ" dirty="0"/>
          </a:p>
          <a:p>
            <a:pPr>
              <a:buFont typeface="Wingdings" panose="05000000000000000000" pitchFamily="2" charset="2"/>
              <a:buChar char="§"/>
            </a:pPr>
            <a:r>
              <a:rPr lang="cs-CZ" dirty="0"/>
              <a:t> </a:t>
            </a:r>
            <a:r>
              <a:rPr lang="cs-CZ" dirty="0">
                <a:solidFill>
                  <a:srgbClr val="00B050"/>
                </a:solidFill>
              </a:rPr>
              <a:t>https://www.jove.com/v/5151/zebrafish-reproduction-and-development</a:t>
            </a:r>
          </a:p>
        </p:txBody>
      </p:sp>
      <p:sp>
        <p:nvSpPr>
          <p:cNvPr id="4" name="Zástupný symbol pro zápatí 3"/>
          <p:cNvSpPr>
            <a:spLocks noGrp="1"/>
          </p:cNvSpPr>
          <p:nvPr>
            <p:ph type="ftr" sz="quarter" idx="11"/>
          </p:nvPr>
        </p:nvSpPr>
        <p:spPr/>
        <p:txBody>
          <a:bodyPr/>
          <a:lstStyle/>
          <a:p>
            <a:r>
              <a:rPr lang="cs-CZ"/>
              <a:t>Bi6140 Embryologie</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40</a:t>
            </a:fld>
            <a:endParaRPr lang="cs-CZ"/>
          </a:p>
        </p:txBody>
      </p:sp>
      <p:pic>
        <p:nvPicPr>
          <p:cNvPr id="1030" name="Picture 6" descr="Zebrafish take no time at all to develop--one of their many advantages as a model organ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986" y="2114470"/>
            <a:ext cx="4186014" cy="40499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representative image showing sperm suspensions prepared in the present study are mainly composed of mature spermatozoa (1000Â magnif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1383" y="178229"/>
            <a:ext cx="2502358" cy="134244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rotWithShape="1">
          <a:blip r:embed="rId4"/>
          <a:srcRect l="20833" t="24518" r="41667" b="8815"/>
          <a:stretch/>
        </p:blipFill>
        <p:spPr>
          <a:xfrm>
            <a:off x="6412121" y="-3679"/>
            <a:ext cx="2505456" cy="2505456"/>
          </a:xfrm>
          <a:prstGeom prst="rect">
            <a:avLst/>
          </a:prstGeom>
        </p:spPr>
      </p:pic>
    </p:spTree>
    <p:extLst>
      <p:ext uri="{BB962C8B-B14F-4D97-AF65-F5344CB8AC3E}">
        <p14:creationId xmlns:p14="http://schemas.microsoft.com/office/powerpoint/2010/main" val="490211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err="1"/>
              <a:t>Xenopus</a:t>
            </a:r>
            <a:r>
              <a:rPr lang="cs-CZ" i="1" dirty="0"/>
              <a:t> </a:t>
            </a:r>
            <a:r>
              <a:rPr lang="cs-CZ" i="1" dirty="0" err="1"/>
              <a:t>laevis</a:t>
            </a:r>
            <a:endParaRPr lang="cs-CZ" i="1" dirty="0"/>
          </a:p>
        </p:txBody>
      </p:sp>
      <p:sp>
        <p:nvSpPr>
          <p:cNvPr id="3" name="Zástupný symbol pro obsah 2"/>
          <p:cNvSpPr>
            <a:spLocks noGrp="1"/>
          </p:cNvSpPr>
          <p:nvPr>
            <p:ph idx="1"/>
          </p:nvPr>
        </p:nvSpPr>
        <p:spPr>
          <a:xfrm>
            <a:off x="391887" y="1806046"/>
            <a:ext cx="5826034" cy="4023360"/>
          </a:xfrm>
        </p:spPr>
        <p:txBody>
          <a:bodyPr>
            <a:normAutofit fontScale="92500" lnSpcReduction="20000"/>
          </a:bodyPr>
          <a:lstStyle/>
          <a:p>
            <a:pPr>
              <a:buFont typeface="Wingdings" panose="05000000000000000000" pitchFamily="2" charset="2"/>
              <a:buChar char="§"/>
            </a:pPr>
            <a:r>
              <a:rPr lang="cs-CZ" dirty="0"/>
              <a:t>  </a:t>
            </a:r>
            <a:r>
              <a:rPr lang="cs-CZ" dirty="0" err="1"/>
              <a:t>large</a:t>
            </a:r>
            <a:r>
              <a:rPr lang="cs-CZ" dirty="0"/>
              <a:t> </a:t>
            </a:r>
            <a:r>
              <a:rPr lang="cs-CZ" dirty="0" err="1"/>
              <a:t>heterolecithal</a:t>
            </a:r>
            <a:r>
              <a:rPr lang="cs-CZ" dirty="0"/>
              <a:t>/</a:t>
            </a:r>
            <a:r>
              <a:rPr lang="cs-CZ" dirty="0" err="1"/>
              <a:t>mesolecithal</a:t>
            </a:r>
            <a:r>
              <a:rPr lang="cs-CZ" dirty="0"/>
              <a:t> </a:t>
            </a:r>
            <a:r>
              <a:rPr lang="en-US" dirty="0"/>
              <a:t>oocytes </a:t>
            </a:r>
            <a:r>
              <a:rPr lang="cs-CZ" dirty="0"/>
              <a:t>( </a:t>
            </a:r>
            <a:r>
              <a:rPr lang="en-US" dirty="0"/>
              <a:t>&gt;1 mm in </a:t>
            </a:r>
            <a:r>
              <a:rPr lang="en-US" dirty="0" err="1"/>
              <a:t>diamete</a:t>
            </a:r>
            <a:r>
              <a:rPr lang="cs-CZ" dirty="0"/>
              <a:t>r: </a:t>
            </a:r>
            <a:r>
              <a:rPr lang="en-US" dirty="0"/>
              <a:t> a </a:t>
            </a:r>
            <a:r>
              <a:rPr lang="cs-CZ" dirty="0" err="1"/>
              <a:t>large</a:t>
            </a:r>
            <a:r>
              <a:rPr lang="en-US" dirty="0"/>
              <a:t> nu</a:t>
            </a:r>
            <a:r>
              <a:rPr lang="cs-CZ" dirty="0"/>
              <a:t>c</a:t>
            </a:r>
            <a:r>
              <a:rPr lang="en-US" dirty="0" err="1"/>
              <a:t>leus</a:t>
            </a:r>
            <a:r>
              <a:rPr lang="cs-CZ" dirty="0"/>
              <a:t>/</a:t>
            </a:r>
            <a:r>
              <a:rPr lang="en-US" dirty="0"/>
              <a:t>germinal vesicle</a:t>
            </a:r>
            <a:r>
              <a:rPr lang="cs-CZ" dirty="0"/>
              <a:t> (</a:t>
            </a:r>
            <a:r>
              <a:rPr lang="en-US" dirty="0"/>
              <a:t>100,000 times larger than a </a:t>
            </a:r>
            <a:r>
              <a:rPr lang="cs-CZ" dirty="0"/>
              <a:t>nukleus in </a:t>
            </a:r>
            <a:r>
              <a:rPr lang="en-US" dirty="0"/>
              <a:t>somatic cell</a:t>
            </a:r>
            <a:r>
              <a:rPr lang="cs-CZ" dirty="0"/>
              <a:t>s,  1/3 </a:t>
            </a:r>
            <a:r>
              <a:rPr lang="cs-CZ" dirty="0" err="1"/>
              <a:t>of</a:t>
            </a:r>
            <a:r>
              <a:rPr lang="cs-CZ" dirty="0"/>
              <a:t> </a:t>
            </a:r>
            <a:r>
              <a:rPr lang="en-US" dirty="0"/>
              <a:t>oocyte’s volume</a:t>
            </a:r>
            <a:r>
              <a:rPr lang="cs-CZ" dirty="0"/>
              <a:t>)</a:t>
            </a:r>
            <a:r>
              <a:rPr lang="en-US" dirty="0"/>
              <a:t> </a:t>
            </a:r>
            <a:endParaRPr lang="cs-CZ" dirty="0"/>
          </a:p>
          <a:p>
            <a:pPr>
              <a:buFont typeface="Wingdings" panose="05000000000000000000" pitchFamily="2" charset="2"/>
              <a:buChar char="§"/>
            </a:pPr>
            <a:r>
              <a:rPr lang="cs-CZ" dirty="0"/>
              <a:t> </a:t>
            </a:r>
            <a:r>
              <a:rPr lang="en-US" dirty="0"/>
              <a:t>oocytes </a:t>
            </a:r>
            <a:r>
              <a:rPr lang="cs-CZ" dirty="0" err="1"/>
              <a:t>with</a:t>
            </a:r>
            <a:r>
              <a:rPr lang="en-US" dirty="0"/>
              <a:t> synchronous cell cycle</a:t>
            </a:r>
            <a:r>
              <a:rPr lang="cs-CZ" dirty="0"/>
              <a:t> →  </a:t>
            </a:r>
            <a:r>
              <a:rPr lang="cs-CZ" dirty="0" err="1"/>
              <a:t>large</a:t>
            </a:r>
            <a:r>
              <a:rPr lang="cs-CZ" dirty="0"/>
              <a:t> </a:t>
            </a:r>
            <a:r>
              <a:rPr lang="cs-CZ" dirty="0" err="1"/>
              <a:t>amounts</a:t>
            </a:r>
            <a:r>
              <a:rPr lang="en-US" dirty="0"/>
              <a:t> of fertilized eggs </a:t>
            </a:r>
            <a:r>
              <a:rPr lang="cs-CZ" dirty="0" err="1"/>
              <a:t>can</a:t>
            </a:r>
            <a:r>
              <a:rPr lang="cs-CZ" dirty="0"/>
              <a:t> </a:t>
            </a:r>
            <a:r>
              <a:rPr lang="cs-CZ" dirty="0" err="1"/>
              <a:t>be</a:t>
            </a:r>
            <a:r>
              <a:rPr lang="cs-CZ" dirty="0"/>
              <a:t> </a:t>
            </a:r>
            <a:r>
              <a:rPr lang="cs-CZ" dirty="0" err="1"/>
              <a:t>obtained</a:t>
            </a:r>
            <a:r>
              <a:rPr lang="cs-CZ" dirty="0"/>
              <a:t> </a:t>
            </a:r>
            <a:r>
              <a:rPr lang="cs-CZ" dirty="0" err="1"/>
              <a:t>easily</a:t>
            </a:r>
            <a:endParaRPr lang="cs-CZ" dirty="0"/>
          </a:p>
          <a:p>
            <a:pPr>
              <a:buFont typeface="Wingdings" panose="05000000000000000000" pitchFamily="2" charset="2"/>
              <a:buChar char="§"/>
            </a:pPr>
            <a:r>
              <a:rPr lang="cs-CZ" dirty="0"/>
              <a:t> </a:t>
            </a:r>
            <a:r>
              <a:rPr lang="en-US" dirty="0"/>
              <a:t>a fully grown oocyte</a:t>
            </a:r>
            <a:r>
              <a:rPr lang="cs-CZ" dirty="0"/>
              <a:t>:</a:t>
            </a:r>
            <a:r>
              <a:rPr lang="en-US" dirty="0"/>
              <a:t> 200,000 times as many ribosomes as an average somatic cell</a:t>
            </a:r>
            <a:endParaRPr lang="cs-CZ" dirty="0"/>
          </a:p>
          <a:p>
            <a:pPr>
              <a:buFont typeface="Wingdings" panose="05000000000000000000" pitchFamily="2" charset="2"/>
              <a:buChar char="§"/>
            </a:pPr>
            <a:r>
              <a:rPr lang="en-US" dirty="0"/>
              <a:t> arrest</a:t>
            </a:r>
            <a:r>
              <a:rPr lang="cs-CZ" dirty="0" err="1"/>
              <a:t>ed</a:t>
            </a:r>
            <a:r>
              <a:rPr lang="cs-CZ" dirty="0"/>
              <a:t> in  MI</a:t>
            </a:r>
            <a:r>
              <a:rPr lang="en-US" dirty="0"/>
              <a:t> until activation by progesterone</a:t>
            </a:r>
            <a:r>
              <a:rPr lang="cs-CZ" dirty="0"/>
              <a:t> → </a:t>
            </a:r>
            <a:r>
              <a:rPr lang="en-US" dirty="0"/>
              <a:t> meiotic maturation of the oocytes</a:t>
            </a:r>
            <a:endParaRPr lang="cs-CZ" dirty="0"/>
          </a:p>
          <a:p>
            <a:pPr>
              <a:buFont typeface="Wingdings" panose="05000000000000000000" pitchFamily="2" charset="2"/>
              <a:buChar char="§"/>
            </a:pPr>
            <a:r>
              <a:rPr lang="cs-CZ" dirty="0"/>
              <a:t> </a:t>
            </a:r>
            <a:r>
              <a:rPr lang="en-US" dirty="0"/>
              <a:t>eggs surrounded by the vitelline membrane </a:t>
            </a:r>
            <a:r>
              <a:rPr lang="cs-CZ" dirty="0"/>
              <a:t>+</a:t>
            </a:r>
            <a:r>
              <a:rPr lang="en-US" dirty="0"/>
              <a:t>  jelly coating </a:t>
            </a:r>
            <a:endParaRPr lang="cs-CZ" dirty="0"/>
          </a:p>
          <a:p>
            <a:pPr>
              <a:buFont typeface="Wingdings" panose="05000000000000000000" pitchFamily="2" charset="2"/>
              <a:buChar char="§"/>
            </a:pPr>
            <a:r>
              <a:rPr lang="cs-CZ" dirty="0"/>
              <a:t> </a:t>
            </a:r>
            <a:r>
              <a:rPr lang="cs-CZ" dirty="0" err="1"/>
              <a:t>sperm</a:t>
            </a:r>
            <a:r>
              <a:rPr lang="cs-CZ" dirty="0"/>
              <a:t> </a:t>
            </a:r>
            <a:r>
              <a:rPr lang="cs-CZ" dirty="0" err="1"/>
              <a:t>with</a:t>
            </a:r>
            <a:r>
              <a:rPr lang="cs-CZ" dirty="0"/>
              <a:t> a </a:t>
            </a:r>
            <a:r>
              <a:rPr lang="cs-CZ" dirty="0" err="1"/>
              <a:t>tail</a:t>
            </a:r>
            <a:r>
              <a:rPr lang="cs-CZ" dirty="0"/>
              <a:t> </a:t>
            </a:r>
            <a:r>
              <a:rPr lang="cs-CZ" dirty="0" err="1"/>
              <a:t>piece</a:t>
            </a:r>
            <a:r>
              <a:rPr lang="cs-CZ" dirty="0"/>
              <a:t>, 30 </a:t>
            </a:r>
            <a:r>
              <a:rPr lang="el-GR" dirty="0"/>
              <a:t>μ</a:t>
            </a:r>
            <a:r>
              <a:rPr lang="cs-CZ" dirty="0"/>
              <a:t>m long </a:t>
            </a:r>
          </a:p>
          <a:p>
            <a:pPr>
              <a:buFont typeface="Wingdings" panose="05000000000000000000" pitchFamily="2" charset="2"/>
              <a:buChar char="§"/>
            </a:pPr>
            <a:r>
              <a:rPr lang="cs-CZ" dirty="0"/>
              <a:t> </a:t>
            </a:r>
            <a:r>
              <a:rPr lang="cs-CZ" dirty="0" err="1"/>
              <a:t>external</a:t>
            </a:r>
            <a:r>
              <a:rPr lang="cs-CZ" dirty="0"/>
              <a:t> </a:t>
            </a:r>
            <a:r>
              <a:rPr lang="cs-CZ" dirty="0" err="1"/>
              <a:t>fertilization</a:t>
            </a:r>
            <a:endParaRPr lang="cs-CZ" dirty="0"/>
          </a:p>
        </p:txBody>
      </p:sp>
      <p:sp>
        <p:nvSpPr>
          <p:cNvPr id="4" name="Zástupný symbol pro zápatí 3"/>
          <p:cNvSpPr>
            <a:spLocks noGrp="1"/>
          </p:cNvSpPr>
          <p:nvPr>
            <p:ph type="ftr" sz="quarter" idx="11"/>
          </p:nvPr>
        </p:nvSpPr>
        <p:spPr/>
        <p:txBody>
          <a:bodyPr/>
          <a:lstStyle/>
          <a:p>
            <a:r>
              <a:rPr lang="cs-CZ"/>
              <a:t>Bi6140 Embryologie</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41</a:t>
            </a:fld>
            <a:endParaRPr lang="cs-CZ"/>
          </a:p>
        </p:txBody>
      </p:sp>
      <p:pic>
        <p:nvPicPr>
          <p:cNvPr id="2052" name="Picture 4" descr="https://onlinesciencenotes.com/wp-content/uploads/2021/05/sperm-and-egg-of-fr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160" y="3737292"/>
            <a:ext cx="4661841" cy="25114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Physiology of the Xenopus laevis Ovary | Springer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400" y="37803"/>
            <a:ext cx="5188930" cy="377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330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a:t>Gallus </a:t>
            </a:r>
            <a:r>
              <a:rPr lang="en-US" i="1" dirty="0" err="1"/>
              <a:t>gallus</a:t>
            </a:r>
            <a:endParaRPr lang="cs-CZ" dirty="0"/>
          </a:p>
        </p:txBody>
      </p:sp>
      <p:sp>
        <p:nvSpPr>
          <p:cNvPr id="3" name="Zástupný symbol pro obsah 2"/>
          <p:cNvSpPr>
            <a:spLocks noGrp="1"/>
          </p:cNvSpPr>
          <p:nvPr>
            <p:ph idx="1"/>
          </p:nvPr>
        </p:nvSpPr>
        <p:spPr>
          <a:xfrm>
            <a:off x="1097279" y="1845734"/>
            <a:ext cx="7131785" cy="2340186"/>
          </a:xfrm>
        </p:spPr>
        <p:txBody>
          <a:bodyPr>
            <a:normAutofit fontScale="85000" lnSpcReduction="10000"/>
          </a:bodyPr>
          <a:lstStyle/>
          <a:p>
            <a:pPr marL="0">
              <a:lnSpc>
                <a:spcPct val="120000"/>
              </a:lnSpc>
              <a:spcBef>
                <a:spcPts val="0"/>
              </a:spcBef>
              <a:spcAft>
                <a:spcPts val="0"/>
              </a:spcAft>
              <a:buFont typeface="Wingdings" panose="05000000000000000000" pitchFamily="2" charset="2"/>
              <a:buChar char="§"/>
            </a:pPr>
            <a:r>
              <a:rPr lang="cs-CZ" dirty="0"/>
              <a:t> </a:t>
            </a:r>
            <a:r>
              <a:rPr lang="en-US" dirty="0"/>
              <a:t>one of the model </a:t>
            </a:r>
            <a:r>
              <a:rPr lang="en-US" dirty="0" err="1"/>
              <a:t>amniote</a:t>
            </a:r>
            <a:r>
              <a:rPr lang="en-US" dirty="0"/>
              <a:t> species for experimental embryology and development of the extraembryonic membranes</a:t>
            </a:r>
            <a:endParaRPr lang="cs-CZ" dirty="0"/>
          </a:p>
          <a:p>
            <a:pPr marL="0">
              <a:lnSpc>
                <a:spcPct val="120000"/>
              </a:lnSpc>
              <a:spcBef>
                <a:spcPts val="0"/>
              </a:spcBef>
              <a:spcAft>
                <a:spcPts val="0"/>
              </a:spcAft>
              <a:buFont typeface="Wingdings" panose="05000000000000000000" pitchFamily="2" charset="2"/>
              <a:buChar char="§"/>
            </a:pPr>
            <a:r>
              <a:rPr lang="cs-CZ" dirty="0"/>
              <a:t> </a:t>
            </a:r>
            <a:r>
              <a:rPr lang="cs-CZ" dirty="0" err="1"/>
              <a:t>telolecithal</a:t>
            </a:r>
            <a:r>
              <a:rPr lang="cs-CZ" dirty="0"/>
              <a:t> </a:t>
            </a:r>
            <a:r>
              <a:rPr lang="cs-CZ" dirty="0" err="1"/>
              <a:t>eggs</a:t>
            </a:r>
            <a:endParaRPr lang="cs-CZ" dirty="0"/>
          </a:p>
          <a:p>
            <a:pPr marL="0">
              <a:lnSpc>
                <a:spcPct val="120000"/>
              </a:lnSpc>
              <a:spcBef>
                <a:spcPts val="0"/>
              </a:spcBef>
              <a:spcAft>
                <a:spcPts val="0"/>
              </a:spcAft>
              <a:buFont typeface="Wingdings" panose="05000000000000000000" pitchFamily="2" charset="2"/>
              <a:buChar char="§"/>
            </a:pPr>
            <a:r>
              <a:rPr lang="cs-CZ" dirty="0"/>
              <a:t> </a:t>
            </a:r>
            <a:r>
              <a:rPr lang="en-US" dirty="0"/>
              <a:t>recently ovulated egg</a:t>
            </a:r>
            <a:r>
              <a:rPr lang="cs-CZ" dirty="0"/>
              <a:t>:</a:t>
            </a:r>
            <a:r>
              <a:rPr lang="en-US" dirty="0"/>
              <a:t> a </a:t>
            </a:r>
            <a:r>
              <a:rPr lang="en-US" dirty="0" err="1"/>
              <a:t>preprimitive</a:t>
            </a:r>
            <a:r>
              <a:rPr lang="en-US" dirty="0"/>
              <a:t> streak </a:t>
            </a:r>
            <a:r>
              <a:rPr lang="en-US" dirty="0" err="1"/>
              <a:t>blastodisc</a:t>
            </a:r>
            <a:r>
              <a:rPr lang="en-US" dirty="0"/>
              <a:t> </a:t>
            </a:r>
            <a:r>
              <a:rPr lang="cs-CZ" dirty="0"/>
              <a:t>+</a:t>
            </a:r>
            <a:r>
              <a:rPr lang="en-US" dirty="0"/>
              <a:t> a large yolk mass</a:t>
            </a:r>
            <a:r>
              <a:rPr lang="cs-CZ" dirty="0"/>
              <a:t>; </a:t>
            </a:r>
            <a:r>
              <a:rPr lang="en-US" dirty="0"/>
              <a:t>vitelline membrane</a:t>
            </a:r>
            <a:r>
              <a:rPr lang="cs-CZ" dirty="0"/>
              <a:t>; </a:t>
            </a:r>
            <a:r>
              <a:rPr lang="en-US" dirty="0"/>
              <a:t> </a:t>
            </a:r>
            <a:r>
              <a:rPr lang="cs-CZ" dirty="0"/>
              <a:t>a</a:t>
            </a:r>
            <a:r>
              <a:rPr lang="en-US" dirty="0"/>
              <a:t> large </a:t>
            </a:r>
            <a:r>
              <a:rPr lang="cs-CZ" dirty="0" err="1"/>
              <a:t>amount</a:t>
            </a:r>
            <a:r>
              <a:rPr lang="cs-CZ" dirty="0"/>
              <a:t> </a:t>
            </a:r>
            <a:r>
              <a:rPr lang="en-US" dirty="0"/>
              <a:t>of albumen </a:t>
            </a:r>
            <a:r>
              <a:rPr lang="cs-CZ" dirty="0"/>
              <a:t>(„</a:t>
            </a:r>
            <a:r>
              <a:rPr lang="cs-CZ" dirty="0" err="1"/>
              <a:t>egg</a:t>
            </a:r>
            <a:r>
              <a:rPr lang="cs-CZ" dirty="0"/>
              <a:t> </a:t>
            </a:r>
            <a:r>
              <a:rPr lang="cs-CZ" dirty="0" err="1"/>
              <a:t>white</a:t>
            </a:r>
            <a:r>
              <a:rPr lang="cs-CZ" dirty="0"/>
              <a:t>“) </a:t>
            </a:r>
            <a:r>
              <a:rPr lang="en-US" dirty="0"/>
              <a:t>surrounds the vitelline membrane and </a:t>
            </a:r>
            <a:r>
              <a:rPr lang="cs-CZ" dirty="0" err="1"/>
              <a:t>is</a:t>
            </a:r>
            <a:r>
              <a:rPr lang="cs-CZ" dirty="0"/>
              <a:t> </a:t>
            </a:r>
            <a:r>
              <a:rPr lang="en-US" dirty="0"/>
              <a:t>surrounded by the shell membrane and eggshell</a:t>
            </a:r>
            <a:endParaRPr lang="cs-CZ" dirty="0"/>
          </a:p>
          <a:p>
            <a:pPr marL="0">
              <a:lnSpc>
                <a:spcPct val="120000"/>
              </a:lnSpc>
              <a:spcBef>
                <a:spcPts val="0"/>
              </a:spcBef>
              <a:spcAft>
                <a:spcPts val="0"/>
              </a:spcAft>
              <a:buFont typeface="Wingdings" panose="05000000000000000000" pitchFamily="2" charset="2"/>
              <a:buChar char="§"/>
            </a:pPr>
            <a:r>
              <a:rPr lang="cs-CZ" dirty="0"/>
              <a:t> </a:t>
            </a:r>
            <a:r>
              <a:rPr lang="cs-CZ" dirty="0" err="1"/>
              <a:t>internal</a:t>
            </a:r>
            <a:r>
              <a:rPr lang="cs-CZ" dirty="0"/>
              <a:t> </a:t>
            </a:r>
            <a:r>
              <a:rPr lang="cs-CZ" dirty="0" err="1"/>
              <a:t>fertilization</a:t>
            </a:r>
            <a:endParaRPr lang="cs-CZ" dirty="0"/>
          </a:p>
        </p:txBody>
      </p:sp>
      <p:sp>
        <p:nvSpPr>
          <p:cNvPr id="4" name="Zástupný symbol pro zápatí 3"/>
          <p:cNvSpPr>
            <a:spLocks noGrp="1"/>
          </p:cNvSpPr>
          <p:nvPr>
            <p:ph type="ftr" sz="quarter" idx="11"/>
          </p:nvPr>
        </p:nvSpPr>
        <p:spPr/>
        <p:txBody>
          <a:bodyPr/>
          <a:lstStyle/>
          <a:p>
            <a:r>
              <a:rPr lang="cs-CZ"/>
              <a:t>Bi6140 Embryologie</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42</a:t>
            </a:fld>
            <a:endParaRPr lang="cs-CZ"/>
          </a:p>
        </p:txBody>
      </p:sp>
      <p:pic>
        <p:nvPicPr>
          <p:cNvPr id="6" name="Obrázek 5"/>
          <p:cNvPicPr>
            <a:picLocks noChangeAspect="1"/>
          </p:cNvPicPr>
          <p:nvPr/>
        </p:nvPicPr>
        <p:blipFill rotWithShape="1">
          <a:blip r:embed="rId2"/>
          <a:srcRect l="25641" t="25327" r="42949" b="12678"/>
          <a:stretch/>
        </p:blipFill>
        <p:spPr>
          <a:xfrm>
            <a:off x="5709920" y="3789680"/>
            <a:ext cx="2104190" cy="2336080"/>
          </a:xfrm>
          <a:prstGeom prst="rect">
            <a:avLst/>
          </a:prstGeom>
        </p:spPr>
      </p:pic>
      <p:pic>
        <p:nvPicPr>
          <p:cNvPr id="3076" name="Picture 4" descr="Chicken oviduct segments (A) and egg components (B).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065" y="2286000"/>
            <a:ext cx="3935264" cy="399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254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err="1"/>
              <a:t>Mus</a:t>
            </a:r>
            <a:r>
              <a:rPr lang="cs-CZ" i="1" dirty="0"/>
              <a:t> </a:t>
            </a:r>
            <a:r>
              <a:rPr lang="cs-CZ" i="1" dirty="0" err="1"/>
              <a:t>musculus</a:t>
            </a:r>
            <a:endParaRPr lang="cs-CZ" i="1" dirty="0"/>
          </a:p>
        </p:txBody>
      </p:sp>
      <p:sp>
        <p:nvSpPr>
          <p:cNvPr id="3" name="Zástupný symbol pro obsah 2"/>
          <p:cNvSpPr>
            <a:spLocks noGrp="1"/>
          </p:cNvSpPr>
          <p:nvPr>
            <p:ph idx="1"/>
          </p:nvPr>
        </p:nvSpPr>
        <p:spPr>
          <a:xfrm>
            <a:off x="1097280" y="1845734"/>
            <a:ext cx="7104611" cy="4023360"/>
          </a:xfrm>
        </p:spPr>
        <p:txBody>
          <a:bodyPr/>
          <a:lstStyle/>
          <a:p>
            <a:pPr>
              <a:buFont typeface="Wingdings" panose="05000000000000000000" pitchFamily="2" charset="2"/>
              <a:buChar char="§"/>
            </a:pPr>
            <a:r>
              <a:rPr lang="cs-CZ" dirty="0"/>
              <a:t> </a:t>
            </a:r>
            <a:r>
              <a:rPr lang="cs-CZ" dirty="0" err="1"/>
              <a:t>oligolecithal</a:t>
            </a:r>
            <a:r>
              <a:rPr lang="cs-CZ" dirty="0"/>
              <a:t> </a:t>
            </a:r>
            <a:r>
              <a:rPr lang="cs-CZ" dirty="0" err="1"/>
              <a:t>eggs</a:t>
            </a:r>
            <a:r>
              <a:rPr lang="cs-CZ" dirty="0"/>
              <a:t> (in </a:t>
            </a:r>
            <a:r>
              <a:rPr lang="cs-CZ" dirty="0" err="1"/>
              <a:t>eutherian</a:t>
            </a:r>
            <a:r>
              <a:rPr lang="cs-CZ" dirty="0"/>
              <a:t> </a:t>
            </a:r>
            <a:r>
              <a:rPr lang="cs-CZ" dirty="0" err="1"/>
              <a:t>mammals</a:t>
            </a:r>
            <a:r>
              <a:rPr lang="cs-CZ" dirty="0"/>
              <a:t> in </a:t>
            </a:r>
            <a:r>
              <a:rPr lang="cs-CZ" dirty="0" err="1"/>
              <a:t>general</a:t>
            </a:r>
            <a:r>
              <a:rPr lang="cs-CZ" dirty="0"/>
              <a:t>)</a:t>
            </a:r>
          </a:p>
          <a:p>
            <a:pPr>
              <a:buFont typeface="Wingdings" panose="05000000000000000000" pitchFamily="2" charset="2"/>
              <a:buChar char="§"/>
            </a:pPr>
            <a:r>
              <a:rPr lang="cs-CZ" dirty="0"/>
              <a:t> </a:t>
            </a:r>
            <a:r>
              <a:rPr lang="cs-CZ" dirty="0" err="1"/>
              <a:t>sperm</a:t>
            </a:r>
            <a:r>
              <a:rPr lang="cs-CZ" dirty="0"/>
              <a:t> </a:t>
            </a:r>
            <a:r>
              <a:rPr lang="cs-CZ" dirty="0" err="1"/>
              <a:t>with</a:t>
            </a:r>
            <a:r>
              <a:rPr lang="cs-CZ" dirty="0"/>
              <a:t> a </a:t>
            </a:r>
            <a:r>
              <a:rPr lang="cs-CZ" dirty="0" err="1"/>
              <a:t>tail</a:t>
            </a:r>
            <a:r>
              <a:rPr lang="cs-CZ" dirty="0"/>
              <a:t> </a:t>
            </a:r>
            <a:r>
              <a:rPr lang="cs-CZ" dirty="0" err="1"/>
              <a:t>piece</a:t>
            </a:r>
            <a:endParaRPr lang="cs-CZ" dirty="0"/>
          </a:p>
          <a:p>
            <a:pPr>
              <a:buFont typeface="Wingdings" panose="05000000000000000000" pitchFamily="2" charset="2"/>
              <a:buChar char="§"/>
            </a:pPr>
            <a:r>
              <a:rPr lang="cs-CZ" dirty="0"/>
              <a:t> https://www.jove.com/v/5159/development-and-reproduction-of-the-laboratory-mouse</a:t>
            </a:r>
          </a:p>
          <a:p>
            <a:pPr>
              <a:buFont typeface="Wingdings" panose="05000000000000000000" pitchFamily="2" charset="2"/>
              <a:buChar char="§"/>
            </a:pPr>
            <a:r>
              <a:rPr lang="cs-CZ" i="1" dirty="0"/>
              <a:t>  </a:t>
            </a:r>
            <a:r>
              <a:rPr lang="en-US" i="1" dirty="0"/>
              <a:t>Monument to the laboratory mouse</a:t>
            </a:r>
            <a:r>
              <a:rPr lang="cs-CZ" i="1" dirty="0"/>
              <a:t> </a:t>
            </a:r>
            <a:r>
              <a:rPr lang="cs-CZ" dirty="0"/>
              <a:t>(bronze </a:t>
            </a:r>
            <a:r>
              <a:rPr lang="cs-CZ" dirty="0" err="1"/>
              <a:t>mouse</a:t>
            </a:r>
            <a:r>
              <a:rPr lang="cs-CZ" dirty="0"/>
              <a:t> </a:t>
            </a:r>
            <a:r>
              <a:rPr lang="cs-CZ" dirty="0" err="1"/>
              <a:t>knitting</a:t>
            </a:r>
            <a:r>
              <a:rPr lang="cs-CZ" dirty="0"/>
              <a:t> DNA, </a:t>
            </a:r>
            <a:r>
              <a:rPr lang="ru-RU" i="1" dirty="0"/>
              <a:t>Памятник лабораторной мыши</a:t>
            </a:r>
            <a:r>
              <a:rPr lang="cs-CZ" i="1" dirty="0"/>
              <a:t>, </a:t>
            </a:r>
            <a:r>
              <a:rPr lang="cs-CZ" dirty="0" err="1"/>
              <a:t>Russia</a:t>
            </a:r>
            <a:r>
              <a:rPr lang="ru-RU" dirty="0"/>
              <a:t>)</a:t>
            </a:r>
            <a:r>
              <a:rPr lang="cs-CZ" dirty="0"/>
              <a:t> </a:t>
            </a:r>
          </a:p>
        </p:txBody>
      </p:sp>
      <p:sp>
        <p:nvSpPr>
          <p:cNvPr id="4" name="Zástupný symbol pro zápatí 3"/>
          <p:cNvSpPr>
            <a:spLocks noGrp="1"/>
          </p:cNvSpPr>
          <p:nvPr>
            <p:ph type="ftr" sz="quarter" idx="11"/>
          </p:nvPr>
        </p:nvSpPr>
        <p:spPr/>
        <p:txBody>
          <a:bodyPr/>
          <a:lstStyle/>
          <a:p>
            <a:r>
              <a:rPr lang="cs-CZ"/>
              <a:t>Bi6140 Embryologie</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43</a:t>
            </a:fld>
            <a:endParaRPr lang="cs-CZ"/>
          </a:p>
        </p:txBody>
      </p:sp>
      <p:pic>
        <p:nvPicPr>
          <p:cNvPr id="4098" name="Picture 2" descr="Pro lékařské pokusy zemřely miliony myší. V Rusku pro ně stojí pomník - Extra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4260467"/>
            <a:ext cx="2735811" cy="2053692"/>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097280" y="6063806"/>
            <a:ext cx="1021080" cy="215444"/>
          </a:xfrm>
          <a:prstGeom prst="rect">
            <a:avLst/>
          </a:prstGeom>
        </p:spPr>
        <p:txBody>
          <a:bodyPr wrap="square">
            <a:spAutoFit/>
          </a:bodyPr>
          <a:lstStyle/>
          <a:p>
            <a:r>
              <a:rPr lang="cs-CZ" sz="800" dirty="0"/>
              <a:t>www.wikipedie.cz</a:t>
            </a:r>
          </a:p>
        </p:txBody>
      </p:sp>
      <p:pic>
        <p:nvPicPr>
          <p:cNvPr id="6" name="Obrázek 5"/>
          <p:cNvPicPr>
            <a:picLocks noChangeAspect="1"/>
          </p:cNvPicPr>
          <p:nvPr/>
        </p:nvPicPr>
        <p:blipFill rotWithShape="1">
          <a:blip r:embed="rId3"/>
          <a:srcRect l="14333" t="30296" r="39583" b="10593"/>
          <a:stretch/>
        </p:blipFill>
        <p:spPr>
          <a:xfrm>
            <a:off x="8202040" y="140526"/>
            <a:ext cx="3961624" cy="2858387"/>
          </a:xfrm>
          <a:prstGeom prst="rect">
            <a:avLst/>
          </a:prstGeom>
        </p:spPr>
      </p:pic>
      <p:pic>
        <p:nvPicPr>
          <p:cNvPr id="1026" name="Picture 2" descr="Figure 1 from Why is chromosome segregation error in oocytes increased with  maternal aging? | Semantic Sch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891" y="3589604"/>
            <a:ext cx="3906355" cy="2338388"/>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5"/>
          <a:stretch>
            <a:fillRect/>
          </a:stretch>
        </p:blipFill>
        <p:spPr>
          <a:xfrm>
            <a:off x="4630091" y="4325288"/>
            <a:ext cx="2381250" cy="1924050"/>
          </a:xfrm>
          <a:prstGeom prst="rect">
            <a:avLst/>
          </a:prstGeom>
        </p:spPr>
      </p:pic>
    </p:spTree>
    <p:extLst>
      <p:ext uri="{BB962C8B-B14F-4D97-AF65-F5344CB8AC3E}">
        <p14:creationId xmlns:p14="http://schemas.microsoft.com/office/powerpoint/2010/main" val="1767565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Summary</a:t>
            </a:r>
            <a:endParaRPr lang="cs-CZ" dirty="0"/>
          </a:p>
        </p:txBody>
      </p:sp>
      <p:sp>
        <p:nvSpPr>
          <p:cNvPr id="3" name="Zástupný symbol pro obsah 2"/>
          <p:cNvSpPr>
            <a:spLocks noGrp="1"/>
          </p:cNvSpPr>
          <p:nvPr>
            <p:ph idx="1"/>
          </p:nvPr>
        </p:nvSpPr>
        <p:spPr/>
        <p:txBody>
          <a:bodyPr>
            <a:normAutofit fontScale="85000" lnSpcReduction="20000"/>
          </a:bodyPr>
          <a:lstStyle/>
          <a:p>
            <a:pPr marL="0">
              <a:lnSpc>
                <a:spcPct val="120000"/>
              </a:lnSpc>
              <a:spcBef>
                <a:spcPts val="0"/>
              </a:spcBef>
              <a:spcAft>
                <a:spcPts val="0"/>
              </a:spcAft>
            </a:pPr>
            <a:r>
              <a:rPr lang="en-US" b="1" dirty="0"/>
              <a:t>Sperm</a:t>
            </a:r>
            <a:r>
              <a:rPr lang="cs-CZ" b="1" dirty="0"/>
              <a:t> (← </a:t>
            </a:r>
            <a:r>
              <a:rPr lang="cs-CZ" b="1" dirty="0" err="1"/>
              <a:t>spermatogenesis</a:t>
            </a:r>
            <a:r>
              <a:rPr lang="cs-CZ" b="1" dirty="0"/>
              <a:t>)</a:t>
            </a:r>
            <a:r>
              <a:rPr lang="en-US" dirty="0"/>
              <a:t>:</a:t>
            </a:r>
            <a:endParaRPr lang="cs-CZ" dirty="0"/>
          </a:p>
          <a:p>
            <a:pPr marL="0">
              <a:lnSpc>
                <a:spcPct val="120000"/>
              </a:lnSpc>
              <a:spcBef>
                <a:spcPts val="0"/>
              </a:spcBef>
              <a:spcAft>
                <a:spcPts val="0"/>
              </a:spcAft>
              <a:buFont typeface="Wingdings" panose="05000000000000000000" pitchFamily="2" charset="2"/>
              <a:buChar char="§"/>
            </a:pPr>
            <a:r>
              <a:rPr lang="cs-CZ" dirty="0"/>
              <a:t> </a:t>
            </a:r>
            <a:r>
              <a:rPr lang="en-US" dirty="0"/>
              <a:t>extremely small cells </a:t>
            </a:r>
            <a:r>
              <a:rPr lang="cs-CZ" dirty="0" err="1"/>
              <a:t>which</a:t>
            </a:r>
            <a:r>
              <a:rPr lang="en-US" dirty="0"/>
              <a:t> lack most of their cytoplasm</a:t>
            </a:r>
            <a:endParaRPr lang="cs-CZ" dirty="0"/>
          </a:p>
          <a:p>
            <a:pPr marL="0">
              <a:lnSpc>
                <a:spcPct val="120000"/>
              </a:lnSpc>
              <a:spcBef>
                <a:spcPts val="0"/>
              </a:spcBef>
              <a:spcAft>
                <a:spcPts val="0"/>
              </a:spcAft>
              <a:buFont typeface="Wingdings" panose="05000000000000000000" pitchFamily="2" charset="2"/>
              <a:buChar char="§"/>
            </a:pPr>
            <a:r>
              <a:rPr lang="cs-CZ" dirty="0"/>
              <a:t> </a:t>
            </a:r>
            <a:r>
              <a:rPr lang="cs-CZ" dirty="0" err="1"/>
              <a:t>ability</a:t>
            </a:r>
            <a:r>
              <a:rPr lang="en-US" dirty="0"/>
              <a:t> </a:t>
            </a:r>
            <a:r>
              <a:rPr lang="cs-CZ" dirty="0"/>
              <a:t>to </a:t>
            </a:r>
            <a:r>
              <a:rPr lang="en-US" dirty="0"/>
              <a:t>travel through an </a:t>
            </a:r>
            <a:r>
              <a:rPr lang="cs-CZ" dirty="0"/>
              <a:t>(</a:t>
            </a:r>
            <a:r>
              <a:rPr lang="en-US" dirty="0"/>
              <a:t>internal or external</a:t>
            </a:r>
            <a:r>
              <a:rPr lang="cs-CZ" dirty="0"/>
              <a:t>)</a:t>
            </a:r>
            <a:r>
              <a:rPr lang="en-US" dirty="0"/>
              <a:t> aquatic medium to reach the egg cell</a:t>
            </a:r>
            <a:endParaRPr lang="cs-CZ" dirty="0"/>
          </a:p>
          <a:p>
            <a:pPr marL="0">
              <a:lnSpc>
                <a:spcPct val="120000"/>
              </a:lnSpc>
              <a:spcBef>
                <a:spcPts val="0"/>
              </a:spcBef>
              <a:spcAft>
                <a:spcPts val="0"/>
              </a:spcAft>
              <a:buFont typeface="Wingdings" panose="05000000000000000000" pitchFamily="2" charset="2"/>
              <a:buChar char="§"/>
            </a:pPr>
            <a:r>
              <a:rPr lang="cs-CZ" dirty="0"/>
              <a:t> </a:t>
            </a:r>
            <a:r>
              <a:rPr lang="en-US" dirty="0"/>
              <a:t> </a:t>
            </a:r>
            <a:r>
              <a:rPr lang="en-US" dirty="0" err="1"/>
              <a:t>flagell</a:t>
            </a:r>
            <a:r>
              <a:rPr lang="cs-CZ" dirty="0"/>
              <a:t>um to </a:t>
            </a:r>
            <a:r>
              <a:rPr lang="cs-CZ" dirty="0" err="1"/>
              <a:t>move</a:t>
            </a:r>
            <a:r>
              <a:rPr lang="en-US" dirty="0"/>
              <a:t>  toward the egg</a:t>
            </a:r>
            <a:endParaRPr lang="cs-CZ" dirty="0"/>
          </a:p>
          <a:p>
            <a:pPr marL="0">
              <a:lnSpc>
                <a:spcPct val="120000"/>
              </a:lnSpc>
              <a:spcBef>
                <a:spcPts val="0"/>
              </a:spcBef>
              <a:spcAft>
                <a:spcPts val="0"/>
              </a:spcAft>
              <a:buFont typeface="Wingdings" panose="05000000000000000000" pitchFamily="2" charset="2"/>
              <a:buChar char="§"/>
            </a:pPr>
            <a:r>
              <a:rPr lang="cs-CZ" dirty="0"/>
              <a:t> </a:t>
            </a:r>
            <a:r>
              <a:rPr lang="en-US" dirty="0"/>
              <a:t>all sperm consist of three basic pieces:</a:t>
            </a:r>
            <a:r>
              <a:rPr lang="cs-CZ" dirty="0"/>
              <a:t> </a:t>
            </a:r>
            <a:r>
              <a:rPr lang="en-US" dirty="0"/>
              <a:t>t</a:t>
            </a:r>
            <a:r>
              <a:rPr lang="cs-CZ" dirty="0"/>
              <a:t>he</a:t>
            </a:r>
            <a:r>
              <a:rPr lang="en-US" dirty="0"/>
              <a:t> </a:t>
            </a:r>
            <a:r>
              <a:rPr lang="en-US" b="1" dirty="0"/>
              <a:t>head</a:t>
            </a:r>
            <a:r>
              <a:rPr lang="cs-CZ" dirty="0"/>
              <a:t> (</a:t>
            </a:r>
            <a:r>
              <a:rPr lang="en-US" dirty="0"/>
              <a:t>contains the genetic material and is capped by</a:t>
            </a:r>
            <a:r>
              <a:rPr lang="cs-CZ" dirty="0"/>
              <a:t> </a:t>
            </a:r>
            <a:r>
              <a:rPr lang="en-US" dirty="0"/>
              <a:t>the </a:t>
            </a:r>
            <a:r>
              <a:rPr lang="en-US" b="1" dirty="0"/>
              <a:t>acrosome</a:t>
            </a:r>
            <a:r>
              <a:rPr lang="en-US" dirty="0"/>
              <a:t> (cap) </a:t>
            </a:r>
            <a:r>
              <a:rPr lang="cs-CZ" dirty="0"/>
              <a:t>(</a:t>
            </a:r>
            <a:r>
              <a:rPr lang="cs-CZ" dirty="0" err="1"/>
              <a:t>with</a:t>
            </a:r>
            <a:r>
              <a:rPr lang="cs-CZ" dirty="0"/>
              <a:t> </a:t>
            </a:r>
            <a:r>
              <a:rPr lang="en-US" dirty="0"/>
              <a:t>enzymes needed for the sperm to penetrate the egg</a:t>
            </a:r>
            <a:r>
              <a:rPr lang="cs-CZ" dirty="0"/>
              <a:t>);  </a:t>
            </a:r>
            <a:r>
              <a:rPr lang="en-US" dirty="0"/>
              <a:t>the </a:t>
            </a:r>
            <a:r>
              <a:rPr lang="en-US" b="1" dirty="0"/>
              <a:t>middle</a:t>
            </a:r>
            <a:r>
              <a:rPr lang="en-US" dirty="0"/>
              <a:t> </a:t>
            </a:r>
            <a:r>
              <a:rPr lang="en-US" b="1" dirty="0"/>
              <a:t>piece</a:t>
            </a:r>
            <a:r>
              <a:rPr lang="en-US" dirty="0"/>
              <a:t> </a:t>
            </a:r>
            <a:r>
              <a:rPr lang="cs-CZ" dirty="0"/>
              <a:t>(</a:t>
            </a:r>
            <a:r>
              <a:rPr lang="cs-CZ" dirty="0" err="1"/>
              <a:t>with</a:t>
            </a:r>
            <a:r>
              <a:rPr lang="cs-CZ" dirty="0"/>
              <a:t> </a:t>
            </a:r>
            <a:r>
              <a:rPr lang="en-US" dirty="0"/>
              <a:t>mitochondria that fuel the movements of the </a:t>
            </a:r>
            <a:r>
              <a:rPr lang="en-US" b="1" dirty="0"/>
              <a:t>tail</a:t>
            </a:r>
            <a:r>
              <a:rPr lang="en-US" dirty="0"/>
              <a:t> piece</a:t>
            </a:r>
            <a:r>
              <a:rPr lang="cs-CZ" dirty="0"/>
              <a:t>); </a:t>
            </a:r>
            <a:r>
              <a:rPr lang="cs-CZ" dirty="0" err="1"/>
              <a:t>the</a:t>
            </a:r>
            <a:r>
              <a:rPr lang="cs-CZ" dirty="0"/>
              <a:t> </a:t>
            </a:r>
            <a:r>
              <a:rPr lang="cs-CZ" b="1" dirty="0" err="1"/>
              <a:t>flagellum</a:t>
            </a:r>
            <a:r>
              <a:rPr lang="cs-CZ" dirty="0"/>
              <a:t> (</a:t>
            </a:r>
            <a:r>
              <a:rPr lang="cs-CZ" dirty="0" err="1"/>
              <a:t>tail</a:t>
            </a:r>
            <a:r>
              <a:rPr lang="cs-CZ" dirty="0"/>
              <a:t> </a:t>
            </a:r>
            <a:r>
              <a:rPr lang="cs-CZ" dirty="0" err="1"/>
              <a:t>piece</a:t>
            </a:r>
            <a:r>
              <a:rPr lang="cs-CZ" dirty="0"/>
              <a:t>)</a:t>
            </a:r>
            <a:br>
              <a:rPr lang="en-US" dirty="0"/>
            </a:br>
            <a:r>
              <a:rPr lang="en-US" b="1" dirty="0"/>
              <a:t>Eggs</a:t>
            </a:r>
            <a:r>
              <a:rPr lang="cs-CZ" b="1" dirty="0"/>
              <a:t> ( ← </a:t>
            </a:r>
            <a:r>
              <a:rPr lang="cs-CZ" b="1" dirty="0" err="1"/>
              <a:t>oogenesis</a:t>
            </a:r>
            <a:r>
              <a:rPr lang="cs-CZ" b="1" dirty="0"/>
              <a:t>)</a:t>
            </a:r>
            <a:r>
              <a:rPr lang="en-US" dirty="0"/>
              <a:t>:</a:t>
            </a:r>
            <a:endParaRPr lang="cs-CZ" dirty="0"/>
          </a:p>
          <a:p>
            <a:pPr marL="0">
              <a:lnSpc>
                <a:spcPct val="120000"/>
              </a:lnSpc>
              <a:spcBef>
                <a:spcPts val="0"/>
              </a:spcBef>
              <a:spcAft>
                <a:spcPts val="0"/>
              </a:spcAft>
              <a:buFont typeface="Wingdings" panose="05000000000000000000" pitchFamily="2" charset="2"/>
              <a:buChar char="§"/>
            </a:pPr>
            <a:r>
              <a:rPr lang="cs-CZ" dirty="0"/>
              <a:t> </a:t>
            </a:r>
            <a:r>
              <a:rPr lang="en-US" dirty="0"/>
              <a:t>designed for providing nutrient</a:t>
            </a:r>
            <a:r>
              <a:rPr lang="cs-CZ" dirty="0"/>
              <a:t>s</a:t>
            </a:r>
            <a:r>
              <a:rPr lang="en-US" dirty="0"/>
              <a:t> to the developing </a:t>
            </a:r>
            <a:r>
              <a:rPr lang="cs-CZ" dirty="0"/>
              <a:t>embryo</a:t>
            </a:r>
          </a:p>
          <a:p>
            <a:pPr marL="0">
              <a:lnSpc>
                <a:spcPct val="120000"/>
              </a:lnSpc>
              <a:spcBef>
                <a:spcPts val="0"/>
              </a:spcBef>
              <a:spcAft>
                <a:spcPts val="0"/>
              </a:spcAft>
              <a:buFont typeface="Wingdings" panose="05000000000000000000" pitchFamily="2" charset="2"/>
              <a:buChar char="§"/>
            </a:pPr>
            <a:r>
              <a:rPr lang="cs-CZ" dirty="0"/>
              <a:t> </a:t>
            </a:r>
            <a:r>
              <a:rPr lang="en-US" dirty="0"/>
              <a:t>contains yolk </a:t>
            </a:r>
            <a:r>
              <a:rPr lang="cs-CZ" dirty="0"/>
              <a:t>(</a:t>
            </a:r>
            <a:r>
              <a:rPr lang="en-US" dirty="0"/>
              <a:t>lipids</a:t>
            </a:r>
            <a:r>
              <a:rPr lang="cs-CZ" dirty="0"/>
              <a:t>, </a:t>
            </a:r>
            <a:r>
              <a:rPr lang="en-US" dirty="0"/>
              <a:t>protein</a:t>
            </a:r>
            <a:r>
              <a:rPr lang="cs-CZ" dirty="0"/>
              <a:t>s, </a:t>
            </a:r>
            <a:r>
              <a:rPr lang="cs-CZ" dirty="0" err="1"/>
              <a:t>glycogen</a:t>
            </a:r>
            <a:r>
              <a:rPr lang="cs-CZ" dirty="0"/>
              <a:t> </a:t>
            </a:r>
            <a:r>
              <a:rPr lang="en-US" dirty="0"/>
              <a:t> for </a:t>
            </a:r>
            <a:r>
              <a:rPr lang="cs-CZ" dirty="0"/>
              <a:t>embryo </a:t>
            </a:r>
            <a:r>
              <a:rPr lang="en-US" dirty="0" err="1"/>
              <a:t>nutri</a:t>
            </a:r>
            <a:r>
              <a:rPr lang="cs-CZ" dirty="0" err="1"/>
              <a:t>tion</a:t>
            </a:r>
            <a:r>
              <a:rPr lang="cs-CZ" dirty="0"/>
              <a:t>)</a:t>
            </a:r>
          </a:p>
          <a:p>
            <a:pPr marL="0">
              <a:lnSpc>
                <a:spcPct val="120000"/>
              </a:lnSpc>
              <a:spcBef>
                <a:spcPts val="0"/>
              </a:spcBef>
              <a:spcAft>
                <a:spcPts val="0"/>
              </a:spcAft>
              <a:buFont typeface="Wingdings" panose="05000000000000000000" pitchFamily="2" charset="2"/>
              <a:buChar char="§"/>
            </a:pPr>
            <a:r>
              <a:rPr lang="en-US" dirty="0"/>
              <a:t> classified by the amount and the distribution of yolk in the egg</a:t>
            </a:r>
            <a:endParaRPr lang="cs-CZ" dirty="0"/>
          </a:p>
          <a:p>
            <a:pPr marL="0">
              <a:lnSpc>
                <a:spcPct val="120000"/>
              </a:lnSpc>
              <a:spcBef>
                <a:spcPts val="0"/>
              </a:spcBef>
              <a:spcAft>
                <a:spcPts val="0"/>
              </a:spcAft>
              <a:buFont typeface="Wingdings" panose="05000000000000000000" pitchFamily="2" charset="2"/>
              <a:buChar char="§"/>
            </a:pPr>
            <a:r>
              <a:rPr lang="cs-CZ" b="1" dirty="0"/>
              <a:t> </a:t>
            </a:r>
            <a:r>
              <a:rPr lang="cs-CZ" dirty="0" err="1"/>
              <a:t>quantity</a:t>
            </a:r>
            <a:r>
              <a:rPr lang="cs-CZ" dirty="0"/>
              <a:t> </a:t>
            </a:r>
            <a:r>
              <a:rPr lang="cs-CZ" dirty="0" err="1"/>
              <a:t>of</a:t>
            </a:r>
            <a:r>
              <a:rPr lang="cs-CZ" dirty="0"/>
              <a:t> </a:t>
            </a:r>
            <a:r>
              <a:rPr lang="cs-CZ" dirty="0" err="1"/>
              <a:t>yolk</a:t>
            </a:r>
            <a:r>
              <a:rPr lang="cs-CZ" dirty="0"/>
              <a:t> and </a:t>
            </a:r>
            <a:r>
              <a:rPr lang="cs-CZ" dirty="0" err="1"/>
              <a:t>its</a:t>
            </a:r>
            <a:r>
              <a:rPr lang="cs-CZ" dirty="0"/>
              <a:t> </a:t>
            </a:r>
            <a:r>
              <a:rPr lang="cs-CZ" dirty="0" err="1"/>
              <a:t>distribution</a:t>
            </a:r>
            <a:r>
              <a:rPr lang="cs-CZ" dirty="0"/>
              <a:t> in </a:t>
            </a:r>
            <a:r>
              <a:rPr lang="cs-CZ" dirty="0" err="1"/>
              <a:t>the</a:t>
            </a:r>
            <a:r>
              <a:rPr lang="cs-CZ" dirty="0"/>
              <a:t> </a:t>
            </a:r>
            <a:r>
              <a:rPr lang="cs-CZ" dirty="0" err="1"/>
              <a:t>eggs</a:t>
            </a:r>
            <a:r>
              <a:rPr lang="cs-CZ" dirty="0"/>
              <a:t> </a:t>
            </a:r>
            <a:r>
              <a:rPr lang="en-US" dirty="0"/>
              <a:t>→</a:t>
            </a:r>
            <a:r>
              <a:rPr lang="cs-CZ" dirty="0"/>
              <a:t> </a:t>
            </a:r>
            <a:r>
              <a:rPr lang="cs-CZ" dirty="0" err="1"/>
              <a:t>different</a:t>
            </a:r>
            <a:r>
              <a:rPr lang="cs-CZ" dirty="0"/>
              <a:t> </a:t>
            </a:r>
            <a:r>
              <a:rPr lang="cs-CZ" dirty="0" err="1"/>
              <a:t>types</a:t>
            </a:r>
            <a:r>
              <a:rPr lang="cs-CZ" dirty="0"/>
              <a:t> </a:t>
            </a:r>
            <a:r>
              <a:rPr lang="cs-CZ" dirty="0" err="1"/>
              <a:t>of</a:t>
            </a:r>
            <a:r>
              <a:rPr lang="cs-CZ" dirty="0"/>
              <a:t> </a:t>
            </a:r>
            <a:r>
              <a:rPr lang="cs-CZ" dirty="0" err="1"/>
              <a:t>cleavage</a:t>
            </a:r>
            <a:r>
              <a:rPr lang="cs-CZ" dirty="0"/>
              <a:t> </a:t>
            </a:r>
            <a:r>
              <a:rPr lang="cs-CZ" dirty="0" err="1"/>
              <a:t>after</a:t>
            </a:r>
            <a:r>
              <a:rPr lang="cs-CZ" dirty="0"/>
              <a:t> </a:t>
            </a:r>
            <a:r>
              <a:rPr lang="cs-CZ" dirty="0" err="1"/>
              <a:t>fertilization</a:t>
            </a:r>
            <a:endParaRPr lang="cs-CZ" dirty="0"/>
          </a:p>
          <a:p>
            <a:pPr marL="0">
              <a:lnSpc>
                <a:spcPct val="120000"/>
              </a:lnSpc>
              <a:spcBef>
                <a:spcPts val="0"/>
              </a:spcBef>
              <a:spcAft>
                <a:spcPts val="0"/>
              </a:spcAft>
              <a:buFont typeface="Wingdings" panose="05000000000000000000" pitchFamily="2" charset="2"/>
              <a:buChar char="§"/>
            </a:pPr>
            <a:r>
              <a:rPr lang="cs-CZ" dirty="0"/>
              <a:t> t</a:t>
            </a:r>
            <a:r>
              <a:rPr lang="en-US" dirty="0"/>
              <a:t>he amounts of yolk are mini</a:t>
            </a:r>
            <a:r>
              <a:rPr lang="cs-CZ" dirty="0" err="1"/>
              <a:t>mal</a:t>
            </a:r>
            <a:r>
              <a:rPr lang="cs-CZ" dirty="0"/>
              <a:t> </a:t>
            </a:r>
            <a:r>
              <a:rPr lang="en-US" dirty="0"/>
              <a:t>in mammalian eggs,</a:t>
            </a:r>
            <a:r>
              <a:rPr lang="cs-CZ" dirty="0"/>
              <a:t> </a:t>
            </a:r>
            <a:r>
              <a:rPr lang="cs-CZ" dirty="0" err="1"/>
              <a:t>placenthal</a:t>
            </a:r>
            <a:r>
              <a:rPr lang="cs-CZ" dirty="0"/>
              <a:t> </a:t>
            </a:r>
            <a:r>
              <a:rPr lang="cs-CZ" dirty="0" err="1"/>
              <a:t>development</a:t>
            </a:r>
            <a:r>
              <a:rPr lang="cs-CZ" dirty="0"/>
              <a:t> </a:t>
            </a:r>
            <a:r>
              <a:rPr lang="cs-CZ" dirty="0" err="1"/>
              <a:t>is</a:t>
            </a:r>
            <a:r>
              <a:rPr lang="cs-CZ" dirty="0"/>
              <a:t> </a:t>
            </a:r>
            <a:r>
              <a:rPr lang="cs-CZ" dirty="0" err="1"/>
              <a:t>necessary</a:t>
            </a:r>
            <a:r>
              <a:rPr lang="cs-CZ" dirty="0"/>
              <a:t> </a:t>
            </a:r>
            <a:r>
              <a:rPr lang="cs-CZ" dirty="0" err="1"/>
              <a:t>for</a:t>
            </a:r>
            <a:r>
              <a:rPr lang="cs-CZ" dirty="0"/>
              <a:t> </a:t>
            </a:r>
            <a:r>
              <a:rPr lang="cs-CZ" dirty="0" err="1"/>
              <a:t>further</a:t>
            </a:r>
            <a:r>
              <a:rPr lang="cs-CZ" dirty="0"/>
              <a:t> embryo </a:t>
            </a:r>
            <a:r>
              <a:rPr lang="cs-CZ" dirty="0" err="1"/>
              <a:t>development</a:t>
            </a:r>
            <a:endParaRPr lang="cs-CZ" dirty="0"/>
          </a:p>
          <a:p>
            <a:pPr marL="0">
              <a:lnSpc>
                <a:spcPct val="120000"/>
              </a:lnSpc>
              <a:spcBef>
                <a:spcPts val="0"/>
              </a:spcBef>
              <a:spcAft>
                <a:spcPts val="0"/>
              </a:spcAft>
              <a:buFont typeface="Wingdings" panose="05000000000000000000" pitchFamily="2" charset="2"/>
              <a:buChar char="§"/>
            </a:pPr>
            <a:r>
              <a:rPr lang="cs-CZ" dirty="0"/>
              <a:t> </a:t>
            </a:r>
            <a:r>
              <a:rPr lang="en-US" dirty="0"/>
              <a:t>large eggs </a:t>
            </a:r>
            <a:r>
              <a:rPr lang="cs-CZ" dirty="0"/>
              <a:t>(</a:t>
            </a:r>
            <a:r>
              <a:rPr lang="en-US" dirty="0"/>
              <a:t>birds</a:t>
            </a:r>
            <a:r>
              <a:rPr lang="cs-CZ" dirty="0"/>
              <a:t>, </a:t>
            </a:r>
            <a:r>
              <a:rPr lang="en-US" dirty="0"/>
              <a:t>reptiles</a:t>
            </a:r>
            <a:r>
              <a:rPr lang="cs-CZ" dirty="0"/>
              <a:t>)</a:t>
            </a:r>
            <a:r>
              <a:rPr lang="en-US" dirty="0"/>
              <a:t> have large amount of yolk to support embryonic development to advanced stages</a:t>
            </a:r>
            <a:endParaRPr lang="cs-CZ" dirty="0"/>
          </a:p>
        </p:txBody>
      </p:sp>
      <p:sp>
        <p:nvSpPr>
          <p:cNvPr id="4" name="Zástupný symbol pro zápatí 3"/>
          <p:cNvSpPr>
            <a:spLocks noGrp="1"/>
          </p:cNvSpPr>
          <p:nvPr>
            <p:ph type="ftr" sz="quarter" idx="11"/>
          </p:nvPr>
        </p:nvSpPr>
        <p:spPr/>
        <p:txBody>
          <a:bodyPr/>
          <a:lstStyle/>
          <a:p>
            <a:r>
              <a:rPr lang="cs-CZ"/>
              <a:t>Bi6140 Embryologie</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44</a:t>
            </a:fld>
            <a:endParaRPr lang="cs-CZ"/>
          </a:p>
        </p:txBody>
      </p:sp>
    </p:spTree>
    <p:extLst>
      <p:ext uri="{BB962C8B-B14F-4D97-AF65-F5344CB8AC3E}">
        <p14:creationId xmlns:p14="http://schemas.microsoft.com/office/powerpoint/2010/main" val="4219992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29802" y="1016414"/>
            <a:ext cx="9962606" cy="762000"/>
          </a:xfrm>
        </p:spPr>
        <p:txBody>
          <a:bodyPr>
            <a:noAutofit/>
          </a:bodyPr>
          <a:lstStyle/>
          <a:p>
            <a:r>
              <a:rPr lang="cs-CZ" dirty="0" err="1"/>
              <a:t>Used</a:t>
            </a:r>
            <a:r>
              <a:rPr lang="cs-CZ" dirty="0"/>
              <a:t> and </a:t>
            </a:r>
            <a:r>
              <a:rPr lang="cs-CZ" dirty="0" err="1"/>
              <a:t>recommended</a:t>
            </a:r>
            <a:r>
              <a:rPr lang="cs-CZ" dirty="0"/>
              <a:t> </a:t>
            </a:r>
            <a:r>
              <a:rPr lang="cs-CZ" dirty="0" err="1"/>
              <a:t>literature</a:t>
            </a:r>
            <a:endParaRPr lang="cs-CZ" altLang="cs-CZ" dirty="0">
              <a:latin typeface="+mn-lt"/>
            </a:endParaRPr>
          </a:p>
        </p:txBody>
      </p:sp>
      <p:sp>
        <p:nvSpPr>
          <p:cNvPr id="49155" name="Rectangle 3"/>
          <p:cNvSpPr>
            <a:spLocks noGrp="1" noChangeArrowheads="1"/>
          </p:cNvSpPr>
          <p:nvPr>
            <p:ph type="body" idx="1"/>
          </p:nvPr>
        </p:nvSpPr>
        <p:spPr>
          <a:xfrm>
            <a:off x="923731" y="1771104"/>
            <a:ext cx="9701971" cy="4275909"/>
          </a:xfrm>
        </p:spPr>
        <p:txBody>
          <a:bodyPr>
            <a:normAutofit fontScale="25000" lnSpcReduction="20000"/>
          </a:bodyPr>
          <a:lstStyle/>
          <a:p>
            <a:pPr marL="0" indent="0">
              <a:lnSpc>
                <a:spcPct val="120000"/>
              </a:lnSpc>
              <a:spcBef>
                <a:spcPts val="0"/>
              </a:spcBef>
              <a:spcAft>
                <a:spcPts val="0"/>
              </a:spcAft>
              <a:buNone/>
            </a:pPr>
            <a:r>
              <a:rPr lang="cs-CZ" altLang="cs-CZ" sz="3200" dirty="0"/>
              <a:t>    </a:t>
            </a:r>
            <a:r>
              <a:rPr lang="en-US" altLang="cs-CZ" sz="3200" dirty="0"/>
              <a:t>F</a:t>
            </a:r>
            <a:r>
              <a:rPr lang="cs-CZ" altLang="cs-CZ" sz="3200" dirty="0"/>
              <a:t>. </a:t>
            </a:r>
            <a:r>
              <a:rPr lang="en-US" altLang="cs-CZ" sz="3200" dirty="0"/>
              <a:t>Athar, N</a:t>
            </a:r>
            <a:r>
              <a:rPr lang="cs-CZ" altLang="cs-CZ" sz="3200" dirty="0"/>
              <a:t>.</a:t>
            </a:r>
            <a:r>
              <a:rPr lang="en-US" altLang="cs-CZ" sz="3200" dirty="0"/>
              <a:t>M. </a:t>
            </a:r>
            <a:r>
              <a:rPr lang="en-US" altLang="cs-CZ" sz="3200" dirty="0" err="1"/>
              <a:t>Templeman</a:t>
            </a:r>
            <a:r>
              <a:rPr lang="cs-CZ" altLang="cs-CZ" sz="3200" dirty="0"/>
              <a:t>. </a:t>
            </a:r>
            <a:r>
              <a:rPr lang="en-US" altLang="cs-CZ" sz="3200" dirty="0"/>
              <a:t>C. </a:t>
            </a:r>
            <a:r>
              <a:rPr lang="en-US" altLang="cs-CZ" sz="3200" dirty="0" err="1"/>
              <a:t>elegans</a:t>
            </a:r>
            <a:r>
              <a:rPr lang="en-US" altLang="cs-CZ" sz="3200" dirty="0"/>
              <a:t> as a model organism to study female reproductive health</a:t>
            </a:r>
            <a:r>
              <a:rPr lang="cs-CZ" altLang="cs-CZ" sz="3200" dirty="0"/>
              <a:t>. </a:t>
            </a:r>
            <a:r>
              <a:rPr lang="en-US" altLang="cs-CZ" sz="3200" dirty="0"/>
              <a:t>Comparative Biochemistry and Physiology Part A: Molecular &amp; Integrative Physiology</a:t>
            </a:r>
            <a:r>
              <a:rPr lang="cs-CZ" altLang="cs-CZ" sz="3200" dirty="0"/>
              <a:t>. 2022; </a:t>
            </a:r>
            <a:r>
              <a:rPr lang="en-US" altLang="cs-CZ" sz="3200" dirty="0"/>
              <a:t>266,</a:t>
            </a:r>
            <a:r>
              <a:rPr lang="cs-CZ" altLang="cs-CZ" sz="3200" dirty="0"/>
              <a:t> </a:t>
            </a:r>
            <a:r>
              <a:rPr lang="en-US" altLang="cs-CZ" sz="3200" dirty="0"/>
              <a:t>111152</a:t>
            </a:r>
            <a:r>
              <a:rPr lang="cs-CZ" altLang="cs-CZ" sz="3200" dirty="0"/>
              <a:t>. </a:t>
            </a:r>
          </a:p>
          <a:p>
            <a:pPr>
              <a:lnSpc>
                <a:spcPct val="120000"/>
              </a:lnSpc>
              <a:spcBef>
                <a:spcPts val="0"/>
              </a:spcBef>
              <a:spcAft>
                <a:spcPts val="0"/>
              </a:spcAft>
            </a:pPr>
            <a:r>
              <a:rPr lang="cs-CZ" altLang="cs-CZ" sz="3200" b="1" dirty="0"/>
              <a:t>L. W. </a:t>
            </a:r>
            <a:r>
              <a:rPr lang="cs-CZ" altLang="cs-CZ" sz="3200" b="1" dirty="0" err="1"/>
              <a:t>Browder</a:t>
            </a:r>
            <a:r>
              <a:rPr lang="cs-CZ" altLang="cs-CZ" sz="3200" b="1" dirty="0"/>
              <a:t>, C.A. </a:t>
            </a:r>
            <a:r>
              <a:rPr lang="cs-CZ" altLang="cs-CZ" sz="3200" b="1" dirty="0" err="1"/>
              <a:t>Ericson</a:t>
            </a:r>
            <a:r>
              <a:rPr lang="cs-CZ" altLang="cs-CZ" sz="3200" b="1" dirty="0"/>
              <a:t>, W.R. </a:t>
            </a:r>
            <a:r>
              <a:rPr lang="cs-CZ" altLang="cs-CZ" sz="3200" b="1" dirty="0" err="1"/>
              <a:t>Jeffery</a:t>
            </a:r>
            <a:r>
              <a:rPr lang="cs-CZ" altLang="cs-CZ" sz="3200" b="1" dirty="0"/>
              <a:t>. </a:t>
            </a:r>
            <a:r>
              <a:rPr lang="cs-CZ" altLang="cs-CZ" sz="3200" b="1" i="1" dirty="0" err="1"/>
              <a:t>Developmental</a:t>
            </a:r>
            <a:r>
              <a:rPr lang="cs-CZ" altLang="cs-CZ" sz="3200" b="1" i="1" dirty="0"/>
              <a:t> Biology. </a:t>
            </a:r>
            <a:r>
              <a:rPr lang="cs-CZ" altLang="cs-CZ" sz="3200" b="1" dirty="0"/>
              <a:t>3rd </a:t>
            </a:r>
            <a:r>
              <a:rPr lang="cs-CZ" altLang="cs-CZ" sz="3200" b="1" dirty="0" err="1"/>
              <a:t>edition</a:t>
            </a:r>
            <a:r>
              <a:rPr lang="cs-CZ" altLang="cs-CZ" sz="3200" b="1" dirty="0"/>
              <a:t>, 1991. ISBN 0-03013514-1.</a:t>
            </a:r>
          </a:p>
          <a:p>
            <a:pPr eaLnBrk="1" hangingPunct="1">
              <a:lnSpc>
                <a:spcPct val="120000"/>
              </a:lnSpc>
              <a:spcBef>
                <a:spcPts val="0"/>
              </a:spcBef>
              <a:spcAft>
                <a:spcPts val="0"/>
              </a:spcAft>
            </a:pPr>
            <a:r>
              <a:rPr lang="cs-CZ" altLang="cs-CZ" sz="3200" b="1" dirty="0"/>
              <a:t>B. M. </a:t>
            </a:r>
            <a:r>
              <a:rPr lang="cs-CZ" altLang="cs-CZ" sz="3200" b="1" dirty="0" err="1"/>
              <a:t>Carlson</a:t>
            </a:r>
            <a:r>
              <a:rPr lang="cs-CZ" altLang="cs-CZ" sz="3200" b="1" dirty="0"/>
              <a:t>: </a:t>
            </a:r>
            <a:r>
              <a:rPr lang="cs-CZ" altLang="cs-CZ" sz="3200" b="1" i="1" dirty="0" err="1"/>
              <a:t>Human</a:t>
            </a:r>
            <a:r>
              <a:rPr lang="cs-CZ" altLang="cs-CZ" sz="3200" b="1" i="1" dirty="0"/>
              <a:t> embryology and </a:t>
            </a:r>
            <a:r>
              <a:rPr lang="cs-CZ" altLang="cs-CZ" sz="3200" b="1" i="1" dirty="0" err="1"/>
              <a:t>developmental</a:t>
            </a:r>
            <a:r>
              <a:rPr lang="cs-CZ" altLang="cs-CZ" sz="3200" b="1" i="1" dirty="0"/>
              <a:t> biology</a:t>
            </a:r>
            <a:r>
              <a:rPr lang="cs-CZ" altLang="cs-CZ" sz="3200" b="1" dirty="0"/>
              <a:t>. 4th </a:t>
            </a:r>
            <a:r>
              <a:rPr lang="cs-CZ" altLang="cs-CZ" sz="3200" b="1" dirty="0" err="1"/>
              <a:t>edition</a:t>
            </a:r>
            <a:r>
              <a:rPr lang="cs-CZ" altLang="cs-CZ" sz="3200" b="1" dirty="0"/>
              <a:t>, 2009. ISBN 978-323-05385-3.</a:t>
            </a:r>
          </a:p>
          <a:p>
            <a:pPr>
              <a:lnSpc>
                <a:spcPct val="120000"/>
              </a:lnSpc>
              <a:spcBef>
                <a:spcPts val="0"/>
              </a:spcBef>
              <a:spcAft>
                <a:spcPts val="0"/>
              </a:spcAft>
            </a:pPr>
            <a:r>
              <a:rPr lang="cs-CZ" altLang="cs-CZ" sz="3200" dirty="0"/>
              <a:t>G. </a:t>
            </a:r>
            <a:r>
              <a:rPr lang="en-US" altLang="cs-CZ" sz="3200" dirty="0"/>
              <a:t>German, </a:t>
            </a:r>
            <a:r>
              <a:rPr lang="cs-CZ" altLang="cs-CZ" sz="3200" dirty="0"/>
              <a:t> T.</a:t>
            </a:r>
            <a:r>
              <a:rPr lang="en-US" altLang="cs-CZ" sz="3200" dirty="0"/>
              <a:t> Child. </a:t>
            </a:r>
            <a:r>
              <a:rPr lang="en-US" altLang="cs-CZ" sz="3200" i="1" dirty="0"/>
              <a:t>In vitro maturation of oocytes</a:t>
            </a:r>
            <a:r>
              <a:rPr lang="en-US" altLang="cs-CZ" sz="3200" dirty="0"/>
              <a:t>. In K. Coward &amp; D. Wells (Eds.), Textbook of Clinical Embryology (pp. 300-312). </a:t>
            </a:r>
            <a:r>
              <a:rPr lang="cs-CZ" altLang="cs-CZ" sz="3200" dirty="0"/>
              <a:t>2013. </a:t>
            </a:r>
            <a:r>
              <a:rPr lang="en-US" altLang="cs-CZ" sz="3200" dirty="0"/>
              <a:t>Cambridge: Cambridge University Press. doi:10.1017/CBO9781139192736.031</a:t>
            </a:r>
            <a:endParaRPr lang="cs-CZ" altLang="cs-CZ" sz="3200" dirty="0"/>
          </a:p>
          <a:p>
            <a:pPr eaLnBrk="1" hangingPunct="1">
              <a:lnSpc>
                <a:spcPct val="120000"/>
              </a:lnSpc>
              <a:spcBef>
                <a:spcPts val="0"/>
              </a:spcBef>
              <a:spcAft>
                <a:spcPts val="0"/>
              </a:spcAft>
            </a:pPr>
            <a:r>
              <a:rPr lang="cs-CZ" altLang="cs-CZ" sz="3200" b="1" dirty="0"/>
              <a:t>R. </a:t>
            </a:r>
            <a:r>
              <a:rPr lang="cs-CZ" altLang="cs-CZ" sz="3200" b="1" dirty="0" err="1"/>
              <a:t>Hodge</a:t>
            </a:r>
            <a:r>
              <a:rPr lang="cs-CZ" altLang="cs-CZ" sz="3200" b="1" dirty="0"/>
              <a:t>: </a:t>
            </a:r>
            <a:r>
              <a:rPr lang="cs-CZ" altLang="cs-CZ" sz="3200" b="1" i="1" dirty="0" err="1"/>
              <a:t>Developmental</a:t>
            </a:r>
            <a:r>
              <a:rPr lang="cs-CZ" altLang="cs-CZ" sz="3200" b="1" i="1" dirty="0"/>
              <a:t> Biology : </a:t>
            </a:r>
            <a:r>
              <a:rPr lang="cs-CZ" altLang="cs-CZ" sz="3200" b="1" i="1" dirty="0" err="1"/>
              <a:t>from</a:t>
            </a:r>
            <a:r>
              <a:rPr lang="cs-CZ" altLang="cs-CZ" sz="3200" b="1" i="1" dirty="0"/>
              <a:t> a Cell to </a:t>
            </a:r>
            <a:r>
              <a:rPr lang="cs-CZ" altLang="cs-CZ" sz="3200" b="1" i="1" dirty="0" err="1"/>
              <a:t>an</a:t>
            </a:r>
            <a:r>
              <a:rPr lang="cs-CZ" altLang="cs-CZ" sz="3200" b="1" i="1" dirty="0"/>
              <a:t> </a:t>
            </a:r>
            <a:r>
              <a:rPr lang="cs-CZ" altLang="cs-CZ" sz="3200" b="1" i="1" dirty="0" err="1"/>
              <a:t>Organism</a:t>
            </a:r>
            <a:r>
              <a:rPr lang="cs-CZ" altLang="cs-CZ" sz="3200" b="1" dirty="0"/>
              <a:t>. 1st </a:t>
            </a:r>
            <a:r>
              <a:rPr lang="cs-CZ" altLang="cs-CZ" sz="3200" b="1" dirty="0" err="1"/>
              <a:t>edition</a:t>
            </a:r>
            <a:r>
              <a:rPr lang="cs-CZ" altLang="cs-CZ" sz="3200" b="1" dirty="0"/>
              <a:t>, 2010. ISBN 978-0-8160-6683-4.</a:t>
            </a:r>
          </a:p>
          <a:p>
            <a:pPr>
              <a:lnSpc>
                <a:spcPct val="120000"/>
              </a:lnSpc>
              <a:spcBef>
                <a:spcPts val="0"/>
              </a:spcBef>
              <a:spcAft>
                <a:spcPts val="0"/>
              </a:spcAft>
            </a:pPr>
            <a:r>
              <a:rPr lang="cs-CZ" sz="3200" dirty="0"/>
              <a:t>S. Horne-</a:t>
            </a:r>
            <a:r>
              <a:rPr lang="cs-CZ" sz="3200" dirty="0" err="1"/>
              <a:t>Badovinac</a:t>
            </a:r>
            <a:r>
              <a:rPr lang="cs-CZ" sz="3200" dirty="0"/>
              <a:t> . </a:t>
            </a:r>
            <a:r>
              <a:rPr lang="cs-CZ" sz="3200" dirty="0" err="1"/>
              <a:t>The</a:t>
            </a:r>
            <a:r>
              <a:rPr lang="cs-CZ" sz="3200" dirty="0"/>
              <a:t> </a:t>
            </a:r>
            <a:r>
              <a:rPr lang="cs-CZ" sz="3200" dirty="0" err="1"/>
              <a:t>Drosophila</a:t>
            </a:r>
            <a:r>
              <a:rPr lang="cs-CZ" sz="3200" dirty="0"/>
              <a:t> </a:t>
            </a:r>
            <a:r>
              <a:rPr lang="cs-CZ" sz="3200" dirty="0" err="1"/>
              <a:t>egg</a:t>
            </a:r>
            <a:r>
              <a:rPr lang="cs-CZ" sz="3200" dirty="0"/>
              <a:t> </a:t>
            </a:r>
            <a:r>
              <a:rPr lang="cs-CZ" sz="3200" dirty="0" err="1"/>
              <a:t>chamber</a:t>
            </a:r>
            <a:r>
              <a:rPr lang="cs-CZ" sz="3200" dirty="0"/>
              <a:t>-a </a:t>
            </a:r>
            <a:r>
              <a:rPr lang="cs-CZ" sz="3200" dirty="0" err="1"/>
              <a:t>new</a:t>
            </a:r>
            <a:r>
              <a:rPr lang="cs-CZ" sz="3200" dirty="0"/>
              <a:t> spin on </a:t>
            </a:r>
            <a:r>
              <a:rPr lang="cs-CZ" sz="3200" dirty="0" err="1"/>
              <a:t>how</a:t>
            </a:r>
            <a:r>
              <a:rPr lang="cs-CZ" sz="3200" dirty="0"/>
              <a:t> </a:t>
            </a:r>
            <a:r>
              <a:rPr lang="cs-CZ" sz="3200" dirty="0" err="1"/>
              <a:t>tissues</a:t>
            </a:r>
            <a:r>
              <a:rPr lang="cs-CZ" sz="3200" dirty="0"/>
              <a:t> </a:t>
            </a:r>
            <a:r>
              <a:rPr lang="cs-CZ" sz="3200" dirty="0" err="1"/>
              <a:t>elongate</a:t>
            </a:r>
            <a:r>
              <a:rPr lang="cs-CZ" sz="3200" dirty="0"/>
              <a:t>. </a:t>
            </a:r>
            <a:r>
              <a:rPr lang="cs-CZ" sz="3200" i="1" dirty="0" err="1"/>
              <a:t>Integr</a:t>
            </a:r>
            <a:r>
              <a:rPr lang="cs-CZ" sz="3200" i="1" dirty="0"/>
              <a:t> </a:t>
            </a:r>
            <a:r>
              <a:rPr lang="cs-CZ" sz="3200" i="1" dirty="0" err="1"/>
              <a:t>Comp</a:t>
            </a:r>
            <a:r>
              <a:rPr lang="cs-CZ" sz="3200" i="1" dirty="0"/>
              <a:t> </a:t>
            </a:r>
            <a:r>
              <a:rPr lang="cs-CZ" sz="3200" i="1" dirty="0" err="1"/>
              <a:t>Biol</a:t>
            </a:r>
            <a:r>
              <a:rPr lang="cs-CZ" sz="3200" dirty="0"/>
              <a:t>. 2014;54(4):667-676. doi:10.1093/</a:t>
            </a:r>
            <a:r>
              <a:rPr lang="cs-CZ" sz="3200" dirty="0" err="1"/>
              <a:t>icb</a:t>
            </a:r>
            <a:r>
              <a:rPr lang="cs-CZ" sz="3200" dirty="0"/>
              <a:t>/icu067</a:t>
            </a:r>
            <a:endParaRPr lang="cs-CZ" altLang="cs-CZ" sz="3200" b="1" dirty="0"/>
          </a:p>
          <a:p>
            <a:pPr>
              <a:lnSpc>
                <a:spcPct val="120000"/>
              </a:lnSpc>
              <a:spcBef>
                <a:spcPts val="0"/>
              </a:spcBef>
              <a:spcAft>
                <a:spcPts val="0"/>
              </a:spcAft>
            </a:pPr>
            <a:r>
              <a:rPr lang="cs-CZ" altLang="cs-CZ" sz="3200" dirty="0"/>
              <a:t>J. </a:t>
            </a:r>
            <a:r>
              <a:rPr lang="cs-CZ" altLang="cs-CZ" sz="3200" dirty="0" err="1"/>
              <a:t>Knoz</a:t>
            </a:r>
            <a:r>
              <a:rPr lang="cs-CZ" altLang="cs-CZ" sz="3200" dirty="0"/>
              <a:t>. </a:t>
            </a:r>
            <a:r>
              <a:rPr lang="cs-CZ" altLang="cs-CZ" sz="3200" i="1" dirty="0"/>
              <a:t>Obecná zoologie. I Taxonomie, látkové složení, cytologie a histologie. II Organologie, rozmnožování, vývoj živočichů a základy biologie</a:t>
            </a:r>
            <a:r>
              <a:rPr lang="cs-CZ" altLang="cs-CZ" sz="3200" dirty="0"/>
              <a:t>. </a:t>
            </a:r>
            <a:r>
              <a:rPr lang="cs-CZ" altLang="cs-CZ" sz="3200" dirty="0" err="1"/>
              <a:t>PřF</a:t>
            </a:r>
            <a:r>
              <a:rPr lang="cs-CZ" altLang="cs-CZ" sz="3200" dirty="0"/>
              <a:t> UJEP, Brno. 1979.</a:t>
            </a:r>
          </a:p>
          <a:p>
            <a:pPr>
              <a:lnSpc>
                <a:spcPct val="120000"/>
              </a:lnSpc>
              <a:spcBef>
                <a:spcPts val="0"/>
              </a:spcBef>
              <a:spcAft>
                <a:spcPts val="0"/>
              </a:spcAft>
            </a:pPr>
            <a:r>
              <a:rPr lang="cs-CZ" altLang="cs-CZ" sz="3200" dirty="0"/>
              <a:t>L. C. </a:t>
            </a:r>
            <a:r>
              <a:rPr lang="cs-CZ" altLang="cs-CZ" sz="3200" dirty="0" err="1"/>
              <a:t>Junqueira</a:t>
            </a:r>
            <a:r>
              <a:rPr lang="cs-CZ" altLang="cs-CZ" sz="3200" dirty="0"/>
              <a:t>, J. </a:t>
            </a:r>
            <a:r>
              <a:rPr lang="cs-CZ" altLang="cs-CZ" sz="3200" dirty="0" err="1"/>
              <a:t>Carneiro</a:t>
            </a:r>
            <a:r>
              <a:rPr lang="cs-CZ" altLang="cs-CZ" sz="3200" dirty="0"/>
              <a:t> J, R. </a:t>
            </a:r>
            <a:r>
              <a:rPr lang="cs-CZ" altLang="cs-CZ" sz="3200" dirty="0" err="1"/>
              <a:t>Kelly</a:t>
            </a:r>
            <a:r>
              <a:rPr lang="cs-CZ" altLang="cs-CZ" sz="3200" dirty="0"/>
              <a:t> R. </a:t>
            </a:r>
            <a:r>
              <a:rPr lang="cs-CZ" altLang="cs-CZ" sz="3200" i="1" dirty="0"/>
              <a:t>Základy histologie</a:t>
            </a:r>
            <a:r>
              <a:rPr lang="cs-CZ" altLang="cs-CZ" sz="3200" dirty="0"/>
              <a:t>. 1997. ISBN 80-85787-37-7.</a:t>
            </a:r>
          </a:p>
          <a:p>
            <a:pPr>
              <a:lnSpc>
                <a:spcPct val="120000"/>
              </a:lnSpc>
              <a:spcBef>
                <a:spcPts val="0"/>
              </a:spcBef>
              <a:spcAft>
                <a:spcPts val="0"/>
              </a:spcAft>
            </a:pPr>
            <a:r>
              <a:rPr lang="cs-CZ" altLang="cs-CZ" sz="3200" dirty="0"/>
              <a:t>R. </a:t>
            </a:r>
            <a:r>
              <a:rPr lang="cs-CZ" altLang="cs-CZ" sz="3200" dirty="0" err="1"/>
              <a:t>Lüllmann-Rauch</a:t>
            </a:r>
            <a:r>
              <a:rPr lang="cs-CZ" altLang="cs-CZ" sz="3200" dirty="0"/>
              <a:t> . </a:t>
            </a:r>
            <a:r>
              <a:rPr lang="cs-CZ" altLang="cs-CZ" sz="3200" i="1" dirty="0"/>
              <a:t>Histologie</a:t>
            </a:r>
            <a:r>
              <a:rPr lang="cs-CZ" altLang="cs-CZ" sz="3200" dirty="0"/>
              <a:t>. Překlad 3. vydání. </a:t>
            </a:r>
            <a:r>
              <a:rPr lang="cs-CZ" altLang="cs-CZ" sz="3200" dirty="0" err="1"/>
              <a:t>Grada</a:t>
            </a:r>
            <a:r>
              <a:rPr lang="cs-CZ" altLang="cs-CZ" sz="3200" dirty="0"/>
              <a:t>, Praha. 2012, 556 s. </a:t>
            </a:r>
          </a:p>
          <a:p>
            <a:pPr eaLnBrk="1" hangingPunct="1">
              <a:lnSpc>
                <a:spcPct val="120000"/>
              </a:lnSpc>
              <a:spcBef>
                <a:spcPts val="0"/>
              </a:spcBef>
              <a:spcAft>
                <a:spcPts val="0"/>
              </a:spcAft>
            </a:pPr>
            <a:r>
              <a:rPr lang="cs-CZ" altLang="cs-CZ" sz="3200" b="1" dirty="0"/>
              <a:t>K. L. </a:t>
            </a:r>
            <a:r>
              <a:rPr lang="cs-CZ" altLang="cs-CZ" sz="3200" b="1" dirty="0" err="1"/>
              <a:t>Moore</a:t>
            </a:r>
            <a:r>
              <a:rPr lang="cs-CZ" altLang="cs-CZ" sz="3200" b="1" dirty="0"/>
              <a:t>, T. V.N </a:t>
            </a:r>
            <a:r>
              <a:rPr lang="cs-CZ" altLang="cs-CZ" sz="3200" b="1" dirty="0" err="1"/>
              <a:t>Persaud</a:t>
            </a:r>
            <a:r>
              <a:rPr lang="cs-CZ" altLang="cs-CZ" sz="3200" b="1" dirty="0"/>
              <a:t>: </a:t>
            </a:r>
            <a:r>
              <a:rPr lang="cs-CZ" altLang="cs-CZ" sz="3200" b="1" i="1" dirty="0" err="1"/>
              <a:t>The</a:t>
            </a:r>
            <a:r>
              <a:rPr lang="cs-CZ" altLang="cs-CZ" sz="3200" b="1" i="1" dirty="0"/>
              <a:t> </a:t>
            </a:r>
            <a:r>
              <a:rPr lang="cs-CZ" altLang="cs-CZ" sz="3200" b="1" i="1" dirty="0" err="1"/>
              <a:t>developing</a:t>
            </a:r>
            <a:r>
              <a:rPr lang="cs-CZ" altLang="cs-CZ" sz="3200" b="1" i="1" dirty="0"/>
              <a:t> </a:t>
            </a:r>
            <a:r>
              <a:rPr lang="cs-CZ" altLang="cs-CZ" sz="3200" b="1" i="1" dirty="0" err="1"/>
              <a:t>human</a:t>
            </a:r>
            <a:r>
              <a:rPr lang="cs-CZ" altLang="cs-CZ" sz="3200" b="1" i="1" dirty="0"/>
              <a:t>. </a:t>
            </a:r>
            <a:r>
              <a:rPr lang="cs-CZ" altLang="cs-CZ" sz="3200" b="1" i="1" dirty="0" err="1"/>
              <a:t>Clinically</a:t>
            </a:r>
            <a:r>
              <a:rPr lang="cs-CZ" altLang="cs-CZ" sz="3200" b="1" i="1" dirty="0"/>
              <a:t> </a:t>
            </a:r>
            <a:r>
              <a:rPr lang="cs-CZ" altLang="cs-CZ" sz="3200" b="1" i="1" dirty="0" err="1"/>
              <a:t>oriented</a:t>
            </a:r>
            <a:r>
              <a:rPr lang="cs-CZ" altLang="cs-CZ" sz="3200" b="1" i="1" dirty="0"/>
              <a:t> embryology</a:t>
            </a:r>
            <a:r>
              <a:rPr lang="cs-CZ" altLang="cs-CZ" sz="3200" b="1" dirty="0"/>
              <a:t>. 8th </a:t>
            </a:r>
            <a:r>
              <a:rPr lang="cs-CZ" altLang="cs-CZ" sz="3200" b="1" dirty="0" err="1"/>
              <a:t>edition</a:t>
            </a:r>
            <a:r>
              <a:rPr lang="cs-CZ" altLang="cs-CZ" sz="3200" b="1" dirty="0"/>
              <a:t>, 2008. ISBN 978-0-8089-2387-9</a:t>
            </a:r>
            <a:r>
              <a:rPr lang="cs-CZ" altLang="cs-CZ" sz="3200" dirty="0"/>
              <a:t>.</a:t>
            </a:r>
          </a:p>
          <a:p>
            <a:pPr>
              <a:lnSpc>
                <a:spcPct val="120000"/>
              </a:lnSpc>
              <a:spcBef>
                <a:spcPts val="0"/>
              </a:spcBef>
              <a:spcAft>
                <a:spcPts val="0"/>
              </a:spcAft>
            </a:pPr>
            <a:r>
              <a:rPr lang="cs-CZ" altLang="cs-CZ" sz="3200" dirty="0"/>
              <a:t>S. Roth, J. Lynch. </a:t>
            </a:r>
            <a:r>
              <a:rPr lang="cs-CZ" altLang="cs-CZ" sz="3200" dirty="0" err="1"/>
              <a:t>Symmetry</a:t>
            </a:r>
            <a:r>
              <a:rPr lang="cs-CZ" altLang="cs-CZ" sz="3200" dirty="0"/>
              <a:t> </a:t>
            </a:r>
            <a:r>
              <a:rPr lang="cs-CZ" altLang="cs-CZ" sz="3200" dirty="0" err="1"/>
              <a:t>Breaking</a:t>
            </a:r>
            <a:r>
              <a:rPr lang="cs-CZ" altLang="cs-CZ" sz="3200" dirty="0"/>
              <a:t> </a:t>
            </a:r>
            <a:r>
              <a:rPr lang="cs-CZ" altLang="cs-CZ" sz="3200" dirty="0" err="1"/>
              <a:t>During</a:t>
            </a:r>
            <a:r>
              <a:rPr lang="cs-CZ" altLang="cs-CZ" sz="3200" dirty="0"/>
              <a:t> </a:t>
            </a:r>
            <a:r>
              <a:rPr lang="cs-CZ" altLang="cs-CZ" sz="3200" dirty="0" err="1"/>
              <a:t>Drosophila</a:t>
            </a:r>
            <a:r>
              <a:rPr lang="cs-CZ" altLang="cs-CZ" sz="3200" dirty="0"/>
              <a:t> </a:t>
            </a:r>
            <a:r>
              <a:rPr lang="cs-CZ" altLang="cs-CZ" sz="3200" dirty="0" err="1"/>
              <a:t>Oogenesis</a:t>
            </a:r>
            <a:r>
              <a:rPr lang="cs-CZ" altLang="cs-CZ" sz="3200" dirty="0"/>
              <a:t>. </a:t>
            </a:r>
            <a:r>
              <a:rPr lang="cs-CZ" altLang="cs-CZ" sz="3200" dirty="0" err="1"/>
              <a:t>Cold</a:t>
            </a:r>
            <a:r>
              <a:rPr lang="cs-CZ" altLang="cs-CZ" sz="3200" dirty="0"/>
              <a:t> </a:t>
            </a:r>
            <a:r>
              <a:rPr lang="cs-CZ" altLang="cs-CZ" sz="3200" dirty="0" err="1"/>
              <a:t>Spring</a:t>
            </a:r>
            <a:r>
              <a:rPr lang="cs-CZ" altLang="cs-CZ" sz="3200" dirty="0"/>
              <a:t> </a:t>
            </a:r>
            <a:r>
              <a:rPr lang="cs-CZ" altLang="cs-CZ" sz="3200" dirty="0" err="1"/>
              <a:t>Harbor</a:t>
            </a:r>
            <a:r>
              <a:rPr lang="cs-CZ" altLang="cs-CZ" sz="3200" dirty="0"/>
              <a:t> </a:t>
            </a:r>
            <a:r>
              <a:rPr lang="cs-CZ" altLang="cs-CZ" sz="3200" dirty="0" err="1"/>
              <a:t>perspectives</a:t>
            </a:r>
            <a:r>
              <a:rPr lang="cs-CZ" altLang="cs-CZ" sz="3200" dirty="0"/>
              <a:t> in biology. 2009. 1. a001891. 10.1101/cshperspect.a001891. </a:t>
            </a:r>
          </a:p>
          <a:p>
            <a:pPr eaLnBrk="1" hangingPunct="1">
              <a:lnSpc>
                <a:spcPct val="120000"/>
              </a:lnSpc>
              <a:spcBef>
                <a:spcPts val="0"/>
              </a:spcBef>
              <a:spcAft>
                <a:spcPts val="0"/>
              </a:spcAft>
            </a:pPr>
            <a:r>
              <a:rPr lang="cs-CZ" altLang="cs-CZ" sz="3200" b="1" dirty="0"/>
              <a:t>J. M. W </a:t>
            </a:r>
            <a:r>
              <a:rPr lang="cs-CZ" altLang="cs-CZ" sz="3200" b="1" dirty="0" err="1"/>
              <a:t>Slack</a:t>
            </a:r>
            <a:r>
              <a:rPr lang="cs-CZ" altLang="cs-CZ" sz="3200" b="1" dirty="0"/>
              <a:t>: </a:t>
            </a:r>
            <a:r>
              <a:rPr lang="cs-CZ" altLang="cs-CZ" sz="3200" b="1" i="1" dirty="0" err="1"/>
              <a:t>Essential</a:t>
            </a:r>
            <a:r>
              <a:rPr lang="cs-CZ" altLang="cs-CZ" sz="3200" b="1" i="1" dirty="0"/>
              <a:t> </a:t>
            </a:r>
            <a:r>
              <a:rPr lang="cs-CZ" altLang="cs-CZ" sz="3200" b="1" i="1" dirty="0" err="1"/>
              <a:t>developmental</a:t>
            </a:r>
            <a:r>
              <a:rPr lang="cs-CZ" altLang="cs-CZ" sz="3200" b="1" i="1" dirty="0"/>
              <a:t> biology</a:t>
            </a:r>
            <a:r>
              <a:rPr lang="cs-CZ" altLang="cs-CZ" sz="3200" b="1" dirty="0"/>
              <a:t>. 2nd </a:t>
            </a:r>
            <a:r>
              <a:rPr lang="cs-CZ" altLang="cs-CZ" sz="3200" b="1" dirty="0" err="1"/>
              <a:t>edition</a:t>
            </a:r>
            <a:r>
              <a:rPr lang="cs-CZ" altLang="cs-CZ" sz="3200" b="1" dirty="0"/>
              <a:t>, 2006. ISBN 978-4051-2216-0.</a:t>
            </a:r>
          </a:p>
          <a:p>
            <a:pPr eaLnBrk="1" hangingPunct="1">
              <a:lnSpc>
                <a:spcPct val="120000"/>
              </a:lnSpc>
              <a:spcBef>
                <a:spcPts val="0"/>
              </a:spcBef>
              <a:spcAft>
                <a:spcPts val="0"/>
              </a:spcAft>
            </a:pPr>
            <a:r>
              <a:rPr lang="cs-CZ" altLang="cs-CZ" sz="3200" dirty="0">
                <a:solidFill>
                  <a:schemeClr val="tx1"/>
                </a:solidFill>
              </a:rPr>
              <a:t>Z. Vacek: </a:t>
            </a:r>
            <a:r>
              <a:rPr lang="cs-CZ" altLang="cs-CZ" sz="3200" i="1" dirty="0">
                <a:solidFill>
                  <a:schemeClr val="tx1"/>
                </a:solidFill>
              </a:rPr>
              <a:t>Embryologie. </a:t>
            </a:r>
            <a:r>
              <a:rPr lang="cs-CZ" altLang="cs-CZ" sz="3200" dirty="0">
                <a:solidFill>
                  <a:schemeClr val="tx1"/>
                </a:solidFill>
              </a:rPr>
              <a:t>2006. ISBN 978 -80-247-1267-3. </a:t>
            </a:r>
          </a:p>
          <a:p>
            <a:pPr eaLnBrk="1" hangingPunct="1">
              <a:lnSpc>
                <a:spcPct val="120000"/>
              </a:lnSpc>
              <a:spcBef>
                <a:spcPts val="0"/>
              </a:spcBef>
              <a:spcAft>
                <a:spcPts val="0"/>
              </a:spcAft>
            </a:pPr>
            <a:r>
              <a:rPr lang="cs-CZ" altLang="cs-CZ" sz="3200" dirty="0"/>
              <a:t>Z. Věžník: </a:t>
            </a:r>
            <a:r>
              <a:rPr lang="cs-CZ" altLang="cs-CZ" sz="3200" i="1" dirty="0"/>
              <a:t>Repetitorium </a:t>
            </a:r>
            <a:r>
              <a:rPr lang="cs-CZ" altLang="cs-CZ" sz="3200" i="1" dirty="0" err="1"/>
              <a:t>spermatologie</a:t>
            </a:r>
            <a:r>
              <a:rPr lang="cs-CZ" altLang="cs-CZ" sz="3200" i="1" dirty="0"/>
              <a:t> a </a:t>
            </a:r>
            <a:r>
              <a:rPr lang="cs-CZ" altLang="cs-CZ" sz="3200" i="1" dirty="0" err="1"/>
              <a:t>andrologie</a:t>
            </a:r>
            <a:r>
              <a:rPr lang="cs-CZ" altLang="cs-CZ" sz="3200" i="1" dirty="0"/>
              <a:t>, metodiky </a:t>
            </a:r>
            <a:r>
              <a:rPr lang="cs-CZ" altLang="cs-CZ" sz="3200" i="1" dirty="0" err="1"/>
              <a:t>spermatoanalýzy</a:t>
            </a:r>
            <a:r>
              <a:rPr lang="cs-CZ" altLang="cs-CZ" sz="3200" dirty="0"/>
              <a:t>. Brno : Výzkumný ústav veterinárního lékařství, 2004. 1 sv. (různé stránkování).</a:t>
            </a:r>
          </a:p>
          <a:p>
            <a:pPr marL="0" indent="0">
              <a:lnSpc>
                <a:spcPct val="120000"/>
              </a:lnSpc>
              <a:spcBef>
                <a:spcPts val="0"/>
              </a:spcBef>
              <a:spcAft>
                <a:spcPts val="0"/>
              </a:spcAft>
              <a:buNone/>
            </a:pPr>
            <a:endParaRPr lang="cs-CZ" altLang="cs-CZ" sz="3200" b="1" dirty="0"/>
          </a:p>
          <a:p>
            <a:pPr eaLnBrk="1" hangingPunct="1">
              <a:lnSpc>
                <a:spcPct val="120000"/>
              </a:lnSpc>
              <a:spcBef>
                <a:spcPts val="0"/>
              </a:spcBef>
              <a:spcAft>
                <a:spcPts val="0"/>
              </a:spcAft>
            </a:pPr>
            <a:r>
              <a:rPr lang="cs-CZ" altLang="cs-CZ" sz="3200" dirty="0"/>
              <a:t>http://www.are.cz/data/file/gametogeneze_mitoza_a_meioza.pdf</a:t>
            </a:r>
          </a:p>
          <a:p>
            <a:pPr>
              <a:lnSpc>
                <a:spcPct val="120000"/>
              </a:lnSpc>
              <a:spcBef>
                <a:spcPts val="0"/>
              </a:spcBef>
              <a:spcAft>
                <a:spcPts val="0"/>
              </a:spcAft>
            </a:pPr>
            <a:r>
              <a:rPr lang="cs-CZ" altLang="cs-CZ" sz="3200" dirty="0"/>
              <a:t>https://ib.bioninja.com.au/standard-level/topic-3-genetics/33-meiosis/stages-of-meiosis.html</a:t>
            </a:r>
          </a:p>
          <a:p>
            <a:pPr>
              <a:lnSpc>
                <a:spcPct val="120000"/>
              </a:lnSpc>
              <a:spcBef>
                <a:spcPts val="0"/>
              </a:spcBef>
              <a:spcAft>
                <a:spcPts val="0"/>
              </a:spcAft>
            </a:pPr>
            <a:r>
              <a:rPr lang="cs-CZ" altLang="cs-CZ" sz="3200" dirty="0"/>
              <a:t>https://owlcation.com/stem/The-why-and-how-of-breeding-zebrafish-for-research</a:t>
            </a:r>
          </a:p>
          <a:p>
            <a:pPr>
              <a:lnSpc>
                <a:spcPct val="120000"/>
              </a:lnSpc>
              <a:spcBef>
                <a:spcPts val="0"/>
              </a:spcBef>
              <a:spcAft>
                <a:spcPts val="0"/>
              </a:spcAft>
            </a:pPr>
            <a:r>
              <a:rPr lang="cs-CZ" altLang="cs-CZ" sz="3200" dirty="0"/>
              <a:t>https://sunlab.pnb.uconn.edu/research/</a:t>
            </a:r>
          </a:p>
          <a:p>
            <a:pPr eaLnBrk="1" hangingPunct="1">
              <a:lnSpc>
                <a:spcPct val="120000"/>
              </a:lnSpc>
              <a:spcBef>
                <a:spcPts val="0"/>
              </a:spcBef>
              <a:spcAft>
                <a:spcPts val="0"/>
              </a:spcAft>
            </a:pPr>
            <a:r>
              <a:rPr lang="cs-CZ" altLang="cs-CZ" sz="3200" dirty="0"/>
              <a:t>www.sci.muni.cz/ptacek</a:t>
            </a:r>
          </a:p>
          <a:p>
            <a:pPr>
              <a:lnSpc>
                <a:spcPct val="120000"/>
              </a:lnSpc>
              <a:spcBef>
                <a:spcPts val="0"/>
              </a:spcBef>
              <a:spcAft>
                <a:spcPts val="0"/>
              </a:spcAft>
            </a:pPr>
            <a:r>
              <a:rPr lang="cs-CZ" altLang="cs-CZ" sz="3200" dirty="0"/>
              <a:t>https://link.springer.com/protocol/10.1007/978-1-59745-000-3_2</a:t>
            </a:r>
          </a:p>
          <a:p>
            <a:pPr>
              <a:lnSpc>
                <a:spcPct val="120000"/>
              </a:lnSpc>
              <a:spcBef>
                <a:spcPts val="0"/>
              </a:spcBef>
              <a:spcAft>
                <a:spcPts val="0"/>
              </a:spcAft>
            </a:pPr>
            <a:r>
              <a:rPr lang="cs-CZ" altLang="cs-CZ" sz="3200" dirty="0"/>
              <a:t>https://onlinesciencenotes.com/sequential-events-and-stages-in-the-development-of-frog-pre-embryonic-embryonic-and-post-embryonic-development/</a:t>
            </a:r>
          </a:p>
          <a:p>
            <a:pPr>
              <a:lnSpc>
                <a:spcPct val="120000"/>
              </a:lnSpc>
              <a:spcBef>
                <a:spcPts val="0"/>
              </a:spcBef>
              <a:spcAft>
                <a:spcPts val="0"/>
              </a:spcAft>
            </a:pPr>
            <a:r>
              <a:rPr lang="cs-CZ" altLang="cs-CZ" sz="3200" dirty="0"/>
              <a:t>http://web.as.uky.edu/Biology/faculty/cooper/Population%20dynamics%20examples%20with%20fruit%20flies/08Drosophila.pdf</a:t>
            </a:r>
          </a:p>
          <a:p>
            <a:pPr>
              <a:lnSpc>
                <a:spcPct val="120000"/>
              </a:lnSpc>
              <a:spcBef>
                <a:spcPts val="0"/>
              </a:spcBef>
              <a:spcAft>
                <a:spcPts val="0"/>
              </a:spcAft>
            </a:pPr>
            <a:r>
              <a:rPr lang="cs-CZ" altLang="cs-CZ" sz="3200" dirty="0"/>
              <a:t>https://www.mdpi.com/2073-4409/10/6/1454/htm</a:t>
            </a:r>
          </a:p>
          <a:p>
            <a:pPr>
              <a:lnSpc>
                <a:spcPct val="120000"/>
              </a:lnSpc>
              <a:spcBef>
                <a:spcPts val="0"/>
              </a:spcBef>
              <a:spcAft>
                <a:spcPts val="0"/>
              </a:spcAft>
            </a:pPr>
            <a:r>
              <a:rPr lang="cs-CZ" altLang="cs-CZ" sz="3200" dirty="0"/>
              <a:t>https://www.pacc.in/e-learning-portal/ec/admin/contents/60_BZO%2052_2020111502214594.pdf</a:t>
            </a:r>
          </a:p>
          <a:p>
            <a:pPr>
              <a:lnSpc>
                <a:spcPct val="120000"/>
              </a:lnSpc>
              <a:spcBef>
                <a:spcPts val="0"/>
              </a:spcBef>
              <a:spcAft>
                <a:spcPts val="0"/>
              </a:spcAft>
            </a:pPr>
            <a:r>
              <a:rPr lang="cs-CZ" altLang="cs-CZ" sz="3200" dirty="0"/>
              <a:t>https://www.prirodovedci.cz/zeptejte-se-prirodovedcu/1696</a:t>
            </a:r>
          </a:p>
          <a:p>
            <a:pPr>
              <a:lnSpc>
                <a:spcPct val="120000"/>
              </a:lnSpc>
              <a:spcBef>
                <a:spcPts val="0"/>
              </a:spcBef>
              <a:spcAft>
                <a:spcPts val="0"/>
              </a:spcAft>
            </a:pPr>
            <a:r>
              <a:rPr lang="cs-CZ" altLang="cs-CZ" sz="3200" dirty="0"/>
              <a:t>https://www.researchgate.net/figure/General-structure-of-the-zebrafish-egg-The-zebrafish-egg-is-approximately-07mm-in_fig3_328858072</a:t>
            </a:r>
          </a:p>
          <a:p>
            <a:pPr>
              <a:lnSpc>
                <a:spcPct val="120000"/>
              </a:lnSpc>
              <a:spcBef>
                <a:spcPts val="0"/>
              </a:spcBef>
              <a:spcAft>
                <a:spcPts val="0"/>
              </a:spcAft>
            </a:pPr>
            <a:r>
              <a:rPr lang="cs-CZ" altLang="cs-CZ" sz="3200" dirty="0"/>
              <a:t>https://www.researchgate.net/figure/A-representative-image-showing-sperm-suspensions-prepared-in-the-present-study-are-mainly_fig1_282244810</a:t>
            </a:r>
          </a:p>
          <a:p>
            <a:pPr>
              <a:lnSpc>
                <a:spcPct val="120000"/>
              </a:lnSpc>
              <a:spcBef>
                <a:spcPts val="0"/>
              </a:spcBef>
              <a:spcAft>
                <a:spcPts val="0"/>
              </a:spcAft>
            </a:pPr>
            <a:r>
              <a:rPr lang="cs-CZ" altLang="cs-CZ" sz="3200" dirty="0"/>
              <a:t>https://www.researchgate.net/figure/Non-passerine-a-and-Passerine-b-Spermatozoa-a-Non-passerines-Filiform-head_fig5_326827104</a:t>
            </a:r>
          </a:p>
          <a:p>
            <a:pPr>
              <a:lnSpc>
                <a:spcPct val="120000"/>
              </a:lnSpc>
              <a:spcBef>
                <a:spcPts val="0"/>
              </a:spcBef>
              <a:spcAft>
                <a:spcPts val="0"/>
              </a:spcAft>
            </a:pPr>
            <a:r>
              <a:rPr lang="cs-CZ" altLang="cs-CZ" sz="3200" dirty="0"/>
              <a:t>https://www.researchgate.net/figure/Chicken-oviduct-segments-A-and-egg-components-B_fig1_41110738</a:t>
            </a:r>
          </a:p>
          <a:p>
            <a:pPr>
              <a:lnSpc>
                <a:spcPct val="120000"/>
              </a:lnSpc>
              <a:spcBef>
                <a:spcPts val="0"/>
              </a:spcBef>
              <a:spcAft>
                <a:spcPts val="0"/>
              </a:spcAft>
            </a:pPr>
            <a:r>
              <a:rPr lang="cs-CZ" altLang="cs-CZ" sz="3200" dirty="0"/>
              <a:t>https://www.researchgate.net/figure/Germinal-vesicle-GV-transfer-a-GV-stage-mouse-oocyte-with-opened-zona-b-GV_fig1_12355102</a:t>
            </a:r>
          </a:p>
          <a:p>
            <a:pPr>
              <a:lnSpc>
                <a:spcPct val="120000"/>
              </a:lnSpc>
              <a:spcBef>
                <a:spcPts val="0"/>
              </a:spcBef>
              <a:spcAft>
                <a:spcPts val="0"/>
              </a:spcAft>
            </a:pPr>
            <a:r>
              <a:rPr lang="cs-CZ" altLang="cs-CZ" sz="3200" dirty="0"/>
              <a:t>https://www.sciencedirect.com/topics/agricultural-and-biological-sciences/gallus-gallus</a:t>
            </a:r>
          </a:p>
          <a:p>
            <a:pPr>
              <a:lnSpc>
                <a:spcPct val="120000"/>
              </a:lnSpc>
              <a:spcBef>
                <a:spcPts val="0"/>
              </a:spcBef>
              <a:spcAft>
                <a:spcPts val="0"/>
              </a:spcAft>
            </a:pPr>
            <a:r>
              <a:rPr lang="cs-CZ" altLang="cs-CZ" sz="3200" dirty="0"/>
              <a:t>https://www.shsu.edu/~bio_mlt/Chap5.html</a:t>
            </a:r>
          </a:p>
          <a:p>
            <a:pPr>
              <a:lnSpc>
                <a:spcPct val="120000"/>
              </a:lnSpc>
              <a:spcBef>
                <a:spcPts val="0"/>
              </a:spcBef>
              <a:spcAft>
                <a:spcPts val="0"/>
              </a:spcAft>
            </a:pPr>
            <a:r>
              <a:rPr lang="cs-CZ" altLang="cs-CZ" sz="3200" dirty="0">
                <a:solidFill>
                  <a:schemeClr val="tx1"/>
                </a:solidFill>
              </a:rPr>
              <a:t>https://www.xenbase.org/anatomy/intro.do</a:t>
            </a:r>
          </a:p>
          <a:p>
            <a:pPr eaLnBrk="1" hangingPunct="1"/>
            <a:endParaRPr lang="cs-CZ" altLang="cs-CZ" sz="1400" dirty="0"/>
          </a:p>
          <a:p>
            <a:pPr eaLnBrk="1" hangingPunct="1">
              <a:buFontTx/>
              <a:buNone/>
            </a:pPr>
            <a:endParaRPr lang="cs-CZ" altLang="cs-CZ" sz="1400" dirty="0"/>
          </a:p>
          <a:p>
            <a:pPr eaLnBrk="1" hangingPunct="1">
              <a:buFontTx/>
              <a:buNone/>
            </a:pPr>
            <a:endParaRPr lang="cs-CZ" altLang="cs-CZ" sz="1400" dirty="0"/>
          </a:p>
        </p:txBody>
      </p:sp>
      <p:sp>
        <p:nvSpPr>
          <p:cNvPr id="5"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362110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111045" y="1828800"/>
            <a:ext cx="6878487" cy="4316361"/>
          </a:xfrm>
        </p:spPr>
        <p:txBody>
          <a:bodyPr>
            <a:normAutofit lnSpcReduction="10000"/>
          </a:bodyPr>
          <a:lstStyle/>
          <a:p>
            <a:pPr marL="0" lvl="1">
              <a:lnSpc>
                <a:spcPct val="150000"/>
              </a:lnSpc>
              <a:spcBef>
                <a:spcPct val="0"/>
              </a:spcBef>
              <a:buNone/>
              <a:defRPr/>
            </a:pPr>
            <a:r>
              <a:rPr lang="cs-CZ" altLang="cs-CZ" sz="2000" b="1" u="sng" dirty="0">
                <a:solidFill>
                  <a:srgbClr val="839495"/>
                </a:solidFill>
              </a:rPr>
              <a:t>Carl Ernst von </a:t>
            </a:r>
            <a:r>
              <a:rPr lang="cs-CZ" altLang="cs-CZ" sz="2000" b="1" u="sng" dirty="0" err="1">
                <a:solidFill>
                  <a:srgbClr val="839495"/>
                </a:solidFill>
              </a:rPr>
              <a:t>Baer</a:t>
            </a:r>
            <a:r>
              <a:rPr lang="cs-CZ" altLang="cs-CZ" sz="2000" b="1" dirty="0">
                <a:solidFill>
                  <a:srgbClr val="839495"/>
                </a:solidFill>
              </a:rPr>
              <a:t> </a:t>
            </a:r>
            <a:r>
              <a:rPr lang="cs-CZ" altLang="cs-CZ" sz="2000" dirty="0">
                <a:solidFill>
                  <a:srgbClr val="839495"/>
                </a:solidFill>
              </a:rPr>
              <a:t>(1791 – 1876):</a:t>
            </a:r>
          </a:p>
          <a:p>
            <a:pPr marL="0" lvl="1">
              <a:lnSpc>
                <a:spcPct val="150000"/>
              </a:lnSpc>
              <a:spcBef>
                <a:spcPct val="0"/>
              </a:spcBef>
              <a:buFont typeface="Wingdings" pitchFamily="2" charset="2"/>
              <a:buChar char="§"/>
              <a:defRPr/>
            </a:pPr>
            <a:r>
              <a:rPr lang="en-US" dirty="0">
                <a:solidFill>
                  <a:srgbClr val="839495"/>
                </a:solidFill>
              </a:rPr>
              <a:t>microscopic description of a</a:t>
            </a:r>
            <a:r>
              <a:rPr lang="cs-CZ" dirty="0">
                <a:solidFill>
                  <a:srgbClr val="839495"/>
                </a:solidFill>
              </a:rPr>
              <a:t> </a:t>
            </a:r>
            <a:r>
              <a:rPr lang="cs-CZ" dirty="0" err="1">
                <a:solidFill>
                  <a:srgbClr val="839495"/>
                </a:solidFill>
              </a:rPr>
              <a:t>mammalian</a:t>
            </a:r>
            <a:r>
              <a:rPr lang="cs-CZ" dirty="0">
                <a:solidFill>
                  <a:srgbClr val="839495"/>
                </a:solidFill>
              </a:rPr>
              <a:t> </a:t>
            </a:r>
            <a:r>
              <a:rPr lang="en-US" dirty="0">
                <a:solidFill>
                  <a:srgbClr val="839495"/>
                </a:solidFill>
              </a:rPr>
              <a:t>egg (1827)</a:t>
            </a:r>
            <a:endParaRPr lang="cs-CZ" dirty="0">
              <a:solidFill>
                <a:srgbClr val="839495"/>
              </a:solidFill>
            </a:endParaRPr>
          </a:p>
          <a:p>
            <a:pPr marL="0" lvl="1">
              <a:lnSpc>
                <a:spcPct val="150000"/>
              </a:lnSpc>
              <a:spcBef>
                <a:spcPct val="0"/>
              </a:spcBef>
              <a:buFont typeface="Wingdings" pitchFamily="2" charset="2"/>
              <a:buChar char="§"/>
              <a:defRPr/>
            </a:pPr>
            <a:r>
              <a:rPr lang="en-US" dirty="0">
                <a:solidFill>
                  <a:srgbClr val="839495"/>
                </a:solidFill>
              </a:rPr>
              <a:t> comparison of embryonic development in mammals →</a:t>
            </a:r>
            <a:r>
              <a:rPr lang="en-US" b="1" dirty="0">
                <a:solidFill>
                  <a:srgbClr val="839495"/>
                </a:solidFill>
              </a:rPr>
              <a:t> Baer's ontogenetic law: </a:t>
            </a:r>
            <a:r>
              <a:rPr lang="en-US" dirty="0">
                <a:solidFill>
                  <a:srgbClr val="839495"/>
                </a:solidFill>
              </a:rPr>
              <a:t>general </a:t>
            </a:r>
            <a:r>
              <a:rPr lang="cs-CZ" dirty="0" err="1">
                <a:solidFill>
                  <a:srgbClr val="839495"/>
                </a:solidFill>
              </a:rPr>
              <a:t>features</a:t>
            </a:r>
            <a:r>
              <a:rPr lang="en-US" dirty="0">
                <a:solidFill>
                  <a:srgbClr val="839495"/>
                </a:solidFill>
              </a:rPr>
              <a:t> common to large groups occur earlier in embryos than specialized </a:t>
            </a:r>
            <a:r>
              <a:rPr lang="cs-CZ" dirty="0" err="1">
                <a:solidFill>
                  <a:srgbClr val="839495"/>
                </a:solidFill>
              </a:rPr>
              <a:t>features</a:t>
            </a:r>
            <a:r>
              <a:rPr lang="cs-CZ" dirty="0">
                <a:solidFill>
                  <a:srgbClr val="839495"/>
                </a:solidFill>
              </a:rPr>
              <a:t>; </a:t>
            </a:r>
            <a:r>
              <a:rPr lang="en-US" dirty="0">
                <a:solidFill>
                  <a:srgbClr val="839495"/>
                </a:solidFill>
              </a:rPr>
              <a:t>embryos of different species differ more and more during development </a:t>
            </a:r>
            <a:r>
              <a:rPr lang="cs-CZ" dirty="0">
                <a:solidFill>
                  <a:srgbClr val="839495"/>
                </a:solidFill>
              </a:rPr>
              <a:t>; </a:t>
            </a:r>
            <a:r>
              <a:rPr lang="en-US" dirty="0">
                <a:solidFill>
                  <a:srgbClr val="839495"/>
                </a:solidFill>
              </a:rPr>
              <a:t>early embryo of </a:t>
            </a:r>
            <a:r>
              <a:rPr lang="cs-CZ" dirty="0">
                <a:solidFill>
                  <a:srgbClr val="839495"/>
                </a:solidFill>
              </a:rPr>
              <a:t>„</a:t>
            </a:r>
            <a:r>
              <a:rPr lang="en-US" dirty="0">
                <a:solidFill>
                  <a:srgbClr val="839495"/>
                </a:solidFill>
              </a:rPr>
              <a:t>a higher animal</a:t>
            </a:r>
            <a:r>
              <a:rPr lang="cs-CZ" dirty="0">
                <a:solidFill>
                  <a:srgbClr val="839495"/>
                </a:solidFill>
              </a:rPr>
              <a:t>“ </a:t>
            </a:r>
            <a:r>
              <a:rPr lang="en-US" dirty="0">
                <a:solidFill>
                  <a:srgbClr val="839495"/>
                </a:solidFill>
              </a:rPr>
              <a:t>(</a:t>
            </a:r>
            <a:r>
              <a:rPr lang="en-US" dirty="0" err="1">
                <a:solidFill>
                  <a:srgbClr val="839495"/>
                </a:solidFill>
              </a:rPr>
              <a:t>phylotypic</a:t>
            </a:r>
            <a:r>
              <a:rPr lang="en-US" dirty="0">
                <a:solidFill>
                  <a:srgbClr val="839495"/>
                </a:solidFill>
              </a:rPr>
              <a:t> stage) is similar to the early embryo of </a:t>
            </a:r>
            <a:r>
              <a:rPr lang="cs-CZ" dirty="0">
                <a:solidFill>
                  <a:srgbClr val="839495"/>
                </a:solidFill>
              </a:rPr>
              <a:t>„</a:t>
            </a:r>
            <a:r>
              <a:rPr lang="en-US" dirty="0">
                <a:solidFill>
                  <a:srgbClr val="839495"/>
                </a:solidFill>
              </a:rPr>
              <a:t>a lower animal</a:t>
            </a:r>
            <a:r>
              <a:rPr lang="cs-CZ" dirty="0">
                <a:solidFill>
                  <a:srgbClr val="839495"/>
                </a:solidFill>
              </a:rPr>
              <a:t>“</a:t>
            </a:r>
            <a:r>
              <a:rPr lang="en-US" dirty="0">
                <a:solidFill>
                  <a:srgbClr val="839495"/>
                </a:solidFill>
              </a:rPr>
              <a:t>, not an adult </a:t>
            </a:r>
            <a:endParaRPr lang="cs-CZ" altLang="cs-CZ" sz="2000" dirty="0">
              <a:solidFill>
                <a:srgbClr val="839495"/>
              </a:solidFill>
            </a:endParaRPr>
          </a:p>
          <a:p>
            <a:pPr marL="0" lvl="1" indent="0">
              <a:lnSpc>
                <a:spcPct val="150000"/>
              </a:lnSpc>
              <a:spcBef>
                <a:spcPct val="0"/>
              </a:spcBef>
              <a:buNone/>
              <a:defRPr/>
            </a:pPr>
            <a:r>
              <a:rPr lang="cs-CZ" altLang="cs-CZ" sz="2000" b="1" u="sng" dirty="0">
                <a:solidFill>
                  <a:srgbClr val="839495"/>
                </a:solidFill>
              </a:rPr>
              <a:t>J. E. Purkyně </a:t>
            </a:r>
            <a:r>
              <a:rPr lang="cs-CZ" altLang="cs-CZ" sz="2000" dirty="0">
                <a:solidFill>
                  <a:srgbClr val="839495"/>
                </a:solidFill>
              </a:rPr>
              <a:t>(1787–1869):</a:t>
            </a:r>
          </a:p>
          <a:p>
            <a:pPr marL="342900" lvl="1" indent="-342900">
              <a:lnSpc>
                <a:spcPct val="150000"/>
              </a:lnSpc>
              <a:spcBef>
                <a:spcPct val="0"/>
              </a:spcBef>
              <a:buFont typeface="Wingdings" panose="05000000000000000000" pitchFamily="2" charset="2"/>
              <a:buChar char="§"/>
              <a:defRPr/>
            </a:pPr>
            <a:r>
              <a:rPr lang="cs-CZ" altLang="cs-CZ" sz="2000" dirty="0" err="1">
                <a:solidFill>
                  <a:srgbClr val="839495"/>
                </a:solidFill>
              </a:rPr>
              <a:t>egg</a:t>
            </a:r>
            <a:r>
              <a:rPr lang="cs-CZ" altLang="cs-CZ" sz="2000" dirty="0">
                <a:solidFill>
                  <a:srgbClr val="839495"/>
                </a:solidFill>
              </a:rPr>
              <a:t> </a:t>
            </a:r>
            <a:r>
              <a:rPr lang="cs-CZ" altLang="cs-CZ" sz="2000" dirty="0" err="1">
                <a:solidFill>
                  <a:srgbClr val="839495"/>
                </a:solidFill>
              </a:rPr>
              <a:t>nucleus</a:t>
            </a:r>
            <a:r>
              <a:rPr lang="cs-CZ" altLang="cs-CZ" sz="2000" dirty="0">
                <a:solidFill>
                  <a:srgbClr val="839495"/>
                </a:solidFill>
              </a:rPr>
              <a:t> </a:t>
            </a:r>
            <a:r>
              <a:rPr lang="cs-CZ" altLang="cs-CZ" sz="2000" dirty="0" err="1">
                <a:solidFill>
                  <a:srgbClr val="839495"/>
                </a:solidFill>
              </a:rPr>
              <a:t>description</a:t>
            </a:r>
            <a:r>
              <a:rPr lang="cs-CZ" altLang="cs-CZ" sz="2000" dirty="0">
                <a:solidFill>
                  <a:srgbClr val="839495"/>
                </a:solidFill>
              </a:rPr>
              <a:t> („</a:t>
            </a:r>
            <a:r>
              <a:rPr lang="cs-CZ" sz="2000" i="1" dirty="0" err="1">
                <a:solidFill>
                  <a:srgbClr val="839495"/>
                </a:solidFill>
              </a:rPr>
              <a:t>vescicola</a:t>
            </a:r>
            <a:r>
              <a:rPr lang="cs-CZ" sz="2000" i="1" dirty="0">
                <a:solidFill>
                  <a:srgbClr val="839495"/>
                </a:solidFill>
              </a:rPr>
              <a:t> </a:t>
            </a:r>
            <a:r>
              <a:rPr lang="cs-CZ" sz="2000" i="1" dirty="0" err="1">
                <a:solidFill>
                  <a:srgbClr val="839495"/>
                </a:solidFill>
              </a:rPr>
              <a:t>germinale</a:t>
            </a:r>
            <a:r>
              <a:rPr lang="cs-CZ" sz="2000" i="1" dirty="0">
                <a:solidFill>
                  <a:srgbClr val="839495"/>
                </a:solidFill>
              </a:rPr>
              <a:t>“</a:t>
            </a:r>
            <a:r>
              <a:rPr lang="cs-CZ" sz="1600" dirty="0">
                <a:solidFill>
                  <a:srgbClr val="839495"/>
                </a:solidFill>
              </a:rPr>
              <a:t>)</a:t>
            </a:r>
            <a:endParaRPr lang="cs-CZ" altLang="cs-CZ" sz="2000" dirty="0">
              <a:solidFill>
                <a:srgbClr val="839495"/>
              </a:solidFill>
            </a:endParaRPr>
          </a:p>
          <a:p>
            <a:pPr eaLnBrk="1" hangingPunct="1">
              <a:lnSpc>
                <a:spcPct val="90000"/>
              </a:lnSpc>
              <a:defRPr/>
            </a:pPr>
            <a:endParaRPr lang="cs-CZ" altLang="cs-CZ" sz="2400" dirty="0">
              <a:solidFill>
                <a:srgbClr val="839495"/>
              </a:solidFill>
            </a:endParaRPr>
          </a:p>
        </p:txBody>
      </p:sp>
      <p:pic>
        <p:nvPicPr>
          <p:cNvPr id="6148" name="Picture 7" descr="ontogen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407" y="2416099"/>
            <a:ext cx="3783368" cy="312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2"/>
          <p:cNvSpPr>
            <a:spLocks noGrp="1"/>
          </p:cNvSpPr>
          <p:nvPr>
            <p:ph type="title"/>
          </p:nvPr>
        </p:nvSpPr>
        <p:spPr/>
        <p:txBody>
          <a:bodyPr/>
          <a:lstStyle/>
          <a:p>
            <a:r>
              <a:rPr lang="cs-CZ" dirty="0" err="1">
                <a:solidFill>
                  <a:srgbClr val="839495"/>
                </a:solidFill>
              </a:rPr>
              <a:t>Hall</a:t>
            </a:r>
            <a:r>
              <a:rPr lang="cs-CZ" dirty="0">
                <a:solidFill>
                  <a:srgbClr val="839495"/>
                </a:solidFill>
              </a:rPr>
              <a:t> </a:t>
            </a:r>
            <a:r>
              <a:rPr lang="cs-CZ" dirty="0" err="1">
                <a:solidFill>
                  <a:srgbClr val="839495"/>
                </a:solidFill>
              </a:rPr>
              <a:t>of</a:t>
            </a:r>
            <a:r>
              <a:rPr lang="cs-CZ" dirty="0">
                <a:solidFill>
                  <a:srgbClr val="839495"/>
                </a:solidFill>
              </a:rPr>
              <a:t> </a:t>
            </a:r>
            <a:r>
              <a:rPr lang="cs-CZ" dirty="0" err="1">
                <a:solidFill>
                  <a:srgbClr val="839495"/>
                </a:solidFill>
              </a:rPr>
              <a:t>Fame</a:t>
            </a:r>
            <a:endParaRPr lang="cs-CZ" dirty="0">
              <a:solidFill>
                <a:srgbClr val="839495"/>
              </a:solidFill>
            </a:endParaRPr>
          </a:p>
        </p:txBody>
      </p:sp>
      <p:sp>
        <p:nvSpPr>
          <p:cNvPr id="5" name="Obdélník 4"/>
          <p:cNvSpPr/>
          <p:nvPr/>
        </p:nvSpPr>
        <p:spPr>
          <a:xfrm>
            <a:off x="8917577" y="6136423"/>
            <a:ext cx="6096000" cy="215444"/>
          </a:xfrm>
          <a:prstGeom prst="rect">
            <a:avLst/>
          </a:prstGeom>
        </p:spPr>
        <p:txBody>
          <a:bodyPr>
            <a:spAutoFit/>
          </a:bodyPr>
          <a:lstStyle/>
          <a:p>
            <a:r>
              <a:rPr lang="cs-CZ" sz="800" dirty="0"/>
              <a:t>http://www.rustreg.upol.cz/_materials/vbi/10_Vyskot_Evodevo.pdf</a:t>
            </a:r>
          </a:p>
        </p:txBody>
      </p:sp>
      <p:sp>
        <p:nvSpPr>
          <p:cNvPr id="8"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183268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84366" y="911755"/>
            <a:ext cx="8382000" cy="725487"/>
          </a:xfrm>
          <a:solidFill>
            <a:schemeClr val="bg1"/>
          </a:solidFill>
        </p:spPr>
        <p:txBody>
          <a:bodyPr>
            <a:normAutofit/>
          </a:bodyPr>
          <a:lstStyle/>
          <a:p>
            <a:pPr eaLnBrk="1" hangingPunct="1"/>
            <a:r>
              <a:rPr lang="cs-CZ" altLang="cs-CZ" dirty="0" err="1">
                <a:solidFill>
                  <a:srgbClr val="839495"/>
                </a:solidFill>
                <a:latin typeface="+mn-lt"/>
              </a:rPr>
              <a:t>Hall</a:t>
            </a:r>
            <a:r>
              <a:rPr lang="cs-CZ" altLang="cs-CZ" dirty="0">
                <a:solidFill>
                  <a:srgbClr val="839495"/>
                </a:solidFill>
                <a:latin typeface="+mn-lt"/>
              </a:rPr>
              <a:t> </a:t>
            </a:r>
            <a:r>
              <a:rPr lang="cs-CZ" altLang="cs-CZ" dirty="0" err="1">
                <a:solidFill>
                  <a:srgbClr val="839495"/>
                </a:solidFill>
                <a:latin typeface="+mn-lt"/>
              </a:rPr>
              <a:t>of</a:t>
            </a:r>
            <a:r>
              <a:rPr lang="cs-CZ" altLang="cs-CZ" dirty="0">
                <a:solidFill>
                  <a:srgbClr val="839495"/>
                </a:solidFill>
                <a:latin typeface="+mn-lt"/>
              </a:rPr>
              <a:t> </a:t>
            </a:r>
            <a:r>
              <a:rPr lang="cs-CZ" altLang="cs-CZ" dirty="0" err="1">
                <a:solidFill>
                  <a:srgbClr val="839495"/>
                </a:solidFill>
                <a:latin typeface="+mn-lt"/>
              </a:rPr>
              <a:t>Fame</a:t>
            </a:r>
            <a:endParaRPr lang="cs-CZ" altLang="cs-CZ" dirty="0">
              <a:solidFill>
                <a:srgbClr val="839495"/>
              </a:solidFill>
              <a:latin typeface="+mn-lt"/>
            </a:endParaRPr>
          </a:p>
        </p:txBody>
      </p:sp>
      <p:sp>
        <p:nvSpPr>
          <p:cNvPr id="8195" name="Rectangle 3"/>
          <p:cNvSpPr>
            <a:spLocks noGrp="1" noChangeArrowheads="1"/>
          </p:cNvSpPr>
          <p:nvPr>
            <p:ph type="body" idx="1"/>
          </p:nvPr>
        </p:nvSpPr>
        <p:spPr>
          <a:xfrm>
            <a:off x="1184366" y="1838632"/>
            <a:ext cx="6955039" cy="4178991"/>
          </a:xfrm>
          <a:solidFill>
            <a:schemeClr val="bg1"/>
          </a:solidFill>
        </p:spPr>
        <p:txBody>
          <a:bodyPr>
            <a:normAutofit lnSpcReduction="10000"/>
          </a:bodyPr>
          <a:lstStyle/>
          <a:p>
            <a:pPr marL="0" lvl="1" algn="just">
              <a:lnSpc>
                <a:spcPct val="140000"/>
              </a:lnSpc>
              <a:spcBef>
                <a:spcPct val="0"/>
              </a:spcBef>
              <a:buNone/>
              <a:defRPr/>
            </a:pPr>
            <a:r>
              <a:rPr lang="cs-CZ" altLang="cs-CZ" b="1" u="sng" dirty="0">
                <a:solidFill>
                  <a:srgbClr val="839495"/>
                </a:solidFill>
              </a:rPr>
              <a:t>Rudolf </a:t>
            </a:r>
            <a:r>
              <a:rPr lang="cs-CZ" altLang="cs-CZ" b="1" u="sng" dirty="0" err="1">
                <a:solidFill>
                  <a:srgbClr val="839495"/>
                </a:solidFill>
              </a:rPr>
              <a:t>Virchow</a:t>
            </a:r>
            <a:r>
              <a:rPr lang="cs-CZ" altLang="cs-CZ" b="1" dirty="0">
                <a:solidFill>
                  <a:srgbClr val="839495"/>
                </a:solidFill>
              </a:rPr>
              <a:t> </a:t>
            </a:r>
            <a:r>
              <a:rPr lang="cs-CZ" altLang="cs-CZ" dirty="0">
                <a:solidFill>
                  <a:srgbClr val="839495"/>
                </a:solidFill>
              </a:rPr>
              <a:t>(1821-1902): cell </a:t>
            </a:r>
            <a:r>
              <a:rPr lang="cs-CZ" altLang="cs-CZ" dirty="0" err="1">
                <a:solidFill>
                  <a:srgbClr val="839495"/>
                </a:solidFill>
              </a:rPr>
              <a:t>theory</a:t>
            </a:r>
            <a:r>
              <a:rPr lang="cs-CZ" altLang="cs-CZ" dirty="0">
                <a:solidFill>
                  <a:srgbClr val="839495"/>
                </a:solidFill>
              </a:rPr>
              <a:t>: „</a:t>
            </a:r>
            <a:r>
              <a:rPr lang="cs-CZ" altLang="cs-CZ" i="1" dirty="0" err="1">
                <a:solidFill>
                  <a:srgbClr val="839495"/>
                </a:solidFill>
              </a:rPr>
              <a:t>Omnis</a:t>
            </a:r>
            <a:r>
              <a:rPr lang="cs-CZ" altLang="cs-CZ" i="1" dirty="0">
                <a:solidFill>
                  <a:srgbClr val="839495"/>
                </a:solidFill>
              </a:rPr>
              <a:t> </a:t>
            </a:r>
            <a:r>
              <a:rPr lang="cs-CZ" altLang="cs-CZ" i="1" dirty="0" err="1">
                <a:solidFill>
                  <a:srgbClr val="839495"/>
                </a:solidFill>
              </a:rPr>
              <a:t>cellula</a:t>
            </a:r>
            <a:r>
              <a:rPr lang="cs-CZ" altLang="cs-CZ" i="1" dirty="0">
                <a:solidFill>
                  <a:srgbClr val="839495"/>
                </a:solidFill>
              </a:rPr>
              <a:t> ex </a:t>
            </a:r>
            <a:r>
              <a:rPr lang="cs-CZ" altLang="cs-CZ" i="1" dirty="0" err="1">
                <a:solidFill>
                  <a:srgbClr val="839495"/>
                </a:solidFill>
              </a:rPr>
              <a:t>cellula</a:t>
            </a:r>
            <a:r>
              <a:rPr lang="cs-CZ" altLang="cs-CZ" dirty="0">
                <a:solidFill>
                  <a:srgbClr val="839495"/>
                </a:solidFill>
              </a:rPr>
              <a:t>“</a:t>
            </a:r>
          </a:p>
          <a:p>
            <a:pPr marL="0" lvl="1" algn="just">
              <a:lnSpc>
                <a:spcPct val="140000"/>
              </a:lnSpc>
              <a:spcBef>
                <a:spcPct val="0"/>
              </a:spcBef>
              <a:buNone/>
              <a:defRPr/>
            </a:pPr>
            <a:r>
              <a:rPr lang="cs-CZ" altLang="cs-CZ" b="1" u="sng" dirty="0">
                <a:solidFill>
                  <a:srgbClr val="839495"/>
                </a:solidFill>
              </a:rPr>
              <a:t>Ernst </a:t>
            </a:r>
            <a:r>
              <a:rPr lang="cs-CZ" altLang="cs-CZ" b="1" u="sng" dirty="0" err="1">
                <a:solidFill>
                  <a:srgbClr val="839495"/>
                </a:solidFill>
              </a:rPr>
              <a:t>Haeckel</a:t>
            </a:r>
            <a:r>
              <a:rPr lang="cs-CZ" altLang="cs-CZ" b="1" dirty="0">
                <a:solidFill>
                  <a:srgbClr val="839495"/>
                </a:solidFill>
              </a:rPr>
              <a:t> </a:t>
            </a:r>
            <a:r>
              <a:rPr lang="cs-CZ" altLang="cs-CZ" dirty="0">
                <a:solidFill>
                  <a:srgbClr val="839495"/>
                </a:solidFill>
              </a:rPr>
              <a:t>(1834-1919): </a:t>
            </a:r>
            <a:r>
              <a:rPr lang="cs-CZ" altLang="cs-CZ" dirty="0" err="1">
                <a:solidFill>
                  <a:srgbClr val="839495"/>
                </a:solidFill>
              </a:rPr>
              <a:t>biogenetic</a:t>
            </a:r>
            <a:r>
              <a:rPr lang="cs-CZ" altLang="cs-CZ" dirty="0">
                <a:solidFill>
                  <a:srgbClr val="839495"/>
                </a:solidFill>
              </a:rPr>
              <a:t> </a:t>
            </a:r>
            <a:r>
              <a:rPr lang="cs-CZ" altLang="cs-CZ" dirty="0" err="1">
                <a:solidFill>
                  <a:srgbClr val="839495"/>
                </a:solidFill>
              </a:rPr>
              <a:t>law</a:t>
            </a:r>
            <a:r>
              <a:rPr lang="cs-CZ" altLang="cs-CZ" dirty="0">
                <a:solidFill>
                  <a:srgbClr val="839495"/>
                </a:solidFill>
              </a:rPr>
              <a:t> (</a:t>
            </a:r>
            <a:r>
              <a:rPr lang="cs-CZ" altLang="cs-CZ" dirty="0" err="1">
                <a:solidFill>
                  <a:srgbClr val="839495"/>
                </a:solidFill>
              </a:rPr>
              <a:t>recapitulation</a:t>
            </a:r>
            <a:r>
              <a:rPr lang="cs-CZ" altLang="cs-CZ" dirty="0">
                <a:solidFill>
                  <a:srgbClr val="839495"/>
                </a:solidFill>
              </a:rPr>
              <a:t> </a:t>
            </a:r>
            <a:r>
              <a:rPr lang="cs-CZ" altLang="cs-CZ" dirty="0" err="1">
                <a:solidFill>
                  <a:srgbClr val="839495"/>
                </a:solidFill>
              </a:rPr>
              <a:t>theory</a:t>
            </a:r>
            <a:r>
              <a:rPr lang="cs-CZ" altLang="cs-CZ" dirty="0">
                <a:solidFill>
                  <a:srgbClr val="839495"/>
                </a:solidFill>
              </a:rPr>
              <a:t>): </a:t>
            </a:r>
            <a:r>
              <a:rPr lang="cs-CZ" altLang="cs-CZ" dirty="0" err="1">
                <a:solidFill>
                  <a:srgbClr val="839495"/>
                </a:solidFill>
              </a:rPr>
              <a:t>ontogeny</a:t>
            </a:r>
            <a:r>
              <a:rPr lang="cs-CZ" altLang="cs-CZ" dirty="0">
                <a:solidFill>
                  <a:srgbClr val="839495"/>
                </a:solidFill>
              </a:rPr>
              <a:t> </a:t>
            </a:r>
            <a:r>
              <a:rPr lang="cs-CZ" altLang="cs-CZ" dirty="0" err="1">
                <a:solidFill>
                  <a:srgbClr val="839495"/>
                </a:solidFill>
              </a:rPr>
              <a:t>recapitulates</a:t>
            </a:r>
            <a:r>
              <a:rPr lang="cs-CZ" altLang="cs-CZ" dirty="0">
                <a:solidFill>
                  <a:srgbClr val="839495"/>
                </a:solidFill>
              </a:rPr>
              <a:t> </a:t>
            </a:r>
            <a:r>
              <a:rPr lang="cs-CZ" altLang="cs-CZ" dirty="0" err="1">
                <a:solidFill>
                  <a:srgbClr val="839495"/>
                </a:solidFill>
              </a:rPr>
              <a:t>phylogeny</a:t>
            </a:r>
            <a:r>
              <a:rPr lang="cs-CZ" altLang="cs-CZ" dirty="0">
                <a:solidFill>
                  <a:srgbClr val="839495"/>
                </a:solidFill>
              </a:rPr>
              <a:t> </a:t>
            </a:r>
          </a:p>
          <a:p>
            <a:pPr marL="0" lvl="1" algn="just">
              <a:lnSpc>
                <a:spcPct val="140000"/>
              </a:lnSpc>
              <a:spcBef>
                <a:spcPct val="0"/>
              </a:spcBef>
              <a:buNone/>
              <a:defRPr/>
            </a:pPr>
            <a:r>
              <a:rPr lang="cs-CZ" altLang="cs-CZ" b="1" u="sng" dirty="0">
                <a:solidFill>
                  <a:srgbClr val="839495"/>
                </a:solidFill>
              </a:rPr>
              <a:t>August </a:t>
            </a:r>
            <a:r>
              <a:rPr lang="cs-CZ" altLang="cs-CZ" b="1" u="sng" dirty="0" err="1">
                <a:solidFill>
                  <a:srgbClr val="839495"/>
                </a:solidFill>
              </a:rPr>
              <a:t>Weismann</a:t>
            </a:r>
            <a:r>
              <a:rPr lang="cs-CZ" altLang="cs-CZ" b="1" dirty="0">
                <a:solidFill>
                  <a:srgbClr val="839495"/>
                </a:solidFill>
              </a:rPr>
              <a:t> </a:t>
            </a:r>
            <a:r>
              <a:rPr lang="cs-CZ" altLang="cs-CZ" dirty="0">
                <a:solidFill>
                  <a:srgbClr val="839495"/>
                </a:solidFill>
              </a:rPr>
              <a:t>(1834-1914): </a:t>
            </a:r>
            <a:r>
              <a:rPr lang="en-US" dirty="0">
                <a:solidFill>
                  <a:srgbClr val="839495"/>
                </a:solidFill>
              </a:rPr>
              <a:t>germ plasma continuity theory, </a:t>
            </a:r>
            <a:r>
              <a:rPr lang="en-US" dirty="0" err="1">
                <a:solidFill>
                  <a:srgbClr val="839495"/>
                </a:solidFill>
              </a:rPr>
              <a:t>ie</a:t>
            </a:r>
            <a:r>
              <a:rPr lang="cs-CZ" dirty="0">
                <a:solidFill>
                  <a:srgbClr val="839495"/>
                </a:solidFill>
              </a:rPr>
              <a:t>.</a:t>
            </a:r>
            <a:r>
              <a:rPr lang="en-US" dirty="0">
                <a:solidFill>
                  <a:srgbClr val="839495"/>
                </a:solidFill>
              </a:rPr>
              <a:t> germ cell lines = immortal "germen", transmitted through the mortal body </a:t>
            </a:r>
            <a:endParaRPr lang="cs-CZ" dirty="0">
              <a:solidFill>
                <a:srgbClr val="839495"/>
              </a:solidFill>
            </a:endParaRPr>
          </a:p>
          <a:p>
            <a:pPr marL="0" lvl="1" algn="just">
              <a:lnSpc>
                <a:spcPct val="140000"/>
              </a:lnSpc>
              <a:spcBef>
                <a:spcPct val="0"/>
              </a:spcBef>
              <a:buNone/>
              <a:defRPr/>
            </a:pPr>
            <a:r>
              <a:rPr lang="cs-CZ" altLang="cs-CZ" b="1" u="sng" dirty="0">
                <a:solidFill>
                  <a:srgbClr val="839495"/>
                </a:solidFill>
              </a:rPr>
              <a:t>Oscar and Richard </a:t>
            </a:r>
            <a:r>
              <a:rPr lang="cs-CZ" altLang="cs-CZ" b="1" u="sng" dirty="0" err="1">
                <a:solidFill>
                  <a:srgbClr val="839495"/>
                </a:solidFill>
              </a:rPr>
              <a:t>Hertwig</a:t>
            </a:r>
            <a:r>
              <a:rPr lang="cs-CZ" altLang="cs-CZ" b="1" u="sng" dirty="0">
                <a:solidFill>
                  <a:srgbClr val="839495"/>
                </a:solidFill>
              </a:rPr>
              <a:t> </a:t>
            </a:r>
            <a:r>
              <a:rPr lang="cs-CZ" altLang="cs-CZ" u="sng" dirty="0">
                <a:solidFill>
                  <a:srgbClr val="839495"/>
                </a:solidFill>
              </a:rPr>
              <a:t>(19./20. stol.)</a:t>
            </a:r>
            <a:r>
              <a:rPr lang="cs-CZ" altLang="cs-CZ" dirty="0">
                <a:solidFill>
                  <a:srgbClr val="839495"/>
                </a:solidFill>
              </a:rPr>
              <a:t>:  </a:t>
            </a:r>
            <a:r>
              <a:rPr lang="en-US" dirty="0">
                <a:solidFill>
                  <a:srgbClr val="839495"/>
                </a:solidFill>
              </a:rPr>
              <a:t>study of fertilization (model organism</a:t>
            </a:r>
            <a:r>
              <a:rPr lang="cs-CZ" dirty="0">
                <a:solidFill>
                  <a:srgbClr val="839495"/>
                </a:solidFill>
              </a:rPr>
              <a:t>:</a:t>
            </a:r>
            <a:r>
              <a:rPr lang="en-US" dirty="0">
                <a:solidFill>
                  <a:srgbClr val="839495"/>
                </a:solidFill>
              </a:rPr>
              <a:t> sea urchin, zygote comes from the union of two different germ cells), </a:t>
            </a:r>
            <a:r>
              <a:rPr lang="en-US" dirty="0" err="1">
                <a:solidFill>
                  <a:srgbClr val="839495"/>
                </a:solidFill>
              </a:rPr>
              <a:t>mesoblast</a:t>
            </a:r>
            <a:r>
              <a:rPr lang="en-US" dirty="0">
                <a:solidFill>
                  <a:srgbClr val="839495"/>
                </a:solidFill>
              </a:rPr>
              <a:t>: middle germ leaf </a:t>
            </a:r>
            <a:endParaRPr lang="cs-CZ" dirty="0">
              <a:solidFill>
                <a:srgbClr val="839495"/>
              </a:solidFill>
            </a:endParaRPr>
          </a:p>
          <a:p>
            <a:pPr marL="0" lvl="1" algn="just">
              <a:lnSpc>
                <a:spcPct val="140000"/>
              </a:lnSpc>
              <a:spcBef>
                <a:spcPct val="0"/>
              </a:spcBef>
              <a:buNone/>
              <a:defRPr/>
            </a:pPr>
            <a:r>
              <a:rPr lang="cs-CZ" altLang="cs-CZ" b="1" u="sng" dirty="0">
                <a:solidFill>
                  <a:srgbClr val="839495"/>
                </a:solidFill>
              </a:rPr>
              <a:t>O. </a:t>
            </a:r>
            <a:r>
              <a:rPr lang="cs-CZ" altLang="cs-CZ" b="1" u="sng" dirty="0" err="1">
                <a:solidFill>
                  <a:srgbClr val="839495"/>
                </a:solidFill>
              </a:rPr>
              <a:t>Hertwig</a:t>
            </a:r>
            <a:r>
              <a:rPr lang="cs-CZ" altLang="cs-CZ" b="1" u="sng" dirty="0">
                <a:solidFill>
                  <a:srgbClr val="839495"/>
                </a:solidFill>
              </a:rPr>
              <a:t> (</a:t>
            </a:r>
            <a:r>
              <a:rPr lang="cs-CZ" altLang="cs-CZ" u="sng" dirty="0">
                <a:solidFill>
                  <a:srgbClr val="839495"/>
                </a:solidFill>
              </a:rPr>
              <a:t>1875): </a:t>
            </a:r>
            <a:r>
              <a:rPr lang="cs-CZ" altLang="cs-CZ" dirty="0">
                <a:solidFill>
                  <a:srgbClr val="839495"/>
                </a:solidFill>
              </a:rPr>
              <a:t>f</a:t>
            </a:r>
            <a:r>
              <a:rPr lang="en-US" dirty="0" err="1">
                <a:solidFill>
                  <a:srgbClr val="839495"/>
                </a:solidFill>
              </a:rPr>
              <a:t>ertilization</a:t>
            </a:r>
            <a:r>
              <a:rPr lang="en-US" dirty="0">
                <a:solidFill>
                  <a:srgbClr val="839495"/>
                </a:solidFill>
              </a:rPr>
              <a:t> ← a single sperm, 1890 description of the stages of meiosis </a:t>
            </a:r>
            <a:endParaRPr lang="cs-CZ" altLang="cs-CZ" sz="2000" dirty="0">
              <a:solidFill>
                <a:srgbClr val="839495"/>
              </a:solidFill>
            </a:endParaRPr>
          </a:p>
          <a:p>
            <a:pPr eaLnBrk="1" hangingPunct="1">
              <a:lnSpc>
                <a:spcPct val="80000"/>
              </a:lnSpc>
              <a:defRPr/>
            </a:pPr>
            <a:endParaRPr lang="cs-CZ" altLang="cs-CZ" sz="1600" dirty="0">
              <a:solidFill>
                <a:srgbClr val="839495"/>
              </a:solidFill>
            </a:endParaRPr>
          </a:p>
        </p:txBody>
      </p:sp>
      <p:pic>
        <p:nvPicPr>
          <p:cNvPr id="7172" name="Picture 5" descr="cell the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405" y="1838632"/>
            <a:ext cx="3684270" cy="188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Oval 6"/>
          <p:cNvSpPr>
            <a:spLocks noChangeArrowheads="1"/>
          </p:cNvSpPr>
          <p:nvPr/>
        </p:nvSpPr>
        <p:spPr bwMode="auto">
          <a:xfrm rot="2251569">
            <a:off x="10062281" y="1549948"/>
            <a:ext cx="1887537" cy="2894012"/>
          </a:xfrm>
          <a:prstGeom prst="ellipse">
            <a:avLst/>
          </a:prstGeom>
          <a:noFill/>
          <a:ln w="254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solidFill>
                <a:srgbClr val="839495"/>
              </a:solidFill>
              <a:latin typeface="+mn-lt"/>
            </a:endParaRPr>
          </a:p>
        </p:txBody>
      </p:sp>
      <p:sp>
        <p:nvSpPr>
          <p:cNvPr id="7174" name="Rectangle 7"/>
          <p:cNvSpPr>
            <a:spLocks noChangeArrowheads="1"/>
          </p:cNvSpPr>
          <p:nvPr/>
        </p:nvSpPr>
        <p:spPr bwMode="auto">
          <a:xfrm>
            <a:off x="9237711" y="6109063"/>
            <a:ext cx="25859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cs-CZ" altLang="cs-CZ" sz="800" dirty="0">
                <a:solidFill>
                  <a:srgbClr val="839495"/>
                </a:solidFill>
                <a:latin typeface="+mn-lt"/>
              </a:rPr>
              <a:t>http://ezlinking.blogspot.cz/2013/04/cell-theory_22.html</a:t>
            </a:r>
          </a:p>
        </p:txBody>
      </p:sp>
      <p:sp>
        <p:nvSpPr>
          <p:cNvPr id="9"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173670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01783" y="1119052"/>
            <a:ext cx="7556500" cy="609600"/>
          </a:xfrm>
        </p:spPr>
        <p:txBody>
          <a:bodyPr>
            <a:noAutofit/>
          </a:bodyPr>
          <a:lstStyle/>
          <a:p>
            <a:pPr eaLnBrk="1" hangingPunct="1"/>
            <a:r>
              <a:rPr lang="cs-CZ" altLang="cs-CZ" dirty="0" err="1">
                <a:solidFill>
                  <a:srgbClr val="839495"/>
                </a:solidFill>
                <a:latin typeface="+mn-lt"/>
              </a:rPr>
              <a:t>Hall</a:t>
            </a:r>
            <a:r>
              <a:rPr lang="cs-CZ" altLang="cs-CZ" dirty="0">
                <a:solidFill>
                  <a:srgbClr val="839495"/>
                </a:solidFill>
                <a:latin typeface="+mn-lt"/>
              </a:rPr>
              <a:t> </a:t>
            </a:r>
            <a:r>
              <a:rPr lang="cs-CZ" altLang="cs-CZ" dirty="0" err="1">
                <a:solidFill>
                  <a:srgbClr val="839495"/>
                </a:solidFill>
                <a:latin typeface="+mn-lt"/>
              </a:rPr>
              <a:t>of</a:t>
            </a:r>
            <a:r>
              <a:rPr lang="cs-CZ" altLang="cs-CZ" dirty="0">
                <a:solidFill>
                  <a:srgbClr val="839495"/>
                </a:solidFill>
                <a:latin typeface="+mn-lt"/>
              </a:rPr>
              <a:t> </a:t>
            </a:r>
            <a:r>
              <a:rPr lang="cs-CZ" altLang="cs-CZ" dirty="0" err="1">
                <a:solidFill>
                  <a:srgbClr val="839495"/>
                </a:solidFill>
                <a:latin typeface="+mn-lt"/>
              </a:rPr>
              <a:t>Fame</a:t>
            </a:r>
            <a:endParaRPr lang="cs-CZ" altLang="cs-CZ" dirty="0">
              <a:solidFill>
                <a:srgbClr val="839495"/>
              </a:solidFill>
              <a:latin typeface="+mn-lt"/>
            </a:endParaRPr>
          </a:p>
        </p:txBody>
      </p:sp>
      <p:sp>
        <p:nvSpPr>
          <p:cNvPr id="8195" name="Rectangle 3"/>
          <p:cNvSpPr>
            <a:spLocks noGrp="1" noChangeArrowheads="1"/>
          </p:cNvSpPr>
          <p:nvPr>
            <p:ph type="body" idx="1"/>
          </p:nvPr>
        </p:nvSpPr>
        <p:spPr>
          <a:xfrm>
            <a:off x="233265" y="1820090"/>
            <a:ext cx="11700588" cy="4258493"/>
          </a:xfrm>
          <a:solidFill>
            <a:schemeClr val="bg1"/>
          </a:solidFill>
        </p:spPr>
        <p:txBody>
          <a:bodyPr>
            <a:noAutofit/>
          </a:bodyPr>
          <a:lstStyle/>
          <a:p>
            <a:pPr marL="0" lvl="1" indent="0">
              <a:lnSpc>
                <a:spcPct val="150000"/>
              </a:lnSpc>
              <a:spcBef>
                <a:spcPct val="0"/>
              </a:spcBef>
              <a:buNone/>
              <a:defRPr/>
            </a:pPr>
            <a:r>
              <a:rPr lang="en-US" b="1" u="sng" dirty="0">
                <a:solidFill>
                  <a:srgbClr val="839495"/>
                </a:solidFill>
              </a:rPr>
              <a:t>Theodor </a:t>
            </a:r>
            <a:r>
              <a:rPr lang="en-US" b="1" u="sng" dirty="0" err="1">
                <a:solidFill>
                  <a:srgbClr val="839495"/>
                </a:solidFill>
              </a:rPr>
              <a:t>Boveri</a:t>
            </a:r>
            <a:r>
              <a:rPr lang="en-US" b="1" u="sng" dirty="0">
                <a:solidFill>
                  <a:srgbClr val="839495"/>
                </a:solidFill>
              </a:rPr>
              <a:t> (</a:t>
            </a:r>
            <a:r>
              <a:rPr lang="en-US" dirty="0">
                <a:solidFill>
                  <a:srgbClr val="839495"/>
                </a:solidFill>
              </a:rPr>
              <a:t>1862-1915</a:t>
            </a:r>
            <a:r>
              <a:rPr lang="en-US" b="1" dirty="0">
                <a:solidFill>
                  <a:srgbClr val="839495"/>
                </a:solidFill>
              </a:rPr>
              <a:t>): </a:t>
            </a:r>
            <a:r>
              <a:rPr lang="en-US" dirty="0">
                <a:solidFill>
                  <a:srgbClr val="839495"/>
                </a:solidFill>
              </a:rPr>
              <a:t>chromosome theory: defined nuclear complexes with different effects on different cells </a:t>
            </a:r>
            <a:endParaRPr lang="cs-CZ" dirty="0">
              <a:solidFill>
                <a:srgbClr val="839495"/>
              </a:solidFill>
            </a:endParaRPr>
          </a:p>
          <a:p>
            <a:pPr marL="0" lvl="1" indent="0">
              <a:lnSpc>
                <a:spcPct val="150000"/>
              </a:lnSpc>
              <a:spcBef>
                <a:spcPct val="0"/>
              </a:spcBef>
              <a:buNone/>
              <a:defRPr/>
            </a:pPr>
            <a:r>
              <a:rPr lang="en-US" b="1" u="sng" dirty="0">
                <a:solidFill>
                  <a:srgbClr val="839495"/>
                </a:solidFill>
              </a:rPr>
              <a:t>Thomas Hunt Morgan </a:t>
            </a:r>
            <a:r>
              <a:rPr lang="en-US" dirty="0">
                <a:solidFill>
                  <a:srgbClr val="839495"/>
                </a:solidFill>
              </a:rPr>
              <a:t>(1866 - 1945): model </a:t>
            </a:r>
            <a:r>
              <a:rPr lang="en-US" i="1" dirty="0">
                <a:solidFill>
                  <a:srgbClr val="839495"/>
                </a:solidFill>
              </a:rPr>
              <a:t>Drosophila</a:t>
            </a:r>
            <a:r>
              <a:rPr lang="en-US" dirty="0">
                <a:solidFill>
                  <a:srgbClr val="839495"/>
                </a:solidFill>
              </a:rPr>
              <a:t>, 1933: Nobel Prize as the first biologist! </a:t>
            </a:r>
            <a:endParaRPr lang="cs-CZ" dirty="0">
              <a:solidFill>
                <a:srgbClr val="839495"/>
              </a:solidFill>
            </a:endParaRPr>
          </a:p>
          <a:p>
            <a:pPr marL="0" lvl="1" indent="0">
              <a:lnSpc>
                <a:spcPct val="150000"/>
              </a:lnSpc>
              <a:spcBef>
                <a:spcPct val="0"/>
              </a:spcBef>
              <a:buNone/>
              <a:defRPr/>
            </a:pPr>
            <a:r>
              <a:rPr lang="en-US" b="1" u="sng" dirty="0">
                <a:solidFill>
                  <a:srgbClr val="839495"/>
                </a:solidFill>
              </a:rPr>
              <a:t>Hans Spemann </a:t>
            </a:r>
            <a:r>
              <a:rPr lang="en-US" dirty="0">
                <a:solidFill>
                  <a:srgbClr val="839495"/>
                </a:solidFill>
              </a:rPr>
              <a:t>(1869-1941): </a:t>
            </a:r>
            <a:r>
              <a:rPr lang="cs-CZ" dirty="0">
                <a:solidFill>
                  <a:srgbClr val="839495"/>
                </a:solidFill>
              </a:rPr>
              <a:t> </a:t>
            </a:r>
            <a:r>
              <a:rPr lang="en-US" dirty="0">
                <a:solidFill>
                  <a:srgbClr val="839495"/>
                </a:solidFill>
              </a:rPr>
              <a:t>amphibian research, embryonic induction (1924) = the ability of </a:t>
            </a:r>
            <a:r>
              <a:rPr lang="cs-CZ" dirty="0">
                <a:solidFill>
                  <a:srgbClr val="839495"/>
                </a:solidFill>
              </a:rPr>
              <a:t>a</a:t>
            </a:r>
            <a:r>
              <a:rPr lang="en-US" dirty="0">
                <a:solidFill>
                  <a:srgbClr val="839495"/>
                </a:solidFill>
              </a:rPr>
              <a:t> embryonic tissue to induce differentiation of another tissue, 1935: Nobel Prize </a:t>
            </a:r>
            <a:endParaRPr lang="cs-CZ" dirty="0">
              <a:solidFill>
                <a:srgbClr val="839495"/>
              </a:solidFill>
            </a:endParaRPr>
          </a:p>
          <a:p>
            <a:pPr marL="0" lvl="1" indent="0">
              <a:lnSpc>
                <a:spcPct val="150000"/>
              </a:lnSpc>
              <a:spcBef>
                <a:spcPct val="0"/>
              </a:spcBef>
              <a:buNone/>
              <a:defRPr/>
            </a:pPr>
            <a:r>
              <a:rPr lang="en-US" b="1" u="sng" dirty="0">
                <a:solidFill>
                  <a:srgbClr val="839495"/>
                </a:solidFill>
              </a:rPr>
              <a:t>Sydney Brenner </a:t>
            </a:r>
            <a:r>
              <a:rPr lang="en-US" dirty="0">
                <a:solidFill>
                  <a:srgbClr val="839495"/>
                </a:solidFill>
              </a:rPr>
              <a:t>(1927): model organism </a:t>
            </a:r>
            <a:r>
              <a:rPr lang="en-US" i="1" dirty="0" err="1">
                <a:solidFill>
                  <a:srgbClr val="839495"/>
                </a:solidFill>
              </a:rPr>
              <a:t>Caenorhabditis</a:t>
            </a:r>
            <a:r>
              <a:rPr lang="en-US" i="1" dirty="0">
                <a:solidFill>
                  <a:srgbClr val="839495"/>
                </a:solidFill>
              </a:rPr>
              <a:t> </a:t>
            </a:r>
            <a:r>
              <a:rPr lang="en-US" i="1" dirty="0" err="1">
                <a:solidFill>
                  <a:srgbClr val="839495"/>
                </a:solidFill>
              </a:rPr>
              <a:t>elegans</a:t>
            </a:r>
            <a:r>
              <a:rPr lang="en-US" dirty="0">
                <a:solidFill>
                  <a:srgbClr val="839495"/>
                </a:solidFill>
              </a:rPr>
              <a:t>, 2002: Nobel Prize; interesting videos about the </a:t>
            </a:r>
            <a:r>
              <a:rPr lang="cs-CZ" dirty="0" err="1">
                <a:solidFill>
                  <a:srgbClr val="839495"/>
                </a:solidFill>
              </a:rPr>
              <a:t>importance</a:t>
            </a:r>
            <a:r>
              <a:rPr lang="en-US" dirty="0">
                <a:solidFill>
                  <a:srgbClr val="839495"/>
                </a:solidFill>
              </a:rPr>
              <a:t> of  </a:t>
            </a:r>
            <a:r>
              <a:rPr lang="en-US" i="1" dirty="0" err="1">
                <a:solidFill>
                  <a:srgbClr val="839495"/>
                </a:solidFill>
              </a:rPr>
              <a:t>Caenorhabditis</a:t>
            </a:r>
            <a:r>
              <a:rPr lang="en-US" i="1" dirty="0">
                <a:solidFill>
                  <a:srgbClr val="839495"/>
                </a:solidFill>
              </a:rPr>
              <a:t> </a:t>
            </a:r>
            <a:r>
              <a:rPr lang="en-US" i="1" dirty="0" err="1">
                <a:solidFill>
                  <a:srgbClr val="839495"/>
                </a:solidFill>
              </a:rPr>
              <a:t>elegans</a:t>
            </a:r>
            <a:r>
              <a:rPr lang="en-US" i="1" dirty="0">
                <a:solidFill>
                  <a:srgbClr val="839495"/>
                </a:solidFill>
              </a:rPr>
              <a:t> </a:t>
            </a:r>
            <a:r>
              <a:rPr lang="en-US" dirty="0">
                <a:solidFill>
                  <a:srgbClr val="839495"/>
                </a:solidFill>
              </a:rPr>
              <a:t>in biology: </a:t>
            </a:r>
            <a:r>
              <a:rPr lang="en-US" i="1" dirty="0">
                <a:solidFill>
                  <a:srgbClr val="839495"/>
                </a:solidFill>
              </a:rPr>
              <a:t>http://www.jove.com/science-education/5110/c-elegans-development-and-reproduction</a:t>
            </a:r>
            <a:r>
              <a:rPr lang="en-US" dirty="0">
                <a:solidFill>
                  <a:srgbClr val="839495"/>
                </a:solidFill>
              </a:rPr>
              <a:t> </a:t>
            </a:r>
            <a:r>
              <a:rPr lang="cs-CZ" dirty="0">
                <a:solidFill>
                  <a:srgbClr val="839495"/>
                </a:solidFill>
              </a:rPr>
              <a:t>and </a:t>
            </a:r>
            <a:r>
              <a:rPr lang="en-US" i="1" dirty="0">
                <a:solidFill>
                  <a:srgbClr val="839495"/>
                </a:solidFill>
              </a:rPr>
              <a:t>http://www.jove.com/video/2852/time-lapse-microscopy-of-early-embryogenesis-in-caenorhabditis-elegans</a:t>
            </a:r>
            <a:r>
              <a:rPr lang="en-US" dirty="0">
                <a:solidFill>
                  <a:srgbClr val="839495"/>
                </a:solidFill>
              </a:rPr>
              <a:t> </a:t>
            </a:r>
            <a:endParaRPr lang="cs-CZ" dirty="0">
              <a:solidFill>
                <a:srgbClr val="839495"/>
              </a:solidFill>
            </a:endParaRPr>
          </a:p>
          <a:p>
            <a:pPr marL="0" lvl="1" indent="0">
              <a:lnSpc>
                <a:spcPct val="150000"/>
              </a:lnSpc>
              <a:spcBef>
                <a:spcPct val="0"/>
              </a:spcBef>
              <a:buNone/>
              <a:defRPr/>
            </a:pPr>
            <a:r>
              <a:rPr lang="en-US" b="1" u="sng" dirty="0">
                <a:solidFill>
                  <a:srgbClr val="839495"/>
                </a:solidFill>
              </a:rPr>
              <a:t>Robert Edwards and Patrick Steptoe </a:t>
            </a:r>
            <a:r>
              <a:rPr lang="cs-CZ" dirty="0">
                <a:solidFill>
                  <a:srgbClr val="839495"/>
                </a:solidFill>
              </a:rPr>
              <a:t>(</a:t>
            </a:r>
            <a:r>
              <a:rPr lang="en-US" dirty="0">
                <a:solidFill>
                  <a:srgbClr val="839495"/>
                </a:solidFill>
              </a:rPr>
              <a:t>1978</a:t>
            </a:r>
            <a:r>
              <a:rPr lang="cs-CZ" dirty="0">
                <a:solidFill>
                  <a:srgbClr val="839495"/>
                </a:solidFill>
              </a:rPr>
              <a:t>): </a:t>
            </a:r>
            <a:r>
              <a:rPr lang="en-US" dirty="0">
                <a:solidFill>
                  <a:srgbClr val="839495"/>
                </a:solidFill>
              </a:rPr>
              <a:t>Louise Brown (UK) is the first "test tube baby" in the world</a:t>
            </a:r>
            <a:r>
              <a:rPr lang="cs-CZ" dirty="0">
                <a:solidFill>
                  <a:srgbClr val="839495"/>
                </a:solidFill>
              </a:rPr>
              <a:t>;</a:t>
            </a:r>
            <a:r>
              <a:rPr lang="en-US" dirty="0">
                <a:solidFill>
                  <a:srgbClr val="839495"/>
                </a:solidFill>
              </a:rPr>
              <a:t> R. Edwards </a:t>
            </a:r>
            <a:r>
              <a:rPr lang="cs-CZ" dirty="0">
                <a:solidFill>
                  <a:srgbClr val="839495"/>
                </a:solidFill>
              </a:rPr>
              <a:t>(</a:t>
            </a:r>
            <a:r>
              <a:rPr lang="en-US" dirty="0">
                <a:solidFill>
                  <a:srgbClr val="839495"/>
                </a:solidFill>
              </a:rPr>
              <a:t>2010</a:t>
            </a:r>
            <a:r>
              <a:rPr lang="cs-CZ" dirty="0">
                <a:solidFill>
                  <a:srgbClr val="839495"/>
                </a:solidFill>
              </a:rPr>
              <a:t>):</a:t>
            </a:r>
            <a:r>
              <a:rPr lang="en-US" dirty="0">
                <a:solidFill>
                  <a:srgbClr val="839495"/>
                </a:solidFill>
              </a:rPr>
              <a:t> Nobel Prize in Physiology and Medicine, (Steptoe die</a:t>
            </a:r>
            <a:r>
              <a:rPr lang="cs-CZ" dirty="0">
                <a:solidFill>
                  <a:srgbClr val="839495"/>
                </a:solidFill>
              </a:rPr>
              <a:t>d</a:t>
            </a:r>
            <a:r>
              <a:rPr lang="en-US" dirty="0">
                <a:solidFill>
                  <a:srgbClr val="839495"/>
                </a:solidFill>
              </a:rPr>
              <a:t> 1988)</a:t>
            </a:r>
            <a:r>
              <a:rPr lang="cs-CZ" dirty="0">
                <a:solidFill>
                  <a:srgbClr val="839495"/>
                </a:solidFill>
              </a:rPr>
              <a:t>;</a:t>
            </a:r>
            <a:r>
              <a:rPr lang="en-US" dirty="0">
                <a:solidFill>
                  <a:srgbClr val="839495"/>
                </a:solidFill>
              </a:rPr>
              <a:t> Luisa's birth raises a number of questions → 1984 Warnock Report (model </a:t>
            </a:r>
            <a:r>
              <a:rPr lang="cs-CZ" dirty="0" err="1">
                <a:solidFill>
                  <a:srgbClr val="839495"/>
                </a:solidFill>
              </a:rPr>
              <a:t>document</a:t>
            </a:r>
            <a:r>
              <a:rPr lang="en-US" dirty="0">
                <a:solidFill>
                  <a:srgbClr val="839495"/>
                </a:solidFill>
              </a:rPr>
              <a:t> for assisted reproduction legislation in the UK</a:t>
            </a:r>
            <a:r>
              <a:rPr lang="cs-CZ" dirty="0">
                <a:solidFill>
                  <a:srgbClr val="839495"/>
                </a:solidFill>
              </a:rPr>
              <a:t> and </a:t>
            </a:r>
            <a:r>
              <a:rPr lang="cs-CZ" dirty="0" err="1">
                <a:solidFill>
                  <a:srgbClr val="839495"/>
                </a:solidFill>
              </a:rPr>
              <a:t>other</a:t>
            </a:r>
            <a:r>
              <a:rPr lang="cs-CZ" dirty="0">
                <a:solidFill>
                  <a:srgbClr val="839495"/>
                </a:solidFill>
              </a:rPr>
              <a:t> </a:t>
            </a:r>
            <a:r>
              <a:rPr lang="cs-CZ" dirty="0" err="1">
                <a:solidFill>
                  <a:srgbClr val="839495"/>
                </a:solidFill>
              </a:rPr>
              <a:t>countries</a:t>
            </a:r>
            <a:r>
              <a:rPr lang="en-US" dirty="0">
                <a:solidFill>
                  <a:srgbClr val="839495"/>
                </a:solidFill>
              </a:rPr>
              <a:t>) </a:t>
            </a:r>
            <a:endParaRPr lang="cs-CZ" dirty="0">
              <a:solidFill>
                <a:srgbClr val="839495"/>
              </a:solidFill>
            </a:endParaRPr>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spTree>
    <p:extLst>
      <p:ext uri="{BB962C8B-B14F-4D97-AF65-F5344CB8AC3E}">
        <p14:creationId xmlns:p14="http://schemas.microsoft.com/office/powerpoint/2010/main" val="279630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Model </a:t>
            </a:r>
            <a:r>
              <a:rPr lang="cs-CZ" dirty="0" err="1">
                <a:latin typeface="+mn-lt"/>
              </a:rPr>
              <a:t>organisms</a:t>
            </a:r>
            <a:r>
              <a:rPr lang="cs-CZ" dirty="0">
                <a:latin typeface="+mn-lt"/>
              </a:rPr>
              <a:t> in embryology</a:t>
            </a:r>
          </a:p>
        </p:txBody>
      </p:sp>
      <p:sp>
        <p:nvSpPr>
          <p:cNvPr id="3" name="Zástupný symbol pro obsah 2"/>
          <p:cNvSpPr>
            <a:spLocks noGrp="1"/>
          </p:cNvSpPr>
          <p:nvPr>
            <p:ph idx="1"/>
          </p:nvPr>
        </p:nvSpPr>
        <p:spPr>
          <a:xfrm>
            <a:off x="205273" y="1845734"/>
            <a:ext cx="10954139" cy="4459272"/>
          </a:xfrm>
        </p:spPr>
        <p:txBody>
          <a:bodyPr>
            <a:normAutofit fontScale="85000" lnSpcReduction="10000"/>
          </a:bodyPr>
          <a:lstStyle/>
          <a:p>
            <a:pPr>
              <a:lnSpc>
                <a:spcPct val="134000"/>
              </a:lnSpc>
              <a:spcBef>
                <a:spcPts val="0"/>
              </a:spcBef>
              <a:spcAft>
                <a:spcPts val="0"/>
              </a:spcAft>
              <a:buFont typeface="Wingdings" panose="05000000000000000000" pitchFamily="2" charset="2"/>
              <a:buChar char="§"/>
            </a:pPr>
            <a:r>
              <a:rPr lang="cs-CZ" dirty="0"/>
              <a:t> </a:t>
            </a:r>
            <a:r>
              <a:rPr lang="en-US" dirty="0"/>
              <a:t>Model organism</a:t>
            </a:r>
            <a:r>
              <a:rPr lang="cs-CZ" dirty="0"/>
              <a:t>s</a:t>
            </a:r>
            <a:r>
              <a:rPr lang="en-US" dirty="0"/>
              <a:t>: </a:t>
            </a:r>
            <a:r>
              <a:rPr lang="cs-CZ" dirty="0" err="1"/>
              <a:t>their</a:t>
            </a:r>
            <a:r>
              <a:rPr lang="cs-CZ" dirty="0"/>
              <a:t> </a:t>
            </a:r>
            <a:r>
              <a:rPr lang="en-US" dirty="0"/>
              <a:t>research serves </a:t>
            </a:r>
            <a:r>
              <a:rPr lang="cs-CZ" dirty="0"/>
              <a:t>to </a:t>
            </a:r>
            <a:r>
              <a:rPr lang="cs-CZ" dirty="0" err="1"/>
              <a:t>acquire</a:t>
            </a:r>
            <a:r>
              <a:rPr lang="cs-CZ" dirty="0"/>
              <a:t> </a:t>
            </a:r>
            <a:r>
              <a:rPr lang="cs-CZ" dirty="0" err="1"/>
              <a:t>information</a:t>
            </a:r>
            <a:r>
              <a:rPr lang="cs-CZ" dirty="0"/>
              <a:t> </a:t>
            </a:r>
            <a:r>
              <a:rPr lang="cs-CZ" dirty="0" err="1"/>
              <a:t>about</a:t>
            </a:r>
            <a:r>
              <a:rPr lang="cs-CZ" dirty="0"/>
              <a:t> these species</a:t>
            </a:r>
            <a:r>
              <a:rPr lang="en-US" dirty="0"/>
              <a:t>, but also to study general phenomena and derive laws applicable to other organisms. The study of these </a:t>
            </a:r>
            <a:r>
              <a:rPr lang="cs-CZ" dirty="0"/>
              <a:t>species</a:t>
            </a:r>
            <a:r>
              <a:rPr lang="en-US" dirty="0"/>
              <a:t> has enabled significant discoveries in many disciplines, including embryology and developmental biology, with far-reaching implications for practice</a:t>
            </a:r>
            <a:endParaRPr lang="cs-CZ" dirty="0"/>
          </a:p>
          <a:p>
            <a:pPr>
              <a:lnSpc>
                <a:spcPct val="134000"/>
              </a:lnSpc>
              <a:spcBef>
                <a:spcPts val="0"/>
              </a:spcBef>
              <a:spcAft>
                <a:spcPts val="0"/>
              </a:spcAft>
              <a:buFont typeface="Wingdings" panose="05000000000000000000" pitchFamily="2" charset="2"/>
              <a:buChar char="§"/>
            </a:pPr>
            <a:r>
              <a:rPr lang="cs-CZ" dirty="0"/>
              <a:t> </a:t>
            </a:r>
            <a:r>
              <a:rPr lang="en-US" b="1" dirty="0"/>
              <a:t>Important model </a:t>
            </a:r>
            <a:r>
              <a:rPr lang="cs-CZ" b="1" dirty="0"/>
              <a:t>species</a:t>
            </a:r>
            <a:r>
              <a:rPr lang="en-US" b="1" dirty="0"/>
              <a:t> include:  </a:t>
            </a:r>
            <a:endParaRPr lang="cs-CZ" b="1" dirty="0"/>
          </a:p>
          <a:p>
            <a:pPr>
              <a:lnSpc>
                <a:spcPct val="134000"/>
              </a:lnSpc>
              <a:spcBef>
                <a:spcPts val="0"/>
              </a:spcBef>
              <a:spcAft>
                <a:spcPts val="0"/>
              </a:spcAft>
              <a:buFont typeface="Wingdings" panose="05000000000000000000" pitchFamily="2" charset="2"/>
              <a:buChar char="§"/>
            </a:pPr>
            <a:r>
              <a:rPr lang="cs-CZ" b="1" dirty="0"/>
              <a:t> </a:t>
            </a:r>
            <a:r>
              <a:rPr lang="cs-CZ" dirty="0" err="1"/>
              <a:t>worm</a:t>
            </a:r>
            <a:r>
              <a:rPr lang="cs-CZ" dirty="0"/>
              <a:t> (</a:t>
            </a:r>
            <a:r>
              <a:rPr lang="cs-CZ" i="1" dirty="0" err="1"/>
              <a:t>Caenorhabditis</a:t>
            </a:r>
            <a:r>
              <a:rPr lang="cs-CZ" i="1" dirty="0"/>
              <a:t> </a:t>
            </a:r>
            <a:r>
              <a:rPr lang="cs-CZ" i="1" dirty="0" err="1"/>
              <a:t>elegans</a:t>
            </a:r>
            <a:r>
              <a:rPr lang="cs-CZ" i="1" dirty="0"/>
              <a:t>, </a:t>
            </a:r>
            <a:r>
              <a:rPr lang="cs-CZ" i="1" dirty="0" err="1"/>
              <a:t>Phylum</a:t>
            </a:r>
            <a:r>
              <a:rPr lang="cs-CZ" i="1" dirty="0"/>
              <a:t>: </a:t>
            </a:r>
            <a:r>
              <a:rPr lang="cs-CZ" i="1" dirty="0" err="1"/>
              <a:t>Nematode</a:t>
            </a:r>
            <a:r>
              <a:rPr lang="cs-CZ" i="1" dirty="0"/>
              <a:t>)</a:t>
            </a:r>
          </a:p>
          <a:p>
            <a:pPr>
              <a:lnSpc>
                <a:spcPct val="134000"/>
              </a:lnSpc>
              <a:spcBef>
                <a:spcPts val="0"/>
              </a:spcBef>
              <a:spcAft>
                <a:spcPts val="0"/>
              </a:spcAft>
              <a:buFont typeface="Wingdings" panose="05000000000000000000" pitchFamily="2" charset="2"/>
              <a:buChar char="§"/>
            </a:pPr>
            <a:r>
              <a:rPr lang="cs-CZ" dirty="0"/>
              <a:t> </a:t>
            </a:r>
            <a:r>
              <a:rPr lang="cs-CZ" dirty="0" err="1"/>
              <a:t>fruit</a:t>
            </a:r>
            <a:r>
              <a:rPr lang="cs-CZ" dirty="0"/>
              <a:t> </a:t>
            </a:r>
            <a:r>
              <a:rPr lang="cs-CZ" dirty="0" err="1"/>
              <a:t>fly</a:t>
            </a:r>
            <a:r>
              <a:rPr lang="cs-CZ" dirty="0"/>
              <a:t> (</a:t>
            </a:r>
            <a:r>
              <a:rPr lang="en-US" i="1" dirty="0"/>
              <a:t>Drosophila </a:t>
            </a:r>
            <a:r>
              <a:rPr lang="cs-CZ" dirty="0"/>
              <a:t>(“</a:t>
            </a:r>
            <a:r>
              <a:rPr lang="cs-CZ" dirty="0" err="1"/>
              <a:t>dew</a:t>
            </a:r>
            <a:r>
              <a:rPr lang="cs-CZ" dirty="0"/>
              <a:t> </a:t>
            </a:r>
            <a:r>
              <a:rPr lang="cs-CZ" dirty="0" err="1"/>
              <a:t>lover</a:t>
            </a:r>
            <a:r>
              <a:rPr lang="cs-CZ" dirty="0"/>
              <a:t>”) </a:t>
            </a:r>
            <a:r>
              <a:rPr lang="en-US" i="1" dirty="0"/>
              <a:t>melanogaster</a:t>
            </a:r>
            <a:r>
              <a:rPr lang="cs-CZ" i="1" dirty="0"/>
              <a:t> </a:t>
            </a:r>
            <a:r>
              <a:rPr lang="cs-CZ" dirty="0"/>
              <a:t>(“</a:t>
            </a:r>
            <a:r>
              <a:rPr lang="cs-CZ" dirty="0" err="1"/>
              <a:t>dark</a:t>
            </a:r>
            <a:r>
              <a:rPr lang="cs-CZ" dirty="0"/>
              <a:t> gut”)</a:t>
            </a:r>
            <a:r>
              <a:rPr lang="cs-CZ" i="1" dirty="0"/>
              <a:t>, </a:t>
            </a:r>
            <a:r>
              <a:rPr lang="cs-CZ" i="1" dirty="0" err="1"/>
              <a:t>Phylum</a:t>
            </a:r>
            <a:r>
              <a:rPr lang="cs-CZ" i="1" dirty="0"/>
              <a:t>: </a:t>
            </a:r>
            <a:r>
              <a:rPr lang="cs-CZ" i="1" dirty="0" err="1"/>
              <a:t>Arthropod</a:t>
            </a:r>
            <a:r>
              <a:rPr lang="cs-CZ" i="1" dirty="0"/>
              <a:t>)</a:t>
            </a:r>
          </a:p>
          <a:p>
            <a:pPr>
              <a:lnSpc>
                <a:spcPct val="134000"/>
              </a:lnSpc>
              <a:spcBef>
                <a:spcPts val="0"/>
              </a:spcBef>
              <a:spcAft>
                <a:spcPts val="0"/>
              </a:spcAft>
              <a:buFont typeface="Wingdings" panose="05000000000000000000" pitchFamily="2" charset="2"/>
              <a:buChar char="§"/>
            </a:pPr>
            <a:r>
              <a:rPr lang="cs-CZ" dirty="0"/>
              <a:t> </a:t>
            </a:r>
            <a:r>
              <a:rPr lang="en-US" dirty="0"/>
              <a:t>sea urchin (genus </a:t>
            </a:r>
            <a:r>
              <a:rPr lang="en-US" i="1" dirty="0"/>
              <a:t>Echinus</a:t>
            </a:r>
            <a:r>
              <a:rPr lang="cs-CZ" dirty="0"/>
              <a:t>, </a:t>
            </a:r>
            <a:r>
              <a:rPr lang="cs-CZ" i="1" dirty="0" err="1"/>
              <a:t>Phylum</a:t>
            </a:r>
            <a:r>
              <a:rPr lang="cs-CZ" i="1" dirty="0"/>
              <a:t>: </a:t>
            </a:r>
            <a:r>
              <a:rPr lang="cs-CZ" i="1" dirty="0" err="1"/>
              <a:t>Echinoderm</a:t>
            </a:r>
            <a:r>
              <a:rPr lang="cs-CZ" i="1" dirty="0"/>
              <a:t>)</a:t>
            </a:r>
            <a:endParaRPr lang="cs-CZ" dirty="0"/>
          </a:p>
          <a:p>
            <a:pPr>
              <a:lnSpc>
                <a:spcPct val="134000"/>
              </a:lnSpc>
              <a:spcBef>
                <a:spcPts val="0"/>
              </a:spcBef>
              <a:spcAft>
                <a:spcPts val="0"/>
              </a:spcAft>
              <a:buFont typeface="Wingdings" panose="05000000000000000000" pitchFamily="2" charset="2"/>
              <a:buChar char="§"/>
            </a:pPr>
            <a:r>
              <a:rPr lang="en-US" dirty="0"/>
              <a:t> </a:t>
            </a:r>
            <a:r>
              <a:rPr lang="cs-CZ" dirty="0" err="1"/>
              <a:t>zebrafish</a:t>
            </a:r>
            <a:r>
              <a:rPr lang="en-US" dirty="0"/>
              <a:t> (</a:t>
            </a:r>
            <a:r>
              <a:rPr lang="cs-CZ" i="1" dirty="0" err="1"/>
              <a:t>Brachyd</a:t>
            </a:r>
            <a:r>
              <a:rPr lang="en-US" i="1" dirty="0" err="1"/>
              <a:t>anio</a:t>
            </a:r>
            <a:r>
              <a:rPr lang="en-US" i="1" dirty="0"/>
              <a:t> </a:t>
            </a:r>
            <a:r>
              <a:rPr lang="en-US" i="1" dirty="0" err="1"/>
              <a:t>rerio</a:t>
            </a:r>
            <a:r>
              <a:rPr lang="en-US" dirty="0"/>
              <a:t>, </a:t>
            </a:r>
            <a:r>
              <a:rPr lang="cs-CZ" i="1" dirty="0" err="1"/>
              <a:t>Phylum</a:t>
            </a:r>
            <a:r>
              <a:rPr lang="cs-CZ" i="1" dirty="0"/>
              <a:t>: </a:t>
            </a:r>
            <a:r>
              <a:rPr lang="cs-CZ" i="1" dirty="0" err="1"/>
              <a:t>Chordate</a:t>
            </a:r>
            <a:r>
              <a:rPr lang="en-US" dirty="0"/>
              <a:t>)</a:t>
            </a:r>
            <a:endParaRPr lang="cs-CZ" dirty="0"/>
          </a:p>
          <a:p>
            <a:pPr>
              <a:lnSpc>
                <a:spcPct val="134000"/>
              </a:lnSpc>
              <a:spcBef>
                <a:spcPts val="0"/>
              </a:spcBef>
              <a:spcAft>
                <a:spcPts val="0"/>
              </a:spcAft>
              <a:buFont typeface="Wingdings" panose="05000000000000000000" pitchFamily="2" charset="2"/>
              <a:buChar char="§"/>
            </a:pPr>
            <a:r>
              <a:rPr lang="en-US" dirty="0"/>
              <a:t> </a:t>
            </a:r>
            <a:r>
              <a:rPr lang="cs-CZ" dirty="0" err="1"/>
              <a:t>African</a:t>
            </a:r>
            <a:r>
              <a:rPr lang="cs-CZ" dirty="0"/>
              <a:t> </a:t>
            </a:r>
            <a:r>
              <a:rPr lang="cs-CZ" dirty="0" err="1"/>
              <a:t>clawed</a:t>
            </a:r>
            <a:r>
              <a:rPr lang="cs-CZ" dirty="0"/>
              <a:t> </a:t>
            </a:r>
            <a:r>
              <a:rPr lang="cs-CZ" dirty="0" err="1"/>
              <a:t>frog</a:t>
            </a:r>
            <a:r>
              <a:rPr lang="cs-CZ" dirty="0"/>
              <a:t> (</a:t>
            </a:r>
            <a:r>
              <a:rPr lang="en-US" i="1" dirty="0" err="1"/>
              <a:t>Xenopus</a:t>
            </a:r>
            <a:r>
              <a:rPr lang="en-US" i="1" dirty="0"/>
              <a:t> </a:t>
            </a:r>
            <a:r>
              <a:rPr lang="en-US" i="1" dirty="0" err="1"/>
              <a:t>laevis</a:t>
            </a:r>
            <a:r>
              <a:rPr lang="en-US" dirty="0"/>
              <a:t>, </a:t>
            </a:r>
            <a:r>
              <a:rPr lang="cs-CZ" i="1" dirty="0" err="1"/>
              <a:t>Phylum</a:t>
            </a:r>
            <a:r>
              <a:rPr lang="cs-CZ" i="1" dirty="0"/>
              <a:t>: </a:t>
            </a:r>
            <a:r>
              <a:rPr lang="cs-CZ" i="1" dirty="0" err="1"/>
              <a:t>Chordate</a:t>
            </a:r>
            <a:r>
              <a:rPr lang="cs-CZ" i="1" dirty="0"/>
              <a:t>)</a:t>
            </a:r>
            <a:endParaRPr lang="cs-CZ" dirty="0"/>
          </a:p>
          <a:p>
            <a:pPr>
              <a:lnSpc>
                <a:spcPct val="134000"/>
              </a:lnSpc>
              <a:spcBef>
                <a:spcPts val="0"/>
              </a:spcBef>
              <a:spcAft>
                <a:spcPts val="0"/>
              </a:spcAft>
              <a:buFont typeface="Wingdings" panose="05000000000000000000" pitchFamily="2" charset="2"/>
              <a:buChar char="§"/>
            </a:pPr>
            <a:r>
              <a:rPr lang="en-US" dirty="0"/>
              <a:t> </a:t>
            </a:r>
            <a:r>
              <a:rPr lang="cs-CZ" dirty="0" err="1"/>
              <a:t>chicken</a:t>
            </a:r>
            <a:r>
              <a:rPr lang="cs-CZ" dirty="0"/>
              <a:t> </a:t>
            </a:r>
            <a:r>
              <a:rPr lang="en-US" dirty="0"/>
              <a:t>(</a:t>
            </a:r>
            <a:r>
              <a:rPr lang="en-US" i="1" dirty="0"/>
              <a:t>Gallus </a:t>
            </a:r>
            <a:r>
              <a:rPr lang="en-US" i="1" dirty="0" err="1"/>
              <a:t>gallus</a:t>
            </a:r>
            <a:r>
              <a:rPr lang="cs-CZ" i="1" dirty="0"/>
              <a:t> </a:t>
            </a:r>
            <a:r>
              <a:rPr lang="cs-CZ" i="1" dirty="0" err="1"/>
              <a:t>domesticus</a:t>
            </a:r>
            <a:r>
              <a:rPr lang="cs-CZ" dirty="0"/>
              <a:t>, </a:t>
            </a:r>
            <a:r>
              <a:rPr lang="cs-CZ" i="1" dirty="0" err="1"/>
              <a:t>Phylum</a:t>
            </a:r>
            <a:r>
              <a:rPr lang="cs-CZ" i="1" dirty="0"/>
              <a:t>: </a:t>
            </a:r>
            <a:r>
              <a:rPr lang="cs-CZ" i="1" dirty="0" err="1"/>
              <a:t>Chordate</a:t>
            </a:r>
            <a:r>
              <a:rPr lang="cs-CZ" i="1" dirty="0"/>
              <a:t>)</a:t>
            </a:r>
            <a:endParaRPr lang="cs-CZ" dirty="0"/>
          </a:p>
          <a:p>
            <a:pPr>
              <a:lnSpc>
                <a:spcPct val="134000"/>
              </a:lnSpc>
              <a:spcBef>
                <a:spcPts val="0"/>
              </a:spcBef>
              <a:spcAft>
                <a:spcPts val="0"/>
              </a:spcAft>
              <a:buFont typeface="Wingdings" panose="05000000000000000000" pitchFamily="2" charset="2"/>
              <a:buChar char="§"/>
            </a:pPr>
            <a:r>
              <a:rPr lang="en-US" dirty="0"/>
              <a:t> mouse (</a:t>
            </a:r>
            <a:r>
              <a:rPr lang="en-US" i="1" dirty="0"/>
              <a:t>Mus </a:t>
            </a:r>
            <a:r>
              <a:rPr lang="en-US" i="1" dirty="0" err="1"/>
              <a:t>musculus</a:t>
            </a:r>
            <a:r>
              <a:rPr lang="cs-CZ" dirty="0"/>
              <a:t>, </a:t>
            </a:r>
            <a:r>
              <a:rPr lang="cs-CZ" i="1" dirty="0" err="1"/>
              <a:t>Phylum</a:t>
            </a:r>
            <a:r>
              <a:rPr lang="cs-CZ" i="1" dirty="0"/>
              <a:t>: </a:t>
            </a:r>
            <a:r>
              <a:rPr lang="cs-CZ" i="1" dirty="0" err="1"/>
              <a:t>Chordate</a:t>
            </a:r>
            <a:r>
              <a:rPr lang="cs-CZ" i="1" dirty="0"/>
              <a:t>)</a:t>
            </a:r>
            <a:endParaRPr lang="cs-CZ" dirty="0"/>
          </a:p>
          <a:p>
            <a:pPr>
              <a:lnSpc>
                <a:spcPct val="134000"/>
              </a:lnSpc>
              <a:spcBef>
                <a:spcPts val="0"/>
              </a:spcBef>
              <a:spcAft>
                <a:spcPts val="0"/>
              </a:spcAft>
              <a:buFont typeface="Wingdings" panose="05000000000000000000" pitchFamily="2" charset="2"/>
              <a:buChar char="§"/>
            </a:pPr>
            <a:r>
              <a:rPr lang="cs-CZ" dirty="0"/>
              <a:t> </a:t>
            </a:r>
            <a:r>
              <a:rPr lang="en-US" i="1" dirty="0" err="1"/>
              <a:t>Rattus</a:t>
            </a:r>
            <a:r>
              <a:rPr lang="en-US" i="1" dirty="0"/>
              <a:t> </a:t>
            </a:r>
            <a:r>
              <a:rPr lang="en-US" i="1" dirty="0" err="1"/>
              <a:t>norvegicus</a:t>
            </a:r>
            <a:r>
              <a:rPr lang="en-US" i="1" dirty="0"/>
              <a:t> </a:t>
            </a:r>
            <a:r>
              <a:rPr lang="cs-CZ" dirty="0"/>
              <a:t>(</a:t>
            </a:r>
            <a:r>
              <a:rPr lang="cs-CZ" i="1" dirty="0" err="1"/>
              <a:t>Phylum</a:t>
            </a:r>
            <a:r>
              <a:rPr lang="cs-CZ" i="1" dirty="0"/>
              <a:t>: </a:t>
            </a:r>
            <a:r>
              <a:rPr lang="cs-CZ" i="1" dirty="0" err="1"/>
              <a:t>Chordate</a:t>
            </a:r>
            <a:r>
              <a:rPr lang="cs-CZ" dirty="0"/>
              <a:t>)</a:t>
            </a:r>
          </a:p>
          <a:p>
            <a:pPr>
              <a:lnSpc>
                <a:spcPct val="134000"/>
              </a:lnSpc>
              <a:spcBef>
                <a:spcPts val="0"/>
              </a:spcBef>
              <a:spcAft>
                <a:spcPts val="0"/>
              </a:spcAft>
              <a:buFont typeface="Wingdings" panose="05000000000000000000" pitchFamily="2" charset="2"/>
              <a:buChar char="§"/>
            </a:pPr>
            <a:r>
              <a:rPr lang="cs-CZ" dirty="0"/>
              <a:t> </a:t>
            </a:r>
            <a:r>
              <a:rPr lang="en-US" dirty="0"/>
              <a:t>dog (</a:t>
            </a:r>
            <a:r>
              <a:rPr lang="en-US" i="1" dirty="0" err="1"/>
              <a:t>Canis</a:t>
            </a:r>
            <a:r>
              <a:rPr lang="en-US" i="1" dirty="0"/>
              <a:t> lupus </a:t>
            </a:r>
            <a:r>
              <a:rPr lang="en-US" i="1" dirty="0" err="1"/>
              <a:t>familiaris</a:t>
            </a:r>
            <a:r>
              <a:rPr lang="cs-CZ" dirty="0"/>
              <a:t>, </a:t>
            </a:r>
            <a:r>
              <a:rPr lang="cs-CZ" i="1" dirty="0" err="1"/>
              <a:t>Phylum</a:t>
            </a:r>
            <a:r>
              <a:rPr lang="cs-CZ" i="1" dirty="0"/>
              <a:t>: </a:t>
            </a:r>
            <a:r>
              <a:rPr lang="cs-CZ" i="1" dirty="0" err="1"/>
              <a:t>Chordate</a:t>
            </a:r>
            <a:r>
              <a:rPr lang="cs-CZ" dirty="0"/>
              <a:t>)</a:t>
            </a:r>
          </a:p>
          <a:p>
            <a:pPr>
              <a:buFont typeface="Wingdings" panose="05000000000000000000" pitchFamily="2" charset="2"/>
              <a:buChar char="§"/>
            </a:pPr>
            <a:endParaRPr lang="cs-CZ" dirty="0"/>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8</a:t>
            </a:fld>
            <a:endParaRPr lang="cs-CZ"/>
          </a:p>
        </p:txBody>
      </p:sp>
      <p:sp>
        <p:nvSpPr>
          <p:cNvPr id="7" name="Zástupný symbol pro zápatí 3"/>
          <p:cNvSpPr>
            <a:spLocks noGrp="1"/>
          </p:cNvSpPr>
          <p:nvPr>
            <p:ph type="ftr" sz="quarter" idx="11"/>
          </p:nvPr>
        </p:nvSpPr>
        <p:spPr>
          <a:xfrm>
            <a:off x="3774676" y="6307385"/>
            <a:ext cx="4822804" cy="365125"/>
          </a:xfrm>
        </p:spPr>
        <p:txBody>
          <a:bodyPr/>
          <a:lstStyle/>
          <a:p>
            <a:r>
              <a:rPr lang="cs-CZ" dirty="0"/>
              <a:t>Bi6140en Embryology</a:t>
            </a:r>
          </a:p>
        </p:txBody>
      </p:sp>
      <p:pic>
        <p:nvPicPr>
          <p:cNvPr id="1026" name="Picture 2" descr="alternativní popis obrázku chyb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4506" y="2623122"/>
            <a:ext cx="2255140" cy="1691356"/>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787409" y="6166952"/>
            <a:ext cx="7404591" cy="215444"/>
          </a:xfrm>
          <a:prstGeom prst="rect">
            <a:avLst/>
          </a:prstGeom>
        </p:spPr>
        <p:txBody>
          <a:bodyPr wrap="none">
            <a:spAutoFit/>
          </a:bodyPr>
          <a:lstStyle/>
          <a:p>
            <a:r>
              <a:rPr lang="cs-CZ" sz="800" dirty="0"/>
              <a:t>https://cs.wikipedia.org/wiki/Dr%C3%A1patka_vodn%C3%AD, https://cs.wikipedia.org/wiki/D%C3%A1nio_pruhovan%C3%A9, https://en.wikipedia.org/wiki/Laboratory_rat </a:t>
            </a:r>
          </a:p>
        </p:txBody>
      </p:sp>
      <p:pic>
        <p:nvPicPr>
          <p:cNvPr id="1028" name="Picture 4" descr="alternativní popis obrázku chyb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220" y="272704"/>
            <a:ext cx="25527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1/1d/Albino_R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0454" y="4516015"/>
            <a:ext cx="2229192" cy="155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4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Model </a:t>
            </a:r>
            <a:r>
              <a:rPr lang="cs-CZ" dirty="0" err="1"/>
              <a:t>organisms</a:t>
            </a:r>
            <a:r>
              <a:rPr lang="cs-CZ" dirty="0"/>
              <a:t> in embryology</a:t>
            </a:r>
          </a:p>
        </p:txBody>
      </p:sp>
      <p:sp>
        <p:nvSpPr>
          <p:cNvPr id="3" name="Zástupný symbol pro obsah 2"/>
          <p:cNvSpPr>
            <a:spLocks noGrp="1"/>
          </p:cNvSpPr>
          <p:nvPr>
            <p:ph idx="1"/>
          </p:nvPr>
        </p:nvSpPr>
        <p:spPr>
          <a:xfrm>
            <a:off x="1097280" y="1845734"/>
            <a:ext cx="8150892" cy="4023360"/>
          </a:xfrm>
        </p:spPr>
        <p:txBody>
          <a:bodyPr/>
          <a:lstStyle/>
          <a:p>
            <a:pPr>
              <a:buFont typeface="Wingdings" panose="05000000000000000000" pitchFamily="2" charset="2"/>
              <a:buChar char="§"/>
            </a:pPr>
            <a:r>
              <a:rPr lang="cs-CZ" dirty="0"/>
              <a:t> </a:t>
            </a:r>
            <a:r>
              <a:rPr lang="cs-CZ" dirty="0" err="1"/>
              <a:t>Why</a:t>
            </a:r>
            <a:r>
              <a:rPr lang="cs-CZ" dirty="0"/>
              <a:t> </a:t>
            </a:r>
            <a:r>
              <a:rPr lang="cs-CZ" dirty="0" err="1"/>
              <a:t>we</a:t>
            </a:r>
            <a:r>
              <a:rPr lang="cs-CZ" dirty="0"/>
              <a:t> </a:t>
            </a:r>
            <a:r>
              <a:rPr lang="cs-CZ" dirty="0" err="1"/>
              <a:t>generally</a:t>
            </a:r>
            <a:r>
              <a:rPr lang="cs-CZ" dirty="0"/>
              <a:t> </a:t>
            </a:r>
            <a:r>
              <a:rPr lang="en-US" dirty="0"/>
              <a:t>do not study </a:t>
            </a:r>
            <a:r>
              <a:rPr lang="cs-CZ" dirty="0" err="1"/>
              <a:t>prenatal</a:t>
            </a:r>
            <a:r>
              <a:rPr lang="cs-CZ" dirty="0"/>
              <a:t> </a:t>
            </a:r>
            <a:r>
              <a:rPr lang="cs-CZ" dirty="0" err="1"/>
              <a:t>development</a:t>
            </a:r>
            <a:r>
              <a:rPr lang="en-US" dirty="0"/>
              <a:t> in humans</a:t>
            </a:r>
            <a:r>
              <a:rPr lang="cs-CZ" dirty="0"/>
              <a:t>?: o</a:t>
            </a:r>
            <a:r>
              <a:rPr lang="en-US" dirty="0" err="1"/>
              <a:t>bservation</a:t>
            </a:r>
            <a:r>
              <a:rPr lang="en-US" dirty="0"/>
              <a:t> </a:t>
            </a:r>
            <a:r>
              <a:rPr lang="cs-CZ" dirty="0" err="1"/>
              <a:t>of</a:t>
            </a:r>
            <a:r>
              <a:rPr lang="cs-CZ" dirty="0"/>
              <a:t> </a:t>
            </a:r>
            <a:r>
              <a:rPr lang="cs-CZ" dirty="0" err="1"/>
              <a:t>embryos</a:t>
            </a:r>
            <a:r>
              <a:rPr lang="cs-CZ" dirty="0"/>
              <a:t>/</a:t>
            </a:r>
            <a:r>
              <a:rPr lang="cs-CZ" dirty="0" err="1"/>
              <a:t>fetuses</a:t>
            </a:r>
            <a:r>
              <a:rPr lang="cs-CZ" dirty="0"/>
              <a:t>  </a:t>
            </a:r>
            <a:r>
              <a:rPr lang="en-US" dirty="0"/>
              <a:t>is difficult inside </a:t>
            </a:r>
            <a:r>
              <a:rPr lang="cs-CZ" dirty="0"/>
              <a:t>body; </a:t>
            </a:r>
            <a:r>
              <a:rPr lang="cs-CZ" dirty="0" err="1"/>
              <a:t>morally</a:t>
            </a:r>
            <a:r>
              <a:rPr lang="cs-CZ" dirty="0"/>
              <a:t> </a:t>
            </a:r>
            <a:r>
              <a:rPr lang="en-US" dirty="0"/>
              <a:t> and ethically</a:t>
            </a:r>
            <a:r>
              <a:rPr lang="cs-CZ" dirty="0"/>
              <a:t> </a:t>
            </a:r>
            <a:r>
              <a:rPr lang="cs-CZ" dirty="0" err="1"/>
              <a:t>problematic</a:t>
            </a:r>
            <a:r>
              <a:rPr lang="cs-CZ" dirty="0"/>
              <a:t>; </a:t>
            </a:r>
            <a:r>
              <a:rPr lang="cs-CZ" dirty="0" err="1"/>
              <a:t>experimental</a:t>
            </a:r>
            <a:r>
              <a:rPr lang="cs-CZ" dirty="0"/>
              <a:t> </a:t>
            </a:r>
            <a:r>
              <a:rPr lang="cs-CZ" dirty="0" err="1"/>
              <a:t>procedures</a:t>
            </a:r>
            <a:r>
              <a:rPr lang="cs-CZ" dirty="0"/>
              <a:t> very limited in </a:t>
            </a:r>
            <a:r>
              <a:rPr lang="cs-CZ" dirty="0" err="1"/>
              <a:t>humans</a:t>
            </a:r>
            <a:endParaRPr lang="cs-CZ" dirty="0"/>
          </a:p>
          <a:p>
            <a:pPr>
              <a:buFont typeface="Wingdings" panose="05000000000000000000" pitchFamily="2" charset="2"/>
              <a:buChar char="§"/>
            </a:pPr>
            <a:r>
              <a:rPr lang="cs-CZ" dirty="0"/>
              <a:t> → model </a:t>
            </a:r>
            <a:r>
              <a:rPr lang="cs-CZ" dirty="0" err="1"/>
              <a:t>organisms</a:t>
            </a:r>
            <a:r>
              <a:rPr lang="cs-CZ" dirty="0"/>
              <a:t>: </a:t>
            </a:r>
            <a:r>
              <a:rPr lang="en-US" dirty="0"/>
              <a:t>similarities in the development of very </a:t>
            </a:r>
            <a:r>
              <a:rPr lang="cs-CZ" dirty="0" err="1"/>
              <a:t>different</a:t>
            </a:r>
            <a:r>
              <a:rPr lang="en-US" dirty="0"/>
              <a:t> organisms</a:t>
            </a:r>
            <a:r>
              <a:rPr lang="cs-CZ" dirty="0"/>
              <a:t>; </a:t>
            </a:r>
            <a:r>
              <a:rPr lang="en-US" dirty="0"/>
              <a:t>the eggs </a:t>
            </a:r>
            <a:r>
              <a:rPr lang="cs-CZ" dirty="0" err="1"/>
              <a:t>of</a:t>
            </a:r>
            <a:r>
              <a:rPr lang="cs-CZ" dirty="0"/>
              <a:t> </a:t>
            </a:r>
            <a:r>
              <a:rPr lang="cs-CZ" dirty="0" err="1"/>
              <a:t>different</a:t>
            </a:r>
            <a:r>
              <a:rPr lang="cs-CZ" dirty="0"/>
              <a:t> model </a:t>
            </a:r>
            <a:r>
              <a:rPr lang="cs-CZ" dirty="0" err="1"/>
              <a:t>organisms</a:t>
            </a:r>
            <a:r>
              <a:rPr lang="cs-CZ" dirty="0"/>
              <a:t> vary in </a:t>
            </a:r>
            <a:r>
              <a:rPr lang="cs-CZ" dirty="0" err="1"/>
              <a:t>size</a:t>
            </a:r>
            <a:r>
              <a:rPr lang="cs-CZ" dirty="0"/>
              <a:t> and design, </a:t>
            </a:r>
            <a:r>
              <a:rPr lang="en-US" dirty="0"/>
              <a:t>but the overall design and body plan is very similar</a:t>
            </a:r>
            <a:r>
              <a:rPr lang="cs-CZ" dirty="0"/>
              <a:t> </a:t>
            </a:r>
            <a:r>
              <a:rPr lang="cs-CZ" dirty="0" err="1"/>
              <a:t>among</a:t>
            </a:r>
            <a:r>
              <a:rPr lang="cs-CZ" dirty="0"/>
              <a:t> </a:t>
            </a:r>
            <a:r>
              <a:rPr lang="cs-CZ" dirty="0" err="1"/>
              <a:t>embryos</a:t>
            </a:r>
            <a:r>
              <a:rPr lang="cs-CZ" dirty="0"/>
              <a:t>; model </a:t>
            </a:r>
            <a:r>
              <a:rPr lang="cs-CZ" dirty="0" err="1"/>
              <a:t>organisms</a:t>
            </a:r>
            <a:r>
              <a:rPr lang="cs-CZ" dirty="0"/>
              <a:t> </a:t>
            </a:r>
            <a:r>
              <a:rPr lang="cs-CZ" dirty="0" err="1"/>
              <a:t>allow</a:t>
            </a:r>
            <a:r>
              <a:rPr lang="cs-CZ" dirty="0"/>
              <a:t> </a:t>
            </a:r>
            <a:r>
              <a:rPr lang="cs-CZ" dirty="0" err="1"/>
              <a:t>understand</a:t>
            </a:r>
            <a:r>
              <a:rPr lang="cs-CZ" dirty="0"/>
              <a:t> a </a:t>
            </a:r>
            <a:r>
              <a:rPr lang="cs-CZ" dirty="0" err="1"/>
              <a:t>broad</a:t>
            </a:r>
            <a:r>
              <a:rPr lang="cs-CZ" dirty="0"/>
              <a:t> </a:t>
            </a:r>
            <a:r>
              <a:rPr lang="cs-CZ" dirty="0" err="1"/>
              <a:t>spectrum</a:t>
            </a:r>
            <a:r>
              <a:rPr lang="cs-CZ" dirty="0"/>
              <a:t> </a:t>
            </a:r>
            <a:r>
              <a:rPr lang="cs-CZ" dirty="0" err="1"/>
              <a:t>of</a:t>
            </a:r>
            <a:r>
              <a:rPr lang="cs-CZ" dirty="0"/>
              <a:t> </a:t>
            </a:r>
            <a:r>
              <a:rPr lang="cs-CZ" dirty="0" err="1"/>
              <a:t>biological</a:t>
            </a:r>
            <a:r>
              <a:rPr lang="cs-CZ" dirty="0"/>
              <a:t> </a:t>
            </a:r>
            <a:r>
              <a:rPr lang="cs-CZ" dirty="0" err="1"/>
              <a:t>principles</a:t>
            </a:r>
            <a:r>
              <a:rPr lang="cs-CZ" dirty="0"/>
              <a:t> </a:t>
            </a:r>
            <a:r>
              <a:rPr lang="cs-CZ" dirty="0" err="1"/>
              <a:t>or</a:t>
            </a:r>
            <a:r>
              <a:rPr lang="cs-CZ" dirty="0"/>
              <a:t> </a:t>
            </a:r>
            <a:r>
              <a:rPr lang="cs-CZ" dirty="0" err="1"/>
              <a:t>answer</a:t>
            </a:r>
            <a:r>
              <a:rPr lang="cs-CZ" dirty="0"/>
              <a:t> </a:t>
            </a:r>
            <a:r>
              <a:rPr lang="cs-CZ" dirty="0" err="1"/>
              <a:t>particular</a:t>
            </a:r>
            <a:r>
              <a:rPr lang="cs-CZ" dirty="0"/>
              <a:t> </a:t>
            </a:r>
            <a:r>
              <a:rPr lang="cs-CZ" dirty="0" err="1"/>
              <a:t>questions</a:t>
            </a:r>
            <a:r>
              <a:rPr lang="cs-CZ" dirty="0"/>
              <a:t>; </a:t>
            </a:r>
          </a:p>
          <a:p>
            <a:pPr>
              <a:buFont typeface="Wingdings" panose="05000000000000000000" pitchFamily="2" charset="2"/>
              <a:buChar char="§"/>
            </a:pPr>
            <a:r>
              <a:rPr lang="cs-CZ" dirty="0"/>
              <a:t> </a:t>
            </a:r>
            <a:r>
              <a:rPr lang="cs-CZ" dirty="0" err="1"/>
              <a:t>advantages</a:t>
            </a:r>
            <a:r>
              <a:rPr lang="cs-CZ" dirty="0"/>
              <a:t>: </a:t>
            </a:r>
            <a:r>
              <a:rPr lang="cs-CZ" dirty="0" err="1"/>
              <a:t>easy</a:t>
            </a:r>
            <a:r>
              <a:rPr lang="cs-CZ" dirty="0"/>
              <a:t> and </a:t>
            </a:r>
            <a:r>
              <a:rPr lang="cs-CZ" dirty="0" err="1"/>
              <a:t>cheep</a:t>
            </a:r>
            <a:r>
              <a:rPr lang="cs-CZ" dirty="0"/>
              <a:t> </a:t>
            </a:r>
            <a:r>
              <a:rPr lang="cs-CZ" dirty="0" err="1"/>
              <a:t>breeding</a:t>
            </a:r>
            <a:r>
              <a:rPr lang="cs-CZ" dirty="0"/>
              <a:t> </a:t>
            </a:r>
            <a:r>
              <a:rPr lang="cs-CZ" dirty="0" err="1"/>
              <a:t>under</a:t>
            </a:r>
            <a:r>
              <a:rPr lang="cs-CZ" dirty="0"/>
              <a:t> </a:t>
            </a:r>
            <a:r>
              <a:rPr lang="cs-CZ" dirty="0" err="1"/>
              <a:t>laboratory</a:t>
            </a:r>
            <a:r>
              <a:rPr lang="cs-CZ" dirty="0"/>
              <a:t> </a:t>
            </a:r>
            <a:r>
              <a:rPr lang="cs-CZ" dirty="0" err="1"/>
              <a:t>conditions</a:t>
            </a:r>
            <a:r>
              <a:rPr lang="cs-CZ" dirty="0"/>
              <a:t>, </a:t>
            </a:r>
            <a:r>
              <a:rPr lang="cs-CZ" dirty="0" err="1"/>
              <a:t>easy</a:t>
            </a:r>
            <a:r>
              <a:rPr lang="cs-CZ" dirty="0"/>
              <a:t> </a:t>
            </a:r>
            <a:r>
              <a:rPr lang="cs-CZ" dirty="0" err="1"/>
              <a:t>manipulation</a:t>
            </a:r>
            <a:r>
              <a:rPr lang="cs-CZ" dirty="0"/>
              <a:t> </a:t>
            </a:r>
            <a:r>
              <a:rPr lang="cs-CZ" dirty="0" err="1"/>
              <a:t>with</a:t>
            </a:r>
            <a:r>
              <a:rPr lang="cs-CZ" dirty="0"/>
              <a:t> </a:t>
            </a:r>
            <a:r>
              <a:rPr lang="cs-CZ" dirty="0" err="1"/>
              <a:t>gametes</a:t>
            </a:r>
            <a:r>
              <a:rPr lang="cs-CZ" dirty="0"/>
              <a:t>, </a:t>
            </a:r>
            <a:r>
              <a:rPr lang="cs-CZ" dirty="0" err="1"/>
              <a:t>embryos</a:t>
            </a:r>
            <a:r>
              <a:rPr lang="cs-CZ" dirty="0"/>
              <a:t>, </a:t>
            </a:r>
            <a:r>
              <a:rPr lang="cs-CZ" dirty="0" err="1"/>
              <a:t>adults</a:t>
            </a:r>
            <a:r>
              <a:rPr lang="cs-CZ" dirty="0"/>
              <a:t>;  e</a:t>
            </a:r>
            <a:r>
              <a:rPr lang="en-US" dirty="0" err="1"/>
              <a:t>mbryos</a:t>
            </a:r>
            <a:r>
              <a:rPr lang="en-US" dirty="0"/>
              <a:t> develop outside the mother’s body</a:t>
            </a:r>
            <a:r>
              <a:rPr lang="cs-CZ" dirty="0"/>
              <a:t>, </a:t>
            </a:r>
            <a:r>
              <a:rPr lang="cs-CZ" dirty="0" err="1"/>
              <a:t>short</a:t>
            </a:r>
            <a:r>
              <a:rPr lang="cs-CZ" dirty="0"/>
              <a:t> </a:t>
            </a:r>
            <a:r>
              <a:rPr lang="cs-CZ" dirty="0" err="1"/>
              <a:t>life</a:t>
            </a:r>
            <a:r>
              <a:rPr lang="cs-CZ" dirty="0"/>
              <a:t> </a:t>
            </a:r>
            <a:r>
              <a:rPr lang="cs-CZ" dirty="0" err="1"/>
              <a:t>cycle</a:t>
            </a:r>
            <a:r>
              <a:rPr lang="cs-CZ" dirty="0"/>
              <a:t>, </a:t>
            </a:r>
            <a:r>
              <a:rPr lang="cs-CZ" dirty="0" err="1"/>
              <a:t>simple</a:t>
            </a:r>
            <a:r>
              <a:rPr lang="cs-CZ" dirty="0"/>
              <a:t> genom, …</a:t>
            </a:r>
          </a:p>
        </p:txBody>
      </p:sp>
      <p:sp>
        <p:nvSpPr>
          <p:cNvPr id="4" name="Zástupný symbol pro zápatí 3"/>
          <p:cNvSpPr>
            <a:spLocks noGrp="1"/>
          </p:cNvSpPr>
          <p:nvPr>
            <p:ph type="ftr" sz="quarter" idx="11"/>
          </p:nvPr>
        </p:nvSpPr>
        <p:spPr/>
        <p:txBody>
          <a:bodyPr/>
          <a:lstStyle/>
          <a:p>
            <a:r>
              <a:rPr lang="cs-CZ"/>
              <a:t>Bi6140 Embryologie</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9</a:t>
            </a:fld>
            <a:endParaRPr lang="cs-CZ"/>
          </a:p>
        </p:txBody>
      </p:sp>
      <p:pic>
        <p:nvPicPr>
          <p:cNvPr id="2050" name="Picture 2" descr="alternativní popis obrázku chyb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0046" y="1845734"/>
            <a:ext cx="245745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6911039" y="6015531"/>
            <a:ext cx="5102679" cy="215444"/>
          </a:xfrm>
          <a:prstGeom prst="rect">
            <a:avLst/>
          </a:prstGeom>
        </p:spPr>
        <p:txBody>
          <a:bodyPr wrap="none">
            <a:spAutoFit/>
          </a:bodyPr>
          <a:lstStyle/>
          <a:p>
            <a:r>
              <a:rPr lang="cs-CZ" sz="800" dirty="0"/>
              <a:t>https://cs.wikipedia.org/wiki/Octomilka, https://cs.wikipedia.org/wiki/H%C3%A1%C4%8F%C3%A1tko_obecn%C3%A9</a:t>
            </a:r>
          </a:p>
        </p:txBody>
      </p:sp>
      <p:pic>
        <p:nvPicPr>
          <p:cNvPr id="2052" name="Picture 4" descr="alternativní popis obrázku chyb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793" y="3859108"/>
            <a:ext cx="2447925"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85216"/>
      </p:ext>
    </p:extLst>
  </p:cSld>
  <p:clrMapOvr>
    <a:masterClrMapping/>
  </p:clrMapOvr>
</p:sld>
</file>

<file path=ppt/theme/theme1.xml><?xml version="1.0" encoding="utf-8"?>
<a:theme xmlns:a="http://schemas.openxmlformats.org/drawingml/2006/main" name="Retrospektiva">
  <a:themeElements>
    <a:clrScheme name="Fialová">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1" id="{5BD42044-C0B7-46F0-9860-4BF8EC1C0230}" vid="{724CD4A6-4D16-4494-9080-2977465C35F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EMB_PŘ1_2021</Template>
  <TotalTime>2975</TotalTime>
  <Words>7235</Words>
  <Application>Microsoft Office PowerPoint</Application>
  <PresentationFormat>Širokoúhlá obrazovka</PresentationFormat>
  <Paragraphs>548</Paragraphs>
  <Slides>45</Slides>
  <Notes>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45</vt:i4>
      </vt:variant>
    </vt:vector>
  </HeadingPairs>
  <TitlesOfParts>
    <vt:vector size="51" baseType="lpstr">
      <vt:lpstr>Arial</vt:lpstr>
      <vt:lpstr>Calibri</vt:lpstr>
      <vt:lpstr>Comic Sans MS</vt:lpstr>
      <vt:lpstr>var(--medium)</vt:lpstr>
      <vt:lpstr>Wingdings</vt:lpstr>
      <vt:lpstr>Retrospektiva</vt:lpstr>
      <vt:lpstr> Introduction, general terms,reproduction, gametogenesis,   HELENA NEJEZCHLEBOVÁ, helanej@sci.muni.cz </vt:lpstr>
      <vt:lpstr>Embryology</vt:lpstr>
      <vt:lpstr>Hall of Fame</vt:lpstr>
      <vt:lpstr>Hall of Fame</vt:lpstr>
      <vt:lpstr>Hall of Fame</vt:lpstr>
      <vt:lpstr>Hall of Fame</vt:lpstr>
      <vt:lpstr>Hall of Fame</vt:lpstr>
      <vt:lpstr>Model organisms in embryology</vt:lpstr>
      <vt:lpstr>Model organisms in embryology</vt:lpstr>
      <vt:lpstr>Prezentace aplikace PowerPoint</vt:lpstr>
      <vt:lpstr>Basic terms</vt:lpstr>
      <vt:lpstr>Anatomical terms  of location</vt:lpstr>
      <vt:lpstr>Reproduction </vt:lpstr>
      <vt:lpstr>Reproductive system</vt:lpstr>
      <vt:lpstr> Asexual reproduction</vt:lpstr>
      <vt:lpstr>Mitosis and its modifications</vt:lpstr>
      <vt:lpstr>Sexual reproduction</vt:lpstr>
      <vt:lpstr>Meiosis</vt:lpstr>
      <vt:lpstr>Meiosis</vt:lpstr>
      <vt:lpstr>Prezentace aplikace PowerPoint</vt:lpstr>
      <vt:lpstr>Prezentace aplikace PowerPoint</vt:lpstr>
      <vt:lpstr>Prezentace aplikace PowerPoint</vt:lpstr>
      <vt:lpstr>Gametogenesis</vt:lpstr>
      <vt:lpstr>Gametogenesis</vt:lpstr>
      <vt:lpstr>Gametogenesis</vt:lpstr>
      <vt:lpstr>Primordial germ cells (PGC)</vt:lpstr>
      <vt:lpstr>Spermatogenesis</vt:lpstr>
      <vt:lpstr>Spermatogenesis</vt:lpstr>
      <vt:lpstr>Spermiohistogenesis</vt:lpstr>
      <vt:lpstr>Spermatozoa</vt:lpstr>
      <vt:lpstr>Prezentace aplikace PowerPoint</vt:lpstr>
      <vt:lpstr>Prezentace aplikace PowerPoint</vt:lpstr>
      <vt:lpstr>Oogenesis, folliculogenesis</vt:lpstr>
      <vt:lpstr>Oogenesis</vt:lpstr>
      <vt:lpstr>Oogenesis</vt:lpstr>
      <vt:lpstr>Gametogenesis (meiosis) disorders </vt:lpstr>
      <vt:lpstr>Prezentace aplikace PowerPoint</vt:lpstr>
      <vt:lpstr>Coenorhabditis elegans</vt:lpstr>
      <vt:lpstr>Drosophila melanogaster</vt:lpstr>
      <vt:lpstr>Danio rerio</vt:lpstr>
      <vt:lpstr>Xenopus laevis</vt:lpstr>
      <vt:lpstr>Gallus gallus</vt:lpstr>
      <vt:lpstr>Mus musculus</vt:lpstr>
      <vt:lpstr>Summary</vt:lpstr>
      <vt:lpstr>Used and recommended literature</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obecné termíny, rozmnožování, gametogeneze, oplození  HELENA NEJEZCHLEBOVÁ 3. 3. 2021</dc:title>
  <dc:creator>Helena Nejezchlebová</dc:creator>
  <cp:lastModifiedBy>Helena Nejezchlebová</cp:lastModifiedBy>
  <cp:revision>276</cp:revision>
  <dcterms:created xsi:type="dcterms:W3CDTF">2021-02-22T10:49:19Z</dcterms:created>
  <dcterms:modified xsi:type="dcterms:W3CDTF">2025-02-18T07:37:19Z</dcterms:modified>
</cp:coreProperties>
</file>