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22"/>
  </p:notesMasterIdLst>
  <p:sldIdLst>
    <p:sldId id="256" r:id="rId2"/>
    <p:sldId id="265" r:id="rId3"/>
    <p:sldId id="270" r:id="rId4"/>
    <p:sldId id="257" r:id="rId5"/>
    <p:sldId id="271" r:id="rId6"/>
    <p:sldId id="258" r:id="rId7"/>
    <p:sldId id="272" r:id="rId8"/>
    <p:sldId id="259" r:id="rId9"/>
    <p:sldId id="273" r:id="rId10"/>
    <p:sldId id="268" r:id="rId11"/>
    <p:sldId id="267" r:id="rId12"/>
    <p:sldId id="260" r:id="rId13"/>
    <p:sldId id="274" r:id="rId14"/>
    <p:sldId id="261" r:id="rId15"/>
    <p:sldId id="275" r:id="rId16"/>
    <p:sldId id="262" r:id="rId17"/>
    <p:sldId id="277" r:id="rId18"/>
    <p:sldId id="266" r:id="rId19"/>
    <p:sldId id="263" r:id="rId20"/>
    <p:sldId id="264" r:id="rId21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Lucida Sans Unicode" panose="020B0602030504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76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1pPr>
            <a:lvl2pPr marL="742950" indent="-28575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2pPr>
            <a:lvl3pPr marL="11430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3pPr>
            <a:lvl4pPr marL="16002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4pPr>
            <a:lvl5pPr marL="2057400" indent="-228600">
              <a:lnSpc>
                <a:spcPct val="9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5pPr>
            <a:lvl6pPr marL="25146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6pPr>
            <a:lvl7pPr marL="29718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7pPr>
            <a:lvl8pPr marL="34290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8pPr>
            <a:lvl9pPr marL="3886200" indent="-228600" defTabSz="449263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chemeClr val="bg1"/>
                </a:solidFill>
                <a:latin typeface="Times New Roman" panose="02020603050405020304" pitchFamily="18" charset="0"/>
                <a:cs typeface="Lucida Sans Unicode" panose="020B0602030504020204" pitchFamily="34" charset="0"/>
              </a:defRPr>
            </a:lvl9pPr>
          </a:lstStyle>
          <a:p>
            <a:pPr>
              <a:defRPr/>
            </a:pPr>
            <a:endParaRPr lang="cs-CZ" altLang="cs-CZ"/>
          </a:p>
        </p:txBody>
      </p:sp>
      <p:sp>
        <p:nvSpPr>
          <p:cNvPr id="2051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-7578725"/>
            <a:ext cx="0" cy="165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alt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143125" y="695325"/>
            <a:ext cx="257175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</a:pPr>
            <a:endParaRPr lang="cs-CZ" altLang="cs-CZ" sz="2400">
              <a:solidFill>
                <a:schemeClr val="bg1"/>
              </a:solidFill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F355C-B35B-4192-876F-87E6F5C58C7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964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515F3-EC2B-45CE-9D7B-238A1423576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7026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3513" y="463550"/>
            <a:ext cx="1941512" cy="5630863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75313" cy="5630863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95032A-EF43-4B5A-8054-1DA8E4BBC3B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1232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463550"/>
            <a:ext cx="7769225" cy="14319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A1F1F2-EDA2-489D-9AD7-B3B7043CA54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8772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4EB99-3295-46BB-AA40-CEF2D00E61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41626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450AFF-66A8-4EA5-B4AD-DCD8C307687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96004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08412" cy="411321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AA408-56CF-48CA-A578-50F32E1EE1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2088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55359-5B50-402C-B677-ECB350A50BB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27811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4CFA-5316-4154-BAE5-6DFA6D8A4DF2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7284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705F9-24A2-4B0D-9E8B-6AB92D7193E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35713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B3AF2-B538-46DA-A7A9-94DA5AFFA22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0761285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AD9B5-4C8B-4C57-81C6-BFFE69FF05D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3073337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6922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69225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58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8400"/>
            <a:ext cx="28924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19018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C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>
                <a:solidFill>
                  <a:srgbClr val="000000"/>
                </a:solidFill>
                <a:ea typeface="+mn-ea"/>
                <a:cs typeface="+mn-cs"/>
              </a:defRPr>
            </a:lvl1pPr>
          </a:lstStyle>
          <a:p>
            <a:pPr>
              <a:defRPr/>
            </a:pPr>
            <a:fld id="{557111E9-B871-4B88-A461-B625C156890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ctr" defTabSz="449263" rtl="0" eaLnBrk="0" fontAlgn="base" hangingPunct="0">
        <a:lnSpc>
          <a:spcPct val="90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39725" indent="-339725" algn="l" defTabSz="449263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39775" indent="-282575" algn="l" defTabSz="449263" rtl="0" eaLnBrk="0" fontAlgn="base" hangingPunct="0">
        <a:lnSpc>
          <a:spcPct val="90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0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2139950"/>
            <a:ext cx="7772400" cy="1436688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b="1">
                <a:latin typeface="Arial" panose="020B0604020202020204" pitchFamily="34" charset="0"/>
              </a:rPr>
              <a:t>Herbářové etikety, jinak též schedy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a 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co na </a:t>
            </a:r>
            <a:r>
              <a:rPr lang="en-GB" altLang="cs-CZ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ně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napsat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, </a:t>
            </a:r>
            <a:r>
              <a:rPr lang="en-GB" altLang="cs-CZ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abychom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se </a:t>
            </a:r>
            <a:b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</a:b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v </a:t>
            </a:r>
            <a:r>
              <a:rPr lang="en-GB" altLang="cs-CZ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nich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vyznali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GB" altLang="cs-CZ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nejen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my, ale </a:t>
            </a:r>
            <a:r>
              <a:rPr lang="en-GB" altLang="cs-CZ" sz="2800" b="1" dirty="0" err="1">
                <a:solidFill>
                  <a:srgbClr val="FF0000"/>
                </a:solidFill>
                <a:latin typeface="Arial" panose="020B0604020202020204" pitchFamily="34" charset="0"/>
              </a:rPr>
              <a:t>i</a:t>
            </a:r>
            <a:r>
              <a:rPr lang="en-GB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b="1" dirty="0">
                <a:solidFill>
                  <a:srgbClr val="FF0000"/>
                </a:solidFill>
                <a:latin typeface="Arial" panose="020B0604020202020204" pitchFamily="34" charset="0"/>
              </a:rPr>
              <a:t>ostatní</a:t>
            </a:r>
            <a:endParaRPr lang="en-GB" altLang="cs-CZ" sz="28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231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49288" y="593304"/>
            <a:ext cx="7769225" cy="5545733"/>
          </a:xfrm>
        </p:spPr>
        <p:txBody>
          <a:bodyPr/>
          <a:lstStyle/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Vranovice, zahrada za domem č. p. 130. Pravidelně sečená louka mírného teplého podnebí s ovocnými stromy.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Kemp Borovina, 3,3 km od Podhradí nad Dyjí, plocha mezi chatkami</a:t>
            </a:r>
          </a:p>
          <a:p>
            <a:r>
              <a:rPr lang="cs-CZ" sz="2400" dirty="0">
                <a:latin typeface="Arial" panose="020B0604020202020204" pitchFamily="34" charset="0"/>
                <a:cs typeface="Arial" panose="020B0604020202020204" pitchFamily="34" charset="0"/>
              </a:rPr>
              <a:t>Brno-střed: park před Barvičova 33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Hnanice: lesopark 282 m od hotelu Vinice Hnanice směr JV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Zelená Hora: les Vojenského újezdu Březina, les na pravé straně od cesty na Kotáry, 2,7 km severovýchodně od Obecního úřadu v Zelené Hoře</a:t>
            </a:r>
          </a:p>
          <a:p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Brno-Nový Lískovec:1800 m SZ od Univerzitního kampusu Bohunice</a:t>
            </a:r>
          </a:p>
          <a:p>
            <a:pPr marL="0" indent="0">
              <a:buNone/>
            </a:pPr>
            <a:endParaRPr lang="cs-CZ" sz="2800" dirty="0"/>
          </a:p>
          <a:p>
            <a:endParaRPr lang="cs-CZ" dirty="0"/>
          </a:p>
        </p:txBody>
      </p:sp>
      <p:cxnSp>
        <p:nvCxnSpPr>
          <p:cNvPr id="4" name="Přímá spojnice 3">
            <a:extLst>
              <a:ext uri="{FF2B5EF4-FFF2-40B4-BE49-F238E27FC236}">
                <a16:creationId xmlns:a16="http://schemas.microsoft.com/office/drawing/2014/main" id="{6B5A5709-9728-6223-B76E-4BB83E20D152}"/>
              </a:ext>
            </a:extLst>
          </p:cNvPr>
          <p:cNvCxnSpPr/>
          <p:nvPr/>
        </p:nvCxnSpPr>
        <p:spPr bwMode="auto">
          <a:xfrm flipV="1">
            <a:off x="649288" y="260648"/>
            <a:ext cx="7769225" cy="6192688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30972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>
                <a:latin typeface="Arial" panose="020B0604020202020204" pitchFamily="34" charset="0"/>
              </a:rPr>
              <a:t>Co obsahuje scheda IV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Ekologická charakteristika místa (</a:t>
            </a:r>
            <a:r>
              <a:rPr lang="cs-CZ" altLang="cs-CZ" sz="2400">
                <a:latin typeface="Arial" panose="020B0604020202020204" pitchFamily="34" charset="0"/>
              </a:rPr>
              <a:t>stanoviště</a:t>
            </a:r>
            <a:r>
              <a:rPr lang="en-GB" altLang="cs-CZ" sz="240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podél vyschlého kanálu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nezapojený trávník na písku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louka svazu </a:t>
            </a:r>
            <a:r>
              <a:rPr lang="en-GB" altLang="cs-CZ" sz="2400" i="1">
                <a:latin typeface="Arial" panose="020B0604020202020204" pitchFamily="34" charset="0"/>
              </a:rPr>
              <a:t>Cnidion venosi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banket silnice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skládka domovního odpadu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obnažené dno vypuštěného rybníka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BB8A93-C5C4-A5A2-4CE8-1BA92E03C7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>
            <a:extLst>
              <a:ext uri="{FF2B5EF4-FFF2-40B4-BE49-F238E27FC236}">
                <a16:creationId xmlns:a16="http://schemas.microsoft.com/office/drawing/2014/main" id="{57DC40F0-0F1F-5774-37C4-A36F1F8C98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28" y="20379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39F246C4-F6DB-8014-B888-8F56CC508C1C}"/>
              </a:ext>
            </a:extLst>
          </p:cNvPr>
          <p:cNvSpPr/>
          <p:nvPr/>
        </p:nvSpPr>
        <p:spPr bwMode="auto">
          <a:xfrm>
            <a:off x="1475656" y="2852936"/>
            <a:ext cx="2520280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54110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>
                <a:latin typeface="Arial" panose="020B0604020202020204" pitchFamily="34" charset="0"/>
              </a:rPr>
              <a:t>Co obsahuje scheda V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3706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>
                <a:latin typeface="Arial" panose="020B0604020202020204" pitchFamily="34" charset="0"/>
              </a:rPr>
              <a:t>Nadmořská</a:t>
            </a:r>
            <a:r>
              <a:rPr lang="en-GB" altLang="cs-CZ" sz="2400" dirty="0">
                <a:latin typeface="Arial" panose="020B0604020202020204" pitchFamily="34" charset="0"/>
              </a:rPr>
              <a:t> </a:t>
            </a:r>
            <a:r>
              <a:rPr lang="en-GB" altLang="cs-CZ" sz="2400" dirty="0" err="1">
                <a:latin typeface="Arial" panose="020B0604020202020204" pitchFamily="34" charset="0"/>
              </a:rPr>
              <a:t>výška</a:t>
            </a:r>
            <a:endParaRPr lang="en-GB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270 m n. m.; 1300</a:t>
            </a:r>
            <a:r>
              <a:rPr lang="cs-CZ" altLang="cs-CZ" sz="2400" dirty="0">
                <a:latin typeface="Arial" panose="020B0604020202020204" pitchFamily="34" charset="0"/>
              </a:rPr>
              <a:t>–</a:t>
            </a:r>
            <a:r>
              <a:rPr lang="en-GB" altLang="cs-CZ" sz="2400" dirty="0">
                <a:latin typeface="Arial" panose="020B0604020202020204" pitchFamily="34" charset="0"/>
              </a:rPr>
              <a:t>1500 m s. m.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en-GB" altLang="cs-CZ" sz="2400" dirty="0">
                <a:latin typeface="Arial" panose="020B0604020202020204" pitchFamily="34" charset="0"/>
              </a:rPr>
              <a:t>s. m. = </a:t>
            </a:r>
            <a:r>
              <a:rPr lang="en-GB" altLang="cs-CZ" sz="2400" i="1" dirty="0">
                <a:latin typeface="Arial" panose="020B0604020202020204" pitchFamily="34" charset="0"/>
              </a:rPr>
              <a:t>supra mare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>
                <a:latin typeface="Arial" panose="020B0604020202020204" pitchFamily="34" charset="0"/>
              </a:rPr>
              <a:t>Zeměpisné souřadnice a přesnost (maximální chyba)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cs-CZ" altLang="cs-CZ" sz="2400" dirty="0">
                <a:latin typeface="Arial" panose="020B0604020202020204" pitchFamily="34" charset="0"/>
              </a:rPr>
              <a:t>	</a:t>
            </a:r>
            <a:r>
              <a:rPr lang="pt-BR" altLang="cs-CZ" sz="2400" dirty="0">
                <a:latin typeface="Arial" panose="020B0604020202020204" pitchFamily="34" charset="0"/>
              </a:rPr>
              <a:t>48°10'16''N &amp; 18°58'03''E ± 200 m</a:t>
            </a:r>
            <a:endParaRPr lang="cs-CZ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Pole </a:t>
            </a:r>
            <a:r>
              <a:rPr lang="en-GB" altLang="cs-CZ" sz="2400" dirty="0" err="1">
                <a:latin typeface="Arial" panose="020B0604020202020204" pitchFamily="34" charset="0"/>
              </a:rPr>
              <a:t>síťového</a:t>
            </a:r>
            <a:r>
              <a:rPr lang="en-GB" altLang="cs-CZ" sz="2400" dirty="0">
                <a:latin typeface="Arial" panose="020B0604020202020204" pitchFamily="34" charset="0"/>
              </a:rPr>
              <a:t> </a:t>
            </a:r>
            <a:r>
              <a:rPr lang="en-GB" altLang="cs-CZ" sz="2400" dirty="0" err="1">
                <a:latin typeface="Arial" panose="020B0604020202020204" pitchFamily="34" charset="0"/>
              </a:rPr>
              <a:t>mapování</a:t>
            </a:r>
            <a:endParaRPr lang="en-GB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7266; 7266/1, 7266a; 7165a25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>
                <a:latin typeface="Arial" panose="020B0604020202020204" pitchFamily="34" charset="0"/>
              </a:rPr>
              <a:t>Fytogeografický</a:t>
            </a:r>
            <a:r>
              <a:rPr lang="en-GB" altLang="cs-CZ" sz="2400" dirty="0">
                <a:latin typeface="Arial" panose="020B0604020202020204" pitchFamily="34" charset="0"/>
              </a:rPr>
              <a:t> </a:t>
            </a:r>
            <a:r>
              <a:rPr lang="en-GB" altLang="cs-CZ" sz="2400" dirty="0" err="1">
                <a:latin typeface="Arial" panose="020B0604020202020204" pitchFamily="34" charset="0"/>
              </a:rPr>
              <a:t>okres</a:t>
            </a:r>
            <a:endParaRPr lang="en-GB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15 (</a:t>
            </a:r>
            <a:r>
              <a:rPr lang="en-GB" altLang="cs-CZ" sz="2400" dirty="0" err="1">
                <a:latin typeface="Arial" panose="020B0604020202020204" pitchFamily="34" charset="0"/>
              </a:rPr>
              <a:t>Východní</a:t>
            </a:r>
            <a:r>
              <a:rPr lang="en-GB" altLang="cs-CZ" sz="2400" dirty="0">
                <a:latin typeface="Arial" panose="020B0604020202020204" pitchFamily="34" charset="0"/>
              </a:rPr>
              <a:t> </a:t>
            </a:r>
            <a:r>
              <a:rPr lang="en-GB" altLang="cs-CZ" sz="2400" dirty="0" err="1">
                <a:latin typeface="Arial" panose="020B0604020202020204" pitchFamily="34" charset="0"/>
              </a:rPr>
              <a:t>Polabí</a:t>
            </a:r>
            <a:r>
              <a:rPr lang="en-GB" altLang="cs-CZ" sz="2400" dirty="0">
                <a:latin typeface="Arial" panose="020B0604020202020204" pitchFamily="34" charset="0"/>
              </a:rPr>
              <a:t>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045472-5BCC-3BA9-1606-5789C891F8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>
            <a:extLst>
              <a:ext uri="{FF2B5EF4-FFF2-40B4-BE49-F238E27FC236}">
                <a16:creationId xmlns:a16="http://schemas.microsoft.com/office/drawing/2014/main" id="{A2DD34A7-9CB4-44BC-AB0F-9ED974D7F3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27384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15AA9FB9-78D8-D7D5-BA27-7ED34EC724D1}"/>
              </a:ext>
            </a:extLst>
          </p:cNvPr>
          <p:cNvSpPr/>
          <p:nvPr/>
        </p:nvSpPr>
        <p:spPr bwMode="auto">
          <a:xfrm>
            <a:off x="3995936" y="2852936"/>
            <a:ext cx="1224136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070A4D4A-1EB2-A973-0D93-CE12B17C2A24}"/>
              </a:ext>
            </a:extLst>
          </p:cNvPr>
          <p:cNvSpPr/>
          <p:nvPr/>
        </p:nvSpPr>
        <p:spPr bwMode="auto">
          <a:xfrm>
            <a:off x="683568" y="3140968"/>
            <a:ext cx="2592288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3E965A1-A482-8678-39B6-DCE36F002B3C}"/>
              </a:ext>
            </a:extLst>
          </p:cNvPr>
          <p:cNvSpPr/>
          <p:nvPr/>
        </p:nvSpPr>
        <p:spPr bwMode="auto">
          <a:xfrm>
            <a:off x="3419872" y="3140968"/>
            <a:ext cx="360040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CB8CE6CE-5DDB-2607-BC50-1D22BB2CDB51}"/>
              </a:ext>
            </a:extLst>
          </p:cNvPr>
          <p:cNvSpPr/>
          <p:nvPr/>
        </p:nvSpPr>
        <p:spPr bwMode="auto">
          <a:xfrm>
            <a:off x="6732240" y="4493350"/>
            <a:ext cx="1224136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00312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>
                <a:latin typeface="Arial" panose="020B0604020202020204" pitchFamily="34" charset="0"/>
              </a:rPr>
              <a:t>Co obsahuje scheda VI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Datum </a:t>
            </a:r>
            <a:r>
              <a:rPr lang="en-GB" altLang="cs-CZ" sz="2400" dirty="0" err="1">
                <a:latin typeface="Arial" panose="020B0604020202020204" pitchFamily="34" charset="0"/>
              </a:rPr>
              <a:t>sběru</a:t>
            </a:r>
            <a:r>
              <a:rPr lang="cs-CZ" altLang="cs-CZ" sz="2400" dirty="0">
                <a:latin typeface="Arial" panose="020B0604020202020204" pitchFamily="34" charset="0"/>
              </a:rPr>
              <a:t> (</a:t>
            </a:r>
            <a:r>
              <a:rPr lang="en-GB" altLang="cs-CZ" sz="2400" i="1" dirty="0">
                <a:latin typeface="Arial" panose="020B0604020202020204" pitchFamily="34" charset="0"/>
              </a:rPr>
              <a:t>die = </a:t>
            </a:r>
            <a:r>
              <a:rPr lang="en-GB" altLang="cs-CZ" sz="2400" dirty="0" err="1">
                <a:latin typeface="Arial" panose="020B0604020202020204" pitchFamily="34" charset="0"/>
              </a:rPr>
              <a:t>dne</a:t>
            </a:r>
            <a:r>
              <a:rPr lang="cs-CZ" altLang="cs-CZ" sz="2400" dirty="0">
                <a:latin typeface="Arial" panose="020B0604020202020204" pitchFamily="34" charset="0"/>
              </a:rPr>
              <a:t>)</a:t>
            </a:r>
            <a:endParaRPr lang="en-GB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</a:t>
            </a:r>
            <a:r>
              <a:rPr lang="cs-CZ" altLang="cs-CZ" sz="2400" dirty="0">
                <a:latin typeface="Arial" panose="020B0604020202020204" pitchFamily="34" charset="0"/>
              </a:rPr>
              <a:t>2018-05-17 (nejvhodnější varianta); </a:t>
            </a:r>
            <a:r>
              <a:rPr lang="en-GB" altLang="cs-CZ" sz="2400" dirty="0">
                <a:latin typeface="Arial" panose="020B0604020202020204" pitchFamily="34" charset="0"/>
              </a:rPr>
              <a:t>17. 5. 1999; V. 2001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>
                <a:latin typeface="Arial" panose="020B0604020202020204" pitchFamily="34" charset="0"/>
              </a:rPr>
              <a:t>Sběratel</a:t>
            </a:r>
            <a:endParaRPr lang="en-GB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leg. J. </a:t>
            </a:r>
            <a:r>
              <a:rPr lang="en-GB" altLang="cs-CZ" sz="2400" dirty="0" err="1">
                <a:latin typeface="Arial" panose="020B0604020202020204" pitchFamily="34" charset="0"/>
              </a:rPr>
              <a:t>Unar</a:t>
            </a:r>
            <a:r>
              <a:rPr lang="en-GB" altLang="cs-CZ" sz="2400" dirty="0">
                <a:latin typeface="Arial" panose="020B0604020202020204" pitchFamily="34" charset="0"/>
              </a:rPr>
              <a:t>; J. Chrtek &amp; B. </a:t>
            </a:r>
            <a:r>
              <a:rPr lang="en-GB" altLang="cs-CZ" sz="2400" dirty="0" err="1">
                <a:latin typeface="Arial" panose="020B0604020202020204" pitchFamily="34" charset="0"/>
              </a:rPr>
              <a:t>Křísa</a:t>
            </a:r>
            <a:r>
              <a:rPr lang="en-GB" altLang="cs-CZ" sz="2400" dirty="0">
                <a:latin typeface="Arial" panose="020B0604020202020204" pitchFamily="34" charset="0"/>
              </a:rPr>
              <a:t>; leg. = </a:t>
            </a:r>
            <a:r>
              <a:rPr lang="en-GB" altLang="cs-CZ" sz="2400" i="1" dirty="0">
                <a:latin typeface="Arial" panose="020B0604020202020204" pitchFamily="34" charset="0"/>
              </a:rPr>
              <a:t>legit/</a:t>
            </a:r>
            <a:r>
              <a:rPr lang="en-GB" altLang="cs-CZ" sz="2400" i="1" dirty="0" err="1">
                <a:latin typeface="Arial" panose="020B0604020202020204" pitchFamily="34" charset="0"/>
              </a:rPr>
              <a:t>legerunt</a:t>
            </a:r>
            <a:endParaRPr lang="en-GB" altLang="cs-CZ" sz="2400" i="1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>
                <a:latin typeface="Arial" panose="020B0604020202020204" pitchFamily="34" charset="0"/>
              </a:rPr>
              <a:t>Určil</a:t>
            </a:r>
            <a:endParaRPr lang="en-GB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det. J. Kirschner; det. =  </a:t>
            </a:r>
            <a:r>
              <a:rPr lang="en-GB" altLang="cs-CZ" sz="2400" i="1" dirty="0" err="1">
                <a:latin typeface="Arial" panose="020B0604020202020204" pitchFamily="34" charset="0"/>
              </a:rPr>
              <a:t>determinavit</a:t>
            </a:r>
            <a:endParaRPr lang="en-GB" altLang="cs-CZ" sz="2400" i="1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292EDE-4DFE-17D0-9715-7207D51DF0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>
            <a:extLst>
              <a:ext uri="{FF2B5EF4-FFF2-40B4-BE49-F238E27FC236}">
                <a16:creationId xmlns:a16="http://schemas.microsoft.com/office/drawing/2014/main" id="{35028241-9B4E-1786-8619-4F0208FEAF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4E8970AD-86DF-3E4D-006F-2E359F1D5BD0}"/>
              </a:ext>
            </a:extLst>
          </p:cNvPr>
          <p:cNvSpPr/>
          <p:nvPr/>
        </p:nvSpPr>
        <p:spPr bwMode="auto">
          <a:xfrm>
            <a:off x="6804248" y="3717032"/>
            <a:ext cx="1224136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87F6DC9F-B7A4-05F5-76BE-2463F304B813}"/>
              </a:ext>
            </a:extLst>
          </p:cNvPr>
          <p:cNvSpPr/>
          <p:nvPr/>
        </p:nvSpPr>
        <p:spPr bwMode="auto">
          <a:xfrm>
            <a:off x="1108938" y="3717032"/>
            <a:ext cx="1374830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  <p:sp>
        <p:nvSpPr>
          <p:cNvPr id="4" name="Obdélník 3">
            <a:extLst>
              <a:ext uri="{FF2B5EF4-FFF2-40B4-BE49-F238E27FC236}">
                <a16:creationId xmlns:a16="http://schemas.microsoft.com/office/drawing/2014/main" id="{910895E5-9D7E-31EF-C467-9F008A6A1C04}"/>
              </a:ext>
            </a:extLst>
          </p:cNvPr>
          <p:cNvSpPr/>
          <p:nvPr/>
        </p:nvSpPr>
        <p:spPr bwMode="auto">
          <a:xfrm>
            <a:off x="1108938" y="3989294"/>
            <a:ext cx="1374830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0328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683" y="115888"/>
            <a:ext cx="9120187" cy="6456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BF7EB6DB-7FC3-A3EF-34BF-77BF2D5C63EE}"/>
              </a:ext>
            </a:extLst>
          </p:cNvPr>
          <p:cNvSpPr/>
          <p:nvPr/>
        </p:nvSpPr>
        <p:spPr bwMode="auto">
          <a:xfrm>
            <a:off x="5508104" y="5085184"/>
            <a:ext cx="2736304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>
                <a:latin typeface="Arial" panose="020B0604020202020204" pitchFamily="34" charset="0"/>
              </a:rPr>
              <a:t>Poznámky v databázi</a:t>
            </a: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Revize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rev. = </a:t>
            </a:r>
            <a:r>
              <a:rPr lang="en-GB" altLang="cs-CZ" sz="2400" i="1">
                <a:latin typeface="Arial" panose="020B0604020202020204" pitchFamily="34" charset="0"/>
              </a:rPr>
              <a:t>revidit</a:t>
            </a:r>
            <a:r>
              <a:rPr lang="en-GB" altLang="cs-CZ" sz="2400">
                <a:latin typeface="Arial" panose="020B0604020202020204" pitchFamily="34" charset="0"/>
              </a:rPr>
              <a:t>; confirm. = </a:t>
            </a:r>
            <a:r>
              <a:rPr lang="en-GB" altLang="cs-CZ" sz="2400" i="1">
                <a:latin typeface="Arial" panose="020B0604020202020204" pitchFamily="34" charset="0"/>
              </a:rPr>
              <a:t>confirmavit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Uložení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b="1">
                <a:latin typeface="Arial" panose="020B0604020202020204" pitchFamily="34" charset="0"/>
              </a:rPr>
              <a:t>	např. BRNU, BRNM, BRNL, PR, PRC, PR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Poznámka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chybná determinace, chromozomový počet,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uveřejnění nálezu</a:t>
            </a:r>
          </a:p>
          <a:p>
            <a:pPr>
              <a:lnSpc>
                <a:spcPct val="100000"/>
              </a:lnSpc>
              <a:buFont typeface="Times New Roman" panose="02020603050405020304" pitchFamily="18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585788"/>
            <a:ext cx="7772400" cy="11938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 i="1">
                <a:latin typeface="Arial" panose="020B0604020202020204" pitchFamily="34" charset="0"/>
              </a:rPr>
              <a:t>Super tipy</a:t>
            </a:r>
            <a:r>
              <a:rPr lang="en-GB" altLang="cs-CZ" sz="3600" b="1">
                <a:latin typeface="Arial" panose="020B0604020202020204" pitchFamily="34" charset="0"/>
              </a:rPr>
              <a:t> při vyplňování databáze v programu MS Access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F2 umožní úpravu pole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Control+“ kopíruje data z odpovídajícího pole (záznamu) předcházející věty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Control PgDn/PgUp přesune kurzor na stejné pole předcházející/následující věty.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Ctrl F6 přepíná mezi okny téhož programu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" y="0"/>
            <a:ext cx="9970219" cy="6231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33621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>
                <a:latin typeface="Arial" panose="020B0604020202020204" pitchFamily="34" charset="0"/>
              </a:rPr>
              <a:t>Co obsahuje scheda I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114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 err="1">
                <a:latin typeface="Arial" panose="020B0604020202020204" pitchFamily="34" charset="0"/>
              </a:rPr>
              <a:t>Číslo</a:t>
            </a:r>
            <a:r>
              <a:rPr lang="en-GB" altLang="cs-CZ" sz="2400" dirty="0">
                <a:latin typeface="Arial" panose="020B0604020202020204" pitchFamily="34" charset="0"/>
              </a:rPr>
              <a:t> </a:t>
            </a:r>
            <a:r>
              <a:rPr lang="en-GB" altLang="cs-CZ" sz="2400" dirty="0" err="1">
                <a:latin typeface="Arial" panose="020B0604020202020204" pitchFamily="34" charset="0"/>
              </a:rPr>
              <a:t>etikety</a:t>
            </a:r>
            <a:endParaRPr lang="en-GB" altLang="cs-CZ" sz="2400" dirty="0">
              <a:latin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	JD02/111, Grulich 23825, 54/23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 err="1">
                <a:latin typeface="Arial" panose="020B0604020202020204" pitchFamily="34" charset="0"/>
              </a:rPr>
              <a:t>Počet</a:t>
            </a:r>
            <a:r>
              <a:rPr lang="en-GB" altLang="cs-CZ" sz="2400" i="1" dirty="0">
                <a:latin typeface="Arial" panose="020B060402020202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>
                <a:latin typeface="Arial" panose="020B0604020202020204" pitchFamily="34" charset="0"/>
              </a:rPr>
              <a:t>	</a:t>
            </a:r>
            <a:r>
              <a:rPr lang="en-GB" altLang="cs-CZ" sz="2400" i="1" dirty="0" err="1">
                <a:latin typeface="Arial" panose="020B0604020202020204" pitchFamily="34" charset="0"/>
              </a:rPr>
              <a:t>Někdy</a:t>
            </a:r>
            <a:r>
              <a:rPr lang="en-GB" altLang="cs-CZ" sz="2400" i="1" dirty="0">
                <a:latin typeface="Arial" panose="020B0604020202020204" pitchFamily="34" charset="0"/>
              </a:rPr>
              <a:t> se </a:t>
            </a:r>
            <a:r>
              <a:rPr lang="en-GB" altLang="cs-CZ" sz="2400" i="1" dirty="0" err="1">
                <a:latin typeface="Arial" panose="020B0604020202020204" pitchFamily="34" charset="0"/>
              </a:rPr>
              <a:t>sbírají</a:t>
            </a:r>
            <a:r>
              <a:rPr lang="en-GB" altLang="cs-CZ" sz="2400" i="1" dirty="0">
                <a:latin typeface="Arial" panose="020B0604020202020204" pitchFamily="34" charset="0"/>
              </a:rPr>
              <a:t> </a:t>
            </a:r>
            <a:r>
              <a:rPr lang="en-GB" altLang="cs-CZ" sz="2400" i="1" dirty="0" err="1">
                <a:latin typeface="Arial" panose="020B0604020202020204" pitchFamily="34" charset="0"/>
              </a:rPr>
              <a:t>duplikáty</a:t>
            </a:r>
            <a:r>
              <a:rPr lang="en-GB" altLang="cs-CZ" sz="2400" i="1" dirty="0">
                <a:latin typeface="Arial" panose="020B0604020202020204" pitchFamily="34" charset="0"/>
              </a:rPr>
              <a:t> </a:t>
            </a:r>
            <a:r>
              <a:rPr lang="en-GB" altLang="cs-CZ" sz="2400" i="1" dirty="0" err="1">
                <a:latin typeface="Arial" panose="020B0604020202020204" pitchFamily="34" charset="0"/>
              </a:rPr>
              <a:t>nebo</a:t>
            </a:r>
            <a:r>
              <a:rPr lang="en-GB" altLang="cs-CZ" sz="2400" i="1" dirty="0">
                <a:latin typeface="Arial" panose="020B0604020202020204" pitchFamily="34" charset="0"/>
              </a:rPr>
              <a:t> je </a:t>
            </a:r>
            <a:r>
              <a:rPr lang="en-GB" altLang="cs-CZ" sz="2400" i="1" dirty="0" err="1">
                <a:latin typeface="Arial" panose="020B0604020202020204" pitchFamily="34" charset="0"/>
              </a:rPr>
              <a:t>potřeba</a:t>
            </a:r>
            <a:r>
              <a:rPr lang="en-GB" altLang="cs-CZ" sz="2400" i="1" dirty="0">
                <a:latin typeface="Arial" panose="020B0604020202020204" pitchFamily="34" charset="0"/>
              </a:rPr>
              <a:t> </a:t>
            </a:r>
            <a:r>
              <a:rPr lang="en-GB" altLang="cs-CZ" sz="2400" i="1" dirty="0" err="1">
                <a:latin typeface="Arial" panose="020B0604020202020204" pitchFamily="34" charset="0"/>
              </a:rPr>
              <a:t>rozdělit</a:t>
            </a:r>
            <a:r>
              <a:rPr lang="en-GB" altLang="cs-CZ" sz="2400" i="1" dirty="0">
                <a:latin typeface="Arial" panose="020B0604020202020204" pitchFamily="34" charset="0"/>
              </a:rPr>
              <a:t> </a:t>
            </a:r>
            <a:r>
              <a:rPr lang="en-GB" altLang="cs-CZ" sz="2400" i="1" dirty="0" err="1">
                <a:latin typeface="Arial" panose="020B0604020202020204" pitchFamily="34" charset="0"/>
              </a:rPr>
              <a:t>velkou</a:t>
            </a:r>
            <a:r>
              <a:rPr lang="en-GB" altLang="cs-CZ" sz="2400" i="1" dirty="0">
                <a:latin typeface="Arial" panose="020B0604020202020204" pitchFamily="34" charset="0"/>
              </a:rPr>
              <a:t> </a:t>
            </a:r>
            <a:r>
              <a:rPr lang="en-GB" altLang="cs-CZ" sz="2400" i="1" dirty="0" err="1">
                <a:latin typeface="Arial" panose="020B0604020202020204" pitchFamily="34" charset="0"/>
              </a:rPr>
              <a:t>rostlinu</a:t>
            </a:r>
            <a:r>
              <a:rPr lang="en-GB" altLang="cs-CZ" sz="2400" i="1" dirty="0">
                <a:latin typeface="Arial" panose="020B0604020202020204" pitchFamily="34" charset="0"/>
              </a:rPr>
              <a:t> na </a:t>
            </a:r>
            <a:r>
              <a:rPr lang="en-GB" altLang="cs-CZ" sz="2400" i="1" dirty="0" err="1">
                <a:latin typeface="Arial" panose="020B0604020202020204" pitchFamily="34" charset="0"/>
              </a:rPr>
              <a:t>části</a:t>
            </a:r>
            <a:r>
              <a:rPr lang="en-GB" altLang="cs-CZ" sz="2400" i="1" dirty="0">
                <a:latin typeface="Arial" panose="020B060402020202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dirty="0">
                <a:latin typeface="Arial" panose="020B0604020202020204" pitchFamily="34" charset="0"/>
              </a:rPr>
              <a:t>Taxon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 i="1" dirty="0">
                <a:latin typeface="Arial" panose="020B0604020202020204" pitchFamily="34" charset="0"/>
              </a:rPr>
              <a:t>	Carex </a:t>
            </a:r>
            <a:r>
              <a:rPr lang="en-GB" altLang="cs-CZ" sz="2400" i="1" dirty="0" err="1">
                <a:latin typeface="Arial" panose="020B0604020202020204" pitchFamily="34" charset="0"/>
              </a:rPr>
              <a:t>hirta</a:t>
            </a:r>
            <a:r>
              <a:rPr lang="en-GB" altLang="cs-CZ" sz="2400" dirty="0">
                <a:latin typeface="Arial" panose="020B0604020202020204" pitchFamily="34" charset="0"/>
              </a:rPr>
              <a:t>, </a:t>
            </a:r>
            <a:r>
              <a:rPr lang="en-GB" altLang="cs-CZ" sz="2400" i="1" dirty="0">
                <a:latin typeface="Arial" panose="020B0604020202020204" pitchFamily="34" charset="0"/>
              </a:rPr>
              <a:t>Prunus</a:t>
            </a:r>
            <a:r>
              <a:rPr lang="en-GB" altLang="cs-CZ" sz="2400" dirty="0">
                <a:latin typeface="Arial" panose="020B0604020202020204" pitchFamily="34" charset="0"/>
              </a:rPr>
              <a:t>, </a:t>
            </a:r>
            <a:r>
              <a:rPr lang="en-GB" altLang="cs-CZ" sz="2400" i="1" dirty="0">
                <a:latin typeface="Arial" panose="020B0604020202020204" pitchFamily="34" charset="0"/>
              </a:rPr>
              <a:t>Viola </a:t>
            </a:r>
            <a:r>
              <a:rPr lang="en-GB" altLang="cs-CZ" sz="2400" dirty="0">
                <a:latin typeface="Arial" panose="020B0604020202020204" pitchFamily="34" charset="0"/>
              </a:rPr>
              <a:t>x </a:t>
            </a:r>
            <a:r>
              <a:rPr lang="en-GB" altLang="cs-CZ" sz="2400" i="1" dirty="0">
                <a:latin typeface="Arial" panose="020B0604020202020204" pitchFamily="34" charset="0"/>
              </a:rPr>
              <a:t>vindobonensis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9A87511-5671-8B29-E3F5-6EA8E2E9A8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>
            <a:extLst>
              <a:ext uri="{FF2B5EF4-FFF2-40B4-BE49-F238E27FC236}">
                <a16:creationId xmlns:a16="http://schemas.microsoft.com/office/drawing/2014/main" id="{E3579814-4FE1-432C-DF71-51986CAE9F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id="{E0EF1A2C-A7D7-D575-9174-A2019657A411}"/>
              </a:ext>
            </a:extLst>
          </p:cNvPr>
          <p:cNvSpPr/>
          <p:nvPr/>
        </p:nvSpPr>
        <p:spPr bwMode="auto">
          <a:xfrm>
            <a:off x="3635896" y="908720"/>
            <a:ext cx="1440160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3714899D-6BDF-C527-02AF-180E0B3FCCFD}"/>
              </a:ext>
            </a:extLst>
          </p:cNvPr>
          <p:cNvSpPr/>
          <p:nvPr/>
        </p:nvSpPr>
        <p:spPr bwMode="auto">
          <a:xfrm>
            <a:off x="611560" y="1628800"/>
            <a:ext cx="2664296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02573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>
                <a:latin typeface="Arial" panose="020B0604020202020204" pitchFamily="34" charset="0"/>
              </a:rPr>
              <a:t>Co obsahuje scheda II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Variabilita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např. </a:t>
            </a:r>
            <a:r>
              <a:rPr lang="en-GB" altLang="cs-CZ" sz="2400" i="1">
                <a:latin typeface="Arial" panose="020B0604020202020204" pitchFamily="34" charset="0"/>
              </a:rPr>
              <a:t>flore albo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Země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Česká republika; Kazachstán, Moravia, Gallia, Siberia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Oblast 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fytogeografický okres nebo geomorfologický celek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    Ile d’Ouessant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Okres</a:t>
            </a:r>
          </a:p>
          <a:p>
            <a:pPr>
              <a:lnSpc>
                <a:spcPct val="8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distr. Semily, distr. Mikulov, dep. Finist</a:t>
            </a:r>
            <a:r>
              <a:rPr lang="en-GB" altLang="cs-CZ" sz="2400">
                <a:latin typeface="Arial" panose="020B0604020202020204" pitchFamily="34" charset="0"/>
                <a:cs typeface="Times New Roman" panose="02020603050405020304" pitchFamily="18" charset="0"/>
              </a:rPr>
              <a:t>è</a:t>
            </a:r>
            <a:r>
              <a:rPr lang="en-GB" altLang="cs-CZ" sz="2400">
                <a:latin typeface="Arial" panose="020B0604020202020204" pitchFamily="34" charset="0"/>
              </a:rPr>
              <a:t>re, dep. Corse Haute, Kraków; bývalý okres nebo blízké město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5A68B0-A09B-7B7A-C5E2-2D33065EB0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>
            <a:extLst>
              <a:ext uri="{FF2B5EF4-FFF2-40B4-BE49-F238E27FC236}">
                <a16:creationId xmlns:a16="http://schemas.microsoft.com/office/drawing/2014/main" id="{54AD7820-4636-029F-C56B-C7B73A1090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115888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6F8AC5AF-A37C-9566-67CA-B05E9A7211E4}"/>
              </a:ext>
            </a:extLst>
          </p:cNvPr>
          <p:cNvSpPr/>
          <p:nvPr/>
        </p:nvSpPr>
        <p:spPr bwMode="auto">
          <a:xfrm>
            <a:off x="611560" y="2276872"/>
            <a:ext cx="2304256" cy="432048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2182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pPr>
              <a:lnSpc>
                <a:spcPct val="100000"/>
              </a:lnSpc>
              <a:buFont typeface="Arial" panose="020B0604020202020204" pitchFamily="34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altLang="cs-CZ" sz="3600" b="1">
                <a:latin typeface="Arial" panose="020B0604020202020204" pitchFamily="34" charset="0"/>
              </a:rPr>
              <a:t>Co obsahuje scheda III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3385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Katastr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sídlo, k němuž naleziště vztahujeme; Aš, Břeclav-</a:t>
            </a:r>
            <a:br>
              <a:rPr lang="en-GB" altLang="cs-CZ" sz="2400">
                <a:latin typeface="Arial" panose="020B0604020202020204" pitchFamily="34" charset="0"/>
              </a:rPr>
            </a:br>
            <a:r>
              <a:rPr lang="en-GB" altLang="cs-CZ" sz="2400">
                <a:latin typeface="Arial" panose="020B0604020202020204" pitchFamily="34" charset="0"/>
              </a:rPr>
              <a:t>-Poštorná, Praha-Dejvice, Poysdorf, Montpellier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Geografická lokalizace (naleziště)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dolní část Košarských luk, 1,25 km SZ od soutoku Moravy a Dyje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Pavelkova louka, asi 1,9 km SSV od železniční zastávky (Lednice)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</a:pPr>
            <a:r>
              <a:rPr lang="en-GB" altLang="cs-CZ" sz="2400">
                <a:latin typeface="Arial" panose="020B0604020202020204" pitchFamily="34" charset="0"/>
              </a:rPr>
              <a:t>	jižní svah Čistecké hůry (563), 2,8 km j. od kostela </a:t>
            </a:r>
            <a:br>
              <a:rPr lang="en-GB" altLang="cs-CZ" sz="2400">
                <a:latin typeface="Arial" panose="020B0604020202020204" pitchFamily="34" charset="0"/>
              </a:rPr>
            </a:br>
            <a:r>
              <a:rPr lang="en-GB" altLang="cs-CZ" sz="2400">
                <a:latin typeface="Arial" panose="020B0604020202020204" pitchFamily="34" charset="0"/>
              </a:rPr>
              <a:t>v severní části vsi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83B32-F19F-6F2B-C458-2D1D28B489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Obrázek 4">
            <a:extLst>
              <a:ext uri="{FF2B5EF4-FFF2-40B4-BE49-F238E27FC236}">
                <a16:creationId xmlns:a16="http://schemas.microsoft.com/office/drawing/2014/main" id="{4568F890-2E26-49E2-8117-CC8DDB079E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7528" y="20379"/>
            <a:ext cx="9153525" cy="6478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id="{9AEBC1A2-0A94-F15A-A3A2-C7103EA8F802}"/>
              </a:ext>
            </a:extLst>
          </p:cNvPr>
          <p:cNvSpPr/>
          <p:nvPr/>
        </p:nvSpPr>
        <p:spPr bwMode="auto">
          <a:xfrm>
            <a:off x="539552" y="2636912"/>
            <a:ext cx="1008112" cy="28803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43F0C42F-6580-D9FB-90CD-9EB66F8E8C80}"/>
              </a:ext>
            </a:extLst>
          </p:cNvPr>
          <p:cNvSpPr/>
          <p:nvPr/>
        </p:nvSpPr>
        <p:spPr bwMode="auto">
          <a:xfrm>
            <a:off x="1643626" y="2621142"/>
            <a:ext cx="6960822" cy="303802"/>
          </a:xfrm>
          <a:prstGeom prst="rect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cs-CZ" sz="2400" b="0" i="0" u="none" strike="noStrike" cap="none" normalizeH="0" baseline="0">
              <a:ln w="57150">
                <a:solidFill>
                  <a:srgbClr val="FF0000"/>
                </a:solidFill>
              </a:ln>
              <a:noFill/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08927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Office">
      <a:majorFont>
        <a:latin typeface="Times New Roman"/>
        <a:ea typeface="Lucida Sans Unicode"/>
        <a:cs typeface="Lucida Sans Unicode"/>
      </a:majorFont>
      <a:minorFont>
        <a:latin typeface="Times New Roman"/>
        <a:ea typeface="Lucida Sans Unicode"/>
        <a:cs typeface="Lucida Sans Unicode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537</Words>
  <Application>Microsoft Office PowerPoint</Application>
  <PresentationFormat>Předvádění na obrazovce (4:3)</PresentationFormat>
  <Paragraphs>72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3" baseType="lpstr">
      <vt:lpstr>Arial</vt:lpstr>
      <vt:lpstr>Times New Roman</vt:lpstr>
      <vt:lpstr>Motiv Office</vt:lpstr>
      <vt:lpstr>Herbářové etikety, jinak též schedy</vt:lpstr>
      <vt:lpstr>Prezentace aplikace PowerPoint</vt:lpstr>
      <vt:lpstr>Prezentace aplikace PowerPoint</vt:lpstr>
      <vt:lpstr>Co obsahuje scheda I</vt:lpstr>
      <vt:lpstr>Prezentace aplikace PowerPoint</vt:lpstr>
      <vt:lpstr>Co obsahuje scheda II</vt:lpstr>
      <vt:lpstr>Prezentace aplikace PowerPoint</vt:lpstr>
      <vt:lpstr>Co obsahuje scheda III</vt:lpstr>
      <vt:lpstr>Prezentace aplikace PowerPoint</vt:lpstr>
      <vt:lpstr>Prezentace aplikace PowerPoint</vt:lpstr>
      <vt:lpstr>Prezentace aplikace PowerPoint</vt:lpstr>
      <vt:lpstr>Co obsahuje scheda IV</vt:lpstr>
      <vt:lpstr>Prezentace aplikace PowerPoint</vt:lpstr>
      <vt:lpstr>Co obsahuje scheda V</vt:lpstr>
      <vt:lpstr>Prezentace aplikace PowerPoint</vt:lpstr>
      <vt:lpstr>Co obsahuje scheda VI</vt:lpstr>
      <vt:lpstr>Prezentace aplikace PowerPoint</vt:lpstr>
      <vt:lpstr>Prezentace aplikace PowerPoint</vt:lpstr>
      <vt:lpstr>Poznámky v databázi</vt:lpstr>
      <vt:lpstr>Super tipy při vyplňování databáze v programu MS Access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Herbářové etikety, jinak též schedy</dc:title>
  <dc:creator>jirka</dc:creator>
  <cp:lastModifiedBy>Jiří Danihelka</cp:lastModifiedBy>
  <cp:revision>13</cp:revision>
  <dcterms:modified xsi:type="dcterms:W3CDTF">2025-02-18T18:50:03Z</dcterms:modified>
</cp:coreProperties>
</file>