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2"/>
  </p:notesMasterIdLst>
  <p:sldIdLst>
    <p:sldId id="256" r:id="rId2"/>
    <p:sldId id="265" r:id="rId3"/>
    <p:sldId id="270" r:id="rId4"/>
    <p:sldId id="257" r:id="rId5"/>
    <p:sldId id="271" r:id="rId6"/>
    <p:sldId id="258" r:id="rId7"/>
    <p:sldId id="272" r:id="rId8"/>
    <p:sldId id="259" r:id="rId9"/>
    <p:sldId id="273" r:id="rId10"/>
    <p:sldId id="268" r:id="rId11"/>
    <p:sldId id="267" r:id="rId12"/>
    <p:sldId id="260" r:id="rId13"/>
    <p:sldId id="274" r:id="rId14"/>
    <p:sldId id="261" r:id="rId15"/>
    <p:sldId id="275" r:id="rId16"/>
    <p:sldId id="262" r:id="rId17"/>
    <p:sldId id="277" r:id="rId18"/>
    <p:sldId id="266" r:id="rId19"/>
    <p:sldId id="263" r:id="rId20"/>
    <p:sldId id="264" r:id="rId2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6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355C-B35B-4192-876F-87E6F5C58C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96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515F3-EC2B-45CE-9D7B-238A142357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7026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032A-EF43-4B5A-8054-1DA8E4BBC3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F1F2-EDA2-489D-9AD7-B3B7043CA54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77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B99-3295-46BB-AA40-CEF2D00E61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416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0AFF-66A8-4EA5-B4AD-DCD8C30768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960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A408-56CF-48CA-A578-50F32E1EE1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08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5359-5B50-402C-B677-ECB350A50B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CFA-5316-4154-BAE5-6DFA6D8A4DF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72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5F9-24A2-4B0D-9E8B-6AB92D7193E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357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B3AF2-B538-46DA-A7A9-94DA5AFFA22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761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D9B5-4C8B-4C57-81C6-BFFE69FF05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073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57111E9-B871-4B88-A461-B625C156890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668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>
                <a:latin typeface="Arial" panose="020B0604020202020204" pitchFamily="34" charset="0"/>
              </a:rPr>
              <a:t>Herbářové etikety, jinak též schedy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 na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ně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napsat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abychom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se </a:t>
            </a:r>
            <a:b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v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nich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vyznali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nejen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my, ale </a:t>
            </a:r>
            <a:r>
              <a:rPr lang="en-GB" altLang="cs-CZ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GB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ostatní</a:t>
            </a:r>
            <a:endParaRPr lang="en-GB" altLang="cs-CZ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31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88" y="593304"/>
            <a:ext cx="7769225" cy="5545733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Vranovice, zahrada za domem č. p. 130. Pravidelně sečená louka mírného teplého podnebí s ovocnými stromy.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Kemp Borovina, 3,3 km od Podhradí nad Dyjí, plocha mezi chatkami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Brno-střed: park před Barvičova 33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Hnanice: lesopark 282 m od hotelu Vinice Hnanice směr JV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Zelená Hora: les Vojenského újezdu Březina, les na pravé straně od cesty na Kotáry, 2,7 km severovýchodně od Obecního úřadu v Zelené Hoře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Brno-Nový Lískovec:1800 m SZ od Univerzitního kampusu Bohunice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B5A5709-9728-6223-B76E-4BB83E20D152}"/>
              </a:ext>
            </a:extLst>
          </p:cNvPr>
          <p:cNvCxnSpPr/>
          <p:nvPr/>
        </p:nvCxnSpPr>
        <p:spPr bwMode="auto">
          <a:xfrm flipV="1">
            <a:off x="649288" y="260648"/>
            <a:ext cx="7769225" cy="619268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3097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IV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Ekologická charakteristika místa (</a:t>
            </a:r>
            <a:r>
              <a:rPr lang="cs-CZ" altLang="cs-CZ" sz="2400">
                <a:latin typeface="Arial" panose="020B0604020202020204" pitchFamily="34" charset="0"/>
              </a:rPr>
              <a:t>stanoviště</a:t>
            </a:r>
            <a:r>
              <a:rPr lang="en-GB" altLang="cs-CZ" sz="240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podél vyschlého kanálu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nezapojený trávník na písku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louka svazu </a:t>
            </a:r>
            <a:r>
              <a:rPr lang="en-GB" altLang="cs-CZ" sz="2400" i="1">
                <a:latin typeface="Arial" panose="020B0604020202020204" pitchFamily="34" charset="0"/>
              </a:rPr>
              <a:t>Cnidion venosi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banket silnice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skládka domovního odpadu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obnažené dno vypuštěného rybníka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B8A93-C5C4-A5A2-4CE8-1BA92E03C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57DC40F0-0F1F-5774-37C4-A36F1F8C9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28" y="20379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9F246C4-F6DB-8014-B888-8F56CC508C1C}"/>
              </a:ext>
            </a:extLst>
          </p:cNvPr>
          <p:cNvSpPr/>
          <p:nvPr/>
        </p:nvSpPr>
        <p:spPr bwMode="auto">
          <a:xfrm>
            <a:off x="1475656" y="2852936"/>
            <a:ext cx="2520280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11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V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37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>
                <a:latin typeface="Arial" panose="020B0604020202020204" pitchFamily="34" charset="0"/>
              </a:rPr>
              <a:t>Nadmořská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 err="1">
                <a:latin typeface="Arial" panose="020B0604020202020204" pitchFamily="34" charset="0"/>
              </a:rPr>
              <a:t>výška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270 m n. m.; 1300</a:t>
            </a:r>
            <a:r>
              <a:rPr lang="cs-CZ" altLang="cs-CZ" sz="2400" dirty="0">
                <a:latin typeface="Arial" panose="020B0604020202020204" pitchFamily="34" charset="0"/>
              </a:rPr>
              <a:t>–</a:t>
            </a:r>
            <a:r>
              <a:rPr lang="en-GB" altLang="cs-CZ" sz="2400" dirty="0">
                <a:latin typeface="Arial" panose="020B0604020202020204" pitchFamily="34" charset="0"/>
              </a:rPr>
              <a:t>1500 m s. m.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en-GB" altLang="cs-CZ" sz="2400" dirty="0">
                <a:latin typeface="Arial" panose="020B0604020202020204" pitchFamily="34" charset="0"/>
              </a:rPr>
              <a:t>s. m. = </a:t>
            </a:r>
            <a:r>
              <a:rPr lang="en-GB" altLang="cs-CZ" sz="2400" i="1" dirty="0">
                <a:latin typeface="Arial" panose="020B0604020202020204" pitchFamily="34" charset="0"/>
              </a:rPr>
              <a:t>supra mare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>
                <a:latin typeface="Arial" panose="020B0604020202020204" pitchFamily="34" charset="0"/>
              </a:rPr>
              <a:t>Zeměpisné souřadnice a přesnost (maximální chyba)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>
                <a:latin typeface="Arial" panose="020B0604020202020204" pitchFamily="34" charset="0"/>
              </a:rPr>
              <a:t>	</a:t>
            </a:r>
            <a:r>
              <a:rPr lang="pt-BR" altLang="cs-CZ" sz="2400" dirty="0">
                <a:latin typeface="Arial" panose="020B0604020202020204" pitchFamily="34" charset="0"/>
              </a:rPr>
              <a:t>48°10'16''N &amp; 18°58'03''E ± 200 m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Pole </a:t>
            </a:r>
            <a:r>
              <a:rPr lang="en-GB" altLang="cs-CZ" sz="2400" dirty="0" err="1">
                <a:latin typeface="Arial" panose="020B0604020202020204" pitchFamily="34" charset="0"/>
              </a:rPr>
              <a:t>síťového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 err="1">
                <a:latin typeface="Arial" panose="020B0604020202020204" pitchFamily="34" charset="0"/>
              </a:rPr>
              <a:t>mapování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7266; 7266/1, 7266a; 7165a25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>
                <a:latin typeface="Arial" panose="020B0604020202020204" pitchFamily="34" charset="0"/>
              </a:rPr>
              <a:t>Fytogeografický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 err="1">
                <a:latin typeface="Arial" panose="020B0604020202020204" pitchFamily="34" charset="0"/>
              </a:rPr>
              <a:t>okres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15 (</a:t>
            </a:r>
            <a:r>
              <a:rPr lang="en-GB" altLang="cs-CZ" sz="2400" dirty="0" err="1">
                <a:latin typeface="Arial" panose="020B0604020202020204" pitchFamily="34" charset="0"/>
              </a:rPr>
              <a:t>Východní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 err="1">
                <a:latin typeface="Arial" panose="020B0604020202020204" pitchFamily="34" charset="0"/>
              </a:rPr>
              <a:t>Polabí</a:t>
            </a:r>
            <a:r>
              <a:rPr lang="en-GB" altLang="cs-CZ" sz="2400" dirty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45472-5BCC-3BA9-1606-5789C891F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A2DD34A7-9CB4-44BC-AB0F-9ED974D7F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27384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5AA9FB9-78D8-D7D5-BA27-7ED34EC724D1}"/>
              </a:ext>
            </a:extLst>
          </p:cNvPr>
          <p:cNvSpPr/>
          <p:nvPr/>
        </p:nvSpPr>
        <p:spPr bwMode="auto">
          <a:xfrm>
            <a:off x="3995936" y="2852936"/>
            <a:ext cx="1224136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70A4D4A-1EB2-A973-0D93-CE12B17C2A24}"/>
              </a:ext>
            </a:extLst>
          </p:cNvPr>
          <p:cNvSpPr/>
          <p:nvPr/>
        </p:nvSpPr>
        <p:spPr bwMode="auto">
          <a:xfrm>
            <a:off x="683568" y="3140968"/>
            <a:ext cx="2592288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3E965A1-A482-8678-39B6-DCE36F002B3C}"/>
              </a:ext>
            </a:extLst>
          </p:cNvPr>
          <p:cNvSpPr/>
          <p:nvPr/>
        </p:nvSpPr>
        <p:spPr bwMode="auto">
          <a:xfrm>
            <a:off x="3419872" y="3140968"/>
            <a:ext cx="360040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B8CE6CE-5DDB-2607-BC50-1D22BB2CDB51}"/>
              </a:ext>
            </a:extLst>
          </p:cNvPr>
          <p:cNvSpPr/>
          <p:nvPr/>
        </p:nvSpPr>
        <p:spPr bwMode="auto">
          <a:xfrm>
            <a:off x="6732240" y="4493350"/>
            <a:ext cx="1224136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31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VI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Datum </a:t>
            </a:r>
            <a:r>
              <a:rPr lang="en-GB" altLang="cs-CZ" sz="2400" dirty="0" err="1">
                <a:latin typeface="Arial" panose="020B0604020202020204" pitchFamily="34" charset="0"/>
              </a:rPr>
              <a:t>sběru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en-GB" altLang="cs-CZ" sz="2400" i="1" dirty="0">
                <a:latin typeface="Arial" panose="020B0604020202020204" pitchFamily="34" charset="0"/>
              </a:rPr>
              <a:t>die = </a:t>
            </a:r>
            <a:r>
              <a:rPr lang="en-GB" altLang="cs-CZ" sz="2400" dirty="0" err="1">
                <a:latin typeface="Arial" panose="020B0604020202020204" pitchFamily="34" charset="0"/>
              </a:rPr>
              <a:t>dne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</a:t>
            </a:r>
            <a:r>
              <a:rPr lang="cs-CZ" altLang="cs-CZ" sz="2400" dirty="0">
                <a:latin typeface="Arial" panose="020B0604020202020204" pitchFamily="34" charset="0"/>
              </a:rPr>
              <a:t>2018-05-17 (nejvhodnější varianta); </a:t>
            </a:r>
            <a:r>
              <a:rPr lang="en-GB" altLang="cs-CZ" sz="2400" dirty="0">
                <a:latin typeface="Arial" panose="020B0604020202020204" pitchFamily="34" charset="0"/>
              </a:rPr>
              <a:t>17. 5. 1999; V. 2001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>
                <a:latin typeface="Arial" panose="020B0604020202020204" pitchFamily="34" charset="0"/>
              </a:rPr>
              <a:t>Sběratel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leg. J. </a:t>
            </a:r>
            <a:r>
              <a:rPr lang="en-GB" altLang="cs-CZ" sz="2400" dirty="0" err="1">
                <a:latin typeface="Arial" panose="020B0604020202020204" pitchFamily="34" charset="0"/>
              </a:rPr>
              <a:t>Unar</a:t>
            </a:r>
            <a:r>
              <a:rPr lang="en-GB" altLang="cs-CZ" sz="2400" dirty="0">
                <a:latin typeface="Arial" panose="020B0604020202020204" pitchFamily="34" charset="0"/>
              </a:rPr>
              <a:t>; J. Chrtek &amp; B. </a:t>
            </a:r>
            <a:r>
              <a:rPr lang="en-GB" altLang="cs-CZ" sz="2400" dirty="0" err="1">
                <a:latin typeface="Arial" panose="020B0604020202020204" pitchFamily="34" charset="0"/>
              </a:rPr>
              <a:t>Křísa</a:t>
            </a:r>
            <a:r>
              <a:rPr lang="en-GB" altLang="cs-CZ" sz="2400" dirty="0">
                <a:latin typeface="Arial" panose="020B0604020202020204" pitchFamily="34" charset="0"/>
              </a:rPr>
              <a:t>; leg. = </a:t>
            </a:r>
            <a:r>
              <a:rPr lang="en-GB" altLang="cs-CZ" sz="2400" i="1" dirty="0">
                <a:latin typeface="Arial" panose="020B0604020202020204" pitchFamily="34" charset="0"/>
              </a:rPr>
              <a:t>legit/</a:t>
            </a:r>
            <a:r>
              <a:rPr lang="en-GB" altLang="cs-CZ" sz="2400" i="1" dirty="0" err="1">
                <a:latin typeface="Arial" panose="020B0604020202020204" pitchFamily="34" charset="0"/>
              </a:rPr>
              <a:t>legerunt</a:t>
            </a:r>
            <a:endParaRPr lang="en-GB" altLang="cs-CZ" sz="2400" i="1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>
                <a:latin typeface="Arial" panose="020B0604020202020204" pitchFamily="34" charset="0"/>
              </a:rPr>
              <a:t>Určil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det. J. Kirschner; det. =  </a:t>
            </a:r>
            <a:r>
              <a:rPr lang="en-GB" altLang="cs-CZ" sz="2400" i="1" dirty="0" err="1">
                <a:latin typeface="Arial" panose="020B0604020202020204" pitchFamily="34" charset="0"/>
              </a:rPr>
              <a:t>determinavit</a:t>
            </a:r>
            <a:endParaRPr lang="en-GB" altLang="cs-CZ" sz="2400" i="1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92EDE-4DFE-17D0-9715-7207D51D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35028241-9B4E-1786-8619-4F0208FEA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E8970AD-86DF-3E4D-006F-2E359F1D5BD0}"/>
              </a:ext>
            </a:extLst>
          </p:cNvPr>
          <p:cNvSpPr/>
          <p:nvPr/>
        </p:nvSpPr>
        <p:spPr bwMode="auto">
          <a:xfrm>
            <a:off x="6804248" y="3717032"/>
            <a:ext cx="1224136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7F6DC9F-B7A4-05F5-76BE-2463F304B813}"/>
              </a:ext>
            </a:extLst>
          </p:cNvPr>
          <p:cNvSpPr/>
          <p:nvPr/>
        </p:nvSpPr>
        <p:spPr bwMode="auto">
          <a:xfrm>
            <a:off x="1108938" y="3717032"/>
            <a:ext cx="1374830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10895E5-9D7E-31EF-C467-9F008A6A1C04}"/>
              </a:ext>
            </a:extLst>
          </p:cNvPr>
          <p:cNvSpPr/>
          <p:nvPr/>
        </p:nvSpPr>
        <p:spPr bwMode="auto">
          <a:xfrm>
            <a:off x="1108938" y="3989294"/>
            <a:ext cx="1374830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28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83" y="115888"/>
            <a:ext cx="9120187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F7EB6DB-7FC3-A3EF-34BF-77BF2D5C63EE}"/>
              </a:ext>
            </a:extLst>
          </p:cNvPr>
          <p:cNvSpPr/>
          <p:nvPr/>
        </p:nvSpPr>
        <p:spPr bwMode="auto">
          <a:xfrm>
            <a:off x="5508104" y="5085184"/>
            <a:ext cx="2736304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Poznámky v databázi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Revize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rev. = </a:t>
            </a:r>
            <a:r>
              <a:rPr lang="en-GB" altLang="cs-CZ" sz="2400" i="1">
                <a:latin typeface="Arial" panose="020B0604020202020204" pitchFamily="34" charset="0"/>
              </a:rPr>
              <a:t>revidit</a:t>
            </a:r>
            <a:r>
              <a:rPr lang="en-GB" altLang="cs-CZ" sz="2400">
                <a:latin typeface="Arial" panose="020B0604020202020204" pitchFamily="34" charset="0"/>
              </a:rPr>
              <a:t>; confirm. = </a:t>
            </a:r>
            <a:r>
              <a:rPr lang="en-GB" altLang="cs-CZ" sz="2400" i="1">
                <a:latin typeface="Arial" panose="020B0604020202020204" pitchFamily="34" charset="0"/>
              </a:rPr>
              <a:t>confirmavit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Uložení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b="1">
                <a:latin typeface="Arial" panose="020B0604020202020204" pitchFamily="34" charset="0"/>
              </a:rPr>
              <a:t>	např. BRNU, BRNM, BRNL, PR, PRC, PR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Poznámka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chybná determinace, chromozomový počet,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uveřejnění nálezu</a:t>
            </a: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38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i="1">
                <a:latin typeface="Arial" panose="020B0604020202020204" pitchFamily="34" charset="0"/>
              </a:rPr>
              <a:t>Super tipy</a:t>
            </a:r>
            <a:r>
              <a:rPr lang="en-GB" altLang="cs-CZ" sz="3600" b="1">
                <a:latin typeface="Arial" panose="020B0604020202020204" pitchFamily="34" charset="0"/>
              </a:rPr>
              <a:t> při vyplňování databáze v programu MS Access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F2 umožní úpravu pole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Control+“ kopíruje data z odpovídajícího pole (záznamu) předcházející věty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Control PgDn/PgUp přesune kurzor na stejné pole předcházející/následující věty.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Ctrl F6 přepíná mezi okny téhož programu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" y="0"/>
            <a:ext cx="9970219" cy="623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6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>
                <a:latin typeface="Arial" panose="020B0604020202020204" pitchFamily="34" charset="0"/>
              </a:rPr>
              <a:t>Číslo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 err="1">
                <a:latin typeface="Arial" panose="020B0604020202020204" pitchFamily="34" charset="0"/>
              </a:rPr>
              <a:t>etikety</a:t>
            </a:r>
            <a:endParaRPr lang="en-GB" altLang="cs-CZ" sz="24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	JD02/111, Grulich 23825, 54/23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err="1">
                <a:latin typeface="Arial" panose="020B0604020202020204" pitchFamily="34" charset="0"/>
              </a:rPr>
              <a:t>Počet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>
                <a:latin typeface="Arial" panose="020B0604020202020204" pitchFamily="34" charset="0"/>
              </a:rPr>
              <a:t>	</a:t>
            </a:r>
            <a:r>
              <a:rPr lang="en-GB" altLang="cs-CZ" sz="2400" i="1" dirty="0" err="1">
                <a:latin typeface="Arial" panose="020B0604020202020204" pitchFamily="34" charset="0"/>
              </a:rPr>
              <a:t>Někdy</a:t>
            </a:r>
            <a:r>
              <a:rPr lang="en-GB" altLang="cs-CZ" sz="2400" i="1" dirty="0">
                <a:latin typeface="Arial" panose="020B0604020202020204" pitchFamily="34" charset="0"/>
              </a:rPr>
              <a:t> se </a:t>
            </a:r>
            <a:r>
              <a:rPr lang="en-GB" altLang="cs-CZ" sz="2400" i="1" dirty="0" err="1">
                <a:latin typeface="Arial" panose="020B0604020202020204" pitchFamily="34" charset="0"/>
              </a:rPr>
              <a:t>sbírají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  <a:r>
              <a:rPr lang="en-GB" altLang="cs-CZ" sz="2400" i="1" dirty="0" err="1">
                <a:latin typeface="Arial" panose="020B0604020202020204" pitchFamily="34" charset="0"/>
              </a:rPr>
              <a:t>duplikáty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  <a:r>
              <a:rPr lang="en-GB" altLang="cs-CZ" sz="2400" i="1" dirty="0" err="1">
                <a:latin typeface="Arial" panose="020B0604020202020204" pitchFamily="34" charset="0"/>
              </a:rPr>
              <a:t>nebo</a:t>
            </a:r>
            <a:r>
              <a:rPr lang="en-GB" altLang="cs-CZ" sz="2400" i="1" dirty="0">
                <a:latin typeface="Arial" panose="020B0604020202020204" pitchFamily="34" charset="0"/>
              </a:rPr>
              <a:t> je </a:t>
            </a:r>
            <a:r>
              <a:rPr lang="en-GB" altLang="cs-CZ" sz="2400" i="1" dirty="0" err="1">
                <a:latin typeface="Arial" panose="020B0604020202020204" pitchFamily="34" charset="0"/>
              </a:rPr>
              <a:t>potřeba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  <a:r>
              <a:rPr lang="en-GB" altLang="cs-CZ" sz="2400" i="1" dirty="0" err="1">
                <a:latin typeface="Arial" panose="020B0604020202020204" pitchFamily="34" charset="0"/>
              </a:rPr>
              <a:t>rozdělit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  <a:r>
              <a:rPr lang="en-GB" altLang="cs-CZ" sz="2400" i="1" dirty="0" err="1">
                <a:latin typeface="Arial" panose="020B0604020202020204" pitchFamily="34" charset="0"/>
              </a:rPr>
              <a:t>velkou</a:t>
            </a:r>
            <a:r>
              <a:rPr lang="en-GB" altLang="cs-CZ" sz="2400" i="1" dirty="0">
                <a:latin typeface="Arial" panose="020B0604020202020204" pitchFamily="34" charset="0"/>
              </a:rPr>
              <a:t> </a:t>
            </a:r>
            <a:r>
              <a:rPr lang="en-GB" altLang="cs-CZ" sz="2400" i="1" dirty="0" err="1">
                <a:latin typeface="Arial" panose="020B0604020202020204" pitchFamily="34" charset="0"/>
              </a:rPr>
              <a:t>rostlinu</a:t>
            </a:r>
            <a:r>
              <a:rPr lang="en-GB" altLang="cs-CZ" sz="2400" i="1" dirty="0">
                <a:latin typeface="Arial" panose="020B0604020202020204" pitchFamily="34" charset="0"/>
              </a:rPr>
              <a:t> na </a:t>
            </a:r>
            <a:r>
              <a:rPr lang="en-GB" altLang="cs-CZ" sz="2400" i="1" dirty="0" err="1">
                <a:latin typeface="Arial" panose="020B0604020202020204" pitchFamily="34" charset="0"/>
              </a:rPr>
              <a:t>části</a:t>
            </a:r>
            <a:r>
              <a:rPr lang="en-GB" altLang="cs-CZ" sz="2400" i="1" dirty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>
                <a:latin typeface="Arial" panose="020B0604020202020204" pitchFamily="34" charset="0"/>
              </a:rPr>
              <a:t>Taxon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>
                <a:latin typeface="Arial" panose="020B0604020202020204" pitchFamily="34" charset="0"/>
              </a:rPr>
              <a:t>	Carex </a:t>
            </a:r>
            <a:r>
              <a:rPr lang="en-GB" altLang="cs-CZ" sz="2400" i="1" dirty="0" err="1">
                <a:latin typeface="Arial" panose="020B0604020202020204" pitchFamily="34" charset="0"/>
              </a:rPr>
              <a:t>hirta</a:t>
            </a:r>
            <a:r>
              <a:rPr lang="en-GB" altLang="cs-CZ" sz="2400" dirty="0">
                <a:latin typeface="Arial" panose="020B0604020202020204" pitchFamily="34" charset="0"/>
              </a:rPr>
              <a:t>, </a:t>
            </a:r>
            <a:r>
              <a:rPr lang="en-GB" altLang="cs-CZ" sz="2400" i="1" dirty="0">
                <a:latin typeface="Arial" panose="020B0604020202020204" pitchFamily="34" charset="0"/>
              </a:rPr>
              <a:t>Prunus</a:t>
            </a:r>
            <a:r>
              <a:rPr lang="en-GB" altLang="cs-CZ" sz="2400" dirty="0">
                <a:latin typeface="Arial" panose="020B0604020202020204" pitchFamily="34" charset="0"/>
              </a:rPr>
              <a:t>, </a:t>
            </a:r>
            <a:r>
              <a:rPr lang="en-GB" altLang="cs-CZ" sz="2400" i="1" dirty="0">
                <a:latin typeface="Arial" panose="020B0604020202020204" pitchFamily="34" charset="0"/>
              </a:rPr>
              <a:t>Viola </a:t>
            </a:r>
            <a:r>
              <a:rPr lang="en-GB" altLang="cs-CZ" sz="2400" dirty="0">
                <a:latin typeface="Arial" panose="020B0604020202020204" pitchFamily="34" charset="0"/>
              </a:rPr>
              <a:t>x </a:t>
            </a:r>
            <a:r>
              <a:rPr lang="en-GB" altLang="cs-CZ" sz="2400" i="1" dirty="0">
                <a:latin typeface="Arial" panose="020B0604020202020204" pitchFamily="34" charset="0"/>
              </a:rPr>
              <a:t>vindobonensis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87511-5671-8B29-E3F5-6EA8E2E9A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E3579814-4FE1-432C-DF71-51986CAE9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0EF1A2C-A7D7-D575-9174-A2019657A411}"/>
              </a:ext>
            </a:extLst>
          </p:cNvPr>
          <p:cNvSpPr/>
          <p:nvPr/>
        </p:nvSpPr>
        <p:spPr bwMode="auto">
          <a:xfrm>
            <a:off x="3635896" y="908720"/>
            <a:ext cx="1440160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714899D-6BDF-C527-02AF-180E0B3FCCFD}"/>
              </a:ext>
            </a:extLst>
          </p:cNvPr>
          <p:cNvSpPr/>
          <p:nvPr/>
        </p:nvSpPr>
        <p:spPr bwMode="auto">
          <a:xfrm>
            <a:off x="611560" y="1628800"/>
            <a:ext cx="2664296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25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II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Variabilita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např. </a:t>
            </a:r>
            <a:r>
              <a:rPr lang="en-GB" altLang="cs-CZ" sz="2400" i="1">
                <a:latin typeface="Arial" panose="020B0604020202020204" pitchFamily="34" charset="0"/>
              </a:rPr>
              <a:t>flore albo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Země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Česká republika; Kazachstán, Moravia, Gallia, Siberia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Oblast 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fytogeografický okres nebo geomorfologický celek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    Ile d’Ouessant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Okres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distr. Semily, distr. Mikulov, dep. Finist</a:t>
            </a:r>
            <a:r>
              <a:rPr lang="en-GB" altLang="cs-CZ" sz="2400">
                <a:latin typeface="Arial" panose="020B0604020202020204" pitchFamily="34" charset="0"/>
                <a:cs typeface="Times New Roman" panose="02020603050405020304" pitchFamily="18" charset="0"/>
              </a:rPr>
              <a:t>è</a:t>
            </a:r>
            <a:r>
              <a:rPr lang="en-GB" altLang="cs-CZ" sz="2400">
                <a:latin typeface="Arial" panose="020B0604020202020204" pitchFamily="34" charset="0"/>
              </a:rPr>
              <a:t>re, dep. Corse Haute, Kraków; bývalý okres nebo blízké město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A68B0-A09B-7B7A-C5E2-2D33065EB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54AD7820-4636-029F-C56B-C7B73A109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6F8AC5AF-A37C-9566-67CA-B05E9A7211E4}"/>
              </a:ext>
            </a:extLst>
          </p:cNvPr>
          <p:cNvSpPr/>
          <p:nvPr/>
        </p:nvSpPr>
        <p:spPr bwMode="auto">
          <a:xfrm>
            <a:off x="611560" y="2276872"/>
            <a:ext cx="2304256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21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>
                <a:latin typeface="Arial" panose="020B0604020202020204" pitchFamily="34" charset="0"/>
              </a:rPr>
              <a:t>Co obsahuje scheda III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338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Katastr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sídlo, k němuž naleziště vztahujeme; Aš, Břeclav-</a:t>
            </a:r>
            <a:br>
              <a:rPr lang="en-GB" altLang="cs-CZ" sz="2400">
                <a:latin typeface="Arial" panose="020B0604020202020204" pitchFamily="34" charset="0"/>
              </a:rPr>
            </a:br>
            <a:r>
              <a:rPr lang="en-GB" altLang="cs-CZ" sz="2400">
                <a:latin typeface="Arial" panose="020B0604020202020204" pitchFamily="34" charset="0"/>
              </a:rPr>
              <a:t>-Poštorná, Praha-Dejvice, Poysdorf, Montpellier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Geografická lokalizace (naleziště)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dolní část Košarských luk, 1,25 km SZ od soutoku Moravy a Dyje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Pavelkova louka, asi 1,9 km SSV od železniční zastávky (Lednice)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>
                <a:latin typeface="Arial" panose="020B0604020202020204" pitchFamily="34" charset="0"/>
              </a:rPr>
              <a:t>	jižní svah Čistecké hůry (563), 2,8 km j. od kostela </a:t>
            </a:r>
            <a:br>
              <a:rPr lang="en-GB" altLang="cs-CZ" sz="2400">
                <a:latin typeface="Arial" panose="020B0604020202020204" pitchFamily="34" charset="0"/>
              </a:rPr>
            </a:br>
            <a:r>
              <a:rPr lang="en-GB" altLang="cs-CZ" sz="2400">
                <a:latin typeface="Arial" panose="020B0604020202020204" pitchFamily="34" charset="0"/>
              </a:rPr>
              <a:t>v severní části vsi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83B32-F19F-6F2B-C458-2D1D28B48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>
            <a:extLst>
              <a:ext uri="{FF2B5EF4-FFF2-40B4-BE49-F238E27FC236}">
                <a16:creationId xmlns:a16="http://schemas.microsoft.com/office/drawing/2014/main" id="{4568F890-2E26-49E2-8117-CC8DDB079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28" y="20379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AEBC1A2-0A94-F15A-A3A2-C7103EA8F802}"/>
              </a:ext>
            </a:extLst>
          </p:cNvPr>
          <p:cNvSpPr/>
          <p:nvPr/>
        </p:nvSpPr>
        <p:spPr bwMode="auto">
          <a:xfrm>
            <a:off x="539552" y="2636912"/>
            <a:ext cx="1008112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3F0C42F-6580-D9FB-90CD-9EB66F8E8C80}"/>
              </a:ext>
            </a:extLst>
          </p:cNvPr>
          <p:cNvSpPr/>
          <p:nvPr/>
        </p:nvSpPr>
        <p:spPr bwMode="auto">
          <a:xfrm>
            <a:off x="1643626" y="2621142"/>
            <a:ext cx="6960822" cy="3038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2400" b="0" i="0" u="none" strike="noStrike" cap="none" normalizeH="0" baseline="0">
              <a:ln w="57150">
                <a:solidFill>
                  <a:srgbClr val="FF0000"/>
                </a:solidFill>
              </a:ln>
              <a:noFill/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892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537</Words>
  <Application>Microsoft Office PowerPoint</Application>
  <PresentationFormat>Předvádění na obrazovce (4:3)</PresentationFormat>
  <Paragraphs>72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Motiv Office</vt:lpstr>
      <vt:lpstr>Herbářové etikety, jinak též schedy</vt:lpstr>
      <vt:lpstr>Prezentace aplikace PowerPoint</vt:lpstr>
      <vt:lpstr>Prezentace aplikace PowerPoint</vt:lpstr>
      <vt:lpstr>Co obsahuje scheda I</vt:lpstr>
      <vt:lpstr>Prezentace aplikace PowerPoint</vt:lpstr>
      <vt:lpstr>Co obsahuje scheda II</vt:lpstr>
      <vt:lpstr>Prezentace aplikace PowerPoint</vt:lpstr>
      <vt:lpstr>Co obsahuje scheda III</vt:lpstr>
      <vt:lpstr>Prezentace aplikace PowerPoint</vt:lpstr>
      <vt:lpstr>Prezentace aplikace PowerPoint</vt:lpstr>
      <vt:lpstr>Prezentace aplikace PowerPoint</vt:lpstr>
      <vt:lpstr>Co obsahuje scheda IV</vt:lpstr>
      <vt:lpstr>Prezentace aplikace PowerPoint</vt:lpstr>
      <vt:lpstr>Co obsahuje scheda V</vt:lpstr>
      <vt:lpstr>Prezentace aplikace PowerPoint</vt:lpstr>
      <vt:lpstr>Co obsahuje scheda VI</vt:lpstr>
      <vt:lpstr>Prezentace aplikace PowerPoint</vt:lpstr>
      <vt:lpstr>Prezentace aplikace PowerPoint</vt:lpstr>
      <vt:lpstr>Poznámky v databázi</vt:lpstr>
      <vt:lpstr>Super tipy při vyplňování databáze v programu MS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Herbářové etikety, jinak též schedy</dc:title>
  <dc:creator>jirka</dc:creator>
  <cp:lastModifiedBy>Jiří Danihelka</cp:lastModifiedBy>
  <cp:revision>13</cp:revision>
  <dcterms:modified xsi:type="dcterms:W3CDTF">2025-02-18T18:50:03Z</dcterms:modified>
</cp:coreProperties>
</file>