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94" r:id="rId3"/>
    <p:sldId id="282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84" r:id="rId12"/>
    <p:sldId id="264" r:id="rId13"/>
    <p:sldId id="285" r:id="rId14"/>
    <p:sldId id="265" r:id="rId15"/>
    <p:sldId id="266" r:id="rId16"/>
    <p:sldId id="267" r:id="rId17"/>
    <p:sldId id="286" r:id="rId18"/>
    <p:sldId id="287" r:id="rId19"/>
    <p:sldId id="268" r:id="rId20"/>
    <p:sldId id="288" r:id="rId21"/>
    <p:sldId id="269" r:id="rId22"/>
    <p:sldId id="271" r:id="rId23"/>
    <p:sldId id="289" r:id="rId24"/>
    <p:sldId id="290" r:id="rId25"/>
    <p:sldId id="295" r:id="rId26"/>
    <p:sldId id="273" r:id="rId27"/>
    <p:sldId id="274" r:id="rId28"/>
    <p:sldId id="275" r:id="rId29"/>
    <p:sldId id="277" r:id="rId30"/>
    <p:sldId id="278" r:id="rId31"/>
    <p:sldId id="279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FCF9-5682-42C6-83E3-3ED64E2BB68E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234E7-1983-4AF5-B3B4-1A2012975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viruses carry transcriptase in </a:t>
            </a:r>
            <a:r>
              <a:rPr lang="en-US" dirty="0" err="1"/>
              <a:t>virions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234E7-1983-4AF5-B3B4-1A2012975AC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65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78C2-C56A-40A0-8539-D80BB3DA8525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0985" y="8883"/>
            <a:ext cx="12192000" cy="908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9701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676D6-565D-4281-99B1-F565465BA619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1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9F35-C11C-41E9-886A-59FF11739913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2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8D15A-F312-4D77-98C5-875D346E5CC1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38D-8E2B-496A-A05D-D615E11BDB60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E8E1A-B7CA-4534-B08E-8BF90040C360}" type="datetime1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8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C164-210B-4C6D-BC3C-CEE9A999D3EC}" type="datetime1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59B4-1022-4612-ACFA-85CD4124C4B8}" type="datetime1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5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32FC-B128-4FFD-95A3-6B8C008F4E92}" type="datetime1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901-DC1F-4203-9935-735E55F7851D}" type="datetime1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5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2740-382A-469D-BEFF-43275D2029A3}" type="datetime1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1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30F7-58D2-4CBF-BC66-00EB367F71BC}" type="datetime1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28B5-E032-4276-A995-25ECD047E7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0985" y="8883"/>
            <a:ext cx="12192000" cy="908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217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35560" y="1556793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Structural Virology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84" y="3212976"/>
            <a:ext cx="3888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Lecture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656" y="4437113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Pavel Plevka</a:t>
            </a:r>
          </a:p>
        </p:txBody>
      </p:sp>
      <p:pic>
        <p:nvPicPr>
          <p:cNvPr id="2" name="Picture 1" descr="A logo with blue and red text&#10;&#10;Description automatically generated">
            <a:extLst>
              <a:ext uri="{FF2B5EF4-FFF2-40B4-BE49-F238E27FC236}">
                <a16:creationId xmlns:a16="http://schemas.microsoft.com/office/drawing/2014/main" id="{A6C1E147-2C69-CA34-F34A-931F3B5B0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80545"/>
            <a:ext cx="32004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9424" b="9974"/>
          <a:stretch/>
        </p:blipFill>
        <p:spPr bwMode="auto">
          <a:xfrm>
            <a:off x="1919536" y="1052736"/>
            <a:ext cx="698789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mRNA cap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473" y="5461695"/>
            <a:ext cx="6549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Guanosine</a:t>
            </a:r>
            <a:r>
              <a:rPr lang="en-US" sz="3200" dirty="0"/>
              <a:t> triphosphate joined by 5’-5’ linkage (methylated in ribose)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8088" y="1700809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aid mRNA transport from the nucleus to the cytoplasm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protect the mRNA from degradation by </a:t>
            </a:r>
            <a:r>
              <a:rPr lang="en-US" dirty="0" err="1"/>
              <a:t>exonucleases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required for the initiation of translation</a:t>
            </a:r>
          </a:p>
        </p:txBody>
      </p:sp>
    </p:spTree>
    <p:extLst>
      <p:ext uri="{BB962C8B-B14F-4D97-AF65-F5344CB8AC3E}">
        <p14:creationId xmlns:p14="http://schemas.microsoft.com/office/powerpoint/2010/main" val="42811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51384" y="1448197"/>
            <a:ext cx="32403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Cell enzymes: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RNA </a:t>
            </a:r>
            <a:r>
              <a:rPr lang="en-US" sz="2400" dirty="0" err="1"/>
              <a:t>triphosphatase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Guanylyl</a:t>
            </a:r>
            <a:r>
              <a:rPr lang="en-US" sz="2400" dirty="0"/>
              <a:t> </a:t>
            </a:r>
            <a:r>
              <a:rPr lang="en-US" sz="2400" dirty="0" err="1"/>
              <a:t>transferase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Methyl </a:t>
            </a:r>
            <a:r>
              <a:rPr lang="en-US" sz="2400" dirty="0" err="1"/>
              <a:t>transferase</a:t>
            </a:r>
            <a:r>
              <a:rPr lang="en-US" sz="2400" dirty="0"/>
              <a:t>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384" y="3717033"/>
            <a:ext cx="10657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Influenza virus – cap snatching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Poxviruses, coronaviruses, </a:t>
            </a:r>
            <a:r>
              <a:rPr lang="en-US" sz="2400" dirty="0" err="1"/>
              <a:t>reoviruses</a:t>
            </a:r>
            <a:r>
              <a:rPr lang="en-US" sz="2400" dirty="0"/>
              <a:t> replicate in cytoplasm and encode own capping enzymes.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Cap snatching in cytoplasm – </a:t>
            </a:r>
            <a:r>
              <a:rPr lang="en-US" sz="2400" dirty="0" err="1"/>
              <a:t>bunyaviruses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Non-capped mRNAs – </a:t>
            </a:r>
            <a:r>
              <a:rPr lang="en-US" sz="2400" dirty="0" err="1"/>
              <a:t>picornaviruses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De-capping of host mRNAs – </a:t>
            </a:r>
            <a:r>
              <a:rPr lang="en-US" sz="2400" dirty="0" err="1"/>
              <a:t>totiviruses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Obtaining mRNA cap</a:t>
            </a:r>
          </a:p>
        </p:txBody>
      </p:sp>
    </p:spTree>
    <p:extLst>
      <p:ext uri="{BB962C8B-B14F-4D97-AF65-F5344CB8AC3E}">
        <p14:creationId xmlns:p14="http://schemas.microsoft.com/office/powerpoint/2010/main" val="27854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7094" r="17064" b="23414"/>
          <a:stretch/>
        </p:blipFill>
        <p:spPr bwMode="auto">
          <a:xfrm>
            <a:off x="1524000" y="1988840"/>
            <a:ext cx="910981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mRNA </a:t>
            </a:r>
            <a:r>
              <a:rPr lang="en-US" sz="4000" dirty="0" err="1"/>
              <a:t>polyadenylation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431704" y="1052737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 A T A A A</a:t>
            </a:r>
          </a:p>
          <a:p>
            <a:pPr algn="ctr"/>
            <a:r>
              <a:rPr lang="en-US" sz="4000" dirty="0"/>
              <a:t>Poly(a) polymerase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648" y="571409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First identified in SV40 transcripts in 1981.</a:t>
            </a:r>
          </a:p>
        </p:txBody>
      </p:sp>
    </p:spTree>
    <p:extLst>
      <p:ext uri="{BB962C8B-B14F-4D97-AF65-F5344CB8AC3E}">
        <p14:creationId xmlns:p14="http://schemas.microsoft.com/office/powerpoint/2010/main" val="416613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56498" r="17515" b="7378"/>
          <a:stretch/>
        </p:blipFill>
        <p:spPr bwMode="auto">
          <a:xfrm>
            <a:off x="1584642" y="1052736"/>
            <a:ext cx="861581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Pre-mRNA splicing</a:t>
            </a:r>
          </a:p>
        </p:txBody>
      </p:sp>
    </p:spTree>
    <p:extLst>
      <p:ext uri="{BB962C8B-B14F-4D97-AF65-F5344CB8AC3E}">
        <p14:creationId xmlns:p14="http://schemas.microsoft.com/office/powerpoint/2010/main" val="220184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r="8979" b="11198"/>
          <a:stretch/>
        </p:blipFill>
        <p:spPr bwMode="auto">
          <a:xfrm>
            <a:off x="1487488" y="-1"/>
            <a:ext cx="4608512" cy="686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                                  Translation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0016" y="1484785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Most viruses use host translation machinery.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Mimiviruses</a:t>
            </a:r>
            <a:r>
              <a:rPr lang="en-US" sz="2400" dirty="0"/>
              <a:t> encode their own </a:t>
            </a:r>
            <a:r>
              <a:rPr lang="en-US" sz="2400" dirty="0" err="1"/>
              <a:t>tRNAs</a:t>
            </a:r>
            <a:r>
              <a:rPr lang="en-US" sz="2400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eukaryotic Initiation Factors (</a:t>
            </a:r>
            <a:r>
              <a:rPr lang="en-US" sz="2400" dirty="0" err="1"/>
              <a:t>eIF</a:t>
            </a:r>
            <a:r>
              <a:rPr lang="en-US" sz="2400" dirty="0"/>
              <a:t>) (CAP)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/>
              <a:t>polyA</a:t>
            </a:r>
            <a:r>
              <a:rPr lang="en-US" sz="2400" dirty="0"/>
              <a:t> binding proteins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mRNA circularization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5’-&gt;3’ scanning by 40S subunit (AUG) x Sendai virus (ACG)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IRES</a:t>
            </a:r>
          </a:p>
        </p:txBody>
      </p:sp>
    </p:spTree>
    <p:extLst>
      <p:ext uri="{BB962C8B-B14F-4D97-AF65-F5344CB8AC3E}">
        <p14:creationId xmlns:p14="http://schemas.microsoft.com/office/powerpoint/2010/main" val="23652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r="20581" b="7457"/>
          <a:stretch/>
        </p:blipFill>
        <p:spPr bwMode="auto">
          <a:xfrm>
            <a:off x="1487488" y="32627"/>
            <a:ext cx="4968552" cy="68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IRES dependent Translation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1416" y="3429000"/>
            <a:ext cx="5293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Hepatitis C virus</a:t>
            </a:r>
          </a:p>
          <a:p>
            <a:r>
              <a:rPr lang="en-US" sz="2400" dirty="0" err="1"/>
              <a:t>Picornaviruses</a:t>
            </a:r>
            <a:endParaRPr lang="en-US" sz="2400" dirty="0"/>
          </a:p>
          <a:p>
            <a:r>
              <a:rPr lang="en-US" sz="2400" dirty="0"/>
              <a:t>Kaposi’s sarcoma associated </a:t>
            </a:r>
            <a:r>
              <a:rPr lang="en-US" sz="2400" dirty="0" err="1"/>
              <a:t>herpesvirus</a:t>
            </a:r>
            <a:endParaRPr lang="en-US" sz="2400" dirty="0"/>
          </a:p>
          <a:p>
            <a:r>
              <a:rPr lang="en-US" sz="2400" dirty="0"/>
              <a:t>Some cellular mRNAs</a:t>
            </a:r>
          </a:p>
        </p:txBody>
      </p:sp>
    </p:spTree>
    <p:extLst>
      <p:ext uri="{BB962C8B-B14F-4D97-AF65-F5344CB8AC3E}">
        <p14:creationId xmlns:p14="http://schemas.microsoft.com/office/powerpoint/2010/main" val="304495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11010" r="5845" b="10447"/>
          <a:stretch/>
        </p:blipFill>
        <p:spPr bwMode="auto">
          <a:xfrm>
            <a:off x="2207568" y="1"/>
            <a:ext cx="7200800" cy="684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7130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Bicistronic</a:t>
            </a:r>
            <a:r>
              <a:rPr lang="en-US" sz="4000" dirty="0"/>
              <a:t> mRNAs</a:t>
            </a:r>
          </a:p>
        </p:txBody>
      </p:sp>
    </p:spTree>
    <p:extLst>
      <p:ext uri="{BB962C8B-B14F-4D97-AF65-F5344CB8AC3E}">
        <p14:creationId xmlns:p14="http://schemas.microsoft.com/office/powerpoint/2010/main" val="216196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Bicistronic</a:t>
            </a:r>
            <a:r>
              <a:rPr lang="en-US" sz="4000" dirty="0"/>
              <a:t> mRNAs of </a:t>
            </a:r>
            <a:r>
              <a:rPr lang="en-US" sz="4000" dirty="0" err="1"/>
              <a:t>dicistroviruses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98" y="938940"/>
            <a:ext cx="8887698" cy="59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93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Co- and post translational protein modification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60" y="1052737"/>
            <a:ext cx="6993846" cy="5791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04312" y="1484785"/>
            <a:ext cx="267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N-glycosylation (</a:t>
            </a:r>
            <a:r>
              <a:rPr lang="en-US" dirty="0" err="1"/>
              <a:t>Asn</a:t>
            </a:r>
            <a:r>
              <a:rPr lang="en-US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4312" y="22066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O-glycosylation (Tyr, </a:t>
            </a:r>
            <a:r>
              <a:rPr lang="en-US" dirty="0" err="1"/>
              <a:t>Ser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95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t="2286" r="10497" b="11899"/>
          <a:stretch/>
        </p:blipFill>
        <p:spPr bwMode="auto">
          <a:xfrm>
            <a:off x="1479430" y="0"/>
            <a:ext cx="90810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3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-886"/>
          <a:stretch/>
        </p:blipFill>
        <p:spPr>
          <a:xfrm>
            <a:off x="1534170" y="1959794"/>
            <a:ext cx="7946206" cy="4655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91944" y="1124744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 = h</a:t>
            </a:r>
            <a:r>
              <a:rPr lang="en-US" sz="5400" baseline="30000" dirty="0"/>
              <a:t>2</a:t>
            </a:r>
            <a:r>
              <a:rPr lang="en-US" sz="5400" dirty="0"/>
              <a:t> + </a:t>
            </a:r>
            <a:r>
              <a:rPr lang="en-US" sz="5400" dirty="0" err="1"/>
              <a:t>hk</a:t>
            </a:r>
            <a:r>
              <a:rPr lang="en-US" sz="5400" dirty="0"/>
              <a:t> + k</a:t>
            </a:r>
            <a:r>
              <a:rPr lang="en-US" sz="5400" baseline="30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3592" y="11663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Quasi equivalence</a:t>
            </a:r>
          </a:p>
        </p:txBody>
      </p:sp>
    </p:spTree>
    <p:extLst>
      <p:ext uri="{BB962C8B-B14F-4D97-AF65-F5344CB8AC3E}">
        <p14:creationId xmlns:p14="http://schemas.microsoft.com/office/powerpoint/2010/main" val="2388833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Co- and post translational protein modification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9416" y="1844824"/>
            <a:ext cx="10441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Acylation (addition of </a:t>
            </a:r>
            <a:r>
              <a:rPr lang="en-US" sz="3200" dirty="0" err="1"/>
              <a:t>Myristic</a:t>
            </a:r>
            <a:r>
              <a:rPr lang="en-US" sz="3200" dirty="0"/>
              <a:t> acid)</a:t>
            </a:r>
          </a:p>
          <a:p>
            <a:r>
              <a:rPr lang="en-US" sz="3200" dirty="0"/>
              <a:t> - Gag of HIV</a:t>
            </a:r>
          </a:p>
          <a:p>
            <a:r>
              <a:rPr lang="en-US" sz="3200" dirty="0"/>
              <a:t> - VP4 of picornaviruses</a:t>
            </a:r>
          </a:p>
          <a:p>
            <a:endParaRPr lang="en-US" sz="3200" dirty="0"/>
          </a:p>
          <a:p>
            <a:r>
              <a:rPr lang="en-US" sz="3200" dirty="0"/>
              <a:t>Phosphorylation</a:t>
            </a:r>
          </a:p>
          <a:p>
            <a:r>
              <a:rPr lang="en-US" sz="3200" dirty="0"/>
              <a:t> - serine, threonine, tyrosine</a:t>
            </a:r>
          </a:p>
          <a:p>
            <a:endParaRPr lang="en-US" sz="3200" dirty="0"/>
          </a:p>
          <a:p>
            <a:r>
              <a:rPr lang="en-US" sz="3200" dirty="0"/>
              <a:t>Cleavage</a:t>
            </a:r>
          </a:p>
        </p:txBody>
      </p:sp>
    </p:spTree>
    <p:extLst>
      <p:ext uri="{BB962C8B-B14F-4D97-AF65-F5344CB8AC3E}">
        <p14:creationId xmlns:p14="http://schemas.microsoft.com/office/powerpoint/2010/main" val="330225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7" r="18335" b="46099"/>
          <a:stretch/>
        </p:blipFill>
        <p:spPr bwMode="auto">
          <a:xfrm>
            <a:off x="1524000" y="1016120"/>
            <a:ext cx="9144001" cy="579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Targeting of virus proteins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3512" y="242088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Nuclear localization signal:</a:t>
            </a:r>
          </a:p>
          <a:p>
            <a:r>
              <a:rPr lang="en-US" b="1" dirty="0"/>
              <a:t>PKKKRKV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r="9440" b="41815"/>
          <a:stretch/>
        </p:blipFill>
        <p:spPr bwMode="auto">
          <a:xfrm>
            <a:off x="1703512" y="4797152"/>
            <a:ext cx="2664296" cy="83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37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r="9179" b="65667"/>
          <a:stretch/>
        </p:blipFill>
        <p:spPr bwMode="auto">
          <a:xfrm>
            <a:off x="3719736" y="1124744"/>
            <a:ext cx="4260486" cy="57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Transcription in bacteria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60848"/>
            <a:ext cx="9144000" cy="41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3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explain how virus genes are transcribed and translated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describe the post-translational modifications that some virus proteins undergo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highlight differences in transcription and translation between prokaryotic and eukaryotic cells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discuss the transport of virus proteins and RNA within cells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977" y="34560"/>
            <a:ext cx="852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12590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3592" y="11663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Virus Genome Replication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3" y="1052736"/>
            <a:ext cx="6570503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0002"/>
          <a:stretch/>
        </p:blipFill>
        <p:spPr>
          <a:xfrm>
            <a:off x="263352" y="0"/>
            <a:ext cx="9433048" cy="68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4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t="3594" r="10008" b="12281"/>
          <a:stretch/>
        </p:blipFill>
        <p:spPr bwMode="auto">
          <a:xfrm>
            <a:off x="2855640" y="0"/>
            <a:ext cx="5303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66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t="8466" r="6962" b="46655"/>
          <a:stretch/>
        </p:blipFill>
        <p:spPr bwMode="auto">
          <a:xfrm>
            <a:off x="1559497" y="2348880"/>
            <a:ext cx="90959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3592" y="11663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Priming of NA synthesis</a:t>
            </a:r>
          </a:p>
        </p:txBody>
      </p:sp>
    </p:spTree>
    <p:extLst>
      <p:ext uri="{BB962C8B-B14F-4D97-AF65-F5344CB8AC3E}">
        <p14:creationId xmlns:p14="http://schemas.microsoft.com/office/powerpoint/2010/main" val="2935426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4562" r="16916" b="36184"/>
          <a:stretch/>
        </p:blipFill>
        <p:spPr bwMode="auto">
          <a:xfrm>
            <a:off x="1524000" y="980728"/>
            <a:ext cx="912158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11663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Leading and Lagging strands in </a:t>
            </a:r>
            <a:r>
              <a:rPr lang="en-US" sz="4000" dirty="0" err="1"/>
              <a:t>dsDNA</a:t>
            </a:r>
            <a:r>
              <a:rPr lang="en-US" sz="4000" dirty="0"/>
              <a:t> replication</a:t>
            </a:r>
          </a:p>
        </p:txBody>
      </p:sp>
    </p:spTree>
    <p:extLst>
      <p:ext uri="{BB962C8B-B14F-4D97-AF65-F5344CB8AC3E}">
        <p14:creationId xmlns:p14="http://schemas.microsoft.com/office/powerpoint/2010/main" val="3788848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18433" b="33952"/>
          <a:stretch/>
        </p:blipFill>
        <p:spPr bwMode="auto">
          <a:xfrm>
            <a:off x="2783633" y="1063704"/>
            <a:ext cx="6668221" cy="57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29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73796" y="116632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Rolling circle x “normal” replication</a:t>
            </a:r>
          </a:p>
        </p:txBody>
      </p:sp>
    </p:spTree>
    <p:extLst>
      <p:ext uri="{BB962C8B-B14F-4D97-AF65-F5344CB8AC3E}">
        <p14:creationId xmlns:p14="http://schemas.microsoft.com/office/powerpoint/2010/main" val="245733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28" y="2110126"/>
            <a:ext cx="8436645" cy="3407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Transcription, Translation, and Transport</a:t>
            </a:r>
          </a:p>
        </p:txBody>
      </p:sp>
    </p:spTree>
    <p:extLst>
      <p:ext uri="{BB962C8B-B14F-4D97-AF65-F5344CB8AC3E}">
        <p14:creationId xmlns:p14="http://schemas.microsoft.com/office/powerpoint/2010/main" val="3961375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19088" b="48160"/>
          <a:stretch/>
        </p:blipFill>
        <p:spPr bwMode="auto">
          <a:xfrm>
            <a:off x="1524001" y="1412776"/>
            <a:ext cx="91463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1166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Conservative x semiconservative replication</a:t>
            </a:r>
          </a:p>
        </p:txBody>
      </p:sp>
    </p:spTree>
    <p:extLst>
      <p:ext uri="{BB962C8B-B14F-4D97-AF65-F5344CB8AC3E}">
        <p14:creationId xmlns:p14="http://schemas.microsoft.com/office/powerpoint/2010/main" val="959249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 b="46306"/>
          <a:stretch/>
        </p:blipFill>
        <p:spPr bwMode="auto">
          <a:xfrm>
            <a:off x="1830710" y="3284984"/>
            <a:ext cx="858577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3592" y="11663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Replication of retroviruses</a:t>
            </a:r>
          </a:p>
        </p:txBody>
      </p:sp>
    </p:spTree>
    <p:extLst>
      <p:ext uri="{BB962C8B-B14F-4D97-AF65-F5344CB8AC3E}">
        <p14:creationId xmlns:p14="http://schemas.microsoft.com/office/powerpoint/2010/main" val="61764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09600" y="1988840"/>
            <a:ext cx="1097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state the locations within eukaryotic cells where different categories of virus genome are replicated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explain the role of primers in virus nucleic acid synthesis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discuss the roles of virus and host proteins in virus genome replication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outline the replication mechanisms of virus DNAs and RNAs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explain the term ‘reverse transcription’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1977" y="34560"/>
            <a:ext cx="852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1742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867"/>
          <a:stretch/>
        </p:blipFill>
        <p:spPr>
          <a:xfrm>
            <a:off x="2639616" y="955819"/>
            <a:ext cx="6912768" cy="5902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Transcription, Translation, and Transport</a:t>
            </a:r>
          </a:p>
        </p:txBody>
      </p:sp>
    </p:spTree>
    <p:extLst>
      <p:ext uri="{BB962C8B-B14F-4D97-AF65-F5344CB8AC3E}">
        <p14:creationId xmlns:p14="http://schemas.microsoft.com/office/powerpoint/2010/main" val="214832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3711" r="13570" b="20195"/>
          <a:stretch/>
        </p:blipFill>
        <p:spPr bwMode="auto">
          <a:xfrm>
            <a:off x="4727848" y="-2152"/>
            <a:ext cx="5760640" cy="68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9376" y="1959473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(David) Baltimore virus classification</a:t>
            </a:r>
          </a:p>
          <a:p>
            <a:r>
              <a:rPr lang="en-US" sz="2400" dirty="0"/>
              <a:t>- genome type</a:t>
            </a:r>
          </a:p>
          <a:p>
            <a:r>
              <a:rPr lang="en-US" sz="2400" dirty="0"/>
              <a:t>- mode of transcription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(-) and (+) relative to mRNA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ambisense</a:t>
            </a:r>
            <a:r>
              <a:rPr lang="en-US" sz="2400" dirty="0"/>
              <a:t> viruses (</a:t>
            </a:r>
            <a:r>
              <a:rPr lang="en-US" sz="2400" dirty="0" err="1"/>
              <a:t>ssDNA</a:t>
            </a:r>
            <a:r>
              <a:rPr lang="en-US" sz="2400" dirty="0"/>
              <a:t> - </a:t>
            </a:r>
            <a:r>
              <a:rPr lang="en-US" sz="2400" dirty="0" err="1"/>
              <a:t>geminiviruses</a:t>
            </a:r>
            <a:r>
              <a:rPr lang="en-US" sz="2400" dirty="0"/>
              <a:t>, </a:t>
            </a:r>
            <a:r>
              <a:rPr lang="en-US" sz="2400" dirty="0" err="1"/>
              <a:t>arenaviruses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908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9" r="20436" b="18629"/>
          <a:stretch/>
        </p:blipFill>
        <p:spPr bwMode="auto">
          <a:xfrm>
            <a:off x="1991544" y="980728"/>
            <a:ext cx="851867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6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Central Dogma of Molecular Biology</a:t>
            </a:r>
          </a:p>
        </p:txBody>
      </p:sp>
    </p:spTree>
    <p:extLst>
      <p:ext uri="{BB962C8B-B14F-4D97-AF65-F5344CB8AC3E}">
        <p14:creationId xmlns:p14="http://schemas.microsoft.com/office/powerpoint/2010/main" val="95222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7515" b="7379"/>
          <a:stretch/>
        </p:blipFill>
        <p:spPr bwMode="auto">
          <a:xfrm>
            <a:off x="1487488" y="0"/>
            <a:ext cx="3969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Transcription in Eukaryotes</a:t>
            </a:r>
          </a:p>
        </p:txBody>
      </p:sp>
    </p:spTree>
    <p:extLst>
      <p:ext uri="{BB962C8B-B14F-4D97-AF65-F5344CB8AC3E}">
        <p14:creationId xmlns:p14="http://schemas.microsoft.com/office/powerpoint/2010/main" val="3780152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4455" r="10141" b="38570"/>
          <a:stretch/>
        </p:blipFill>
        <p:spPr bwMode="auto">
          <a:xfrm>
            <a:off x="1559496" y="1916832"/>
            <a:ext cx="91107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2012 John Wiley &amp; Sons Ltd. www.wiley.com/college/carter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Promoters, Enhancers, and TATA 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1704" y="105273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 A T A A/T A A/T A/G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9536" y="486916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 cellular transcription factors: TFIID</a:t>
            </a:r>
          </a:p>
          <a:p>
            <a:r>
              <a:rPr lang="en-US" dirty="0"/>
              <a:t>Specific cellular transcription factors.</a:t>
            </a:r>
          </a:p>
          <a:p>
            <a:r>
              <a:rPr lang="en-US" dirty="0"/>
              <a:t>Virus transcription factors: VP16 of herpes simplex virus</a:t>
            </a:r>
          </a:p>
          <a:p>
            <a:r>
              <a:rPr lang="en-US" dirty="0"/>
              <a:t> - different transcription factors used during different stages of infection</a:t>
            </a:r>
          </a:p>
        </p:txBody>
      </p:sp>
    </p:spTree>
    <p:extLst>
      <p:ext uri="{BB962C8B-B14F-4D97-AF65-F5344CB8AC3E}">
        <p14:creationId xmlns:p14="http://schemas.microsoft.com/office/powerpoint/2010/main" val="416927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18580" b="29760"/>
          <a:stretch/>
        </p:blipFill>
        <p:spPr bwMode="auto">
          <a:xfrm>
            <a:off x="2313942" y="967903"/>
            <a:ext cx="7166435" cy="58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28B5-E032-4276-A995-25ECD047E76C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Transcriptases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203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721</Words>
  <Application>Microsoft Macintosh PowerPoint</Application>
  <PresentationFormat>Widescreen</PresentationFormat>
  <Paragraphs>137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Georgia - Chichester</dc:creator>
  <cp:lastModifiedBy>Pavel Plevka</cp:lastModifiedBy>
  <cp:revision>39</cp:revision>
  <dcterms:created xsi:type="dcterms:W3CDTF">2013-02-22T15:29:41Z</dcterms:created>
  <dcterms:modified xsi:type="dcterms:W3CDTF">2025-03-05T14:43:56Z</dcterms:modified>
</cp:coreProperties>
</file>