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4"/>
  </p:notesMasterIdLst>
  <p:sldIdLst>
    <p:sldId id="298" r:id="rId2"/>
    <p:sldId id="299" r:id="rId3"/>
    <p:sldId id="307" r:id="rId4"/>
    <p:sldId id="300" r:id="rId5"/>
    <p:sldId id="301" r:id="rId6"/>
    <p:sldId id="302" r:id="rId7"/>
    <p:sldId id="303" r:id="rId8"/>
    <p:sldId id="304" r:id="rId9"/>
    <p:sldId id="305" r:id="rId10"/>
    <p:sldId id="306" r:id="rId11"/>
    <p:sldId id="295" r:id="rId12"/>
    <p:sldId id="315" r:id="rId13"/>
    <p:sldId id="317" r:id="rId14"/>
    <p:sldId id="316" r:id="rId15"/>
    <p:sldId id="318" r:id="rId16"/>
    <p:sldId id="258" r:id="rId17"/>
    <p:sldId id="297" r:id="rId18"/>
    <p:sldId id="296" r:id="rId19"/>
    <p:sldId id="309" r:id="rId20"/>
    <p:sldId id="308" r:id="rId21"/>
    <p:sldId id="257" r:id="rId22"/>
    <p:sldId id="310" r:id="rId23"/>
    <p:sldId id="311" r:id="rId24"/>
    <p:sldId id="365" r:id="rId25"/>
    <p:sldId id="320" r:id="rId26"/>
    <p:sldId id="321" r:id="rId27"/>
    <p:sldId id="328" r:id="rId28"/>
    <p:sldId id="261" r:id="rId29"/>
    <p:sldId id="329" r:id="rId30"/>
    <p:sldId id="322" r:id="rId31"/>
    <p:sldId id="264" r:id="rId32"/>
    <p:sldId id="312" r:id="rId33"/>
    <p:sldId id="266" r:id="rId34"/>
    <p:sldId id="267" r:id="rId35"/>
    <p:sldId id="314" r:id="rId36"/>
    <p:sldId id="268" r:id="rId37"/>
    <p:sldId id="364" r:id="rId38"/>
    <p:sldId id="269" r:id="rId39"/>
    <p:sldId id="270" r:id="rId40"/>
    <p:sldId id="271" r:id="rId41"/>
    <p:sldId id="272" r:id="rId42"/>
    <p:sldId id="330" r:id="rId43"/>
    <p:sldId id="331" r:id="rId44"/>
    <p:sldId id="332" r:id="rId45"/>
    <p:sldId id="333" r:id="rId46"/>
    <p:sldId id="323" r:id="rId47"/>
    <p:sldId id="325" r:id="rId48"/>
    <p:sldId id="334" r:id="rId49"/>
    <p:sldId id="335" r:id="rId50"/>
    <p:sldId id="336" r:id="rId51"/>
    <p:sldId id="337" r:id="rId52"/>
    <p:sldId id="338" r:id="rId53"/>
    <p:sldId id="339" r:id="rId54"/>
    <p:sldId id="340" r:id="rId55"/>
    <p:sldId id="273" r:id="rId56"/>
    <p:sldId id="346" r:id="rId57"/>
    <p:sldId id="341" r:id="rId58"/>
    <p:sldId id="342" r:id="rId59"/>
    <p:sldId id="343" r:id="rId60"/>
    <p:sldId id="344" r:id="rId61"/>
    <p:sldId id="345" r:id="rId62"/>
    <p:sldId id="347" r:id="rId63"/>
    <p:sldId id="348" r:id="rId64"/>
    <p:sldId id="349" r:id="rId65"/>
    <p:sldId id="350" r:id="rId66"/>
    <p:sldId id="351" r:id="rId67"/>
    <p:sldId id="352" r:id="rId68"/>
    <p:sldId id="353" r:id="rId69"/>
    <p:sldId id="354" r:id="rId70"/>
    <p:sldId id="355" r:id="rId71"/>
    <p:sldId id="360" r:id="rId72"/>
    <p:sldId id="356" r:id="rId73"/>
    <p:sldId id="361" r:id="rId74"/>
    <p:sldId id="357" r:id="rId75"/>
    <p:sldId id="362" r:id="rId76"/>
    <p:sldId id="358" r:id="rId77"/>
    <p:sldId id="363" r:id="rId78"/>
    <p:sldId id="359" r:id="rId79"/>
    <p:sldId id="284" r:id="rId80"/>
    <p:sldId id="285" r:id="rId81"/>
    <p:sldId id="286" r:id="rId82"/>
    <p:sldId id="275" r:id="rId83"/>
    <p:sldId id="274" r:id="rId84"/>
    <p:sldId id="293" r:id="rId85"/>
    <p:sldId id="292" r:id="rId86"/>
    <p:sldId id="294" r:id="rId87"/>
    <p:sldId id="820" r:id="rId88"/>
    <p:sldId id="728" r:id="rId89"/>
    <p:sldId id="695" r:id="rId90"/>
    <p:sldId id="738" r:id="rId91"/>
    <p:sldId id="812" r:id="rId92"/>
    <p:sldId id="739" r:id="rId9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587"/>
    <p:restoredTop sz="99550" autoAdjust="0"/>
  </p:normalViewPr>
  <p:slideViewPr>
    <p:cSldViewPr>
      <p:cViewPr varScale="1">
        <p:scale>
          <a:sx n="162" d="100"/>
          <a:sy n="162" d="100"/>
        </p:scale>
        <p:origin x="216" y="10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presProps" Target="pres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0C8D11-511B-4F28-BDAE-582B75278FDE}" type="datetimeFigureOut">
              <a:rPr lang="en-GB" smtClean="0"/>
              <a:pPr/>
              <a:t>19/02/2025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F76E63-E62D-4E92-9833-76A5E46811F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22393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AutoShape 1"/>
          <p:cNvSpPr>
            <a:spLocks noChangeArrowheads="1"/>
          </p:cNvSpPr>
          <p:nvPr/>
        </p:nvSpPr>
        <p:spPr bwMode="auto">
          <a:xfrm>
            <a:off x="1210236" y="694171"/>
            <a:ext cx="4437529" cy="3429000"/>
          </a:xfrm>
          <a:prstGeom prst="roundRect">
            <a:avLst>
              <a:gd name="adj" fmla="val 42"/>
            </a:avLst>
          </a:prstGeom>
          <a:solidFill>
            <a:srgbClr val="FFFFFF"/>
          </a:solidFill>
          <a:ln w="9360">
            <a:solidFill>
              <a:srgbClr val="000000"/>
            </a:solidFill>
            <a:round/>
            <a:headEnd/>
            <a:tailEnd/>
          </a:ln>
        </p:spPr>
        <p:txBody>
          <a:bodyPr wrap="none" lIns="82058" tIns="41029" rIns="82058" bIns="41029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483" name="Text Box 2"/>
          <p:cNvSpPr txBox="1">
            <a:spLocks noGrp="1" noChangeArrowheads="1"/>
          </p:cNvSpPr>
          <p:nvPr>
            <p:ph type="body"/>
          </p:nvPr>
        </p:nvSpPr>
        <p:spPr>
          <a:noFill/>
          <a:ln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dirty="0"/>
              <a:t>Carrier of genetic information from cell to cell:</a:t>
            </a:r>
          </a:p>
          <a:p>
            <a:pPr>
              <a:buNone/>
            </a:pPr>
            <a:r>
              <a:rPr lang="en-US" dirty="0"/>
              <a:t>			- "extracellular organelle”</a:t>
            </a:r>
          </a:p>
          <a:p>
            <a:pPr>
              <a:buNone/>
            </a:pPr>
            <a:r>
              <a:rPr lang="en-US" dirty="0"/>
              <a:t>			- packages viral genome</a:t>
            </a:r>
          </a:p>
          <a:p>
            <a:pPr>
              <a:buNone/>
            </a:pPr>
            <a:r>
              <a:rPr lang="en-US" dirty="0"/>
              <a:t>			- escapes from infected cell</a:t>
            </a:r>
          </a:p>
          <a:p>
            <a:pPr>
              <a:buNone/>
            </a:pPr>
            <a:r>
              <a:rPr lang="en-US" dirty="0"/>
              <a:t>			- survives transfer from one cell to another</a:t>
            </a:r>
          </a:p>
          <a:p>
            <a:pPr>
              <a:buNone/>
            </a:pPr>
            <a:r>
              <a:rPr lang="en-US" dirty="0"/>
              <a:t>			- attaches, penetrates, initiates replication in new host cell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8D7C19-CC3F-8248-9506-AB9A30527C77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AutoShape 1"/>
          <p:cNvSpPr>
            <a:spLocks noChangeArrowheads="1"/>
          </p:cNvSpPr>
          <p:nvPr/>
        </p:nvSpPr>
        <p:spPr bwMode="auto">
          <a:xfrm>
            <a:off x="1210236" y="694171"/>
            <a:ext cx="4437529" cy="3429000"/>
          </a:xfrm>
          <a:prstGeom prst="roundRect">
            <a:avLst>
              <a:gd name="adj" fmla="val 42"/>
            </a:avLst>
          </a:prstGeom>
          <a:solidFill>
            <a:srgbClr val="FFFFFF"/>
          </a:solidFill>
          <a:ln w="9360">
            <a:solidFill>
              <a:srgbClr val="000000"/>
            </a:solidFill>
            <a:round/>
            <a:headEnd/>
            <a:tailEnd/>
          </a:ln>
        </p:spPr>
        <p:txBody>
          <a:bodyPr wrap="none" lIns="82058" tIns="41029" rIns="82058" bIns="41029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35" name="Text Box 2"/>
          <p:cNvSpPr txBox="1">
            <a:spLocks noGrp="1" noChangeArrowheads="1"/>
          </p:cNvSpPr>
          <p:nvPr>
            <p:ph type="body"/>
          </p:nvPr>
        </p:nvSpPr>
        <p:spPr>
          <a:noFill/>
          <a:ln/>
        </p:spPr>
        <p:txBody>
          <a:bodyPr wrap="none" anchor="ctr"/>
          <a:lstStyle/>
          <a:p>
            <a:r>
              <a:rPr lang="en-US" dirty="0"/>
              <a:t>These</a:t>
            </a:r>
            <a:r>
              <a:rPr lang="en-US" baseline="0" dirty="0"/>
              <a:t> features show that v</a:t>
            </a:r>
            <a:r>
              <a:rPr lang="en-US" dirty="0"/>
              <a:t>iruses are simple</a:t>
            </a:r>
            <a:r>
              <a:rPr lang="en-US" baseline="0" dirty="0"/>
              <a:t> macromolecular machines and thus we can aspire to understand them at the atomistic level.</a:t>
            </a:r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spcAft>
                <a:spcPts val="1200"/>
              </a:spcAft>
              <a:buNone/>
            </a:pPr>
            <a:r>
              <a:rPr lang="en-US" dirty="0"/>
              <a:t>Viruses as pathogens</a:t>
            </a:r>
          </a:p>
          <a:p>
            <a:pPr>
              <a:spcAft>
                <a:spcPts val="1200"/>
              </a:spcAft>
              <a:buNone/>
            </a:pPr>
            <a:r>
              <a:rPr lang="en-US" dirty="0"/>
              <a:t> - viruses bear the genetic information needed to harness cellular biosynthetic machinery and replicate itself</a:t>
            </a:r>
          </a:p>
          <a:p>
            <a:pPr>
              <a:spcAft>
                <a:spcPts val="1200"/>
              </a:spcAft>
              <a:buNone/>
            </a:pPr>
            <a:r>
              <a:rPr lang="en-US" dirty="0"/>
              <a:t> - hence, selective advantage for virus may be selective disadvantage for host</a:t>
            </a:r>
          </a:p>
          <a:p>
            <a:pPr>
              <a:spcAft>
                <a:spcPts val="1200"/>
              </a:spcAft>
              <a:buNone/>
            </a:pPr>
            <a:r>
              <a:rPr lang="en-US" dirty="0"/>
              <a:t> - some of the most deadly pathogens: polio, HIV, Ebola, SARS, influenza, smallpox</a:t>
            </a:r>
          </a:p>
          <a:p>
            <a:pPr>
              <a:spcAft>
                <a:spcPts val="1200"/>
              </a:spcAft>
              <a:buNone/>
            </a:pPr>
            <a:r>
              <a:rPr lang="en-US" dirty="0"/>
              <a:t> - evolution of host defense (immunity)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8D7C19-CC3F-8248-9506-AB9A30527C77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7F4F0-D47D-48F1-9D7B-766495D152FF}" type="datetime1">
              <a:rPr lang="en-GB" smtClean="0"/>
              <a:pPr/>
              <a:t>19/02/2025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© 2012 John Wiley &amp; Sons Ltd. www.wiley.com/college/carter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D28B5-E032-4276-A995-25ECD047E76C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Rectangle 6"/>
          <p:cNvSpPr/>
          <p:nvPr userDrawn="1"/>
        </p:nvSpPr>
        <p:spPr>
          <a:xfrm>
            <a:off x="-10985" y="8883"/>
            <a:ext cx="12192000" cy="90872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</p:spTree>
    <p:extLst>
      <p:ext uri="{BB962C8B-B14F-4D97-AF65-F5344CB8AC3E}">
        <p14:creationId xmlns:p14="http://schemas.microsoft.com/office/powerpoint/2010/main" val="18970164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4838E-1D7A-4851-9BC2-777C26D3F07B}" type="datetime1">
              <a:rPr lang="en-GB" smtClean="0"/>
              <a:pPr/>
              <a:t>19/02/2025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© 2012 John Wiley &amp; Sons Ltd. www.wiley.com/college/carter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D28B5-E032-4276-A995-25ECD047E76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49194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68DAE-EDC9-4FEF-99F7-2C3FE3E5B715}" type="datetime1">
              <a:rPr lang="en-GB" smtClean="0"/>
              <a:pPr/>
              <a:t>19/02/2025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© 2012 John Wiley &amp; Sons Ltd. www.wiley.com/college/carter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D28B5-E032-4276-A995-25ECD047E76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99235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B9ADF-D260-4326-98D8-6BCFB44AACC1}" type="datetime1">
              <a:rPr lang="en-GB" smtClean="0"/>
              <a:pPr/>
              <a:t>19/02/2025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© 2012 John Wiley &amp; Sons Ltd. www.wiley.com/college/carter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D28B5-E032-4276-A995-25ECD047E76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90783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17056-7D6C-49AA-9CAE-062203D56F92}" type="datetime1">
              <a:rPr lang="en-GB" smtClean="0"/>
              <a:pPr/>
              <a:t>19/02/2025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© 2012 John Wiley &amp; Sons Ltd. www.wiley.com/college/carter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D28B5-E032-4276-A995-25ECD047E76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16707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12699-8385-414C-B5D7-CB1065417FC5}" type="datetime1">
              <a:rPr lang="en-GB" smtClean="0"/>
              <a:pPr/>
              <a:t>19/02/2025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© 2012 John Wiley &amp; Sons Ltd. www.wiley.com/college/carter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D28B5-E032-4276-A995-25ECD047E76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00801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E6050-8A12-49CC-9855-4805855EC476}" type="datetime1">
              <a:rPr lang="en-GB" smtClean="0"/>
              <a:pPr/>
              <a:t>19/02/2025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© 2012 John Wiley &amp; Sons Ltd. www.wiley.com/college/carter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D28B5-E032-4276-A995-25ECD047E76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08965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CD5BE-52A8-4FAC-A196-DB1EF88A51F2}" type="datetime1">
              <a:rPr lang="en-GB" smtClean="0"/>
              <a:pPr/>
              <a:t>19/02/2025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© 2012 John Wiley &amp; Sons Ltd. www.wiley.com/college/carter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D28B5-E032-4276-A995-25ECD047E76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16548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8B1A3-91D7-41C4-AC7E-EF2D7753A844}" type="datetime1">
              <a:rPr lang="en-GB" smtClean="0"/>
              <a:pPr/>
              <a:t>19/02/2025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© 2012 John Wiley &amp; Sons Ltd. www.wiley.com/college/carter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D28B5-E032-4276-A995-25ECD047E76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685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974F5-E753-4F00-8687-AF5BA1CE7844}" type="datetime1">
              <a:rPr lang="en-GB" smtClean="0"/>
              <a:pPr/>
              <a:t>19/02/2025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© 2012 John Wiley &amp; Sons Ltd. www.wiley.com/college/carter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D28B5-E032-4276-A995-25ECD047E76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41589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AE3C5-C42F-4662-8C65-D85B30AF183D}" type="datetime1">
              <a:rPr lang="en-GB" smtClean="0"/>
              <a:pPr/>
              <a:t>19/02/2025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© 2012 John Wiley &amp; Sons Ltd. www.wiley.com/college/carter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D28B5-E032-4276-A995-25ECD047E76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36149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F3C200-A3CD-402A-86A6-1E284722EEA2}" type="datetime1">
              <a:rPr lang="en-GB" smtClean="0"/>
              <a:pPr/>
              <a:t>19/02/2025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© 2012 John Wiley &amp; Sons Ltd. www.wiley.com/college/carter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FD28B5-E032-4276-A995-25ECD047E76C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Rectangle 6"/>
          <p:cNvSpPr/>
          <p:nvPr userDrawn="1"/>
        </p:nvSpPr>
        <p:spPr>
          <a:xfrm>
            <a:off x="-10985" y="8883"/>
            <a:ext cx="12192000" cy="90872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</p:spTree>
    <p:extLst>
      <p:ext uri="{BB962C8B-B14F-4D97-AF65-F5344CB8AC3E}">
        <p14:creationId xmlns:p14="http://schemas.microsoft.com/office/powerpoint/2010/main" val="1221721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10" Type="http://schemas.openxmlformats.org/officeDocument/2006/relationships/image" Target="../media/image4.jpeg"/><Relationship Id="rId4" Type="http://schemas.openxmlformats.org/officeDocument/2006/relationships/image" Target="../media/image55.jpeg"/><Relationship Id="rId9" Type="http://schemas.openxmlformats.org/officeDocument/2006/relationships/image" Target="../media/image60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6.png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4" Type="http://schemas.openxmlformats.org/officeDocument/2006/relationships/image" Target="file:////VBoxSvr/Users/pavelplevka/Library/Group%2520Containers/UBF8T346G9.ms/WebArchiveCopyPasteTempFiles/com.microsoft.Word/preview%3ffileId=198273&amp;x=6016&amp;y=3384&amp;a=true" TargetMode="Externa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4" Type="http://schemas.openxmlformats.org/officeDocument/2006/relationships/image" Target="file:////Users/pavelplevka/Library/Group%20Containers/UBF8T346G9.ms/WebArchiveCopyPasteTempFiles/com.microsoft.Word/preview%3ffileId=228836&amp;x=2560&amp;y=1440&amp;a=true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1.png"/><Relationship Id="rId4" Type="http://schemas.openxmlformats.org/officeDocument/2006/relationships/image" Target="../media/image1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5560" y="980728"/>
            <a:ext cx="7956377" cy="5815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1821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D28B5-E032-4276-A995-25ECD047E76C}" type="slidenum">
              <a:rPr lang="en-GB" smtClean="0"/>
              <a:pPr/>
              <a:t>10</a:t>
            </a:fld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2423592" y="116632"/>
            <a:ext cx="73448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What is asked of you: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67408" y="1988840"/>
            <a:ext cx="1065718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cs-CZ" sz="3200" dirty="0" err="1"/>
              <a:t>Read</a:t>
            </a:r>
            <a:r>
              <a:rPr lang="cs-CZ" sz="3200" dirty="0"/>
              <a:t> </a:t>
            </a:r>
            <a:r>
              <a:rPr lang="cs-CZ" sz="3200" dirty="0" err="1"/>
              <a:t>assigned</a:t>
            </a:r>
            <a:r>
              <a:rPr lang="cs-CZ" sz="3200" dirty="0"/>
              <a:t> </a:t>
            </a:r>
            <a:r>
              <a:rPr lang="cs-CZ" sz="3200" dirty="0" err="1"/>
              <a:t>readings</a:t>
            </a:r>
            <a:r>
              <a:rPr lang="cs-CZ" sz="3200" dirty="0"/>
              <a:t> </a:t>
            </a:r>
            <a:r>
              <a:rPr lang="cs-CZ" sz="3200" i="1" u="sng" dirty="0" err="1"/>
              <a:t>before</a:t>
            </a:r>
            <a:r>
              <a:rPr lang="cs-CZ" sz="3200" dirty="0"/>
              <a:t> </a:t>
            </a:r>
            <a:r>
              <a:rPr lang="cs-CZ" sz="3200" dirty="0" err="1"/>
              <a:t>the</a:t>
            </a:r>
            <a:r>
              <a:rPr lang="cs-CZ" sz="3200" dirty="0"/>
              <a:t> </a:t>
            </a:r>
            <a:r>
              <a:rPr lang="cs-CZ" sz="3200" dirty="0" err="1"/>
              <a:t>day</a:t>
            </a:r>
            <a:r>
              <a:rPr lang="cs-CZ" sz="3200" dirty="0"/>
              <a:t> </a:t>
            </a:r>
            <a:r>
              <a:rPr lang="cs-CZ" sz="3200" dirty="0" err="1"/>
              <a:t>for</a:t>
            </a:r>
            <a:r>
              <a:rPr lang="cs-CZ" sz="3200" dirty="0"/>
              <a:t> </a:t>
            </a:r>
            <a:r>
              <a:rPr lang="cs-CZ" sz="3200" dirty="0" err="1"/>
              <a:t>which</a:t>
            </a:r>
            <a:r>
              <a:rPr lang="cs-CZ" sz="3200" dirty="0"/>
              <a:t> </a:t>
            </a:r>
            <a:r>
              <a:rPr lang="cs-CZ" sz="3200" dirty="0" err="1"/>
              <a:t>they</a:t>
            </a:r>
            <a:r>
              <a:rPr lang="cs-CZ" sz="3200" dirty="0"/>
              <a:t> are </a:t>
            </a:r>
            <a:r>
              <a:rPr lang="cs-CZ" sz="3200" dirty="0" err="1"/>
              <a:t>assigned</a:t>
            </a:r>
            <a:endParaRPr lang="cs-CZ" sz="3200" dirty="0"/>
          </a:p>
          <a:p>
            <a:pPr marL="457200" indent="-457200">
              <a:buFont typeface="Arial"/>
              <a:buChar char="•"/>
            </a:pPr>
            <a:r>
              <a:rPr lang="cs-CZ" sz="3200" dirty="0" err="1"/>
              <a:t>Bring</a:t>
            </a:r>
            <a:r>
              <a:rPr lang="cs-CZ" sz="3200" dirty="0"/>
              <a:t> </a:t>
            </a:r>
            <a:r>
              <a:rPr lang="cs-CZ" sz="3200" dirty="0" err="1"/>
              <a:t>five</a:t>
            </a:r>
            <a:r>
              <a:rPr lang="cs-CZ" sz="3200" dirty="0"/>
              <a:t>-sentence </a:t>
            </a:r>
            <a:r>
              <a:rPr lang="cs-CZ" sz="3200" dirty="0" err="1"/>
              <a:t>essay</a:t>
            </a:r>
            <a:r>
              <a:rPr lang="cs-CZ" sz="3200" dirty="0"/>
              <a:t> </a:t>
            </a:r>
            <a:r>
              <a:rPr lang="cs-CZ" sz="3200" dirty="0" err="1"/>
              <a:t>describing</a:t>
            </a:r>
            <a:r>
              <a:rPr lang="cs-CZ" sz="3200" dirty="0"/>
              <a:t> </a:t>
            </a:r>
            <a:r>
              <a:rPr lang="cs-CZ" sz="3200" dirty="0" err="1"/>
              <a:t>the</a:t>
            </a:r>
            <a:r>
              <a:rPr lang="cs-CZ" sz="3200" dirty="0"/>
              <a:t> </a:t>
            </a:r>
            <a:r>
              <a:rPr lang="cs-CZ" sz="3200" dirty="0" err="1"/>
              <a:t>importance</a:t>
            </a:r>
            <a:r>
              <a:rPr lang="cs-CZ" sz="3200" dirty="0"/>
              <a:t> </a:t>
            </a:r>
            <a:r>
              <a:rPr lang="cs-CZ" sz="3200" dirty="0" err="1"/>
              <a:t>of</a:t>
            </a:r>
            <a:r>
              <a:rPr lang="cs-CZ" sz="3200" dirty="0"/>
              <a:t> a </a:t>
            </a:r>
            <a:r>
              <a:rPr lang="cs-CZ" sz="3200" dirty="0" err="1"/>
              <a:t>scientific</a:t>
            </a:r>
            <a:r>
              <a:rPr lang="cs-CZ" sz="3200" dirty="0"/>
              <a:t> </a:t>
            </a:r>
            <a:r>
              <a:rPr lang="cs-CZ" sz="3200" dirty="0" err="1"/>
              <a:t>paper</a:t>
            </a:r>
            <a:r>
              <a:rPr lang="cs-CZ" sz="3200" dirty="0"/>
              <a:t> to </a:t>
            </a:r>
            <a:r>
              <a:rPr lang="cs-CZ" sz="3200" dirty="0" err="1"/>
              <a:t>each</a:t>
            </a:r>
            <a:r>
              <a:rPr lang="cs-CZ" sz="3200" dirty="0"/>
              <a:t> </a:t>
            </a:r>
            <a:r>
              <a:rPr lang="cs-CZ" sz="3200" dirty="0" err="1"/>
              <a:t>lecture</a:t>
            </a:r>
            <a:endParaRPr lang="cs-CZ" sz="3200" dirty="0"/>
          </a:p>
          <a:p>
            <a:pPr marL="457200" indent="-457200">
              <a:buFont typeface="Arial"/>
              <a:buChar char="•"/>
            </a:pPr>
            <a:r>
              <a:rPr lang="cs-CZ" sz="3200" dirty="0" err="1"/>
              <a:t>Participate</a:t>
            </a:r>
            <a:r>
              <a:rPr lang="cs-CZ" sz="3200" dirty="0"/>
              <a:t> in </a:t>
            </a:r>
            <a:r>
              <a:rPr lang="cs-CZ" sz="3200" dirty="0" err="1"/>
              <a:t>discussions</a:t>
            </a:r>
            <a:endParaRPr lang="cs-CZ" sz="3200" dirty="0"/>
          </a:p>
          <a:p>
            <a:pPr marL="457200" indent="-457200">
              <a:buFont typeface="Arial"/>
              <a:buChar char="•"/>
            </a:pPr>
            <a:r>
              <a:rPr lang="cs-CZ" sz="3200" dirty="0" err="1"/>
              <a:t>Submit</a:t>
            </a:r>
            <a:r>
              <a:rPr lang="cs-CZ" sz="3200" dirty="0"/>
              <a:t> </a:t>
            </a:r>
            <a:r>
              <a:rPr lang="cs-CZ" sz="3200" dirty="0" err="1"/>
              <a:t>two</a:t>
            </a:r>
            <a:r>
              <a:rPr lang="cs-CZ" sz="3200" dirty="0"/>
              <a:t> mini-</a:t>
            </a:r>
            <a:r>
              <a:rPr lang="cs-CZ" sz="3200" dirty="0" err="1"/>
              <a:t>assignments</a:t>
            </a:r>
            <a:endParaRPr lang="cs-CZ" sz="3200" dirty="0"/>
          </a:p>
          <a:p>
            <a:pPr marL="457200" indent="-457200">
              <a:buFont typeface="Arial"/>
              <a:buChar char="•"/>
            </a:pPr>
            <a:r>
              <a:rPr lang="cs-CZ" sz="3200" dirty="0"/>
              <a:t>I </a:t>
            </a:r>
            <a:r>
              <a:rPr lang="cs-CZ" sz="3200" dirty="0" err="1"/>
              <a:t>am</a:t>
            </a:r>
            <a:r>
              <a:rPr lang="cs-CZ" sz="3200" dirty="0"/>
              <a:t> </a:t>
            </a:r>
            <a:r>
              <a:rPr lang="cs-CZ" sz="3200" dirty="0" err="1"/>
              <a:t>here</a:t>
            </a:r>
            <a:r>
              <a:rPr lang="cs-CZ" sz="3200" dirty="0"/>
              <a:t> to </a:t>
            </a:r>
            <a:r>
              <a:rPr lang="cs-CZ" sz="3200" dirty="0" err="1"/>
              <a:t>help</a:t>
            </a:r>
            <a:r>
              <a:rPr lang="cs-CZ" sz="3200" dirty="0"/>
              <a:t>, </a:t>
            </a:r>
            <a:r>
              <a:rPr lang="cs-CZ" sz="3200" dirty="0" err="1"/>
              <a:t>learning</a:t>
            </a:r>
            <a:r>
              <a:rPr lang="cs-CZ" sz="3200" dirty="0"/>
              <a:t> </a:t>
            </a:r>
            <a:r>
              <a:rPr lang="cs-CZ" sz="3200" dirty="0" err="1"/>
              <a:t>is</a:t>
            </a:r>
            <a:r>
              <a:rPr lang="cs-CZ" sz="3200" dirty="0"/>
              <a:t> up to </a:t>
            </a:r>
            <a:r>
              <a:rPr lang="cs-CZ" sz="3200" dirty="0" err="1"/>
              <a:t>you</a:t>
            </a:r>
            <a:r>
              <a:rPr lang="cs-CZ" sz="3200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6077579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D28B5-E032-4276-A995-25ECD047E76C}" type="slidenum">
              <a:rPr lang="en-GB" smtClean="0"/>
              <a:pPr/>
              <a:t>11</a:t>
            </a:fld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9703" y="1538230"/>
            <a:ext cx="3916286" cy="50911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7400" y="1544649"/>
            <a:ext cx="3750568" cy="508207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743200" y="44625"/>
            <a:ext cx="6629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Course textbook: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819400" y="817548"/>
            <a:ext cx="655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14 copies are available in campus library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D28B5-E032-4276-A995-25ECD047E76C}" type="slidenum">
              <a:rPr lang="en-GB" smtClean="0"/>
              <a:pPr/>
              <a:t>12</a:t>
            </a:fld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2423592" y="116632"/>
            <a:ext cx="73448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Viruses and their importance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3552" y="951236"/>
            <a:ext cx="7848872" cy="5906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2525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D28B5-E032-4276-A995-25ECD047E76C}" type="slidenum">
              <a:rPr lang="en-GB" smtClean="0"/>
              <a:pPr/>
              <a:t>13</a:t>
            </a:fld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5684"/>
          <a:stretch/>
        </p:blipFill>
        <p:spPr>
          <a:xfrm>
            <a:off x="1536210" y="980728"/>
            <a:ext cx="9119580" cy="584074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23592" y="116632"/>
            <a:ext cx="73448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/>
              <a:t>Virosphere</a:t>
            </a:r>
            <a:r>
              <a:rPr lang="en-US" sz="4000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8896576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D28B5-E032-4276-A995-25ECD047E76C}" type="slidenum">
              <a:rPr lang="en-GB" smtClean="0"/>
              <a:pPr/>
              <a:t>14</a:t>
            </a:fld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335360" y="1772816"/>
            <a:ext cx="11928648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• Phage typing of bacteria</a:t>
            </a:r>
          </a:p>
          <a:p>
            <a:r>
              <a:rPr lang="en-US" sz="3200" dirty="0"/>
              <a:t>• Sources of enzymes (polymerases, T4 ligase, reverse transcriptase)</a:t>
            </a:r>
          </a:p>
          <a:p>
            <a:r>
              <a:rPr lang="en-US" sz="3200" dirty="0"/>
              <a:t>• Pesticides (</a:t>
            </a:r>
            <a:r>
              <a:rPr lang="en-US" sz="3200" dirty="0" err="1"/>
              <a:t>baculoviruses</a:t>
            </a:r>
            <a:r>
              <a:rPr lang="en-US" sz="3200" dirty="0"/>
              <a:t> – </a:t>
            </a:r>
            <a:r>
              <a:rPr lang="en-US" sz="3200" dirty="0" err="1"/>
              <a:t>lepidoptera</a:t>
            </a:r>
            <a:r>
              <a:rPr lang="en-US" sz="3200" dirty="0"/>
              <a:t>, hymenoptera, </a:t>
            </a:r>
            <a:r>
              <a:rPr lang="en-US" sz="3200" dirty="0" err="1"/>
              <a:t>myxoma</a:t>
            </a:r>
            <a:r>
              <a:rPr lang="en-US" sz="3200" dirty="0"/>
              <a:t> virus - </a:t>
            </a:r>
            <a:r>
              <a:rPr lang="en-US" sz="3200" dirty="0" err="1"/>
              <a:t>rabits</a:t>
            </a:r>
            <a:r>
              <a:rPr lang="en-US" sz="3200" dirty="0"/>
              <a:t>) SPECIFICITY!</a:t>
            </a:r>
          </a:p>
          <a:p>
            <a:r>
              <a:rPr lang="en-US" sz="3200" dirty="0"/>
              <a:t>• Anti-bacterial agents (</a:t>
            </a:r>
            <a:r>
              <a:rPr lang="en-US" sz="3200" i="1" dirty="0"/>
              <a:t>S. </a:t>
            </a:r>
            <a:r>
              <a:rPr lang="en-US" sz="3200" i="1" dirty="0" err="1"/>
              <a:t>aureus</a:t>
            </a:r>
            <a:r>
              <a:rPr lang="en-US" sz="3200" i="1" dirty="0"/>
              <a:t> </a:t>
            </a:r>
            <a:r>
              <a:rPr lang="en-US" sz="3200" dirty="0"/>
              <a:t>phage phi812)</a:t>
            </a:r>
          </a:p>
          <a:p>
            <a:r>
              <a:rPr lang="en-US" sz="3200" dirty="0"/>
              <a:t>• Anti-cancer agents (</a:t>
            </a:r>
            <a:r>
              <a:rPr lang="en-US" sz="3200" dirty="0" err="1"/>
              <a:t>adeno</a:t>
            </a:r>
            <a:r>
              <a:rPr lang="en-US" sz="3200" dirty="0"/>
              <a:t>-associated viruses)</a:t>
            </a:r>
          </a:p>
          <a:p>
            <a:r>
              <a:rPr lang="en-US" sz="3200" dirty="0"/>
              <a:t>• Gene vectors (capsids used as vehicles for gene delivery)</a:t>
            </a:r>
          </a:p>
          <a:p>
            <a:r>
              <a:rPr lang="en-US" sz="3200" dirty="0"/>
              <a:t>• Mass protein production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423592" y="116632"/>
            <a:ext cx="73448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Useful viruses</a:t>
            </a:r>
          </a:p>
        </p:txBody>
      </p:sp>
    </p:spTree>
    <p:extLst>
      <p:ext uri="{BB962C8B-B14F-4D97-AF65-F5344CB8AC3E}">
        <p14:creationId xmlns:p14="http://schemas.microsoft.com/office/powerpoint/2010/main" val="16625248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D28B5-E032-4276-A995-25ECD047E76C}" type="slidenum">
              <a:rPr lang="en-GB" smtClean="0"/>
              <a:pPr/>
              <a:t>15</a:t>
            </a:fld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407368" y="2132856"/>
            <a:ext cx="1159328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/>
              <a:t>Phage T2 and </a:t>
            </a:r>
            <a:r>
              <a:rPr lang="en-US" sz="2400" i="1" dirty="0"/>
              <a:t>E. coli </a:t>
            </a:r>
            <a:r>
              <a:rPr lang="en-US" sz="2400" dirty="0"/>
              <a:t>were used to provide evidence that genes are composed of DNA.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/>
              <a:t>The first enhancers to be characterized were in genes of simian virus 40 (SV40). 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/>
              <a:t>The first transcription factor to be characterized was the T antigen of SV40. 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/>
              <a:t>The first nuclear localization signal of a protein was identified in the T antigen of SV40. 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/>
              <a:t>Introns were discovered during studies of adenovirus transcription. 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/>
              <a:t>The role of the cap structure at the 5’ end of eukaryotic messenger RNA was discovered during studies with </a:t>
            </a:r>
            <a:r>
              <a:rPr lang="en-US" sz="2400" dirty="0" err="1"/>
              <a:t>vaccinia</a:t>
            </a:r>
            <a:r>
              <a:rPr lang="en-US" sz="2400" dirty="0"/>
              <a:t> virus and a </a:t>
            </a:r>
            <a:r>
              <a:rPr lang="en-US" sz="2400" dirty="0" err="1"/>
              <a:t>reovirus</a:t>
            </a:r>
            <a:r>
              <a:rPr lang="en-US" sz="2400" dirty="0"/>
              <a:t>. 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/>
              <a:t>The first internal ribosomal entry site was found in poliovirus. 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/>
              <a:t>The first RNA pseudoknot in the genome of turnip yellow mosaic virus.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99556" y="116632"/>
            <a:ext cx="79928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Fundamental discoveries in biology</a:t>
            </a:r>
          </a:p>
        </p:txBody>
      </p:sp>
    </p:spTree>
    <p:extLst>
      <p:ext uri="{BB962C8B-B14F-4D97-AF65-F5344CB8AC3E}">
        <p14:creationId xmlns:p14="http://schemas.microsoft.com/office/powerpoint/2010/main" val="2365312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20" r="23749" b="22571"/>
          <a:stretch>
            <a:fillRect/>
          </a:stretch>
        </p:blipFill>
        <p:spPr bwMode="auto">
          <a:xfrm>
            <a:off x="1524001" y="1752600"/>
            <a:ext cx="9095617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804609" y="297359"/>
            <a:ext cx="853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Most viruses are 25-400 nm in size</a:t>
            </a:r>
          </a:p>
        </p:txBody>
      </p:sp>
    </p:spTree>
    <p:extLst>
      <p:ext uri="{BB962C8B-B14F-4D97-AF65-F5344CB8AC3E}">
        <p14:creationId xmlns:p14="http://schemas.microsoft.com/office/powerpoint/2010/main" val="2194884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55382" y="1"/>
            <a:ext cx="8875128" cy="6843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1524000"/>
            <a:ext cx="8874456" cy="4114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28800" y="144960"/>
            <a:ext cx="853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Units of length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9536" y="1120569"/>
            <a:ext cx="7812361" cy="5709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5249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D28B5-E032-4276-A995-25ECD047E76C}" type="slidenum">
              <a:rPr lang="en-GB" smtClean="0"/>
              <a:pPr/>
              <a:t>2</a:t>
            </a:fld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2135560" y="1556793"/>
            <a:ext cx="79208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/>
              <a:t>Structural Virology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151784" y="3212976"/>
            <a:ext cx="388843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/>
              <a:t>Spting</a:t>
            </a:r>
            <a:r>
              <a:rPr lang="en-US" sz="3200" dirty="0"/>
              <a:t> 2025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999656" y="4437113"/>
            <a:ext cx="66247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Pavel Plevka</a:t>
            </a:r>
          </a:p>
        </p:txBody>
      </p:sp>
      <p:pic>
        <p:nvPicPr>
          <p:cNvPr id="7" name="Picture 6" descr="A logo with blue and red text&#10;&#10;Description automatically generated">
            <a:extLst>
              <a:ext uri="{FF2B5EF4-FFF2-40B4-BE49-F238E27FC236}">
                <a16:creationId xmlns:a16="http://schemas.microsoft.com/office/drawing/2014/main" id="{4F6AA915-677F-097A-ECD9-2D7AFE18F7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4980545"/>
            <a:ext cx="3200400" cy="180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3780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0544" y="3501008"/>
            <a:ext cx="6201433" cy="3330848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D28B5-E032-4276-A995-25ECD047E76C}" type="slidenum">
              <a:rPr lang="en-GB" smtClean="0"/>
              <a:pPr/>
              <a:t>20</a:t>
            </a:fld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3513" y="1556792"/>
            <a:ext cx="2595059" cy="47971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9816" y="1268760"/>
            <a:ext cx="6048672" cy="21602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03512" y="116632"/>
            <a:ext cx="885698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00" dirty="0"/>
              <a:t>Using TMV to increase surface of electrodes</a:t>
            </a:r>
          </a:p>
        </p:txBody>
      </p:sp>
    </p:spTree>
    <p:extLst>
      <p:ext uri="{BB962C8B-B14F-4D97-AF65-F5344CB8AC3E}">
        <p14:creationId xmlns:p14="http://schemas.microsoft.com/office/powerpoint/2010/main" val="318290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© 2012 John Wiley &amp; Sons Ltd. www.wiley.com/college/carter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D28B5-E032-4276-A995-25ECD047E76C}" type="slidenum">
              <a:rPr lang="en-GB" smtClean="0"/>
              <a:pPr/>
              <a:t>21</a:t>
            </a:fld>
            <a:endParaRPr lang="en-GB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88" r="17387" b="19543"/>
          <a:stretch/>
        </p:blipFill>
        <p:spPr bwMode="auto">
          <a:xfrm>
            <a:off x="1824278" y="1052736"/>
            <a:ext cx="3767666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423592" y="116632"/>
            <a:ext cx="73448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Methods to study virus structures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8590"/>
          <a:stretch/>
        </p:blipFill>
        <p:spPr bwMode="auto">
          <a:xfrm>
            <a:off x="5805618" y="1484784"/>
            <a:ext cx="4862382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5591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00200" y="1219200"/>
            <a:ext cx="44196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81726" y="1219200"/>
            <a:ext cx="4410075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2" name="TextBox 8"/>
          <p:cNvSpPr txBox="1">
            <a:spLocks noChangeArrowheads="1"/>
          </p:cNvSpPr>
          <p:nvPr/>
        </p:nvSpPr>
        <p:spPr bwMode="auto">
          <a:xfrm>
            <a:off x="3048000" y="177801"/>
            <a:ext cx="60960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dirty="0">
                <a:latin typeface="Calibri" charset="0"/>
                <a:ea typeface="Calibri" charset="0"/>
                <a:cs typeface="Calibri" charset="0"/>
              </a:rPr>
              <a:t>Wavelength and diffraction</a:t>
            </a:r>
          </a:p>
        </p:txBody>
      </p:sp>
      <p:pic>
        <p:nvPicPr>
          <p:cNvPr id="27653" name="Picture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86600" y="4648200"/>
            <a:ext cx="2870200" cy="2057400"/>
          </a:xfrm>
          <a:prstGeom prst="rect">
            <a:avLst/>
          </a:prstGeom>
          <a:noFill/>
          <a:ln w="476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27654" name="Picture 10" descr="amplitude_period_frequency.jpg"/>
          <p:cNvPicPr>
            <a:picLocks noChangeAspect="1"/>
          </p:cNvPicPr>
          <p:nvPr/>
        </p:nvPicPr>
        <p:blipFill>
          <a:blip r:embed="rId5"/>
          <a:srcRect b="53645"/>
          <a:stretch>
            <a:fillRect/>
          </a:stretch>
        </p:blipFill>
        <p:spPr bwMode="auto">
          <a:xfrm>
            <a:off x="1981200" y="5638800"/>
            <a:ext cx="33909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06265154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6" descr="wavelength_comparison_2.png"/>
          <p:cNvPicPr>
            <a:picLocks noChangeAspect="1"/>
          </p:cNvPicPr>
          <p:nvPr/>
        </p:nvPicPr>
        <p:blipFill>
          <a:blip r:embed="rId2"/>
          <a:srcRect l="833" t="1282" r="1666" b="1282"/>
          <a:stretch>
            <a:fillRect/>
          </a:stretch>
        </p:blipFill>
        <p:spPr bwMode="auto">
          <a:xfrm>
            <a:off x="1600200" y="990600"/>
            <a:ext cx="891540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5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15288" y="4319588"/>
            <a:ext cx="2652712" cy="2538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6" name="TextBox 5"/>
          <p:cNvSpPr txBox="1">
            <a:spLocks noChangeArrowheads="1"/>
          </p:cNvSpPr>
          <p:nvPr/>
        </p:nvSpPr>
        <p:spPr bwMode="auto">
          <a:xfrm>
            <a:off x="1905000" y="177800"/>
            <a:ext cx="84582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3200">
                <a:latin typeface="Calibri" charset="0"/>
                <a:ea typeface="Calibri" charset="0"/>
                <a:cs typeface="Calibri" charset="0"/>
              </a:rPr>
              <a:t>Wavelength comparison of X-rays and visible light</a:t>
            </a:r>
          </a:p>
        </p:txBody>
      </p:sp>
      <p:pic>
        <p:nvPicPr>
          <p:cNvPr id="28677" name="Picture 6"/>
          <p:cNvPicPr>
            <a:picLocks noChangeAspect="1"/>
          </p:cNvPicPr>
          <p:nvPr/>
        </p:nvPicPr>
        <p:blipFill>
          <a:blip r:embed="rId4"/>
          <a:srcRect l="15591" r="6989"/>
          <a:stretch>
            <a:fillRect/>
          </a:stretch>
        </p:blipFill>
        <p:spPr bwMode="auto">
          <a:xfrm>
            <a:off x="7162800" y="1219200"/>
            <a:ext cx="2362200" cy="224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8" name="TextBox 9"/>
          <p:cNvSpPr txBox="1">
            <a:spLocks noChangeArrowheads="1"/>
          </p:cNvSpPr>
          <p:nvPr/>
        </p:nvSpPr>
        <p:spPr bwMode="auto">
          <a:xfrm>
            <a:off x="9753600" y="3429001"/>
            <a:ext cx="8382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800"/>
              <a:t>38</a:t>
            </a:r>
            <a:r>
              <a:rPr lang="en-GB" sz="2800">
                <a:latin typeface="Symbol" charset="2"/>
              </a:rPr>
              <a:t>l</a:t>
            </a:r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2188968521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Rounded Rectangle 267"/>
          <p:cNvSpPr/>
          <p:nvPr/>
        </p:nvSpPr>
        <p:spPr>
          <a:xfrm>
            <a:off x="1675469" y="145994"/>
            <a:ext cx="3454314" cy="703602"/>
          </a:xfrm>
          <a:prstGeom prst="roundRect">
            <a:avLst>
              <a:gd name="adj" fmla="val 32832"/>
            </a:avLst>
          </a:prstGeom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9" name="Rounded Rectangle 268"/>
          <p:cNvSpPr/>
          <p:nvPr/>
        </p:nvSpPr>
        <p:spPr>
          <a:xfrm>
            <a:off x="6096000" y="145996"/>
            <a:ext cx="3454314" cy="703602"/>
          </a:xfrm>
          <a:prstGeom prst="roundRect">
            <a:avLst>
              <a:gd name="adj" fmla="val 32832"/>
            </a:avLst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675470" y="145994"/>
            <a:ext cx="345431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Cellular organisms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281661" y="18600"/>
            <a:ext cx="29488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Viruses</a:t>
            </a:r>
          </a:p>
        </p:txBody>
      </p:sp>
      <p:cxnSp>
        <p:nvCxnSpPr>
          <p:cNvPr id="8" name="Straight Connector 7"/>
          <p:cNvCxnSpPr/>
          <p:nvPr/>
        </p:nvCxnSpPr>
        <p:spPr>
          <a:xfrm rot="5400000">
            <a:off x="2099663" y="3405844"/>
            <a:ext cx="6520486" cy="793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058914" y="1573653"/>
            <a:ext cx="36154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ln w="1905"/>
                <a:solidFill>
                  <a:srgbClr val="008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dsDNA</a:t>
            </a:r>
            <a:endParaRPr lang="en-US" sz="5400" b="1" dirty="0">
              <a:ln w="1905"/>
              <a:solidFill>
                <a:srgbClr val="008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52844" y="3779842"/>
            <a:ext cx="32909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ssRNA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323498" y="5667741"/>
            <a:ext cx="31203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n w="1905"/>
                <a:solidFill>
                  <a:schemeClr val="accent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Protein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rot="5400000">
            <a:off x="2268898" y="3244091"/>
            <a:ext cx="1181153" cy="1588"/>
          </a:xfrm>
          <a:prstGeom prst="straightConnector1">
            <a:avLst/>
          </a:prstGeom>
          <a:ln w="127000">
            <a:solidFill>
              <a:srgbClr val="0000FF"/>
            </a:solidFill>
            <a:tailEnd type="stealth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rot="5400000">
            <a:off x="2272076" y="5331159"/>
            <a:ext cx="1181153" cy="1588"/>
          </a:xfrm>
          <a:prstGeom prst="straightConnector1">
            <a:avLst/>
          </a:prstGeom>
          <a:ln w="127000">
            <a:solidFill>
              <a:schemeClr val="accent6">
                <a:lumMod val="75000"/>
              </a:schemeClr>
            </a:solidFill>
            <a:tailEnd type="stealth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7" name="U-Turn Arrow 246"/>
          <p:cNvSpPr/>
          <p:nvPr/>
        </p:nvSpPr>
        <p:spPr>
          <a:xfrm>
            <a:off x="2395425" y="945612"/>
            <a:ext cx="927031" cy="851439"/>
          </a:xfrm>
          <a:prstGeom prst="uturnArrow">
            <a:avLst>
              <a:gd name="adj1" fmla="val 18467"/>
              <a:gd name="adj2" fmla="val 14657"/>
              <a:gd name="adj3" fmla="val 39155"/>
              <a:gd name="adj4" fmla="val 51727"/>
              <a:gd name="adj5" fmla="val 100000"/>
            </a:avLst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48" name="TextBox 247"/>
          <p:cNvSpPr txBox="1"/>
          <p:nvPr/>
        </p:nvSpPr>
        <p:spPr>
          <a:xfrm>
            <a:off x="3322455" y="1001232"/>
            <a:ext cx="205346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Replication</a:t>
            </a:r>
          </a:p>
        </p:txBody>
      </p:sp>
      <p:sp>
        <p:nvSpPr>
          <p:cNvPr id="249" name="TextBox 248"/>
          <p:cNvSpPr txBox="1"/>
          <p:nvPr/>
        </p:nvSpPr>
        <p:spPr>
          <a:xfrm>
            <a:off x="2999656" y="2929541"/>
            <a:ext cx="244827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Transcription</a:t>
            </a:r>
          </a:p>
        </p:txBody>
      </p:sp>
      <p:sp>
        <p:nvSpPr>
          <p:cNvPr id="250" name="TextBox 249"/>
          <p:cNvSpPr txBox="1"/>
          <p:nvPr/>
        </p:nvSpPr>
        <p:spPr>
          <a:xfrm>
            <a:off x="3143672" y="5082965"/>
            <a:ext cx="216024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Translation</a:t>
            </a:r>
          </a:p>
        </p:txBody>
      </p:sp>
      <p:sp>
        <p:nvSpPr>
          <p:cNvPr id="251" name="TextBox 250"/>
          <p:cNvSpPr txBox="1"/>
          <p:nvPr/>
        </p:nvSpPr>
        <p:spPr>
          <a:xfrm>
            <a:off x="6932633" y="2039608"/>
            <a:ext cx="20690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n w="1905"/>
                <a:solidFill>
                  <a:srgbClr val="008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DNA</a:t>
            </a:r>
          </a:p>
        </p:txBody>
      </p:sp>
      <p:sp>
        <p:nvSpPr>
          <p:cNvPr id="252" name="TextBox 251"/>
          <p:cNvSpPr txBox="1"/>
          <p:nvPr/>
        </p:nvSpPr>
        <p:spPr>
          <a:xfrm>
            <a:off x="5275488" y="4632395"/>
            <a:ext cx="17179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RNA</a:t>
            </a:r>
          </a:p>
        </p:txBody>
      </p:sp>
      <p:sp>
        <p:nvSpPr>
          <p:cNvPr id="253" name="TextBox 252"/>
          <p:cNvSpPr txBox="1"/>
          <p:nvPr/>
        </p:nvSpPr>
        <p:spPr>
          <a:xfrm>
            <a:off x="7672251" y="4593126"/>
            <a:ext cx="31203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n w="1905"/>
                <a:solidFill>
                  <a:schemeClr val="accent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Protein</a:t>
            </a:r>
          </a:p>
        </p:txBody>
      </p:sp>
      <p:sp>
        <p:nvSpPr>
          <p:cNvPr id="254" name="U-Turn Arrow 253"/>
          <p:cNvSpPr/>
          <p:nvPr/>
        </p:nvSpPr>
        <p:spPr>
          <a:xfrm>
            <a:off x="7497691" y="1399212"/>
            <a:ext cx="927031" cy="851439"/>
          </a:xfrm>
          <a:prstGeom prst="uturnArrow">
            <a:avLst>
              <a:gd name="adj1" fmla="val 18467"/>
              <a:gd name="adj2" fmla="val 14657"/>
              <a:gd name="adj3" fmla="val 39155"/>
              <a:gd name="adj4" fmla="val 51727"/>
              <a:gd name="adj5" fmla="val 100000"/>
            </a:avLst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255" name="Straight Arrow Connector 254"/>
          <p:cNvCxnSpPr/>
          <p:nvPr/>
        </p:nvCxnSpPr>
        <p:spPr>
          <a:xfrm rot="5400000">
            <a:off x="6056075" y="3226565"/>
            <a:ext cx="1498690" cy="946730"/>
          </a:xfrm>
          <a:prstGeom prst="straightConnector1">
            <a:avLst/>
          </a:prstGeom>
          <a:ln w="127000">
            <a:solidFill>
              <a:srgbClr val="0000FF"/>
            </a:solidFill>
            <a:tailEnd type="stealth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7" name="Straight Arrow Connector 256"/>
          <p:cNvCxnSpPr/>
          <p:nvPr/>
        </p:nvCxnSpPr>
        <p:spPr>
          <a:xfrm rot="5400000" flipH="1" flipV="1">
            <a:off x="6415430" y="3347143"/>
            <a:ext cx="1496055" cy="1017591"/>
          </a:xfrm>
          <a:prstGeom prst="straightConnector1">
            <a:avLst/>
          </a:prstGeom>
          <a:ln w="127000">
            <a:solidFill>
              <a:srgbClr val="FF0000"/>
            </a:solidFill>
            <a:tailEnd type="stealth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2" name="Straight Arrow Connector 261"/>
          <p:cNvCxnSpPr/>
          <p:nvPr/>
        </p:nvCxnSpPr>
        <p:spPr>
          <a:xfrm>
            <a:off x="6932634" y="5156773"/>
            <a:ext cx="1093899" cy="2"/>
          </a:xfrm>
          <a:prstGeom prst="straightConnector1">
            <a:avLst/>
          </a:prstGeom>
          <a:ln w="127000">
            <a:solidFill>
              <a:schemeClr val="accent6">
                <a:lumMod val="75000"/>
              </a:schemeClr>
            </a:solidFill>
            <a:tailEnd type="stealth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7" name="U-Turn Arrow 266"/>
          <p:cNvSpPr/>
          <p:nvPr/>
        </p:nvSpPr>
        <p:spPr>
          <a:xfrm rot="10800000">
            <a:off x="5682880" y="5524692"/>
            <a:ext cx="927031" cy="851439"/>
          </a:xfrm>
          <a:prstGeom prst="uturnArrow">
            <a:avLst>
              <a:gd name="adj1" fmla="val 18467"/>
              <a:gd name="adj2" fmla="val 14657"/>
              <a:gd name="adj3" fmla="val 39155"/>
              <a:gd name="adj4" fmla="val 51727"/>
              <a:gd name="adj5" fmla="val 100000"/>
            </a:avLst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02932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61" b="25868"/>
          <a:stretch/>
        </p:blipFill>
        <p:spPr bwMode="auto">
          <a:xfrm>
            <a:off x="2025990" y="961216"/>
            <a:ext cx="8102459" cy="5906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D28B5-E032-4276-A995-25ECD047E76C}" type="slidenum">
              <a:rPr lang="en-GB" smtClean="0"/>
              <a:pPr/>
              <a:t>25</a:t>
            </a:fld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2387588" y="116632"/>
            <a:ext cx="74168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Viruses are intracellular parasites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159896" y="980728"/>
            <a:ext cx="36004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HIV replication cycle</a:t>
            </a:r>
          </a:p>
        </p:txBody>
      </p:sp>
    </p:spTree>
    <p:extLst>
      <p:ext uri="{BB962C8B-B14F-4D97-AF65-F5344CB8AC3E}">
        <p14:creationId xmlns:p14="http://schemas.microsoft.com/office/powerpoint/2010/main" val="12383600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92226" y="901562"/>
            <a:ext cx="2946826" cy="1015270"/>
          </a:xfrm>
        </p:spPr>
        <p:txBody>
          <a:bodyPr>
            <a:normAutofit fontScale="90000"/>
          </a:bodyPr>
          <a:lstStyle/>
          <a:p>
            <a:r>
              <a:rPr lang="en-US" sz="3200" b="1" dirty="0"/>
              <a:t>“Virion” </a:t>
            </a:r>
            <a:r>
              <a:rPr lang="en-US" sz="3200" dirty="0"/>
              <a:t>– virus particle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81200" y="34560"/>
            <a:ext cx="85280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Two forms of virus existence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2267" y="4338850"/>
            <a:ext cx="2494296" cy="248459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41390" b="15004"/>
          <a:stretch>
            <a:fillRect/>
          </a:stretch>
        </p:blipFill>
        <p:spPr>
          <a:xfrm>
            <a:off x="1728757" y="1933128"/>
            <a:ext cx="2957939" cy="2648001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 rot="5400000" flipH="1" flipV="1">
            <a:off x="3296640" y="3689280"/>
            <a:ext cx="559872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8820" y="1632423"/>
            <a:ext cx="3871319" cy="290348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52139" y="4535912"/>
            <a:ext cx="2443655" cy="2124917"/>
          </a:xfrm>
          <a:prstGeom prst="rect">
            <a:avLst/>
          </a:prstGeom>
        </p:spPr>
      </p:pic>
      <p:sp>
        <p:nvSpPr>
          <p:cNvPr id="18" name="Title 1"/>
          <p:cNvSpPr txBox="1">
            <a:spLocks/>
          </p:cNvSpPr>
          <p:nvPr/>
        </p:nvSpPr>
        <p:spPr>
          <a:xfrm>
            <a:off x="6675043" y="785606"/>
            <a:ext cx="3829438" cy="10152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algn="ctr" defTabSz="457200">
              <a:spcBef>
                <a:spcPct val="0"/>
              </a:spcBef>
              <a:defRPr/>
            </a:pPr>
            <a:r>
              <a:rPr lang="en-US" sz="2900" b="1" dirty="0">
                <a:latin typeface="+mj-lt"/>
                <a:ea typeface="+mj-ea"/>
                <a:cs typeface="+mj-cs"/>
              </a:rPr>
              <a:t>Cell infection – </a:t>
            </a:r>
            <a:r>
              <a:rPr lang="en-US" sz="2900" b="1" dirty="0" err="1">
                <a:latin typeface="+mj-lt"/>
                <a:ea typeface="+mj-ea"/>
                <a:cs typeface="+mj-cs"/>
              </a:rPr>
              <a:t>Viro</a:t>
            </a:r>
            <a:r>
              <a:rPr lang="en-US" sz="2900" b="1" dirty="0">
                <a:latin typeface="+mj-lt"/>
                <a:ea typeface="+mj-ea"/>
                <a:cs typeface="+mj-cs"/>
              </a:rPr>
              <a:t>-cell</a:t>
            </a:r>
            <a:endParaRPr lang="en-US" sz="2900" dirty="0"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0419673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"/>
          <p:cNvSpPr>
            <a:spLocks noGrp="1" noChangeArrowheads="1"/>
          </p:cNvSpPr>
          <p:nvPr>
            <p:ph type="title"/>
          </p:nvPr>
        </p:nvSpPr>
        <p:spPr>
          <a:xfrm>
            <a:off x="2190072" y="-171400"/>
            <a:ext cx="7806240" cy="1143480"/>
          </a:xfrm>
        </p:spPr>
        <p:txBody>
          <a:bodyPr/>
          <a:lstStyle/>
          <a:p>
            <a:pPr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GB" dirty="0"/>
              <a:t>Are viruses alive?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7143028"/>
              </p:ext>
            </p:extLst>
          </p:nvPr>
        </p:nvGraphicFramePr>
        <p:xfrm>
          <a:off x="1524000" y="1123887"/>
          <a:ext cx="9144000" cy="52874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936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503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43535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Pro-life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Anti-life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43535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Have genes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Do not have cellular structure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43535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They</a:t>
                      </a:r>
                      <a:r>
                        <a:rPr lang="en-US" sz="3200" baseline="0" dirty="0"/>
                        <a:t> evolve</a:t>
                      </a:r>
                      <a:endParaRPr lang="en-US" sz="3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No metabolism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57905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Subject</a:t>
                      </a:r>
                      <a:r>
                        <a:rPr lang="en-US" sz="3200" baseline="0" dirty="0"/>
                        <a:t> to natural selection</a:t>
                      </a:r>
                      <a:endParaRPr lang="en-US" sz="3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Require host cell for pro-creation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57905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Procreate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New viruses assemble from parts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36569896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D28B5-E032-4276-A995-25ECD047E76C}" type="slidenum">
              <a:rPr lang="en-GB" smtClean="0"/>
              <a:pPr/>
              <a:t>28</a:t>
            </a:fld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1831977" y="152769"/>
            <a:ext cx="85280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Virus definition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88885" y="2506783"/>
            <a:ext cx="1101722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A virus is a very small, non-cellular parasite of cells. Its genome, which is composed of either DNA or RNA, is enclosed in a protein coat. </a:t>
            </a:r>
          </a:p>
        </p:txBody>
      </p:sp>
    </p:spTree>
    <p:extLst>
      <p:ext uri="{BB962C8B-B14F-4D97-AF65-F5344CB8AC3E}">
        <p14:creationId xmlns:p14="http://schemas.microsoft.com/office/powerpoint/2010/main" val="24629142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© 2012 John Wiley &amp; Sons Ltd. www.wiley.com/college/carter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D28B5-E032-4276-A995-25ECD047E76C}" type="slidenum">
              <a:rPr lang="en-GB" smtClean="0"/>
              <a:pPr/>
              <a:t>29</a:t>
            </a:fld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623392" y="2130183"/>
            <a:ext cx="11089232" cy="25976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4000" dirty="0"/>
              <a:t>• discuss reasons for studying viruses</a:t>
            </a:r>
            <a:br>
              <a:rPr lang="en-US" sz="4000" dirty="0"/>
            </a:br>
            <a:r>
              <a:rPr lang="en-US" sz="4000" dirty="0"/>
              <a:t>• explain how viruses differ from other organisms</a:t>
            </a:r>
          </a:p>
          <a:p>
            <a:pPr>
              <a:lnSpc>
                <a:spcPct val="140000"/>
              </a:lnSpc>
            </a:pPr>
            <a:r>
              <a:rPr lang="en-US" sz="4000" dirty="0"/>
              <a:t>• define the term ‘virus’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831977" y="34560"/>
            <a:ext cx="85280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Learning outcomes</a:t>
            </a:r>
          </a:p>
        </p:txBody>
      </p:sp>
    </p:spTree>
    <p:extLst>
      <p:ext uri="{BB962C8B-B14F-4D97-AF65-F5344CB8AC3E}">
        <p14:creationId xmlns:p14="http://schemas.microsoft.com/office/powerpoint/2010/main" val="21640048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D28B5-E032-4276-A995-25ECD047E76C}" type="slidenum">
              <a:rPr lang="en-GB" smtClean="0"/>
              <a:pPr/>
              <a:t>3</a:t>
            </a:fld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3143672" y="56818"/>
            <a:ext cx="59046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Class rules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07368" y="1916832"/>
            <a:ext cx="11175032" cy="3313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400"/>
              </a:spcAft>
              <a:buFont typeface="Arial"/>
              <a:buChar char="•"/>
            </a:pPr>
            <a:r>
              <a:rPr lang="cs-CZ" sz="2800" dirty="0" err="1"/>
              <a:t>Turn</a:t>
            </a:r>
            <a:r>
              <a:rPr lang="cs-CZ" sz="2800" dirty="0"/>
              <a:t> </a:t>
            </a:r>
            <a:r>
              <a:rPr lang="cs-CZ" sz="2800" dirty="0" err="1"/>
              <a:t>off</a:t>
            </a:r>
            <a:r>
              <a:rPr lang="cs-CZ" sz="2800" dirty="0"/>
              <a:t> </a:t>
            </a:r>
            <a:r>
              <a:rPr lang="cs-CZ" sz="2800" dirty="0" err="1"/>
              <a:t>anything</a:t>
            </a:r>
            <a:r>
              <a:rPr lang="cs-CZ" sz="2800" dirty="0"/>
              <a:t> </a:t>
            </a:r>
            <a:r>
              <a:rPr lang="cs-CZ" sz="2800" dirty="0" err="1"/>
              <a:t>that</a:t>
            </a:r>
            <a:r>
              <a:rPr lang="cs-CZ" sz="2800" dirty="0"/>
              <a:t> </a:t>
            </a:r>
            <a:r>
              <a:rPr lang="cs-CZ" sz="2800" dirty="0" err="1"/>
              <a:t>beeps</a:t>
            </a:r>
            <a:r>
              <a:rPr lang="cs-CZ" sz="2800" dirty="0"/>
              <a:t> </a:t>
            </a:r>
            <a:r>
              <a:rPr lang="cs-CZ" sz="2800" dirty="0" err="1"/>
              <a:t>or</a:t>
            </a:r>
            <a:r>
              <a:rPr lang="cs-CZ" sz="2800" dirty="0"/>
              <a:t> </a:t>
            </a:r>
            <a:r>
              <a:rPr lang="cs-CZ" sz="2800" dirty="0" err="1"/>
              <a:t>rings</a:t>
            </a:r>
            <a:r>
              <a:rPr lang="cs-CZ" sz="2800" dirty="0"/>
              <a:t>.</a:t>
            </a:r>
            <a:endParaRPr lang="en-US" sz="2800" dirty="0"/>
          </a:p>
          <a:p>
            <a:pPr marL="457200" indent="-457200">
              <a:spcAft>
                <a:spcPts val="400"/>
              </a:spcAft>
              <a:buFont typeface="Arial"/>
              <a:buChar char="•"/>
            </a:pPr>
            <a:r>
              <a:rPr lang="cs-CZ" sz="2800" dirty="0" err="1"/>
              <a:t>Reading</a:t>
            </a:r>
            <a:r>
              <a:rPr lang="cs-CZ" sz="2800" dirty="0"/>
              <a:t> any </a:t>
            </a:r>
            <a:r>
              <a:rPr lang="cs-CZ" sz="2800" dirty="0" err="1"/>
              <a:t>material</a:t>
            </a:r>
            <a:r>
              <a:rPr lang="cs-CZ" sz="2800" dirty="0"/>
              <a:t> </a:t>
            </a:r>
            <a:r>
              <a:rPr lang="cs-CZ" sz="2800" dirty="0" err="1"/>
              <a:t>that</a:t>
            </a:r>
            <a:r>
              <a:rPr lang="cs-CZ" sz="2800" dirty="0"/>
              <a:t> </a:t>
            </a:r>
            <a:r>
              <a:rPr lang="cs-CZ" sz="2800" dirty="0" err="1"/>
              <a:t>is</a:t>
            </a:r>
            <a:r>
              <a:rPr lang="cs-CZ" sz="2800" dirty="0"/>
              <a:t> not </a:t>
            </a:r>
            <a:r>
              <a:rPr lang="cs-CZ" sz="2800" dirty="0" err="1"/>
              <a:t>related</a:t>
            </a:r>
            <a:r>
              <a:rPr lang="cs-CZ" sz="2800" dirty="0"/>
              <a:t> to </a:t>
            </a:r>
            <a:r>
              <a:rPr lang="cs-CZ" sz="2800" dirty="0" err="1"/>
              <a:t>the</a:t>
            </a:r>
            <a:r>
              <a:rPr lang="cs-CZ" sz="2800" dirty="0"/>
              <a:t> </a:t>
            </a:r>
            <a:r>
              <a:rPr lang="cs-CZ" sz="2800" dirty="0" err="1"/>
              <a:t>class</a:t>
            </a:r>
            <a:r>
              <a:rPr lang="cs-CZ" sz="2800" dirty="0"/>
              <a:t>, </a:t>
            </a:r>
            <a:r>
              <a:rPr lang="cs-CZ" sz="2800" dirty="0" err="1"/>
              <a:t>texting</a:t>
            </a:r>
            <a:r>
              <a:rPr lang="cs-CZ" sz="2800" dirty="0"/>
              <a:t>, </a:t>
            </a:r>
            <a:r>
              <a:rPr lang="cs-CZ" sz="2800" dirty="0" err="1"/>
              <a:t>or</a:t>
            </a:r>
            <a:r>
              <a:rPr lang="cs-CZ" sz="2800" dirty="0"/>
              <a:t> </a:t>
            </a:r>
            <a:r>
              <a:rPr lang="cs-CZ" sz="2800" dirty="0" err="1"/>
              <a:t>checking</a:t>
            </a:r>
            <a:r>
              <a:rPr lang="cs-CZ" sz="2800" dirty="0"/>
              <a:t> </a:t>
            </a:r>
            <a:r>
              <a:rPr lang="cs-CZ" sz="2800" dirty="0" err="1"/>
              <a:t>the</a:t>
            </a:r>
            <a:r>
              <a:rPr lang="cs-CZ" sz="2800" dirty="0"/>
              <a:t> internet </a:t>
            </a:r>
            <a:r>
              <a:rPr lang="cs-CZ" sz="2800" dirty="0" err="1"/>
              <a:t>during</a:t>
            </a:r>
            <a:r>
              <a:rPr lang="cs-CZ" sz="2800" dirty="0"/>
              <a:t> </a:t>
            </a:r>
            <a:r>
              <a:rPr lang="cs-CZ" sz="2800" dirty="0" err="1"/>
              <a:t>the</a:t>
            </a:r>
            <a:r>
              <a:rPr lang="cs-CZ" sz="2800" dirty="0"/>
              <a:t> </a:t>
            </a:r>
            <a:r>
              <a:rPr lang="cs-CZ" sz="2800" dirty="0" err="1"/>
              <a:t>class</a:t>
            </a:r>
            <a:r>
              <a:rPr lang="cs-CZ" sz="2800" dirty="0"/>
              <a:t> </a:t>
            </a:r>
            <a:r>
              <a:rPr lang="cs-CZ" sz="2800" dirty="0" err="1"/>
              <a:t>is</a:t>
            </a:r>
            <a:r>
              <a:rPr lang="cs-CZ" sz="2800" dirty="0"/>
              <a:t> </a:t>
            </a:r>
            <a:r>
              <a:rPr lang="cs-CZ" sz="2800" dirty="0" err="1"/>
              <a:t>discouraged</a:t>
            </a:r>
            <a:r>
              <a:rPr lang="cs-CZ" sz="2800" dirty="0"/>
              <a:t>.</a:t>
            </a:r>
            <a:endParaRPr lang="en-US" sz="2800" dirty="0"/>
          </a:p>
          <a:p>
            <a:pPr marL="457200" indent="-457200">
              <a:spcAft>
                <a:spcPts val="400"/>
              </a:spcAft>
              <a:buFont typeface="Arial"/>
              <a:buChar char="•"/>
            </a:pPr>
            <a:r>
              <a:rPr lang="cs-CZ" sz="2800" dirty="0"/>
              <a:t>It </a:t>
            </a:r>
            <a:r>
              <a:rPr lang="cs-CZ" sz="2800" dirty="0" err="1"/>
              <a:t>is</a:t>
            </a:r>
            <a:r>
              <a:rPr lang="cs-CZ" sz="2800" dirty="0"/>
              <a:t> ok to </a:t>
            </a:r>
            <a:r>
              <a:rPr lang="cs-CZ" sz="2800" dirty="0" err="1"/>
              <a:t>eat</a:t>
            </a:r>
            <a:r>
              <a:rPr lang="cs-CZ" sz="2800" dirty="0"/>
              <a:t> </a:t>
            </a:r>
            <a:r>
              <a:rPr lang="cs-CZ" sz="2800" dirty="0" err="1"/>
              <a:t>or</a:t>
            </a:r>
            <a:r>
              <a:rPr lang="cs-CZ" sz="2800" dirty="0"/>
              <a:t> drink.</a:t>
            </a:r>
            <a:endParaRPr lang="en-US" sz="2800" dirty="0"/>
          </a:p>
          <a:p>
            <a:pPr marL="457200" indent="-457200">
              <a:spcAft>
                <a:spcPts val="400"/>
              </a:spcAft>
              <a:buFont typeface="Arial"/>
              <a:buChar char="•"/>
            </a:pPr>
            <a:r>
              <a:rPr lang="cs-CZ" sz="2800" dirty="0" err="1"/>
              <a:t>Ask</a:t>
            </a:r>
            <a:r>
              <a:rPr lang="cs-CZ" sz="2800" dirty="0"/>
              <a:t> </a:t>
            </a:r>
            <a:r>
              <a:rPr lang="cs-CZ" sz="2800" dirty="0" err="1"/>
              <a:t>questions</a:t>
            </a:r>
            <a:r>
              <a:rPr lang="cs-CZ" sz="2800" dirty="0"/>
              <a:t> - </a:t>
            </a:r>
            <a:r>
              <a:rPr lang="cs-CZ" sz="2800" dirty="0" err="1"/>
              <a:t>it</a:t>
            </a:r>
            <a:r>
              <a:rPr lang="cs-CZ" sz="2800" dirty="0"/>
              <a:t> </a:t>
            </a:r>
            <a:r>
              <a:rPr lang="cs-CZ" sz="2800" dirty="0" err="1"/>
              <a:t>will</a:t>
            </a:r>
            <a:r>
              <a:rPr lang="cs-CZ" sz="2800" dirty="0"/>
              <a:t> </a:t>
            </a:r>
            <a:r>
              <a:rPr lang="cs-CZ" sz="2800" dirty="0" err="1"/>
              <a:t>help</a:t>
            </a:r>
            <a:r>
              <a:rPr lang="cs-CZ" sz="2800" dirty="0"/>
              <a:t> to </a:t>
            </a:r>
            <a:r>
              <a:rPr lang="cs-CZ" sz="2800" dirty="0" err="1"/>
              <a:t>clarify</a:t>
            </a:r>
            <a:r>
              <a:rPr lang="cs-CZ" sz="2800" dirty="0"/>
              <a:t> </a:t>
            </a:r>
            <a:r>
              <a:rPr lang="cs-CZ" sz="2800" dirty="0" err="1"/>
              <a:t>the</a:t>
            </a:r>
            <a:r>
              <a:rPr lang="cs-CZ" sz="2800" dirty="0"/>
              <a:t> </a:t>
            </a:r>
            <a:r>
              <a:rPr lang="cs-CZ" sz="2800" dirty="0" err="1"/>
              <a:t>issue</a:t>
            </a:r>
            <a:r>
              <a:rPr lang="cs-CZ" sz="2800" dirty="0"/>
              <a:t> not </a:t>
            </a:r>
            <a:r>
              <a:rPr lang="cs-CZ" sz="2800" dirty="0" err="1"/>
              <a:t>only</a:t>
            </a:r>
            <a:r>
              <a:rPr lang="cs-CZ" sz="2800" dirty="0"/>
              <a:t> </a:t>
            </a:r>
            <a:r>
              <a:rPr lang="cs-CZ" sz="2800" dirty="0" err="1"/>
              <a:t>for</a:t>
            </a:r>
            <a:r>
              <a:rPr lang="cs-CZ" sz="2800" dirty="0"/>
              <a:t> </a:t>
            </a:r>
            <a:r>
              <a:rPr lang="cs-CZ" sz="2800" dirty="0" err="1"/>
              <a:t>you</a:t>
            </a:r>
            <a:r>
              <a:rPr lang="cs-CZ" sz="2800" dirty="0"/>
              <a:t> but </a:t>
            </a:r>
            <a:r>
              <a:rPr lang="cs-CZ" sz="2800" dirty="0" err="1"/>
              <a:t>for</a:t>
            </a:r>
            <a:r>
              <a:rPr lang="cs-CZ" sz="2800" dirty="0"/>
              <a:t> </a:t>
            </a:r>
            <a:r>
              <a:rPr lang="cs-CZ" sz="2800" dirty="0" err="1"/>
              <a:t>your</a:t>
            </a:r>
            <a:r>
              <a:rPr lang="cs-CZ" sz="2800" dirty="0"/>
              <a:t> </a:t>
            </a:r>
            <a:r>
              <a:rPr lang="cs-CZ" sz="2800" dirty="0" err="1"/>
              <a:t>peers</a:t>
            </a:r>
            <a:r>
              <a:rPr lang="cs-CZ" sz="2800" dirty="0"/>
              <a:t> as </a:t>
            </a:r>
            <a:r>
              <a:rPr lang="cs-CZ" sz="2800" dirty="0" err="1"/>
              <a:t>well</a:t>
            </a:r>
            <a:r>
              <a:rPr lang="cs-CZ" sz="2800" dirty="0"/>
              <a:t>!</a:t>
            </a:r>
            <a:endParaRPr lang="en-US" sz="2800" dirty="0"/>
          </a:p>
          <a:p>
            <a:pPr marL="457200" indent="-457200">
              <a:spcAft>
                <a:spcPts val="400"/>
              </a:spcAft>
              <a:buFont typeface="Arial"/>
              <a:buChar char="•"/>
            </a:pPr>
            <a:r>
              <a:rPr lang="cs-CZ" sz="2800" dirty="0"/>
              <a:t>In </a:t>
            </a:r>
            <a:r>
              <a:rPr lang="cs-CZ" sz="2800" dirty="0" err="1"/>
              <a:t>class</a:t>
            </a:r>
            <a:r>
              <a:rPr lang="cs-CZ" sz="2800" dirty="0"/>
              <a:t> </a:t>
            </a:r>
            <a:r>
              <a:rPr lang="cs-CZ" sz="2800" dirty="0" err="1"/>
              <a:t>discussions</a:t>
            </a:r>
            <a:r>
              <a:rPr lang="cs-CZ" sz="2800" dirty="0"/>
              <a:t>, </a:t>
            </a:r>
            <a:r>
              <a:rPr lang="cs-CZ" sz="2800" dirty="0" err="1"/>
              <a:t>be</a:t>
            </a:r>
            <a:r>
              <a:rPr lang="cs-CZ" sz="2800" dirty="0"/>
              <a:t> </a:t>
            </a:r>
            <a:r>
              <a:rPr lang="cs-CZ" sz="2800" dirty="0" err="1"/>
              <a:t>respectful</a:t>
            </a:r>
            <a:r>
              <a:rPr lang="cs-CZ" sz="2800" dirty="0"/>
              <a:t> </a:t>
            </a:r>
            <a:r>
              <a:rPr lang="cs-CZ" sz="2800" dirty="0" err="1"/>
              <a:t>of</a:t>
            </a:r>
            <a:r>
              <a:rPr lang="cs-CZ" sz="2800" dirty="0"/>
              <a:t> </a:t>
            </a:r>
            <a:r>
              <a:rPr lang="cs-CZ" sz="2800" dirty="0" err="1"/>
              <a:t>other</a:t>
            </a:r>
            <a:r>
              <a:rPr lang="cs-CZ" sz="2800" dirty="0"/>
              <a:t> </a:t>
            </a:r>
            <a:r>
              <a:rPr lang="cs-CZ" sz="2800" dirty="0" err="1"/>
              <a:t>students</a:t>
            </a:r>
            <a:r>
              <a:rPr lang="cs-CZ" sz="2800" dirty="0"/>
              <a:t>' </a:t>
            </a:r>
            <a:r>
              <a:rPr lang="cs-CZ" sz="2800" dirty="0" err="1"/>
              <a:t>opinions</a:t>
            </a:r>
            <a:r>
              <a:rPr lang="cs-CZ" sz="2800" dirty="0"/>
              <a:t>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62850132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© 2012 John Wiley &amp; Sons Ltd. www.wiley.com/college/carter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D28B5-E032-4276-A995-25ECD047E76C}" type="slidenum">
              <a:rPr lang="en-GB" smtClean="0"/>
              <a:pPr/>
              <a:t>30</a:t>
            </a:fld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2423592" y="116632"/>
            <a:ext cx="73448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Methods used in virology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4678" y="964534"/>
            <a:ext cx="7567747" cy="5893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7819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6" r="2406" b="14774"/>
          <a:stretch/>
        </p:blipFill>
        <p:spPr bwMode="auto">
          <a:xfrm>
            <a:off x="1573580" y="1700808"/>
            <a:ext cx="9058924" cy="396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© 2012 John Wiley &amp; Sons Ltd. www.wiley.com/college/carter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D28B5-E032-4276-A995-25ECD047E76C}" type="slidenum">
              <a:rPr lang="en-GB" smtClean="0"/>
              <a:pPr/>
              <a:t>31</a:t>
            </a:fld>
            <a:endParaRPr lang="en-GB"/>
          </a:p>
        </p:txBody>
      </p:sp>
      <p:sp>
        <p:nvSpPr>
          <p:cNvPr id="5" name="TextBox 8"/>
          <p:cNvSpPr txBox="1">
            <a:spLocks noChangeArrowheads="1"/>
          </p:cNvSpPr>
          <p:nvPr/>
        </p:nvSpPr>
        <p:spPr bwMode="auto">
          <a:xfrm>
            <a:off x="3048000" y="116633"/>
            <a:ext cx="60960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dirty="0">
                <a:latin typeface="Calibri" charset="0"/>
                <a:ea typeface="Calibri" charset="0"/>
                <a:cs typeface="Calibri" charset="0"/>
              </a:rPr>
              <a:t>Virus production in eggs</a:t>
            </a:r>
          </a:p>
        </p:txBody>
      </p:sp>
    </p:spTree>
    <p:extLst>
      <p:ext uri="{BB962C8B-B14F-4D97-AF65-F5344CB8AC3E}">
        <p14:creationId xmlns:p14="http://schemas.microsoft.com/office/powerpoint/2010/main" val="344410234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D28B5-E032-4276-A995-25ECD047E76C}" type="slidenum">
              <a:rPr lang="en-GB" smtClean="0"/>
              <a:pPr/>
              <a:t>32</a:t>
            </a:fld>
            <a:endParaRPr lang="en-GB"/>
          </a:p>
        </p:txBody>
      </p:sp>
      <p:sp>
        <p:nvSpPr>
          <p:cNvPr id="5" name="TextBox 8"/>
          <p:cNvSpPr txBox="1">
            <a:spLocks noChangeArrowheads="1"/>
          </p:cNvSpPr>
          <p:nvPr/>
        </p:nvSpPr>
        <p:spPr bwMode="auto">
          <a:xfrm>
            <a:off x="2063552" y="116632"/>
            <a:ext cx="806489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dirty="0">
                <a:latin typeface="Calibri" charset="0"/>
                <a:ea typeface="Calibri" charset="0"/>
                <a:cs typeface="Calibri" charset="0"/>
              </a:rPr>
              <a:t>Virus production honeybee pupae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056" y="944724"/>
            <a:ext cx="7884368" cy="5913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00432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226"/>
          <a:stretch/>
        </p:blipFill>
        <p:spPr bwMode="auto">
          <a:xfrm>
            <a:off x="5951985" y="1819766"/>
            <a:ext cx="4671369" cy="4129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2" b="6729"/>
          <a:stretch/>
        </p:blipFill>
        <p:spPr bwMode="auto">
          <a:xfrm>
            <a:off x="1632744" y="1124744"/>
            <a:ext cx="4895305" cy="4773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© 2012 John Wiley &amp; Sons Ltd. </a:t>
            </a:r>
            <a:r>
              <a:rPr lang="en-GB" dirty="0" err="1"/>
              <a:t>www.wiley.com</a:t>
            </a:r>
            <a:r>
              <a:rPr lang="en-GB" dirty="0"/>
              <a:t>/college/carter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D28B5-E032-4276-A995-25ECD047E76C}" type="slidenum">
              <a:rPr lang="en-GB" smtClean="0"/>
              <a:pPr/>
              <a:t>33</a:t>
            </a:fld>
            <a:endParaRPr lang="en-GB"/>
          </a:p>
        </p:txBody>
      </p:sp>
      <p:sp>
        <p:nvSpPr>
          <p:cNvPr id="5" name="TextBox 8"/>
          <p:cNvSpPr txBox="1">
            <a:spLocks noChangeArrowheads="1"/>
          </p:cNvSpPr>
          <p:nvPr/>
        </p:nvSpPr>
        <p:spPr bwMode="auto">
          <a:xfrm>
            <a:off x="1703512" y="116632"/>
            <a:ext cx="878497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dirty="0">
                <a:latin typeface="Calibri" charset="0"/>
                <a:ea typeface="Calibri" charset="0"/>
                <a:cs typeface="Calibri" charset="0"/>
              </a:rPr>
              <a:t>Virus production in vitro in tissue culture</a:t>
            </a:r>
          </a:p>
        </p:txBody>
      </p:sp>
    </p:spTree>
    <p:extLst>
      <p:ext uri="{BB962C8B-B14F-4D97-AF65-F5344CB8AC3E}">
        <p14:creationId xmlns:p14="http://schemas.microsoft.com/office/powerpoint/2010/main" val="272442887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824"/>
          <a:stretch/>
        </p:blipFill>
        <p:spPr bwMode="auto">
          <a:xfrm>
            <a:off x="1524000" y="980728"/>
            <a:ext cx="8935485" cy="568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© 2012 John Wiley &amp; Sons Ltd. www.wiley.com/college/carter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D28B5-E032-4276-A995-25ECD047E76C}" type="slidenum">
              <a:rPr lang="en-GB" smtClean="0"/>
              <a:pPr/>
              <a:t>34</a:t>
            </a:fld>
            <a:endParaRPr lang="en-GB"/>
          </a:p>
        </p:txBody>
      </p:sp>
      <p:sp>
        <p:nvSpPr>
          <p:cNvPr id="5" name="TextBox 8"/>
          <p:cNvSpPr txBox="1">
            <a:spLocks noChangeArrowheads="1"/>
          </p:cNvSpPr>
          <p:nvPr/>
        </p:nvSpPr>
        <p:spPr bwMode="auto">
          <a:xfrm>
            <a:off x="1703512" y="116632"/>
            <a:ext cx="878497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dirty="0">
                <a:latin typeface="Calibri" charset="0"/>
                <a:ea typeface="Calibri" charset="0"/>
                <a:cs typeface="Calibri" charset="0"/>
              </a:rPr>
              <a:t>Sterile work with tissue cultures</a:t>
            </a:r>
          </a:p>
        </p:txBody>
      </p:sp>
    </p:spTree>
    <p:extLst>
      <p:ext uri="{BB962C8B-B14F-4D97-AF65-F5344CB8AC3E}">
        <p14:creationId xmlns:p14="http://schemas.microsoft.com/office/powerpoint/2010/main" val="168495276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BSL_pyramid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27409" y="132913"/>
            <a:ext cx="4620557" cy="46205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9487" y="3356992"/>
            <a:ext cx="3388611" cy="25922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01618" y="4428340"/>
            <a:ext cx="3230486" cy="23130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27409" y="4224053"/>
            <a:ext cx="1687735" cy="25148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76489" y="132912"/>
            <a:ext cx="2993091" cy="3008056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rot="10800000" flipV="1">
            <a:off x="2858926" y="3597031"/>
            <a:ext cx="1045148" cy="627021"/>
          </a:xfrm>
          <a:prstGeom prst="straightConnector1">
            <a:avLst/>
          </a:prstGeom>
          <a:ln w="41275">
            <a:solidFill>
              <a:schemeClr val="tx1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endCxn id="4" idx="0"/>
          </p:cNvCxnSpPr>
          <p:nvPr/>
        </p:nvCxnSpPr>
        <p:spPr>
          <a:xfrm>
            <a:off x="4035781" y="2685614"/>
            <a:ext cx="1381080" cy="1742726"/>
          </a:xfrm>
          <a:prstGeom prst="straightConnector1">
            <a:avLst/>
          </a:prstGeom>
          <a:ln w="41275">
            <a:solidFill>
              <a:schemeClr val="tx1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4035780" y="1797050"/>
            <a:ext cx="3068332" cy="1775966"/>
          </a:xfrm>
          <a:prstGeom prst="straightConnector1">
            <a:avLst/>
          </a:prstGeom>
          <a:ln w="41275">
            <a:solidFill>
              <a:schemeClr val="tx1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endCxn id="6" idx="1"/>
          </p:cNvCxnSpPr>
          <p:nvPr/>
        </p:nvCxnSpPr>
        <p:spPr>
          <a:xfrm>
            <a:off x="4383852" y="1072444"/>
            <a:ext cx="2992636" cy="564496"/>
          </a:xfrm>
          <a:prstGeom prst="straightConnector1">
            <a:avLst/>
          </a:prstGeom>
          <a:ln w="41275">
            <a:solidFill>
              <a:schemeClr val="tx1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8"/>
          <p:cNvSpPr txBox="1">
            <a:spLocks noChangeArrowheads="1"/>
          </p:cNvSpPr>
          <p:nvPr/>
        </p:nvSpPr>
        <p:spPr bwMode="auto">
          <a:xfrm>
            <a:off x="1703512" y="116632"/>
            <a:ext cx="878497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dirty="0">
                <a:latin typeface="Calibri" charset="0"/>
                <a:ea typeface="Calibri" charset="0"/>
                <a:cs typeface="Calibri" charset="0"/>
              </a:rPr>
              <a:t>BSL levels</a:t>
            </a:r>
          </a:p>
        </p:txBody>
      </p:sp>
    </p:spTree>
    <p:extLst>
      <p:ext uri="{BB962C8B-B14F-4D97-AF65-F5344CB8AC3E}">
        <p14:creationId xmlns:p14="http://schemas.microsoft.com/office/powerpoint/2010/main" val="198412112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5" r="4584" b="15315"/>
          <a:stretch/>
        </p:blipFill>
        <p:spPr bwMode="auto">
          <a:xfrm>
            <a:off x="1524000" y="1628800"/>
            <a:ext cx="9116167" cy="403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© 2012 John Wiley &amp; Sons Ltd. www.wiley.com/college/carter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D28B5-E032-4276-A995-25ECD047E76C}" type="slidenum">
              <a:rPr lang="en-GB" smtClean="0"/>
              <a:pPr/>
              <a:t>36</a:t>
            </a:fld>
            <a:endParaRPr lang="en-GB"/>
          </a:p>
        </p:txBody>
      </p:sp>
      <p:sp>
        <p:nvSpPr>
          <p:cNvPr id="5" name="TextBox 8"/>
          <p:cNvSpPr txBox="1">
            <a:spLocks noChangeArrowheads="1"/>
          </p:cNvSpPr>
          <p:nvPr/>
        </p:nvSpPr>
        <p:spPr bwMode="auto">
          <a:xfrm>
            <a:off x="1703512" y="116632"/>
            <a:ext cx="878497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dirty="0">
                <a:latin typeface="Calibri" charset="0"/>
                <a:ea typeface="Calibri" charset="0"/>
                <a:cs typeface="Calibri" charset="0"/>
              </a:rPr>
              <a:t>Plaque assay for animal viruses</a:t>
            </a:r>
          </a:p>
        </p:txBody>
      </p:sp>
    </p:spTree>
    <p:extLst>
      <p:ext uri="{BB962C8B-B14F-4D97-AF65-F5344CB8AC3E}">
        <p14:creationId xmlns:p14="http://schemas.microsoft.com/office/powerpoint/2010/main" val="118936749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91544" y="5657671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 err="1"/>
              <a:t>HeLa</a:t>
            </a:r>
            <a:r>
              <a:rPr lang="en-US" dirty="0"/>
              <a:t> 300 tis bb./ml, 10.2.14</a:t>
            </a:r>
          </a:p>
          <a:p>
            <a:r>
              <a:rPr lang="en-US" dirty="0"/>
              <a:t>Fixed after 72h</a:t>
            </a:r>
          </a:p>
          <a:p>
            <a:r>
              <a:rPr lang="en-US" dirty="0"/>
              <a:t>BEST OF CMC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788728" y="5716618"/>
            <a:ext cx="29787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HRV16 from stock 28.11.13, PFU 5.10</a:t>
            </a:r>
            <a:r>
              <a:rPr lang="en-US" baseline="30000" dirty="0"/>
              <a:t>3</a:t>
            </a:r>
            <a:r>
              <a:rPr lang="en-US" dirty="0"/>
              <a:t> </a:t>
            </a:r>
            <a:endParaRPr lang="en-US" baseline="30000" dirty="0"/>
          </a:p>
        </p:txBody>
      </p:sp>
      <p:pic>
        <p:nvPicPr>
          <p:cNvPr id="7" name="Picture 6" descr="IMG_0249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16" b="12561"/>
          <a:stretch/>
        </p:blipFill>
        <p:spPr>
          <a:xfrm>
            <a:off x="6504709" y="1545430"/>
            <a:ext cx="3983779" cy="4038165"/>
          </a:xfrm>
          <a:prstGeom prst="rect">
            <a:avLst/>
          </a:prstGeom>
        </p:spPr>
      </p:pic>
      <p:pic>
        <p:nvPicPr>
          <p:cNvPr id="8" name="Picture 7" descr="IMG_0251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19" r="13407"/>
          <a:stretch/>
        </p:blipFill>
        <p:spPr>
          <a:xfrm>
            <a:off x="2063553" y="1548586"/>
            <a:ext cx="3930321" cy="4011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96266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569" y="980728"/>
            <a:ext cx="7413131" cy="525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© 2012 John Wiley &amp; Sons Ltd. www.wiley.com/college/carter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D28B5-E032-4276-A995-25ECD047E76C}" type="slidenum">
              <a:rPr lang="en-GB" smtClean="0"/>
              <a:pPr/>
              <a:t>38</a:t>
            </a:fld>
            <a:endParaRPr lang="en-GB"/>
          </a:p>
        </p:txBody>
      </p:sp>
      <p:sp>
        <p:nvSpPr>
          <p:cNvPr id="5" name="TextBox 8"/>
          <p:cNvSpPr txBox="1">
            <a:spLocks noChangeArrowheads="1"/>
          </p:cNvSpPr>
          <p:nvPr/>
        </p:nvSpPr>
        <p:spPr bwMode="auto">
          <a:xfrm>
            <a:off x="1703512" y="116632"/>
            <a:ext cx="878497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dirty="0">
                <a:latin typeface="Calibri" charset="0"/>
                <a:ea typeface="Calibri" charset="0"/>
                <a:cs typeface="Calibri" charset="0"/>
              </a:rPr>
              <a:t>Phage plaque assay</a:t>
            </a:r>
          </a:p>
        </p:txBody>
      </p:sp>
    </p:spTree>
    <p:extLst>
      <p:ext uri="{BB962C8B-B14F-4D97-AF65-F5344CB8AC3E}">
        <p14:creationId xmlns:p14="http://schemas.microsoft.com/office/powerpoint/2010/main" val="213000940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050"/>
          <a:stretch/>
        </p:blipFill>
        <p:spPr bwMode="auto">
          <a:xfrm>
            <a:off x="2567608" y="943828"/>
            <a:ext cx="7092280" cy="5939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D28B5-E032-4276-A995-25ECD047E76C}" type="slidenum">
              <a:rPr lang="en-GB" smtClean="0"/>
              <a:pPr/>
              <a:t>39</a:t>
            </a:fld>
            <a:endParaRPr lang="en-GB"/>
          </a:p>
        </p:txBody>
      </p:sp>
      <p:sp>
        <p:nvSpPr>
          <p:cNvPr id="5" name="TextBox 8"/>
          <p:cNvSpPr txBox="1">
            <a:spLocks noChangeArrowheads="1"/>
          </p:cNvSpPr>
          <p:nvPr/>
        </p:nvSpPr>
        <p:spPr bwMode="auto">
          <a:xfrm>
            <a:off x="1703512" y="116632"/>
            <a:ext cx="878497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dirty="0">
                <a:latin typeface="Calibri" charset="0"/>
                <a:ea typeface="Calibri" charset="0"/>
                <a:cs typeface="Calibri" charset="0"/>
              </a:rPr>
              <a:t>Differential centrifugation</a:t>
            </a:r>
          </a:p>
        </p:txBody>
      </p:sp>
    </p:spTree>
    <p:extLst>
      <p:ext uri="{BB962C8B-B14F-4D97-AF65-F5344CB8AC3E}">
        <p14:creationId xmlns:p14="http://schemas.microsoft.com/office/powerpoint/2010/main" val="10786074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D28B5-E032-4276-A995-25ECD047E76C}" type="slidenum">
              <a:rPr lang="en-GB" smtClean="0"/>
              <a:pPr/>
              <a:t>4</a:t>
            </a:fld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551384" y="1905506"/>
            <a:ext cx="1087320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3200" dirty="0"/>
              <a:t>learn elementary molecular virology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/>
              <a:t>appreciate role of structural information in understanding of biological processes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/>
              <a:t>learn to read and evaluate scientific papers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/>
              <a:t>learn history of some fundamental discoveries in biology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/>
              <a:t>be able to evaluate what is an important research question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747628" y="116632"/>
            <a:ext cx="66967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Aims of the course</a:t>
            </a:r>
          </a:p>
        </p:txBody>
      </p:sp>
    </p:spTree>
    <p:extLst>
      <p:ext uri="{BB962C8B-B14F-4D97-AF65-F5344CB8AC3E}">
        <p14:creationId xmlns:p14="http://schemas.microsoft.com/office/powerpoint/2010/main" val="204883444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094"/>
          <a:stretch/>
        </p:blipFill>
        <p:spPr bwMode="auto">
          <a:xfrm>
            <a:off x="1526904" y="1412776"/>
            <a:ext cx="9141096" cy="47172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© 2012 John Wiley &amp; Sons Ltd. www.wiley.com/college/carter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D28B5-E032-4276-A995-25ECD047E76C}" type="slidenum">
              <a:rPr lang="en-GB" smtClean="0"/>
              <a:pPr/>
              <a:t>40</a:t>
            </a:fld>
            <a:endParaRPr lang="en-GB"/>
          </a:p>
        </p:txBody>
      </p:sp>
      <p:sp>
        <p:nvSpPr>
          <p:cNvPr id="5" name="TextBox 8"/>
          <p:cNvSpPr txBox="1">
            <a:spLocks noChangeArrowheads="1"/>
          </p:cNvSpPr>
          <p:nvPr/>
        </p:nvSpPr>
        <p:spPr bwMode="auto">
          <a:xfrm>
            <a:off x="1703512" y="116632"/>
            <a:ext cx="878497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dirty="0">
                <a:latin typeface="Calibri" charset="0"/>
                <a:ea typeface="Calibri" charset="0"/>
                <a:cs typeface="Calibri" charset="0"/>
              </a:rPr>
              <a:t>Density gradient centrifugation</a:t>
            </a:r>
          </a:p>
        </p:txBody>
      </p:sp>
    </p:spTree>
    <p:extLst>
      <p:ext uri="{BB962C8B-B14F-4D97-AF65-F5344CB8AC3E}">
        <p14:creationId xmlns:p14="http://schemas.microsoft.com/office/powerpoint/2010/main" val="139495902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512" y="1099892"/>
            <a:ext cx="8496944" cy="5641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D28B5-E032-4276-A995-25ECD047E76C}" type="slidenum">
              <a:rPr lang="en-GB" smtClean="0"/>
              <a:pPr/>
              <a:t>41</a:t>
            </a:fld>
            <a:endParaRPr lang="en-GB"/>
          </a:p>
        </p:txBody>
      </p:sp>
      <p:sp>
        <p:nvSpPr>
          <p:cNvPr id="5" name="TextBox 8"/>
          <p:cNvSpPr txBox="1">
            <a:spLocks noChangeArrowheads="1"/>
          </p:cNvSpPr>
          <p:nvPr/>
        </p:nvSpPr>
        <p:spPr bwMode="auto">
          <a:xfrm>
            <a:off x="1703512" y="116632"/>
            <a:ext cx="878497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dirty="0">
                <a:latin typeface="Calibri" charset="0"/>
                <a:ea typeface="Calibri" charset="0"/>
                <a:cs typeface="Calibri" charset="0"/>
              </a:rPr>
              <a:t>SDS-PAGE</a:t>
            </a:r>
          </a:p>
        </p:txBody>
      </p:sp>
    </p:spTree>
    <p:extLst>
      <p:ext uri="{BB962C8B-B14F-4D97-AF65-F5344CB8AC3E}">
        <p14:creationId xmlns:p14="http://schemas.microsoft.com/office/powerpoint/2010/main" val="18011854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Box 1"/>
          <p:cNvSpPr txBox="1">
            <a:spLocks noChangeArrowheads="1"/>
          </p:cNvSpPr>
          <p:nvPr/>
        </p:nvSpPr>
        <p:spPr bwMode="auto">
          <a:xfrm>
            <a:off x="1775520" y="144463"/>
            <a:ext cx="864096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4000" dirty="0"/>
              <a:t>Israeli acute bee paralysis virus</a:t>
            </a:r>
          </a:p>
        </p:txBody>
      </p:sp>
      <p:pic>
        <p:nvPicPr>
          <p:cNvPr id="13315" name="Picture 2" descr="IMG_031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44" t="14699" r="35269" b="10501"/>
          <a:stretch>
            <a:fillRect/>
          </a:stretch>
        </p:blipFill>
        <p:spPr bwMode="auto">
          <a:xfrm>
            <a:off x="2203450" y="1036662"/>
            <a:ext cx="1358900" cy="520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TextBox 3"/>
          <p:cNvSpPr txBox="1">
            <a:spLocks noChangeArrowheads="1"/>
          </p:cNvSpPr>
          <p:nvPr/>
        </p:nvSpPr>
        <p:spPr bwMode="auto">
          <a:xfrm>
            <a:off x="2203451" y="6165305"/>
            <a:ext cx="13811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dirty="0"/>
              <a:t>tartrate gradient</a:t>
            </a:r>
          </a:p>
        </p:txBody>
      </p:sp>
      <p:pic>
        <p:nvPicPr>
          <p:cNvPr id="13317" name="Picture 4" descr="140507 CsCl IAPV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69" r="32524" b="9341"/>
          <a:stretch>
            <a:fillRect/>
          </a:stretch>
        </p:blipFill>
        <p:spPr bwMode="auto">
          <a:xfrm>
            <a:off x="4192589" y="1036662"/>
            <a:ext cx="1190625" cy="520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8" name="TextBox 6"/>
          <p:cNvSpPr txBox="1">
            <a:spLocks noChangeArrowheads="1"/>
          </p:cNvSpPr>
          <p:nvPr/>
        </p:nvSpPr>
        <p:spPr bwMode="auto">
          <a:xfrm>
            <a:off x="4087814" y="6165305"/>
            <a:ext cx="13811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/>
              <a:t>CsCl gradient</a:t>
            </a:r>
          </a:p>
        </p:txBody>
      </p:sp>
      <p:pic>
        <p:nvPicPr>
          <p:cNvPr id="13319" name="Picture 5" descr="Tv15.t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663574" y="1773194"/>
            <a:ext cx="5185331" cy="388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1" name="TextBox 8"/>
          <p:cNvSpPr txBox="1">
            <a:spLocks noChangeArrowheads="1"/>
          </p:cNvSpPr>
          <p:nvPr/>
        </p:nvSpPr>
        <p:spPr bwMode="auto">
          <a:xfrm>
            <a:off x="6062664" y="6380164"/>
            <a:ext cx="44354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/>
              <a:t>CsCl gradient – middle fraction</a:t>
            </a:r>
          </a:p>
        </p:txBody>
      </p:sp>
    </p:spTree>
    <p:extLst>
      <p:ext uri="{BB962C8B-B14F-4D97-AF65-F5344CB8AC3E}">
        <p14:creationId xmlns:p14="http://schemas.microsoft.com/office/powerpoint/2010/main" val="129725525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" descr=" 140509 IAPV lepsi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55" t="6564" r="27872" b="78271"/>
          <a:stretch>
            <a:fillRect/>
          </a:stretch>
        </p:blipFill>
        <p:spPr bwMode="auto">
          <a:xfrm flipH="1">
            <a:off x="3344864" y="2303612"/>
            <a:ext cx="5062537" cy="330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506478" y="1574414"/>
            <a:ext cx="1269964" cy="307777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>
                <a:rot lat="0" lon="0" rev="2700000"/>
              </a:camera>
              <a:lightRig rig="threePt" dir="t"/>
            </a:scene3d>
          </a:bodyPr>
          <a:lstStyle/>
          <a:p>
            <a:pPr>
              <a:defRPr/>
            </a:pPr>
            <a:r>
              <a:rPr lang="en-US" sz="1400" dirty="0">
                <a:latin typeface="Times"/>
                <a:cs typeface="Times"/>
              </a:rPr>
              <a:t>LADDER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126238" y="1594734"/>
            <a:ext cx="1269964" cy="307777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>
                <a:rot lat="0" lon="0" rev="2700000"/>
              </a:camera>
              <a:lightRig rig="threePt" dir="t"/>
            </a:scene3d>
          </a:bodyPr>
          <a:lstStyle/>
          <a:p>
            <a:pPr>
              <a:defRPr/>
            </a:pPr>
            <a:r>
              <a:rPr lang="en-US" sz="1400" dirty="0">
                <a:latin typeface="Times"/>
                <a:cs typeface="Times"/>
              </a:rPr>
              <a:t>1.F tartrate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686876" y="1613279"/>
            <a:ext cx="1269964" cy="307777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>
                <a:rot lat="0" lon="0" rev="2700000"/>
              </a:camera>
              <a:lightRig rig="threePt" dir="t"/>
            </a:scene3d>
          </a:bodyPr>
          <a:lstStyle/>
          <a:p>
            <a:pPr>
              <a:defRPr/>
            </a:pPr>
            <a:r>
              <a:rPr lang="en-US" sz="1400" dirty="0">
                <a:latin typeface="Times"/>
                <a:cs typeface="Times"/>
              </a:rPr>
              <a:t>2.F tartrate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249082" y="1652324"/>
            <a:ext cx="1269964" cy="307777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>
                <a:rot lat="0" lon="0" rev="2700000"/>
              </a:camera>
              <a:lightRig rig="threePt" dir="t"/>
            </a:scene3d>
          </a:bodyPr>
          <a:lstStyle/>
          <a:p>
            <a:pPr>
              <a:defRPr/>
            </a:pPr>
            <a:r>
              <a:rPr lang="en-US" sz="1400" dirty="0">
                <a:latin typeface="Times"/>
                <a:cs typeface="Times"/>
              </a:rPr>
              <a:t>3.F tartrate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823766" y="1645014"/>
            <a:ext cx="1269964" cy="307777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>
                <a:rot lat="0" lon="0" rev="2700000"/>
              </a:camera>
              <a:lightRig rig="threePt" dir="t"/>
            </a:scene3d>
          </a:bodyPr>
          <a:lstStyle/>
          <a:p>
            <a:pPr>
              <a:defRPr/>
            </a:pPr>
            <a:r>
              <a:rPr lang="en-US" sz="1400" dirty="0">
                <a:latin typeface="Times"/>
                <a:cs typeface="Times"/>
              </a:rPr>
              <a:t>4.F tartrate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450505" y="1728302"/>
            <a:ext cx="1269964" cy="307777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>
                <a:rot lat="0" lon="0" rev="2700000"/>
              </a:camera>
              <a:lightRig rig="threePt" dir="t"/>
            </a:scene3d>
          </a:bodyPr>
          <a:lstStyle/>
          <a:p>
            <a:pPr>
              <a:defRPr/>
            </a:pPr>
            <a:r>
              <a:rPr lang="en-US" sz="1400" dirty="0">
                <a:latin typeface="Times"/>
                <a:cs typeface="Times"/>
              </a:rPr>
              <a:t>1.F </a:t>
            </a:r>
            <a:r>
              <a:rPr lang="en-US" sz="1400" dirty="0" err="1">
                <a:latin typeface="Times"/>
                <a:cs typeface="Times"/>
              </a:rPr>
              <a:t>CsCl</a:t>
            </a:r>
            <a:endParaRPr lang="en-US" sz="1400" dirty="0">
              <a:latin typeface="Times"/>
              <a:cs typeface="Time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049102" y="1712243"/>
            <a:ext cx="1269964" cy="307777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>
                <a:rot lat="0" lon="0" rev="2700000"/>
              </a:camera>
              <a:lightRig rig="threePt" dir="t"/>
            </a:scene3d>
          </a:bodyPr>
          <a:lstStyle/>
          <a:p>
            <a:pPr>
              <a:defRPr/>
            </a:pPr>
            <a:r>
              <a:rPr lang="en-US" sz="1400" dirty="0">
                <a:latin typeface="Times"/>
                <a:cs typeface="Times"/>
              </a:rPr>
              <a:t>2.F </a:t>
            </a:r>
            <a:r>
              <a:rPr lang="en-US" sz="1400" dirty="0" err="1">
                <a:latin typeface="Times"/>
                <a:cs typeface="Times"/>
              </a:rPr>
              <a:t>CsCl</a:t>
            </a:r>
            <a:endParaRPr lang="en-US" sz="1400" dirty="0">
              <a:latin typeface="Times"/>
              <a:cs typeface="Time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17500" y="1712243"/>
            <a:ext cx="1269964" cy="307777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>
                <a:rot lat="0" lon="0" rev="2700000"/>
              </a:camera>
              <a:lightRig rig="threePt" dir="t"/>
            </a:scene3d>
          </a:bodyPr>
          <a:lstStyle/>
          <a:p>
            <a:pPr>
              <a:defRPr/>
            </a:pPr>
            <a:r>
              <a:rPr lang="en-US" sz="1400" dirty="0">
                <a:latin typeface="Times"/>
                <a:cs typeface="Times"/>
              </a:rPr>
              <a:t>3.F </a:t>
            </a:r>
            <a:r>
              <a:rPr lang="en-US" sz="1400" dirty="0" err="1">
                <a:latin typeface="Times"/>
                <a:cs typeface="Times"/>
              </a:rPr>
              <a:t>CsCl</a:t>
            </a:r>
            <a:endParaRPr lang="en-US" sz="1400" dirty="0">
              <a:latin typeface="Times"/>
              <a:cs typeface="Times"/>
            </a:endParaRPr>
          </a:p>
        </p:txBody>
      </p:sp>
      <p:sp>
        <p:nvSpPr>
          <p:cNvPr id="15371" name="TextBox 10"/>
          <p:cNvSpPr txBox="1">
            <a:spLocks noChangeArrowheads="1"/>
          </p:cNvSpPr>
          <p:nvPr/>
        </p:nvSpPr>
        <p:spPr bwMode="auto">
          <a:xfrm>
            <a:off x="3344863" y="5623074"/>
            <a:ext cx="2811462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/>
              <a:t>1.F tartrate    A</a:t>
            </a:r>
            <a:r>
              <a:rPr lang="en-US" sz="1200" baseline="-25000"/>
              <a:t>260</a:t>
            </a:r>
            <a:r>
              <a:rPr lang="en-US" sz="1200"/>
              <a:t>=133.083, A</a:t>
            </a:r>
            <a:r>
              <a:rPr lang="en-US" sz="1200" baseline="-25000"/>
              <a:t>280</a:t>
            </a:r>
            <a:r>
              <a:rPr lang="en-US" sz="1200"/>
              <a:t> = 160.379</a:t>
            </a:r>
          </a:p>
          <a:p>
            <a:pPr eaLnBrk="1" hangingPunct="1"/>
            <a:r>
              <a:rPr lang="en-US" sz="1200"/>
              <a:t>2.F tartrate    A</a:t>
            </a:r>
            <a:r>
              <a:rPr lang="en-US" sz="1200" baseline="-25000"/>
              <a:t>260</a:t>
            </a:r>
            <a:r>
              <a:rPr lang="en-US" sz="1200"/>
              <a:t>=36.575, A</a:t>
            </a:r>
            <a:r>
              <a:rPr lang="en-US" sz="1200" baseline="-25000"/>
              <a:t>280</a:t>
            </a:r>
            <a:r>
              <a:rPr lang="en-US" sz="1200"/>
              <a:t> = 28.762</a:t>
            </a:r>
          </a:p>
          <a:p>
            <a:pPr eaLnBrk="1" hangingPunct="1"/>
            <a:r>
              <a:rPr lang="en-US" sz="1200"/>
              <a:t>3.F tartrate    A</a:t>
            </a:r>
            <a:r>
              <a:rPr lang="en-US" sz="1200" baseline="-25000"/>
              <a:t>260</a:t>
            </a:r>
            <a:r>
              <a:rPr lang="en-US" sz="1200"/>
              <a:t>=86.795, A</a:t>
            </a:r>
            <a:r>
              <a:rPr lang="en-US" sz="1200" baseline="-25000"/>
              <a:t>280</a:t>
            </a:r>
            <a:r>
              <a:rPr lang="en-US" sz="1200"/>
              <a:t> = 70.081</a:t>
            </a:r>
          </a:p>
          <a:p>
            <a:pPr eaLnBrk="1" hangingPunct="1"/>
            <a:r>
              <a:rPr lang="en-US" sz="1200"/>
              <a:t>4.F tartrate    A</a:t>
            </a:r>
            <a:r>
              <a:rPr lang="en-US" sz="1200" baseline="-25000"/>
              <a:t>260</a:t>
            </a:r>
            <a:r>
              <a:rPr lang="en-US" sz="1200"/>
              <a:t>=10.029, A</a:t>
            </a:r>
            <a:r>
              <a:rPr lang="en-US" sz="1200" baseline="-25000"/>
              <a:t>280</a:t>
            </a:r>
            <a:r>
              <a:rPr lang="en-US" sz="1200"/>
              <a:t> = 6.267</a:t>
            </a:r>
          </a:p>
        </p:txBody>
      </p:sp>
      <p:sp>
        <p:nvSpPr>
          <p:cNvPr id="15372" name="TextBox 11"/>
          <p:cNvSpPr txBox="1">
            <a:spLocks noChangeArrowheads="1"/>
          </p:cNvSpPr>
          <p:nvPr/>
        </p:nvSpPr>
        <p:spPr bwMode="auto">
          <a:xfrm>
            <a:off x="6156326" y="5607199"/>
            <a:ext cx="28114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/>
              <a:t>1.F CsCl    A</a:t>
            </a:r>
            <a:r>
              <a:rPr lang="en-US" sz="1200" baseline="-25000"/>
              <a:t>260</a:t>
            </a:r>
            <a:r>
              <a:rPr lang="en-US" sz="1200"/>
              <a:t>=111.613, A</a:t>
            </a:r>
            <a:r>
              <a:rPr lang="en-US" sz="1200" baseline="-25000"/>
              <a:t>280</a:t>
            </a:r>
            <a:r>
              <a:rPr lang="en-US" sz="1200"/>
              <a:t> = 63.564</a:t>
            </a:r>
          </a:p>
          <a:p>
            <a:pPr eaLnBrk="1" hangingPunct="1"/>
            <a:r>
              <a:rPr lang="en-US" sz="1200"/>
              <a:t>1.F CsCl    A</a:t>
            </a:r>
            <a:r>
              <a:rPr lang="en-US" sz="1200" baseline="-25000"/>
              <a:t>260</a:t>
            </a:r>
            <a:r>
              <a:rPr lang="en-US" sz="1200"/>
              <a:t>=2.555, A</a:t>
            </a:r>
            <a:r>
              <a:rPr lang="en-US" sz="1200" baseline="-25000"/>
              <a:t>280</a:t>
            </a:r>
            <a:r>
              <a:rPr lang="en-US" sz="1200"/>
              <a:t> = 1.556</a:t>
            </a:r>
          </a:p>
          <a:p>
            <a:pPr eaLnBrk="1" hangingPunct="1"/>
            <a:r>
              <a:rPr lang="en-US" sz="1200"/>
              <a:t>1.F CsCl    A</a:t>
            </a:r>
            <a:r>
              <a:rPr lang="en-US" sz="1200" baseline="-25000"/>
              <a:t>260</a:t>
            </a:r>
            <a:r>
              <a:rPr lang="en-US" sz="1200"/>
              <a:t>=6.836, A</a:t>
            </a:r>
            <a:r>
              <a:rPr lang="en-US" sz="1200" baseline="-25000"/>
              <a:t>280</a:t>
            </a:r>
            <a:r>
              <a:rPr lang="en-US" sz="1200"/>
              <a:t> = 3.918</a:t>
            </a:r>
          </a:p>
        </p:txBody>
      </p:sp>
      <p:sp>
        <p:nvSpPr>
          <p:cNvPr id="13" name="TextBox 8"/>
          <p:cNvSpPr txBox="1">
            <a:spLocks noChangeArrowheads="1"/>
          </p:cNvSpPr>
          <p:nvPr/>
        </p:nvSpPr>
        <p:spPr bwMode="auto">
          <a:xfrm>
            <a:off x="1703512" y="116632"/>
            <a:ext cx="878497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dirty="0">
                <a:latin typeface="Calibri" charset="0"/>
                <a:ea typeface="Calibri" charset="0"/>
                <a:cs typeface="Calibri" charset="0"/>
              </a:rPr>
              <a:t>SDS-PAGE of IAPV</a:t>
            </a:r>
          </a:p>
        </p:txBody>
      </p:sp>
    </p:spTree>
    <p:extLst>
      <p:ext uri="{BB962C8B-B14F-4D97-AF65-F5344CB8AC3E}">
        <p14:creationId xmlns:p14="http://schemas.microsoft.com/office/powerpoint/2010/main" val="360849329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electron_microscop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9352" y="3630002"/>
            <a:ext cx="1684424" cy="2100320"/>
          </a:xfrm>
          <a:prstGeom prst="rect">
            <a:avLst/>
          </a:prstGeom>
        </p:spPr>
      </p:pic>
      <p:pic>
        <p:nvPicPr>
          <p:cNvPr id="4" name="Picture 3" descr="virus_purif_gradient_syringes_cut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4579" y="885725"/>
            <a:ext cx="4218904" cy="244767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684588" y="160593"/>
            <a:ext cx="4250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1. Virus purification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684588" y="3344176"/>
            <a:ext cx="42188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3. cryo-EM</a:t>
            </a:r>
            <a:endParaRPr lang="en-US" sz="2800" dirty="0"/>
          </a:p>
        </p:txBody>
      </p:sp>
      <p:sp>
        <p:nvSpPr>
          <p:cNvPr id="15" name="TextBox 14"/>
          <p:cNvSpPr txBox="1"/>
          <p:nvPr/>
        </p:nvSpPr>
        <p:spPr>
          <a:xfrm>
            <a:off x="6064071" y="3344176"/>
            <a:ext cx="45163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4. Reconstruction</a:t>
            </a:r>
          </a:p>
        </p:txBody>
      </p:sp>
      <p:cxnSp>
        <p:nvCxnSpPr>
          <p:cNvPr id="17" name="Straight Connector 16"/>
          <p:cNvCxnSpPr/>
          <p:nvPr/>
        </p:nvCxnSpPr>
        <p:spPr>
          <a:xfrm rot="5400000">
            <a:off x="2784193" y="3472401"/>
            <a:ext cx="6623617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684580" y="3429000"/>
            <a:ext cx="8603867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apply_sample_to_grid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7147" y="924982"/>
            <a:ext cx="2191605" cy="2419195"/>
          </a:xfrm>
          <a:prstGeom prst="rect">
            <a:avLst/>
          </a:prstGeom>
        </p:spPr>
      </p:pic>
      <p:pic>
        <p:nvPicPr>
          <p:cNvPr id="20" name="Picture 19" descr="grid_freezing_auto_cut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17755" y="914923"/>
            <a:ext cx="1421509" cy="2464957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6239247" y="177838"/>
            <a:ext cx="4250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2. Grid preparation</a:t>
            </a:r>
          </a:p>
        </p:txBody>
      </p:sp>
      <p:pic>
        <p:nvPicPr>
          <p:cNvPr id="22" name="Picture 21" descr="EM_grid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51659" y="841928"/>
            <a:ext cx="1061026" cy="1041377"/>
          </a:xfrm>
          <a:prstGeom prst="rect">
            <a:avLst/>
          </a:prstGeom>
        </p:spPr>
      </p:pic>
      <p:pic>
        <p:nvPicPr>
          <p:cNvPr id="24" name="Picture 23" descr="holey_carbon_2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84589" y="5712077"/>
            <a:ext cx="2145853" cy="1072927"/>
          </a:xfrm>
          <a:prstGeom prst="rect">
            <a:avLst/>
          </a:prstGeom>
        </p:spPr>
      </p:pic>
      <p:pic>
        <p:nvPicPr>
          <p:cNvPr id="25" name="Picture 24" descr="holey_carbon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23777" y="4702177"/>
            <a:ext cx="1826445" cy="1538059"/>
          </a:xfrm>
          <a:prstGeom prst="rect">
            <a:avLst/>
          </a:prstGeom>
        </p:spPr>
      </p:pic>
      <p:pic>
        <p:nvPicPr>
          <p:cNvPr id="26" name="Picture 25" descr="cryo_of_EV71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14460" y="3979066"/>
            <a:ext cx="1593953" cy="1585862"/>
          </a:xfrm>
          <a:prstGeom prst="rect">
            <a:avLst/>
          </a:prstGeom>
        </p:spPr>
      </p:pic>
      <p:pic>
        <p:nvPicPr>
          <p:cNvPr id="27" name="Picture 26" descr="EV71_E18_whole.jpg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tretch>
            <a:fillRect/>
          </a:stretch>
        </p:blipFill>
        <p:spPr>
          <a:xfrm>
            <a:off x="6993708" y="3906072"/>
            <a:ext cx="2922730" cy="2922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64478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D28B5-E032-4276-A995-25ECD047E76C}" type="slidenum">
              <a:rPr lang="en-GB" smtClean="0"/>
              <a:pPr/>
              <a:t>45</a:t>
            </a:fld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222666" y="267633"/>
            <a:ext cx="5962695" cy="7272808"/>
          </a:xfrm>
          <a:prstGeom prst="rect">
            <a:avLst/>
          </a:prstGeom>
        </p:spPr>
      </p:pic>
      <p:sp>
        <p:nvSpPr>
          <p:cNvPr id="5" name="TextBox 8"/>
          <p:cNvSpPr txBox="1">
            <a:spLocks noChangeArrowheads="1"/>
          </p:cNvSpPr>
          <p:nvPr/>
        </p:nvSpPr>
        <p:spPr bwMode="auto">
          <a:xfrm>
            <a:off x="1703512" y="116632"/>
            <a:ext cx="878497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dirty="0" err="1">
                <a:latin typeface="Calibri" charset="0"/>
                <a:ea typeface="Calibri" charset="0"/>
                <a:cs typeface="Calibri" charset="0"/>
              </a:rPr>
              <a:t>Cryo</a:t>
            </a:r>
            <a:r>
              <a:rPr lang="en-US" sz="4000" dirty="0">
                <a:latin typeface="Calibri" charset="0"/>
                <a:ea typeface="Calibri" charset="0"/>
                <a:cs typeface="Calibri" charset="0"/>
              </a:rPr>
              <a:t>-EM of phage phi812</a:t>
            </a:r>
          </a:p>
        </p:txBody>
      </p:sp>
    </p:spTree>
    <p:extLst>
      <p:ext uri="{BB962C8B-B14F-4D97-AF65-F5344CB8AC3E}">
        <p14:creationId xmlns:p14="http://schemas.microsoft.com/office/powerpoint/2010/main" val="129858835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virus_purif_gradient_syringes_cu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4579" y="885725"/>
            <a:ext cx="4218904" cy="2447677"/>
          </a:xfrm>
          <a:prstGeom prst="rect">
            <a:avLst/>
          </a:prstGeom>
        </p:spPr>
      </p:pic>
      <p:pic>
        <p:nvPicPr>
          <p:cNvPr id="6" name="Picture 5" descr="protein_crystal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6836" y="885724"/>
            <a:ext cx="2358993" cy="2447677"/>
          </a:xfrm>
          <a:prstGeom prst="rect">
            <a:avLst/>
          </a:prstGeom>
        </p:spPr>
      </p:pic>
      <p:pic>
        <p:nvPicPr>
          <p:cNvPr id="8" name="Picture 7" descr="virus_crystal_AFM_cut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8388050" y="1433004"/>
            <a:ext cx="2447677" cy="1353117"/>
          </a:xfrm>
          <a:prstGeom prst="rect">
            <a:avLst/>
          </a:prstGeom>
        </p:spPr>
      </p:pic>
      <p:pic>
        <p:nvPicPr>
          <p:cNvPr id="9" name="Picture 8" descr="protein_diffraction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33587" y="3960902"/>
            <a:ext cx="2842173" cy="2842173"/>
          </a:xfrm>
          <a:prstGeom prst="rect">
            <a:avLst/>
          </a:prstGeom>
        </p:spPr>
      </p:pic>
      <p:pic>
        <p:nvPicPr>
          <p:cNvPr id="10" name="Picture 9" descr="example_electron_density_phiCB5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78579" y="4052062"/>
            <a:ext cx="3112518" cy="273294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684588" y="160593"/>
            <a:ext cx="4250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1. Virus purification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207957" y="160593"/>
            <a:ext cx="38831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2. Crystallization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953773" y="3344177"/>
            <a:ext cx="388314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3. Diffraction data</a:t>
            </a:r>
          </a:p>
        </p:txBody>
      </p:sp>
      <p:pic>
        <p:nvPicPr>
          <p:cNvPr id="14" name="Picture 13" descr="ESRF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75760" y="5837855"/>
            <a:ext cx="1424277" cy="94715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326836" y="3344176"/>
            <a:ext cx="38831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4. Solve structure</a:t>
            </a:r>
          </a:p>
        </p:txBody>
      </p:sp>
      <p:cxnSp>
        <p:nvCxnSpPr>
          <p:cNvPr id="17" name="Straight Connector 16"/>
          <p:cNvCxnSpPr/>
          <p:nvPr/>
        </p:nvCxnSpPr>
        <p:spPr>
          <a:xfrm rot="5400000">
            <a:off x="3365940" y="2890653"/>
            <a:ext cx="546012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684580" y="3429000"/>
            <a:ext cx="8603867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910811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lassicL_G3c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28" t="16365" r="1265" b="19181"/>
          <a:stretch/>
        </p:blipFill>
        <p:spPr>
          <a:xfrm>
            <a:off x="1701800" y="1847609"/>
            <a:ext cx="4106169" cy="4864128"/>
          </a:xfrm>
          <a:prstGeom prst="rect">
            <a:avLst/>
          </a:prstGeom>
        </p:spPr>
      </p:pic>
      <p:pic>
        <p:nvPicPr>
          <p:cNvPr id="6" name="Picture 5" descr="PACT G10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46" t="25270" r="9096" b="12578"/>
          <a:stretch/>
        </p:blipFill>
        <p:spPr>
          <a:xfrm>
            <a:off x="6102396" y="1825846"/>
            <a:ext cx="4314084" cy="488589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131075" y="135641"/>
            <a:ext cx="39421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>
                <a:latin typeface="Arial"/>
                <a:cs typeface="Arial"/>
              </a:rPr>
              <a:t>Crystals of IAPV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639617" y="1013828"/>
            <a:ext cx="245391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/>
                <a:cs typeface="Arial"/>
              </a:rPr>
              <a:t>0.1 M Cadmium Chloride</a:t>
            </a:r>
          </a:p>
          <a:p>
            <a:r>
              <a:rPr lang="en-US" sz="1600" dirty="0">
                <a:latin typeface="Arial"/>
                <a:cs typeface="Arial"/>
              </a:rPr>
              <a:t>0.1 M Na acetate pH 4.5</a:t>
            </a:r>
          </a:p>
          <a:p>
            <a:r>
              <a:rPr lang="en-US" sz="1600" dirty="0">
                <a:latin typeface="Arial"/>
                <a:cs typeface="Arial"/>
              </a:rPr>
              <a:t>15 % PEG 400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281429" y="980729"/>
            <a:ext cx="286839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/>
                <a:cs typeface="Arial"/>
              </a:rPr>
              <a:t>0.2 M Na/K Phosphate</a:t>
            </a:r>
          </a:p>
          <a:p>
            <a:r>
              <a:rPr lang="en-US" sz="1600" dirty="0">
                <a:latin typeface="Arial"/>
                <a:cs typeface="Arial"/>
              </a:rPr>
              <a:t>0.1 M </a:t>
            </a:r>
            <a:r>
              <a:rPr lang="en-US" sz="1600" dirty="0" err="1">
                <a:latin typeface="Arial"/>
                <a:cs typeface="Arial"/>
              </a:rPr>
              <a:t>BisTris</a:t>
            </a:r>
            <a:r>
              <a:rPr lang="en-US" sz="1600" dirty="0">
                <a:latin typeface="Arial"/>
                <a:cs typeface="Arial"/>
              </a:rPr>
              <a:t> Propane pH 7.5</a:t>
            </a:r>
          </a:p>
          <a:p>
            <a:r>
              <a:rPr lang="en-US" sz="1600" dirty="0">
                <a:latin typeface="Arial"/>
                <a:cs typeface="Arial"/>
              </a:rPr>
              <a:t>20 % PEG  (w/v)3350</a:t>
            </a:r>
          </a:p>
        </p:txBody>
      </p:sp>
    </p:spTree>
    <p:extLst>
      <p:ext uri="{BB962C8B-B14F-4D97-AF65-F5344CB8AC3E}">
        <p14:creationId xmlns:p14="http://schemas.microsoft.com/office/powerpoint/2010/main" val="240881880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© 2012 John Wiley &amp; Sons Ltd. www.wiley.com/college/carter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D28B5-E032-4276-A995-25ECD047E76C}" type="slidenum">
              <a:rPr lang="en-GB" smtClean="0"/>
              <a:pPr/>
              <a:t>48</a:t>
            </a:fld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3592" y="950732"/>
            <a:ext cx="7344816" cy="590208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90273" y="135641"/>
            <a:ext cx="90237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>
                <a:latin typeface="Arial"/>
                <a:cs typeface="Arial"/>
              </a:rPr>
              <a:t>Hybridization detection of nucleic acids</a:t>
            </a:r>
          </a:p>
        </p:txBody>
      </p:sp>
    </p:spTree>
    <p:extLst>
      <p:ext uri="{BB962C8B-B14F-4D97-AF65-F5344CB8AC3E}">
        <p14:creationId xmlns:p14="http://schemas.microsoft.com/office/powerpoint/2010/main" val="286108558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4648200" y="6448252"/>
            <a:ext cx="2895600" cy="365125"/>
          </a:xfrm>
        </p:spPr>
        <p:txBody>
          <a:bodyPr/>
          <a:lstStyle/>
          <a:p>
            <a:r>
              <a:rPr lang="en-GB" dirty="0"/>
              <a:t>© 2012 John Wiley &amp; Sons Ltd. </a:t>
            </a:r>
            <a:r>
              <a:rPr lang="en-GB" dirty="0" err="1"/>
              <a:t>www.wiley.com</a:t>
            </a:r>
            <a:r>
              <a:rPr lang="en-GB" dirty="0"/>
              <a:t>/college/carter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D28B5-E032-4276-A995-25ECD047E76C}" type="slidenum">
              <a:rPr lang="en-GB" smtClean="0"/>
              <a:pPr/>
              <a:t>49</a:t>
            </a:fld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9628" y="1215008"/>
            <a:ext cx="6432716" cy="51663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70295" y="135641"/>
            <a:ext cx="286368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>
                <a:latin typeface="Arial"/>
                <a:cs typeface="Arial"/>
              </a:rPr>
              <a:t>Microarrays</a:t>
            </a:r>
          </a:p>
        </p:txBody>
      </p:sp>
    </p:spTree>
    <p:extLst>
      <p:ext uri="{BB962C8B-B14F-4D97-AF65-F5344CB8AC3E}">
        <p14:creationId xmlns:p14="http://schemas.microsoft.com/office/powerpoint/2010/main" val="18150073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61" b="25868"/>
          <a:stretch/>
        </p:blipFill>
        <p:spPr bwMode="auto">
          <a:xfrm>
            <a:off x="2567609" y="961216"/>
            <a:ext cx="8102459" cy="5906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D28B5-E032-4276-A995-25ECD047E76C}" type="slidenum">
              <a:rPr lang="en-GB" smtClean="0"/>
              <a:pPr/>
              <a:t>5</a:t>
            </a:fld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2783632" y="116632"/>
            <a:ext cx="66967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Elementary molecular virology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51384" y="2360432"/>
            <a:ext cx="3600400" cy="3108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1. </a:t>
            </a:r>
            <a:r>
              <a:rPr lang="en-US" sz="2800" b="1" dirty="0"/>
              <a:t>A</a:t>
            </a:r>
            <a:r>
              <a:rPr lang="en-US" sz="2800" dirty="0"/>
              <a:t>ttachment</a:t>
            </a:r>
          </a:p>
          <a:p>
            <a:r>
              <a:rPr lang="en-US" sz="2800" dirty="0"/>
              <a:t>2. </a:t>
            </a:r>
            <a:r>
              <a:rPr lang="en-US" sz="2800" b="1" dirty="0"/>
              <a:t>E</a:t>
            </a:r>
            <a:r>
              <a:rPr lang="en-US" sz="2800" dirty="0"/>
              <a:t>ntry</a:t>
            </a:r>
          </a:p>
          <a:p>
            <a:r>
              <a:rPr lang="en-US" sz="2800" dirty="0"/>
              <a:t>3. </a:t>
            </a:r>
            <a:r>
              <a:rPr lang="en-US" sz="2800" b="1" dirty="0"/>
              <a:t>T</a:t>
            </a:r>
            <a:r>
              <a:rPr lang="en-US" sz="2800" dirty="0"/>
              <a:t>ranscription</a:t>
            </a:r>
          </a:p>
          <a:p>
            <a:r>
              <a:rPr lang="en-US" sz="2800" dirty="0"/>
              <a:t>4. </a:t>
            </a:r>
            <a:r>
              <a:rPr lang="en-US" sz="2800" b="1" dirty="0"/>
              <a:t>T</a:t>
            </a:r>
            <a:r>
              <a:rPr lang="en-US" sz="2800" dirty="0"/>
              <a:t>ranslation</a:t>
            </a:r>
          </a:p>
          <a:p>
            <a:r>
              <a:rPr lang="en-US" sz="2800" dirty="0"/>
              <a:t>5. </a:t>
            </a:r>
            <a:r>
              <a:rPr lang="en-US" sz="2800" b="1" dirty="0"/>
              <a:t>G</a:t>
            </a:r>
            <a:r>
              <a:rPr lang="en-US" sz="2800" dirty="0"/>
              <a:t>enome replication</a:t>
            </a:r>
          </a:p>
          <a:p>
            <a:r>
              <a:rPr lang="en-US" sz="2800" dirty="0"/>
              <a:t>6. </a:t>
            </a:r>
            <a:r>
              <a:rPr lang="en-US" sz="2800" b="1" dirty="0"/>
              <a:t>A</a:t>
            </a:r>
            <a:r>
              <a:rPr lang="en-US" sz="2800" dirty="0"/>
              <a:t>ssembly</a:t>
            </a:r>
          </a:p>
          <a:p>
            <a:r>
              <a:rPr lang="en-US" sz="2800" dirty="0"/>
              <a:t>7. </a:t>
            </a:r>
            <a:r>
              <a:rPr lang="en-US" sz="2800" b="1" dirty="0"/>
              <a:t>E</a:t>
            </a:r>
            <a:r>
              <a:rPr lang="en-US" sz="2800" dirty="0"/>
              <a:t>xit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159896" y="980728"/>
            <a:ext cx="36004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HIV replication cycle</a:t>
            </a:r>
          </a:p>
        </p:txBody>
      </p:sp>
    </p:spTree>
    <p:extLst>
      <p:ext uri="{BB962C8B-B14F-4D97-AF65-F5344CB8AC3E}">
        <p14:creationId xmlns:p14="http://schemas.microsoft.com/office/powerpoint/2010/main" val="31028333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© 2012 John Wiley &amp; Sons Ltd. www.wiley.com/college/carter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D28B5-E032-4276-A995-25ECD047E76C}" type="slidenum">
              <a:rPr lang="en-GB" smtClean="0"/>
              <a:pPr/>
              <a:t>50</a:t>
            </a:fld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2490" y="933612"/>
            <a:ext cx="8259975" cy="587976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0359" y="135641"/>
            <a:ext cx="306355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 err="1">
                <a:latin typeface="Arial"/>
                <a:cs typeface="Arial"/>
              </a:rPr>
              <a:t>rtPCR</a:t>
            </a:r>
            <a:r>
              <a:rPr lang="en-US" sz="4000" dirty="0">
                <a:latin typeface="Arial"/>
                <a:cs typeface="Arial"/>
              </a:rPr>
              <a:t> assay</a:t>
            </a:r>
          </a:p>
        </p:txBody>
      </p:sp>
    </p:spTree>
    <p:extLst>
      <p:ext uri="{BB962C8B-B14F-4D97-AF65-F5344CB8AC3E}">
        <p14:creationId xmlns:p14="http://schemas.microsoft.com/office/powerpoint/2010/main" val="390935333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© 2012 John Wiley &amp; Sons Ltd. www.wiley.com/college/carter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D28B5-E032-4276-A995-25ECD047E76C}" type="slidenum">
              <a:rPr lang="en-GB" smtClean="0"/>
              <a:pPr/>
              <a:t>51</a:t>
            </a:fld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9576" y="936380"/>
            <a:ext cx="7488832" cy="59216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477334" y="135641"/>
            <a:ext cx="32496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>
                <a:latin typeface="Arial"/>
                <a:cs typeface="Arial"/>
              </a:rPr>
              <a:t>TCID</a:t>
            </a:r>
            <a:r>
              <a:rPr lang="en-US" sz="4000" baseline="-25000" dirty="0">
                <a:latin typeface="Arial"/>
                <a:cs typeface="Arial"/>
              </a:rPr>
              <a:t>50</a:t>
            </a:r>
            <a:r>
              <a:rPr lang="en-US" sz="4000" dirty="0">
                <a:latin typeface="Arial"/>
                <a:cs typeface="Arial"/>
              </a:rPr>
              <a:t> assay</a:t>
            </a:r>
          </a:p>
        </p:txBody>
      </p:sp>
    </p:spTree>
    <p:extLst>
      <p:ext uri="{BB962C8B-B14F-4D97-AF65-F5344CB8AC3E}">
        <p14:creationId xmlns:p14="http://schemas.microsoft.com/office/powerpoint/2010/main" val="155932342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© 2012 John Wiley &amp; Sons Ltd. www.wiley.com/college/carter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D28B5-E032-4276-A995-25ECD047E76C}" type="slidenum">
              <a:rPr lang="en-GB" smtClean="0"/>
              <a:pPr/>
              <a:t>52</a:t>
            </a:fld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1624" y="990861"/>
            <a:ext cx="6912768" cy="586713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30730" y="135641"/>
            <a:ext cx="69428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>
                <a:latin typeface="Arial"/>
                <a:cs typeface="Arial"/>
              </a:rPr>
              <a:t>Sequencing of virus genomes</a:t>
            </a:r>
          </a:p>
        </p:txBody>
      </p:sp>
    </p:spTree>
    <p:extLst>
      <p:ext uri="{BB962C8B-B14F-4D97-AF65-F5344CB8AC3E}">
        <p14:creationId xmlns:p14="http://schemas.microsoft.com/office/powerpoint/2010/main" val="80284750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© 2012 John Wiley &amp; Sons Ltd. www.wiley.com/college/carter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D28B5-E032-4276-A995-25ECD047E76C}" type="slidenum">
              <a:rPr lang="en-GB" smtClean="0"/>
              <a:pPr/>
              <a:t>53</a:t>
            </a:fld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839416" y="1772811"/>
            <a:ext cx="9505056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• outline methods for </a:t>
            </a:r>
          </a:p>
          <a:p>
            <a:r>
              <a:rPr lang="en-US" sz="3200" dirty="0"/>
              <a:t>	◦ cultivation of viruses;</a:t>
            </a:r>
            <a:br>
              <a:rPr lang="en-US" sz="3200" dirty="0"/>
            </a:br>
            <a:r>
              <a:rPr lang="en-US" sz="3200" dirty="0"/>
              <a:t>	◦ purification of viruses;</a:t>
            </a:r>
            <a:br>
              <a:rPr lang="en-US" sz="3200" dirty="0"/>
            </a:br>
            <a:r>
              <a:rPr lang="en-US" sz="3200" dirty="0"/>
              <a:t>	◦ detection of viruses and their components;</a:t>
            </a:r>
          </a:p>
          <a:p>
            <a:r>
              <a:rPr lang="en-US" sz="3200" dirty="0"/>
              <a:t>	◦ assay of virus infectivity;</a:t>
            </a:r>
            <a:br>
              <a:rPr lang="en-US" sz="3200" dirty="0"/>
            </a:br>
            <a:r>
              <a:rPr lang="en-US" sz="3200" dirty="0"/>
              <a:t>	◦ investigation of virus gene function; </a:t>
            </a:r>
          </a:p>
          <a:p>
            <a:r>
              <a:rPr lang="en-US" sz="3200" dirty="0"/>
              <a:t>• assess the value of virus genome sequencing. 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831977" y="34560"/>
            <a:ext cx="85280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Learning outcomes</a:t>
            </a:r>
          </a:p>
        </p:txBody>
      </p:sp>
    </p:spTree>
    <p:extLst>
      <p:ext uri="{BB962C8B-B14F-4D97-AF65-F5344CB8AC3E}">
        <p14:creationId xmlns:p14="http://schemas.microsoft.com/office/powerpoint/2010/main" val="97994774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rcRect l="2120" t="11983" r="2359" b="6862"/>
          <a:stretch>
            <a:fillRect/>
          </a:stretch>
        </p:blipFill>
        <p:spPr>
          <a:xfrm>
            <a:off x="1752600" y="1639550"/>
            <a:ext cx="8686800" cy="30662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rcRect r="21688" b="7101"/>
          <a:stretch>
            <a:fillRect/>
          </a:stretch>
        </p:blipFill>
        <p:spPr>
          <a:xfrm>
            <a:off x="2933261" y="4395098"/>
            <a:ext cx="2322423" cy="231456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708029" y="1131198"/>
            <a:ext cx="198672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Helical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548375" y="1063465"/>
            <a:ext cx="242094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Icosahedral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332053" y="4543434"/>
            <a:ext cx="210734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Complex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281796" y="6141833"/>
            <a:ext cx="244548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Irregular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423592" y="116632"/>
            <a:ext cx="73448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Virus structures</a:t>
            </a:r>
          </a:p>
        </p:txBody>
      </p:sp>
    </p:spTree>
    <p:extLst>
      <p:ext uri="{BB962C8B-B14F-4D97-AF65-F5344CB8AC3E}">
        <p14:creationId xmlns:p14="http://schemas.microsoft.com/office/powerpoint/2010/main" val="415683344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D28B5-E032-4276-A995-25ECD047E76C}" type="slidenum">
              <a:rPr lang="en-GB" smtClean="0"/>
              <a:pPr/>
              <a:t>55</a:t>
            </a:fld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2423592" y="116632"/>
            <a:ext cx="73448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Virus structures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13"/>
          <a:stretch/>
        </p:blipFill>
        <p:spPr bwMode="auto">
          <a:xfrm>
            <a:off x="3215680" y="-7676"/>
            <a:ext cx="6048672" cy="6837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364774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occer_bal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7650" y="50800"/>
            <a:ext cx="6616700" cy="675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12406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occer_ball_ICO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7650" y="50800"/>
            <a:ext cx="6616700" cy="675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89348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occer_bal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7650" y="50800"/>
            <a:ext cx="6616700" cy="675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01938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occer_ball_ASU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7650" y="50800"/>
            <a:ext cx="6616700" cy="675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1891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D28B5-E032-4276-A995-25ECD047E76C}" type="slidenum">
              <a:rPr lang="en-GB" smtClean="0"/>
              <a:pPr/>
              <a:t>6</a:t>
            </a:fld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119336" y="188641"/>
            <a:ext cx="120726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Structural biology in understanding virus infection</a:t>
            </a:r>
          </a:p>
        </p:txBody>
      </p:sp>
      <p:pic>
        <p:nvPicPr>
          <p:cNvPr id="5" name="Picture 4" descr="EV71_E18_whole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tretch>
            <a:fillRect/>
          </a:stretch>
        </p:blipFill>
        <p:spPr>
          <a:xfrm>
            <a:off x="6456040" y="1700808"/>
            <a:ext cx="4032448" cy="40324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60269" t="23981" r="3104" b="14009"/>
          <a:stretch/>
        </p:blipFill>
        <p:spPr>
          <a:xfrm>
            <a:off x="1703512" y="1484784"/>
            <a:ext cx="4758880" cy="453650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135560" y="5736158"/>
            <a:ext cx="439248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Virus binding to receptor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672064" y="5733256"/>
            <a:ext cx="39604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Binding of antibodies to virus particle</a:t>
            </a:r>
          </a:p>
        </p:txBody>
      </p:sp>
    </p:spTree>
    <p:extLst>
      <p:ext uri="{BB962C8B-B14F-4D97-AF65-F5344CB8AC3E}">
        <p14:creationId xmlns:p14="http://schemas.microsoft.com/office/powerpoint/2010/main" val="397191748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occer_ball_ASU_3x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7650" y="50800"/>
            <a:ext cx="6616700" cy="675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30762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occer_ball_ASU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1755" y="1211053"/>
            <a:ext cx="4455369" cy="4549437"/>
          </a:xfrm>
          <a:prstGeom prst="rect">
            <a:avLst/>
          </a:prstGeom>
        </p:spPr>
      </p:pic>
      <p:pic>
        <p:nvPicPr>
          <p:cNvPr id="4" name="Picture 3" descr="EV71_particle_BW_cut.png"/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31888" y="1297689"/>
            <a:ext cx="4536112" cy="44628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08321" y="5646"/>
            <a:ext cx="81721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Picornavirus virion</a:t>
            </a:r>
          </a:p>
        </p:txBody>
      </p:sp>
    </p:spTree>
    <p:extLst>
      <p:ext uri="{BB962C8B-B14F-4D97-AF65-F5344CB8AC3E}">
        <p14:creationId xmlns:p14="http://schemas.microsoft.com/office/powerpoint/2010/main" val="108164885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02" t="14445" r="44020" b="8518"/>
          <a:stretch/>
        </p:blipFill>
        <p:spPr bwMode="auto">
          <a:xfrm rot="16200000">
            <a:off x="4457585" y="-837239"/>
            <a:ext cx="3312369" cy="8388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© 2012 John Wiley &amp; Sons Ltd. www.wiley.com/college/carter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D28B5-E032-4276-A995-25ECD047E76C}" type="slidenum">
              <a:rPr lang="en-GB" smtClean="0"/>
              <a:pPr/>
              <a:t>62</a:t>
            </a:fld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2008321" y="5646"/>
            <a:ext cx="81721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Icosahedron</a:t>
            </a:r>
          </a:p>
        </p:txBody>
      </p:sp>
    </p:spTree>
    <p:extLst>
      <p:ext uri="{BB962C8B-B14F-4D97-AF65-F5344CB8AC3E}">
        <p14:creationId xmlns:p14="http://schemas.microsoft.com/office/powerpoint/2010/main" val="114489844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D28B5-E032-4276-A995-25ECD047E76C}" type="slidenum">
              <a:rPr lang="en-GB" smtClean="0"/>
              <a:pPr/>
              <a:t>63</a:t>
            </a:fld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3752" y="1052736"/>
            <a:ext cx="4680520" cy="561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59894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D28B5-E032-4276-A995-25ECD047E76C}" type="slidenum">
              <a:rPr lang="en-GB" smtClean="0"/>
              <a:pPr/>
              <a:t>64</a:t>
            </a:fld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7608" y="764704"/>
            <a:ext cx="7086600" cy="576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25281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D28B5-E032-4276-A995-25ECD047E76C}" type="slidenum">
              <a:rPr lang="en-GB" smtClean="0"/>
              <a:pPr/>
              <a:t>65</a:t>
            </a:fld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5760" y="980728"/>
            <a:ext cx="4305300" cy="566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53379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D28B5-E032-4276-A995-25ECD047E76C}" type="slidenum">
              <a:rPr lang="en-GB" smtClean="0"/>
              <a:pPr/>
              <a:t>66</a:t>
            </a:fld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3712" y="1340769"/>
            <a:ext cx="5331446" cy="5251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06043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D28B5-E032-4276-A995-25ECD047E76C}" type="slidenum">
              <a:rPr lang="en-GB" smtClean="0"/>
              <a:pPr/>
              <a:t>67</a:t>
            </a:fld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1504" y="1556792"/>
            <a:ext cx="8928100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74533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V71_E18_slic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3343" y="1134268"/>
            <a:ext cx="4560301" cy="4717700"/>
          </a:xfrm>
          <a:prstGeom prst="rect">
            <a:avLst/>
          </a:prstGeom>
        </p:spPr>
      </p:pic>
      <p:pic>
        <p:nvPicPr>
          <p:cNvPr id="3" name="Picture 2" descr="EV71_E19_slic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1066" y="1134268"/>
            <a:ext cx="4576935" cy="471769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72292" y="83422"/>
            <a:ext cx="1606879" cy="58477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8000"/>
                </a:solidFill>
              </a:rPr>
              <a:t>E18 </a:t>
            </a:r>
            <a:r>
              <a:rPr lang="en-US" sz="3200" b="1" dirty="0" err="1">
                <a:solidFill>
                  <a:srgbClr val="008000"/>
                </a:solidFill>
              </a:rPr>
              <a:t>Fab</a:t>
            </a:r>
            <a:endParaRPr lang="en-US" sz="3200" b="1" dirty="0">
              <a:solidFill>
                <a:srgbClr val="008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27277" y="83422"/>
            <a:ext cx="1697595" cy="58477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E19 </a:t>
            </a:r>
            <a:r>
              <a:rPr lang="en-US" sz="3200" b="1" dirty="0" err="1">
                <a:solidFill>
                  <a:srgbClr val="FF0000"/>
                </a:solidFill>
              </a:rPr>
              <a:t>Fab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706209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D28B5-E032-4276-A995-25ECD047E76C}" type="slidenum">
              <a:rPr lang="en-GB" smtClean="0"/>
              <a:pPr/>
              <a:t>69</a:t>
            </a:fld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0526" y="692696"/>
            <a:ext cx="9990768" cy="5904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3829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D28B5-E032-4276-A995-25ECD047E76C}" type="slidenum">
              <a:rPr lang="en-GB" smtClean="0"/>
              <a:pPr/>
              <a:t>7</a:t>
            </a:fld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2243572" y="116632"/>
            <a:ext cx="77048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Read and evaluate scientific papers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79376" y="1412776"/>
            <a:ext cx="108732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CHALLENGES IN IRREPRODUCIBLE RESEARCH:</a:t>
            </a:r>
          </a:p>
          <a:p>
            <a:r>
              <a:rPr lang="en-US" sz="3200" dirty="0"/>
              <a:t> - </a:t>
            </a:r>
            <a:r>
              <a:rPr lang="en-US" sz="3200" b="1" dirty="0"/>
              <a:t>more than 50% of drug-related research articles in high profile journals contain irreproducible data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67608" y="4596412"/>
            <a:ext cx="82809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 - Under supervised students and post-docs</a:t>
            </a:r>
          </a:p>
          <a:p>
            <a:r>
              <a:rPr lang="en-US" sz="2800" dirty="0"/>
              <a:t> - “Publish or Perish” threat</a:t>
            </a:r>
          </a:p>
          <a:p>
            <a:r>
              <a:rPr lang="en-US" sz="2800" dirty="0"/>
              <a:t> - wrong design of experiments – “know your statistics”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21367FF-FFF6-C3E2-9911-A4EC01231FE4}"/>
              </a:ext>
            </a:extLst>
          </p:cNvPr>
          <p:cNvSpPr txBox="1"/>
          <p:nvPr/>
        </p:nvSpPr>
        <p:spPr>
          <a:xfrm>
            <a:off x="482351" y="3637910"/>
            <a:ext cx="108732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Reasons for irreproducibility:</a:t>
            </a:r>
          </a:p>
        </p:txBody>
      </p:sp>
    </p:spTree>
    <p:extLst>
      <p:ext uri="{BB962C8B-B14F-4D97-AF65-F5344CB8AC3E}">
        <p14:creationId xmlns:p14="http://schemas.microsoft.com/office/powerpoint/2010/main" val="3971917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D28B5-E032-4276-A995-25ECD047E76C}" type="slidenum">
              <a:rPr lang="en-GB" smtClean="0"/>
              <a:pPr/>
              <a:t>70</a:t>
            </a:fld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7529" y="1215638"/>
            <a:ext cx="8712968" cy="31445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3712" y="4149080"/>
            <a:ext cx="2171700" cy="250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74389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© 2012 John Wiley &amp; Sons Ltd. www.wiley.com/college/carter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D28B5-E032-4276-A995-25ECD047E76C}" type="slidenum">
              <a:rPr lang="en-GB" smtClean="0"/>
              <a:pPr/>
              <a:t>71</a:t>
            </a:fld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3513" y="1556792"/>
            <a:ext cx="8790463" cy="417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42500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D28B5-E032-4276-A995-25ECD047E76C}" type="slidenum">
              <a:rPr lang="en-GB" smtClean="0"/>
              <a:pPr/>
              <a:t>72</a:t>
            </a:fld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5760" y="1268760"/>
            <a:ext cx="4343400" cy="500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31515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D28B5-E032-4276-A995-25ECD047E76C}" type="slidenum">
              <a:rPr lang="en-GB" smtClean="0"/>
              <a:pPr/>
              <a:t>73</a:t>
            </a:fld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9209" y="1268760"/>
            <a:ext cx="9093582" cy="432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66277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© 2012 John Wiley &amp; Sons Ltd. www.wiley.com/college/carter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D28B5-E032-4276-A995-25ECD047E76C}" type="slidenum">
              <a:rPr lang="en-GB" smtClean="0"/>
              <a:pPr/>
              <a:t>74</a:t>
            </a:fld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4300" y="927100"/>
            <a:ext cx="4343400" cy="500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40752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© 2012 John Wiley &amp; Sons Ltd. www.wiley.com/college/carter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D28B5-E032-4276-A995-25ECD047E76C}" type="slidenum">
              <a:rPr lang="en-GB" smtClean="0"/>
              <a:pPr/>
              <a:t>75</a:t>
            </a:fld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9071" y="1268760"/>
            <a:ext cx="9108929" cy="4327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77301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D28B5-E032-4276-A995-25ECD047E76C}" type="slidenum">
              <a:rPr lang="en-GB" smtClean="0"/>
              <a:pPr/>
              <a:t>76</a:t>
            </a:fld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4300" y="927100"/>
            <a:ext cx="4343400" cy="500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90379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D28B5-E032-4276-A995-25ECD047E76C}" type="slidenum">
              <a:rPr lang="en-GB" smtClean="0"/>
              <a:pPr/>
              <a:t>77</a:t>
            </a:fld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0769" y="1340768"/>
            <a:ext cx="8942022" cy="424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92816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D28B5-E032-4276-A995-25ECD047E76C}" type="slidenum">
              <a:rPr lang="en-GB" smtClean="0"/>
              <a:pPr/>
              <a:t>78</a:t>
            </a:fld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9736" y="1268760"/>
            <a:ext cx="4343400" cy="500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45362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8589" y="1371600"/>
            <a:ext cx="4314825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© 2012 John Wiley &amp; Sons Ltd. www.wiley.com/college/carter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D28B5-E032-4276-A995-25ECD047E76C}" type="slidenum">
              <a:rPr lang="en-GB" smtClean="0"/>
              <a:pPr/>
              <a:t>79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82462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D28B5-E032-4276-A995-25ECD047E76C}" type="slidenum">
              <a:rPr lang="en-GB" smtClean="0"/>
              <a:pPr/>
              <a:t>8</a:t>
            </a:fld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2243572" y="116632"/>
            <a:ext cx="77048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History of fundamental discoveries</a:t>
            </a:r>
          </a:p>
        </p:txBody>
      </p:sp>
      <p:sp>
        <p:nvSpPr>
          <p:cNvPr id="5" name="Rectangle 2"/>
          <p:cNvSpPr txBox="1">
            <a:spLocks noRot="1" noChangeArrowheads="1"/>
          </p:cNvSpPr>
          <p:nvPr/>
        </p:nvSpPr>
        <p:spPr>
          <a:xfrm>
            <a:off x="263352" y="1156754"/>
            <a:ext cx="7200800" cy="1431925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3200" dirty="0">
                <a:ea typeface="新細明體" charset="-120"/>
                <a:cs typeface="新細明體" charset="-120"/>
              </a:rPr>
              <a:t>WILHELM CONRAD RÖNTGEN (1845-1923)</a:t>
            </a:r>
          </a:p>
        </p:txBody>
      </p:sp>
      <p:pic>
        <p:nvPicPr>
          <p:cNvPr id="6" name="Picture 8" descr="Wilhelm_Conrad_Rontgen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68208" y="1052736"/>
            <a:ext cx="2447032" cy="3460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3"/>
          <p:cNvSpPr txBox="1">
            <a:spLocks noRot="1" noChangeArrowheads="1"/>
          </p:cNvSpPr>
          <p:nvPr/>
        </p:nvSpPr>
        <p:spPr>
          <a:xfrm>
            <a:off x="335360" y="2492897"/>
            <a:ext cx="7799784" cy="2160587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2800" b="1" dirty="0">
                <a:ea typeface="新細明體" charset="-120"/>
                <a:cs typeface="新細明體" charset="-120"/>
              </a:rPr>
              <a:t>1901 Nobel Laureate in Physics</a:t>
            </a:r>
            <a:endParaRPr lang="en-US" altLang="zh-TW" sz="2800" i="1" dirty="0">
              <a:ea typeface="新細明體" charset="-120"/>
              <a:cs typeface="新細明體" charset="-120"/>
            </a:endParaRPr>
          </a:p>
          <a:p>
            <a:pPr>
              <a:buFont typeface="Wingdings" charset="2"/>
              <a:buNone/>
            </a:pPr>
            <a:r>
              <a:rPr lang="en-US" altLang="zh-TW" sz="2800" i="1" dirty="0">
                <a:ea typeface="新細明體" charset="-120"/>
                <a:cs typeface="新細明體" charset="-120"/>
              </a:rPr>
              <a:t>	discovery of the remarkable rays subsequently named after him</a:t>
            </a:r>
          </a:p>
        </p:txBody>
      </p:sp>
      <p:pic>
        <p:nvPicPr>
          <p:cNvPr id="8" name="Picture 5"/>
          <p:cNvPicPr>
            <a:picLocks noChangeAspect="1"/>
          </p:cNvPicPr>
          <p:nvPr/>
        </p:nvPicPr>
        <p:blipFill>
          <a:blip r:embed="rId3"/>
          <a:srcRect l="59140"/>
          <a:stretch>
            <a:fillRect/>
          </a:stretch>
        </p:blipFill>
        <p:spPr bwMode="auto">
          <a:xfrm rot="5400000">
            <a:off x="4363551" y="3505265"/>
            <a:ext cx="2528794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7191748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6381" y="980728"/>
            <a:ext cx="4295775" cy="535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© 2012 John Wiley &amp; Sons Ltd. www.wiley.com/college/carter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D28B5-E032-4276-A995-25ECD047E76C}" type="slidenum">
              <a:rPr lang="en-GB" smtClean="0"/>
              <a:pPr/>
              <a:t>80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003443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9062" y="1268760"/>
            <a:ext cx="4333875" cy="4972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© 2012 John Wiley &amp; Sons Ltd. www.wiley.com/college/carter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D28B5-E032-4276-A995-25ECD047E76C}" type="slidenum">
              <a:rPr lang="en-GB" smtClean="0"/>
              <a:pPr/>
              <a:t>81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788700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Fig3b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98387" y="2203563"/>
            <a:ext cx="6532436" cy="2177478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 bwMode="auto">
          <a:xfrm>
            <a:off x="5246784" y="3429000"/>
            <a:ext cx="1698433" cy="0"/>
          </a:xfrm>
          <a:prstGeom prst="straightConnector1">
            <a:avLst/>
          </a:prstGeom>
          <a:solidFill>
            <a:srgbClr val="00B8FF"/>
          </a:solidFill>
          <a:ln w="139700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09457" y="2286001"/>
            <a:ext cx="6858003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50848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contracted_white.mp4"/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00271" y="1"/>
            <a:ext cx="6857919" cy="68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780321"/>
      </p:ext>
    </p:extLst>
  </p:cSld>
  <p:clrMapOvr>
    <a:masterClrMapping/>
  </p:clrMapOvr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160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4"/>
                </p:tgtEl>
              </p:cMediaNode>
            </p:video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712" y="502968"/>
            <a:ext cx="4968552" cy="5673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© 2012 John Wiley &amp; Sons Ltd. www.wiley.com/college/carter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D28B5-E032-4276-A995-25ECD047E76C}" type="slidenum">
              <a:rPr lang="en-GB" smtClean="0"/>
              <a:pPr/>
              <a:t>84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704455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7150" y="1662114"/>
            <a:ext cx="4457700" cy="3533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© 2012 John Wiley &amp; Sons Ltd. www.wiley.com/college/carter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D28B5-E032-4276-A995-25ECD047E76C}" type="slidenum">
              <a:rPr lang="en-GB" smtClean="0"/>
              <a:pPr/>
              <a:t>85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446302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1552575"/>
            <a:ext cx="8763000" cy="375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© 2012 John Wiley &amp; Sons Ltd. www.wiley.com/college/carter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D28B5-E032-4276-A995-25ECD047E76C}" type="slidenum">
              <a:rPr lang="en-GB" smtClean="0"/>
              <a:pPr/>
              <a:t>86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248675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objekt pro číslo snímku 3">
            <a:extLst>
              <a:ext uri="{FF2B5EF4-FFF2-40B4-BE49-F238E27FC236}">
                <a16:creationId xmlns:a16="http://schemas.microsoft.com/office/drawing/2014/main" id="{9119BE6C-3C81-474D-83C0-AEA841A83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47265" y="6498000"/>
            <a:ext cx="2057400" cy="360000"/>
          </a:xfrm>
        </p:spPr>
        <p:txBody>
          <a:bodyPr/>
          <a:lstStyle/>
          <a:p>
            <a:fld id="{E469420E-0F83-0346-B7E2-579E71CE0919}" type="slidenum">
              <a:rPr lang="cs-CZ" sz="1800">
                <a:solidFill>
                  <a:schemeClr val="tx1"/>
                </a:solidFill>
              </a:rPr>
              <a:pPr/>
              <a:t>87</a:t>
            </a:fld>
            <a:endParaRPr lang="cs-CZ" sz="1800" dirty="0">
              <a:solidFill>
                <a:schemeClr val="tx1"/>
              </a:solidFill>
            </a:endParaRPr>
          </a:p>
        </p:txBody>
      </p:sp>
      <p:pic>
        <p:nvPicPr>
          <p:cNvPr id="9" name="Picture 8" descr="A collage of images of cells&#10;&#10;Description automatically generated">
            <a:extLst>
              <a:ext uri="{FF2B5EF4-FFF2-40B4-BE49-F238E27FC236}">
                <a16:creationId xmlns:a16="http://schemas.microsoft.com/office/drawing/2014/main" id="{8DA7467D-281E-FD13-68E3-CF47F47F77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361"/>
          <a:stretch/>
        </p:blipFill>
        <p:spPr>
          <a:xfrm>
            <a:off x="895285" y="704148"/>
            <a:ext cx="10401430" cy="2577672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5C278E67-5272-19CC-3B81-6AC4D58769C7}"/>
              </a:ext>
            </a:extLst>
          </p:cNvPr>
          <p:cNvSpPr txBox="1">
            <a:spLocks/>
          </p:cNvSpPr>
          <p:nvPr/>
        </p:nvSpPr>
        <p:spPr>
          <a:xfrm>
            <a:off x="0" y="138842"/>
            <a:ext cx="12192000" cy="563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>
                <a:latin typeface="+mn-lt"/>
                <a:ea typeface="Britannic Bold" charset="0"/>
                <a:cs typeface="Britannic Bold" charset="0"/>
              </a:rPr>
              <a:t>EhV-201 virions are pleiomorphic</a:t>
            </a:r>
          </a:p>
        </p:txBody>
      </p:sp>
      <p:pic>
        <p:nvPicPr>
          <p:cNvPr id="3" name="Picture 2" descr="A collage of images of cells&#10;&#10;Description automatically generated">
            <a:extLst>
              <a:ext uri="{FF2B5EF4-FFF2-40B4-BE49-F238E27FC236}">
                <a16:creationId xmlns:a16="http://schemas.microsoft.com/office/drawing/2014/main" id="{44EFCFE0-521B-6579-6396-283E408FDF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285" y="702618"/>
            <a:ext cx="10401430" cy="6045441"/>
          </a:xfrm>
          <a:prstGeom prst="rect">
            <a:avLst/>
          </a:prstGeom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2F113B15-4E32-CF11-BE72-D368DE32C8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3663" y="702618"/>
            <a:ext cx="15091221" cy="53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CZ"/>
          </a:p>
        </p:txBody>
      </p:sp>
      <p:pic>
        <p:nvPicPr>
          <p:cNvPr id="3073" name="Picture 8" descr="A close-up of a microscope&#10;&#10;Description automatically generated with low confidence">
            <a:extLst>
              <a:ext uri="{FF2B5EF4-FFF2-40B4-BE49-F238E27FC236}">
                <a16:creationId xmlns:a16="http://schemas.microsoft.com/office/drawing/2014/main" id="{3F78D363-5879-3579-34EB-E5FE0F0706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40" t="8244" r="35005" b="6450"/>
          <a:stretch>
            <a:fillRect/>
          </a:stretch>
        </p:blipFill>
        <p:spPr bwMode="auto">
          <a:xfrm>
            <a:off x="8729273" y="702618"/>
            <a:ext cx="2567442" cy="2579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55980A5-9165-6B69-5B4C-ECBD2CC92E4F}"/>
              </a:ext>
            </a:extLst>
          </p:cNvPr>
          <p:cNvSpPr/>
          <p:nvPr/>
        </p:nvSpPr>
        <p:spPr>
          <a:xfrm>
            <a:off x="4374292" y="3281820"/>
            <a:ext cx="3459695" cy="35761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82B3547-170F-DFA1-1B67-2D4313D01586}"/>
              </a:ext>
            </a:extLst>
          </p:cNvPr>
          <p:cNvSpPr/>
          <p:nvPr/>
        </p:nvSpPr>
        <p:spPr>
          <a:xfrm>
            <a:off x="7853299" y="3281820"/>
            <a:ext cx="3459695" cy="35761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52039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>
            <a:extLst>
              <a:ext uri="{FF2B5EF4-FFF2-40B4-BE49-F238E27FC236}">
                <a16:creationId xmlns:a16="http://schemas.microsoft.com/office/drawing/2014/main" id="{F0C74E0A-C75F-4402-A063-D3014FC4D25D}"/>
              </a:ext>
            </a:extLst>
          </p:cNvPr>
          <p:cNvSpPr txBox="1">
            <a:spLocks/>
          </p:cNvSpPr>
          <p:nvPr/>
        </p:nvSpPr>
        <p:spPr>
          <a:xfrm>
            <a:off x="0" y="170949"/>
            <a:ext cx="12192000" cy="563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>
                <a:latin typeface="+mn-lt"/>
                <a:ea typeface="Britannic Bold" charset="0"/>
                <a:cs typeface="Britannic Bold" charset="0"/>
              </a:rPr>
              <a:t>EhV-201 virions contain inner and outer membranes</a:t>
            </a:r>
          </a:p>
        </p:txBody>
      </p:sp>
      <p:sp>
        <p:nvSpPr>
          <p:cNvPr id="22" name="Zástupný objekt pro číslo snímku 3">
            <a:extLst>
              <a:ext uri="{FF2B5EF4-FFF2-40B4-BE49-F238E27FC236}">
                <a16:creationId xmlns:a16="http://schemas.microsoft.com/office/drawing/2014/main" id="{43F776E8-01BE-7301-03FB-B442BD616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47265" y="6498000"/>
            <a:ext cx="2057400" cy="360000"/>
          </a:xfrm>
        </p:spPr>
        <p:txBody>
          <a:bodyPr/>
          <a:lstStyle/>
          <a:p>
            <a:fld id="{E469420E-0F83-0346-B7E2-579E71CE0919}" type="slidenum">
              <a:rPr lang="cs-CZ" sz="1800">
                <a:solidFill>
                  <a:schemeClr val="tx1"/>
                </a:solidFill>
              </a:rPr>
              <a:pPr/>
              <a:t>88</a:t>
            </a:fld>
            <a:endParaRPr lang="cs-CZ" sz="1800" dirty="0">
              <a:solidFill>
                <a:schemeClr val="tx1"/>
              </a:solidFill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0760C80D-8A5C-146E-C30F-BDA5FE46D7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72" y="2426417"/>
            <a:ext cx="3190611" cy="319799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22AD00D-FEB3-140C-6389-7FDBEA923627}"/>
              </a:ext>
            </a:extLst>
          </p:cNvPr>
          <p:cNvSpPr/>
          <p:nvPr/>
        </p:nvSpPr>
        <p:spPr>
          <a:xfrm>
            <a:off x="408554" y="3241621"/>
            <a:ext cx="540000" cy="5400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3B0C7F2-CB4E-C994-0751-37B8D697E178}"/>
              </a:ext>
            </a:extLst>
          </p:cNvPr>
          <p:cNvSpPr/>
          <p:nvPr/>
        </p:nvSpPr>
        <p:spPr>
          <a:xfrm>
            <a:off x="2497278" y="3175916"/>
            <a:ext cx="540000" cy="5400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906CEDE-329F-E380-3E0D-79B25241DCA7}"/>
              </a:ext>
            </a:extLst>
          </p:cNvPr>
          <p:cNvSpPr/>
          <p:nvPr/>
        </p:nvSpPr>
        <p:spPr>
          <a:xfrm>
            <a:off x="2490499" y="4307776"/>
            <a:ext cx="540000" cy="5400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7AAEDD7-0B88-4396-2D8B-E0F1EDBEC6A9}"/>
              </a:ext>
            </a:extLst>
          </p:cNvPr>
          <p:cNvSpPr/>
          <p:nvPr/>
        </p:nvSpPr>
        <p:spPr>
          <a:xfrm>
            <a:off x="1524016" y="5003927"/>
            <a:ext cx="540000" cy="5400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8C26004-1ADB-1FAE-4003-0FB5D7880BFE}"/>
              </a:ext>
            </a:extLst>
          </p:cNvPr>
          <p:cNvSpPr/>
          <p:nvPr/>
        </p:nvSpPr>
        <p:spPr>
          <a:xfrm>
            <a:off x="289741" y="4456949"/>
            <a:ext cx="540000" cy="5400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478605-DF96-FBB4-2543-A2EB881795E1}"/>
              </a:ext>
            </a:extLst>
          </p:cNvPr>
          <p:cNvSpPr/>
          <p:nvPr/>
        </p:nvSpPr>
        <p:spPr>
          <a:xfrm>
            <a:off x="1393028" y="2573578"/>
            <a:ext cx="540000" cy="5400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27670BB-9E12-2688-7AA8-4B2E2FE62B08}"/>
              </a:ext>
            </a:extLst>
          </p:cNvPr>
          <p:cNvCxnSpPr>
            <a:cxnSpLocks/>
          </p:cNvCxnSpPr>
          <p:nvPr/>
        </p:nvCxnSpPr>
        <p:spPr>
          <a:xfrm>
            <a:off x="8474136" y="3764745"/>
            <a:ext cx="2322450" cy="0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03228E5-DC94-2831-946F-3ECE3832A48D}"/>
              </a:ext>
            </a:extLst>
          </p:cNvPr>
          <p:cNvCxnSpPr>
            <a:cxnSpLocks/>
          </p:cNvCxnSpPr>
          <p:nvPr/>
        </p:nvCxnSpPr>
        <p:spPr>
          <a:xfrm>
            <a:off x="8465985" y="4172572"/>
            <a:ext cx="2325577" cy="244455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03AE135-2436-202B-F898-6923CA2A0A49}"/>
              </a:ext>
            </a:extLst>
          </p:cNvPr>
          <p:cNvCxnSpPr>
            <a:cxnSpLocks/>
          </p:cNvCxnSpPr>
          <p:nvPr/>
        </p:nvCxnSpPr>
        <p:spPr>
          <a:xfrm>
            <a:off x="8393279" y="4562626"/>
            <a:ext cx="2310108" cy="498103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4C18B77-E508-3905-7ADD-E2EB4A25763E}"/>
              </a:ext>
            </a:extLst>
          </p:cNvPr>
          <p:cNvCxnSpPr>
            <a:cxnSpLocks/>
          </p:cNvCxnSpPr>
          <p:nvPr/>
        </p:nvCxnSpPr>
        <p:spPr>
          <a:xfrm flipV="1">
            <a:off x="8472456" y="3109807"/>
            <a:ext cx="2324924" cy="257292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6655F0C0-B65A-A12F-680A-05BC9B2AD961}"/>
              </a:ext>
            </a:extLst>
          </p:cNvPr>
          <p:cNvCxnSpPr>
            <a:cxnSpLocks/>
          </p:cNvCxnSpPr>
          <p:nvPr/>
        </p:nvCxnSpPr>
        <p:spPr>
          <a:xfrm flipV="1">
            <a:off x="8431209" y="2451872"/>
            <a:ext cx="2304000" cy="515352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A picture containing indoor, mollusk, invertebrate, different&#10;&#10;Description automatically generated">
            <a:extLst>
              <a:ext uri="{FF2B5EF4-FFF2-40B4-BE49-F238E27FC236}">
                <a16:creationId xmlns:a16="http://schemas.microsoft.com/office/drawing/2014/main" id="{90168298-CF51-902E-91DF-B43BCB2E3B5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3"/>
          <a:stretch/>
        </p:blipFill>
        <p:spPr>
          <a:xfrm>
            <a:off x="3527138" y="1075602"/>
            <a:ext cx="2767644" cy="2757389"/>
          </a:xfrm>
          <a:prstGeom prst="rect">
            <a:avLst/>
          </a:prstGeom>
        </p:spPr>
      </p:pic>
      <p:pic>
        <p:nvPicPr>
          <p:cNvPr id="3" name="Picture 2" descr="A picture containing mollusk, close&#10;&#10;Description automatically generated">
            <a:extLst>
              <a:ext uri="{FF2B5EF4-FFF2-40B4-BE49-F238E27FC236}">
                <a16:creationId xmlns:a16="http://schemas.microsoft.com/office/drawing/2014/main" id="{33E00775-815B-9B40-9786-C00654E863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3"/>
          <a:stretch/>
        </p:blipFill>
        <p:spPr>
          <a:xfrm>
            <a:off x="3524420" y="3964812"/>
            <a:ext cx="2770093" cy="2757389"/>
          </a:xfrm>
          <a:prstGeom prst="rect">
            <a:avLst/>
          </a:prstGeom>
        </p:spPr>
      </p:pic>
      <p:pic>
        <p:nvPicPr>
          <p:cNvPr id="4" name="Picture 3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68BD2EBE-A3B3-3BAB-128E-A5301EFC59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2592" y="1850464"/>
            <a:ext cx="5644530" cy="409666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29D9864-0228-040E-FAA7-E1ECB0CDD7A9}"/>
              </a:ext>
            </a:extLst>
          </p:cNvPr>
          <p:cNvSpPr txBox="1"/>
          <p:nvPr/>
        </p:nvSpPr>
        <p:spPr>
          <a:xfrm>
            <a:off x="8724247" y="6159736"/>
            <a:ext cx="20486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confidence interval</a:t>
            </a:r>
          </a:p>
          <a:p>
            <a:r>
              <a:rPr lang="en-US" dirty="0"/>
              <a:t>background level </a:t>
            </a:r>
            <a:endParaRPr lang="cs-CZ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83B8E11-0729-C2FB-0C2A-C8816EEB78AC}"/>
              </a:ext>
            </a:extLst>
          </p:cNvPr>
          <p:cNvSpPr/>
          <p:nvPr/>
        </p:nvSpPr>
        <p:spPr>
          <a:xfrm>
            <a:off x="8423006" y="6255252"/>
            <a:ext cx="227649" cy="227649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1084736-1275-C64A-2CE3-3D89B177BCE2}"/>
              </a:ext>
            </a:extLst>
          </p:cNvPr>
          <p:cNvCxnSpPr/>
          <p:nvPr/>
        </p:nvCxnSpPr>
        <p:spPr>
          <a:xfrm>
            <a:off x="8374831" y="6629073"/>
            <a:ext cx="324000" cy="0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1673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  <p:bldP spid="12" grpId="0" animBg="1"/>
      <p:bldP spid="13" grpId="0" animBg="1"/>
      <p:bldP spid="14" grpId="0" animBg="1"/>
      <p:bldP spid="10" grpId="0"/>
      <p:bldP spid="11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>
            <a:extLst>
              <a:ext uri="{FF2B5EF4-FFF2-40B4-BE49-F238E27FC236}">
                <a16:creationId xmlns:a16="http://schemas.microsoft.com/office/drawing/2014/main" id="{F0C74E0A-C75F-4402-A063-D3014FC4D25D}"/>
              </a:ext>
            </a:extLst>
          </p:cNvPr>
          <p:cNvSpPr txBox="1">
            <a:spLocks/>
          </p:cNvSpPr>
          <p:nvPr/>
        </p:nvSpPr>
        <p:spPr>
          <a:xfrm>
            <a:off x="0" y="104000"/>
            <a:ext cx="12192000" cy="563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>
                <a:latin typeface="Calibri" panose="020F0502020204030204" pitchFamily="34" charset="0"/>
                <a:ea typeface="Britannic Bold" charset="0"/>
                <a:cs typeface="Calibri" panose="020F0502020204030204" pitchFamily="34" charset="0"/>
              </a:rPr>
              <a:t>Sub-tomogram reconstruction of EhV-201 vertex</a:t>
            </a:r>
          </a:p>
        </p:txBody>
      </p:sp>
      <p:pic>
        <p:nvPicPr>
          <p:cNvPr id="3" name="Picture 2" descr="A picture containing manhole cover&#10;&#10;Description automatically generated">
            <a:extLst>
              <a:ext uri="{FF2B5EF4-FFF2-40B4-BE49-F238E27FC236}">
                <a16:creationId xmlns:a16="http://schemas.microsoft.com/office/drawing/2014/main" id="{1B00EA80-E46B-045E-45DF-E413AA4410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393" y="1372253"/>
            <a:ext cx="4281096" cy="4317118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BE636BC5-7EC7-6E77-9C81-6812663EF10B}"/>
              </a:ext>
            </a:extLst>
          </p:cNvPr>
          <p:cNvSpPr/>
          <p:nvPr/>
        </p:nvSpPr>
        <p:spPr>
          <a:xfrm>
            <a:off x="2726985" y="3070372"/>
            <a:ext cx="526943" cy="526943"/>
          </a:xfrm>
          <a:prstGeom prst="ellipse">
            <a:avLst/>
          </a:prstGeom>
          <a:noFill/>
          <a:ln w="285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6A6A691-2F8C-8B1E-007E-ECE3D9FC8795}"/>
              </a:ext>
            </a:extLst>
          </p:cNvPr>
          <p:cNvSpPr/>
          <p:nvPr/>
        </p:nvSpPr>
        <p:spPr>
          <a:xfrm>
            <a:off x="3042118" y="5062958"/>
            <a:ext cx="526943" cy="526943"/>
          </a:xfrm>
          <a:prstGeom prst="ellipse">
            <a:avLst/>
          </a:prstGeom>
          <a:noFill/>
          <a:ln w="285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84F8373-4B40-B7B9-16DC-756A7E2DBF2C}"/>
              </a:ext>
            </a:extLst>
          </p:cNvPr>
          <p:cNvSpPr/>
          <p:nvPr/>
        </p:nvSpPr>
        <p:spPr>
          <a:xfrm>
            <a:off x="3713705" y="3448552"/>
            <a:ext cx="360000" cy="360000"/>
          </a:xfrm>
          <a:prstGeom prst="ellipse">
            <a:avLst/>
          </a:prstGeom>
          <a:noFill/>
          <a:ln w="285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B603A74-4C50-70CC-9759-391855581902}"/>
              </a:ext>
            </a:extLst>
          </p:cNvPr>
          <p:cNvSpPr/>
          <p:nvPr/>
        </p:nvSpPr>
        <p:spPr>
          <a:xfrm>
            <a:off x="2045056" y="3755934"/>
            <a:ext cx="325468" cy="325468"/>
          </a:xfrm>
          <a:prstGeom prst="ellipse">
            <a:avLst/>
          </a:prstGeom>
          <a:noFill/>
          <a:ln w="285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53B4FC6-B7DB-75F1-CD0A-7AC5DD4E8848}"/>
              </a:ext>
            </a:extLst>
          </p:cNvPr>
          <p:cNvSpPr/>
          <p:nvPr/>
        </p:nvSpPr>
        <p:spPr>
          <a:xfrm>
            <a:off x="2181963" y="4757102"/>
            <a:ext cx="444284" cy="444284"/>
          </a:xfrm>
          <a:prstGeom prst="ellipse">
            <a:avLst/>
          </a:prstGeom>
          <a:noFill/>
          <a:ln w="285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864E571-F530-7B33-8C98-72E29EB8C9E1}"/>
              </a:ext>
            </a:extLst>
          </p:cNvPr>
          <p:cNvSpPr/>
          <p:nvPr/>
        </p:nvSpPr>
        <p:spPr>
          <a:xfrm>
            <a:off x="3938442" y="4436805"/>
            <a:ext cx="360000" cy="360000"/>
          </a:xfrm>
          <a:prstGeom prst="ellipse">
            <a:avLst/>
          </a:prstGeom>
          <a:noFill/>
          <a:ln w="285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6C1A6AC7-F25A-929B-E309-AC8C83A2CA37}"/>
              </a:ext>
            </a:extLst>
          </p:cNvPr>
          <p:cNvSpPr/>
          <p:nvPr/>
        </p:nvSpPr>
        <p:spPr>
          <a:xfrm>
            <a:off x="332490" y="2702050"/>
            <a:ext cx="441707" cy="441707"/>
          </a:xfrm>
          <a:prstGeom prst="ellipse">
            <a:avLst/>
          </a:prstGeom>
          <a:noFill/>
          <a:ln w="285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79F9C32-88E1-78AA-5F95-94B349C826DF}"/>
              </a:ext>
            </a:extLst>
          </p:cNvPr>
          <p:cNvSpPr/>
          <p:nvPr/>
        </p:nvSpPr>
        <p:spPr>
          <a:xfrm>
            <a:off x="1166815" y="3513123"/>
            <a:ext cx="441707" cy="441707"/>
          </a:xfrm>
          <a:prstGeom prst="ellipse">
            <a:avLst/>
          </a:prstGeom>
          <a:noFill/>
          <a:ln w="285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A701941-DA75-E08D-A58F-AB066DC53DAF}"/>
              </a:ext>
            </a:extLst>
          </p:cNvPr>
          <p:cNvSpPr/>
          <p:nvPr/>
        </p:nvSpPr>
        <p:spPr>
          <a:xfrm>
            <a:off x="1647264" y="1490595"/>
            <a:ext cx="325468" cy="325468"/>
          </a:xfrm>
          <a:prstGeom prst="ellipse">
            <a:avLst/>
          </a:prstGeom>
          <a:noFill/>
          <a:ln w="285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EDB202CF-950D-8FEB-11DC-5F2320653042}"/>
              </a:ext>
            </a:extLst>
          </p:cNvPr>
          <p:cNvSpPr/>
          <p:nvPr/>
        </p:nvSpPr>
        <p:spPr>
          <a:xfrm>
            <a:off x="714782" y="1875467"/>
            <a:ext cx="248872" cy="248872"/>
          </a:xfrm>
          <a:prstGeom prst="ellipse">
            <a:avLst/>
          </a:prstGeom>
          <a:noFill/>
          <a:ln w="285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692BD69F-B37D-30C9-40BC-6B775041FDB5}"/>
              </a:ext>
            </a:extLst>
          </p:cNvPr>
          <p:cNvSpPr/>
          <p:nvPr/>
        </p:nvSpPr>
        <p:spPr>
          <a:xfrm>
            <a:off x="2510002" y="2283590"/>
            <a:ext cx="248872" cy="248872"/>
          </a:xfrm>
          <a:prstGeom prst="ellipse">
            <a:avLst/>
          </a:prstGeom>
          <a:noFill/>
          <a:ln w="285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7" name="Rectangle 2">
            <a:extLst>
              <a:ext uri="{FF2B5EF4-FFF2-40B4-BE49-F238E27FC236}">
                <a16:creationId xmlns:a16="http://schemas.microsoft.com/office/drawing/2014/main" id="{085D188B-9FD8-6A09-4076-21B729730C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CZ"/>
          </a:p>
        </p:txBody>
      </p:sp>
      <p:pic>
        <p:nvPicPr>
          <p:cNvPr id="4097" name="Picture 25" descr="A close-up of a diagram&#10;&#10;Description automatically generated">
            <a:extLst>
              <a:ext uri="{FF2B5EF4-FFF2-40B4-BE49-F238E27FC236}">
                <a16:creationId xmlns:a16="http://schemas.microsoft.com/office/drawing/2014/main" id="{92359D5C-A873-1975-77ED-8493C490C9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97" t="58793" r="39139" b="23409"/>
          <a:stretch>
            <a:fillRect/>
          </a:stretch>
        </p:blipFill>
        <p:spPr bwMode="auto">
          <a:xfrm>
            <a:off x="4794060" y="762712"/>
            <a:ext cx="7135246" cy="5941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2691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D28B5-E032-4276-A995-25ECD047E76C}" type="slidenum">
              <a:rPr lang="en-GB" smtClean="0"/>
              <a:pPr/>
              <a:t>9</a:t>
            </a:fld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1991544" y="116632"/>
            <a:ext cx="82089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What is important research question?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67408" y="2996953"/>
            <a:ext cx="972108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/>
              <a:t>1.  It asks about something other people care about 	</a:t>
            </a:r>
          </a:p>
          <a:p>
            <a:r>
              <a:rPr lang="en-US" sz="2800" i="1" dirty="0"/>
              <a:t>2.  It builds on what you and others already know </a:t>
            </a:r>
          </a:p>
          <a:p>
            <a:r>
              <a:rPr lang="en-US" sz="2800" i="1" dirty="0"/>
              <a:t>3.  It allows you to learn something you don't already know</a:t>
            </a:r>
          </a:p>
          <a:p>
            <a:r>
              <a:rPr lang="en-US" sz="2800" b="1" i="1" dirty="0"/>
              <a:t>Summary – It helps you to predict future in a meaningful way. </a:t>
            </a:r>
            <a:endParaRPr lang="en-US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767408" y="1325960"/>
            <a:ext cx="878497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0" dirty="0"/>
              <a:t>Interesting x Important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95400" y="5013176"/>
            <a:ext cx="106571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What are evolutionary relationships of anaerobic </a:t>
            </a:r>
            <a:r>
              <a:rPr lang="en-US" sz="2800" dirty="0" err="1"/>
              <a:t>protists</a:t>
            </a:r>
            <a:r>
              <a:rPr lang="en-US" sz="2800" dirty="0"/>
              <a:t>?</a:t>
            </a:r>
          </a:p>
          <a:p>
            <a:r>
              <a:rPr lang="en-US" sz="2800" dirty="0"/>
              <a:t>What is the probability of Ebola epidemics spreading outside of Africa?</a:t>
            </a:r>
          </a:p>
        </p:txBody>
      </p:sp>
    </p:spTree>
    <p:extLst>
      <p:ext uri="{BB962C8B-B14F-4D97-AF65-F5344CB8AC3E}">
        <p14:creationId xmlns:p14="http://schemas.microsoft.com/office/powerpoint/2010/main" val="3971917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objekt pro číslo snímku 3">
            <a:extLst>
              <a:ext uri="{FF2B5EF4-FFF2-40B4-BE49-F238E27FC236}">
                <a16:creationId xmlns:a16="http://schemas.microsoft.com/office/drawing/2014/main" id="{9119BE6C-3C81-474D-83C0-AEA841A83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47265" y="6498000"/>
            <a:ext cx="2057400" cy="360000"/>
          </a:xfrm>
        </p:spPr>
        <p:txBody>
          <a:bodyPr/>
          <a:lstStyle/>
          <a:p>
            <a:fld id="{E469420E-0F83-0346-B7E2-579E71CE0919}" type="slidenum">
              <a:rPr lang="cs-CZ" sz="2200" b="1">
                <a:solidFill>
                  <a:schemeClr val="tx1"/>
                </a:solidFill>
              </a:rPr>
              <a:pPr/>
              <a:t>90</a:t>
            </a:fld>
            <a:endParaRPr lang="cs-CZ" sz="2200" b="1" dirty="0">
              <a:solidFill>
                <a:schemeClr val="tx1"/>
              </a:solidFill>
            </a:endParaRPr>
          </a:p>
        </p:txBody>
      </p:sp>
      <p:pic>
        <p:nvPicPr>
          <p:cNvPr id="4" name="Picture 3" descr="A close-up of several circles&#10;&#10;Description automatically generated">
            <a:extLst>
              <a:ext uri="{FF2B5EF4-FFF2-40B4-BE49-F238E27FC236}">
                <a16:creationId xmlns:a16="http://schemas.microsoft.com/office/drawing/2014/main" id="{83DBAC7E-147C-BA86-8D6E-126C17B3A41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454"/>
          <a:stretch/>
        </p:blipFill>
        <p:spPr>
          <a:xfrm>
            <a:off x="142636" y="1393176"/>
            <a:ext cx="4661238" cy="46800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6F8295F-4AE0-1232-2374-684557FE9450}"/>
              </a:ext>
            </a:extLst>
          </p:cNvPr>
          <p:cNvSpPr txBox="1"/>
          <p:nvPr/>
        </p:nvSpPr>
        <p:spPr>
          <a:xfrm>
            <a:off x="115896" y="5741773"/>
            <a:ext cx="5806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10 nm</a:t>
            </a:r>
            <a:endParaRPr lang="cs-CZ" sz="1200" dirty="0">
              <a:solidFill>
                <a:schemeClr val="bg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ED2334E-858C-B529-D7DC-5CF43117F7D3}"/>
              </a:ext>
            </a:extLst>
          </p:cNvPr>
          <p:cNvSpPr/>
          <p:nvPr/>
        </p:nvSpPr>
        <p:spPr>
          <a:xfrm>
            <a:off x="203697" y="5951609"/>
            <a:ext cx="385954" cy="766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3C38AA7-05FB-2F47-A75C-730F10E08C4F}"/>
              </a:ext>
            </a:extLst>
          </p:cNvPr>
          <p:cNvSpPr txBox="1">
            <a:spLocks/>
          </p:cNvSpPr>
          <p:nvPr/>
        </p:nvSpPr>
        <p:spPr>
          <a:xfrm>
            <a:off x="0" y="131989"/>
            <a:ext cx="12192000" cy="563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i="1" dirty="0">
                <a:latin typeface="Calibri" panose="020F0502020204030204" pitchFamily="34" charset="0"/>
                <a:ea typeface="Britannic Bold" charset="0"/>
                <a:cs typeface="Calibri" panose="020F0502020204030204" pitchFamily="34" charset="0"/>
              </a:rPr>
              <a:t>T-</a:t>
            </a:r>
            <a:r>
              <a:rPr lang="en-GB" dirty="0">
                <a:latin typeface="Calibri" panose="020F0502020204030204" pitchFamily="34" charset="0"/>
                <a:ea typeface="Britannic Bold" charset="0"/>
                <a:cs typeface="Calibri" panose="020F0502020204030204" pitchFamily="34" charset="0"/>
              </a:rPr>
              <a:t>number and ideal EhV-201 virion</a:t>
            </a:r>
          </a:p>
        </p:txBody>
      </p:sp>
    </p:spTree>
    <p:extLst>
      <p:ext uri="{BB962C8B-B14F-4D97-AF65-F5344CB8AC3E}">
        <p14:creationId xmlns:p14="http://schemas.microsoft.com/office/powerpoint/2010/main" val="3240151635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objekt pro číslo snímku 3">
            <a:extLst>
              <a:ext uri="{FF2B5EF4-FFF2-40B4-BE49-F238E27FC236}">
                <a16:creationId xmlns:a16="http://schemas.microsoft.com/office/drawing/2014/main" id="{9119BE6C-3C81-474D-83C0-AEA841A83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47265" y="6498000"/>
            <a:ext cx="2057400" cy="360000"/>
          </a:xfrm>
        </p:spPr>
        <p:txBody>
          <a:bodyPr/>
          <a:lstStyle/>
          <a:p>
            <a:fld id="{E469420E-0F83-0346-B7E2-579E71CE0919}" type="slidenum">
              <a:rPr lang="cs-CZ" sz="2200" b="1">
                <a:solidFill>
                  <a:schemeClr val="tx1"/>
                </a:solidFill>
              </a:rPr>
              <a:pPr/>
              <a:t>91</a:t>
            </a:fld>
            <a:endParaRPr lang="cs-CZ" sz="2200" b="1" dirty="0">
              <a:solidFill>
                <a:schemeClr val="tx1"/>
              </a:solidFill>
            </a:endParaRPr>
          </a:p>
        </p:txBody>
      </p:sp>
      <p:pic>
        <p:nvPicPr>
          <p:cNvPr id="4" name="Picture 3" descr="A close-up of several circles&#10;&#10;Description automatically generated">
            <a:extLst>
              <a:ext uri="{FF2B5EF4-FFF2-40B4-BE49-F238E27FC236}">
                <a16:creationId xmlns:a16="http://schemas.microsoft.com/office/drawing/2014/main" id="{83DBAC7E-147C-BA86-8D6E-126C17B3A41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454"/>
          <a:stretch/>
        </p:blipFill>
        <p:spPr>
          <a:xfrm>
            <a:off x="142636" y="1393176"/>
            <a:ext cx="4661238" cy="46800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6F8295F-4AE0-1232-2374-684557FE9450}"/>
              </a:ext>
            </a:extLst>
          </p:cNvPr>
          <p:cNvSpPr txBox="1"/>
          <p:nvPr/>
        </p:nvSpPr>
        <p:spPr>
          <a:xfrm>
            <a:off x="115896" y="5741773"/>
            <a:ext cx="5806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10 nm</a:t>
            </a:r>
            <a:endParaRPr lang="cs-CZ" sz="1200" dirty="0">
              <a:solidFill>
                <a:schemeClr val="bg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ED2334E-858C-B529-D7DC-5CF43117F7D3}"/>
              </a:ext>
            </a:extLst>
          </p:cNvPr>
          <p:cNvSpPr/>
          <p:nvPr/>
        </p:nvSpPr>
        <p:spPr>
          <a:xfrm>
            <a:off x="203697" y="5951609"/>
            <a:ext cx="385954" cy="766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1" name="Picture 20" descr="A colorful pattern on a hexagon&#10;&#10;Description automatically generated">
            <a:extLst>
              <a:ext uri="{FF2B5EF4-FFF2-40B4-BE49-F238E27FC236}">
                <a16:creationId xmlns:a16="http://schemas.microsoft.com/office/drawing/2014/main" id="{6F484A81-B635-29EE-0017-43037B8429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8138" y="672677"/>
            <a:ext cx="6134852" cy="6120998"/>
          </a:xfrm>
          <a:prstGeom prst="rect">
            <a:avLst/>
          </a:prstGeom>
        </p:spPr>
      </p:pic>
      <p:sp>
        <p:nvSpPr>
          <p:cNvPr id="3" name="Nadpis 1">
            <a:extLst>
              <a:ext uri="{FF2B5EF4-FFF2-40B4-BE49-F238E27FC236}">
                <a16:creationId xmlns:a16="http://schemas.microsoft.com/office/drawing/2014/main" id="{6C30280B-F1F6-7AD1-380E-8548AAD65C49}"/>
              </a:ext>
            </a:extLst>
          </p:cNvPr>
          <p:cNvSpPr txBox="1">
            <a:spLocks/>
          </p:cNvSpPr>
          <p:nvPr/>
        </p:nvSpPr>
        <p:spPr>
          <a:xfrm>
            <a:off x="0" y="131989"/>
            <a:ext cx="12192000" cy="563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i="1" dirty="0">
                <a:latin typeface="Calibri" panose="020F0502020204030204" pitchFamily="34" charset="0"/>
                <a:ea typeface="Britannic Bold" charset="0"/>
                <a:cs typeface="Calibri" panose="020F0502020204030204" pitchFamily="34" charset="0"/>
              </a:rPr>
              <a:t>T-</a:t>
            </a:r>
            <a:r>
              <a:rPr lang="en-GB" dirty="0">
                <a:latin typeface="Calibri" panose="020F0502020204030204" pitchFamily="34" charset="0"/>
                <a:ea typeface="Britannic Bold" charset="0"/>
                <a:cs typeface="Calibri" panose="020F0502020204030204" pitchFamily="34" charset="0"/>
              </a:rPr>
              <a:t>number and ideal EhV-201 virion</a:t>
            </a:r>
          </a:p>
        </p:txBody>
      </p:sp>
    </p:spTree>
    <p:extLst>
      <p:ext uri="{BB962C8B-B14F-4D97-AF65-F5344CB8AC3E}">
        <p14:creationId xmlns:p14="http://schemas.microsoft.com/office/powerpoint/2010/main" val="3520254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2.96296E-6 L -0.43776 -0.00324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888" y="-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objekt pro číslo snímku 3">
            <a:extLst>
              <a:ext uri="{FF2B5EF4-FFF2-40B4-BE49-F238E27FC236}">
                <a16:creationId xmlns:a16="http://schemas.microsoft.com/office/drawing/2014/main" id="{9119BE6C-3C81-474D-83C0-AEA841A83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47265" y="6498000"/>
            <a:ext cx="2057400" cy="360000"/>
          </a:xfrm>
        </p:spPr>
        <p:txBody>
          <a:bodyPr/>
          <a:lstStyle/>
          <a:p>
            <a:fld id="{E469420E-0F83-0346-B7E2-579E71CE0919}" type="slidenum">
              <a:rPr lang="cs-CZ" sz="2200" b="1">
                <a:solidFill>
                  <a:schemeClr val="tx1"/>
                </a:solidFill>
              </a:rPr>
              <a:pPr/>
              <a:t>92</a:t>
            </a:fld>
            <a:endParaRPr lang="cs-CZ" sz="2200" b="1" dirty="0">
              <a:solidFill>
                <a:schemeClr val="tx1"/>
              </a:solidFill>
            </a:endParaRPr>
          </a:p>
        </p:txBody>
      </p:sp>
      <p:pic>
        <p:nvPicPr>
          <p:cNvPr id="4" name="Picture 3" descr="A close-up of several circles&#10;&#10;Description automatically generated">
            <a:extLst>
              <a:ext uri="{FF2B5EF4-FFF2-40B4-BE49-F238E27FC236}">
                <a16:creationId xmlns:a16="http://schemas.microsoft.com/office/drawing/2014/main" id="{83DBAC7E-147C-BA86-8D6E-126C17B3A41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454"/>
          <a:stretch/>
        </p:blipFill>
        <p:spPr>
          <a:xfrm>
            <a:off x="142636" y="1393176"/>
            <a:ext cx="4661238" cy="46800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6F8295F-4AE0-1232-2374-684557FE9450}"/>
              </a:ext>
            </a:extLst>
          </p:cNvPr>
          <p:cNvSpPr txBox="1"/>
          <p:nvPr/>
        </p:nvSpPr>
        <p:spPr>
          <a:xfrm>
            <a:off x="115896" y="5741773"/>
            <a:ext cx="5806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10 nm</a:t>
            </a:r>
            <a:endParaRPr lang="cs-CZ" sz="1200" dirty="0">
              <a:solidFill>
                <a:schemeClr val="bg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ED2334E-858C-B529-D7DC-5CF43117F7D3}"/>
              </a:ext>
            </a:extLst>
          </p:cNvPr>
          <p:cNvSpPr/>
          <p:nvPr/>
        </p:nvSpPr>
        <p:spPr>
          <a:xfrm>
            <a:off x="203697" y="5951609"/>
            <a:ext cx="385954" cy="766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1" name="Picture 20" descr="A colorful pattern on a hexagon&#10;&#10;Description automatically generated">
            <a:extLst>
              <a:ext uri="{FF2B5EF4-FFF2-40B4-BE49-F238E27FC236}">
                <a16:creationId xmlns:a16="http://schemas.microsoft.com/office/drawing/2014/main" id="{6F484A81-B635-29EE-0017-43037B8429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99" y="655259"/>
            <a:ext cx="6134852" cy="6120998"/>
          </a:xfrm>
          <a:prstGeom prst="rect">
            <a:avLst/>
          </a:prstGeom>
        </p:spPr>
      </p:pic>
      <p:pic>
        <p:nvPicPr>
          <p:cNvPr id="8" name="Picture 7" descr="A close-up of a structure&#10;&#10;Description automatically generated">
            <a:extLst>
              <a:ext uri="{FF2B5EF4-FFF2-40B4-BE49-F238E27FC236}">
                <a16:creationId xmlns:a16="http://schemas.microsoft.com/office/drawing/2014/main" id="{F7B36F9E-E173-AF03-B615-827ACC259C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319" y="3733176"/>
            <a:ext cx="3242218" cy="3060000"/>
          </a:xfrm>
          <a:prstGeom prst="rect">
            <a:avLst/>
          </a:prstGeom>
        </p:spPr>
      </p:pic>
      <p:pic>
        <p:nvPicPr>
          <p:cNvPr id="10" name="Picture 9" descr="A close-up of a bone structure&#10;&#10;Description automatically generated">
            <a:extLst>
              <a:ext uri="{FF2B5EF4-FFF2-40B4-BE49-F238E27FC236}">
                <a16:creationId xmlns:a16="http://schemas.microsoft.com/office/drawing/2014/main" id="{8D670CFB-4030-42B5-4B8C-6A836F3B44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0033" y="624443"/>
            <a:ext cx="3341301" cy="3060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16A210C-5F38-782F-C268-BB69C93B281D}"/>
              </a:ext>
            </a:extLst>
          </p:cNvPr>
          <p:cNvSpPr/>
          <p:nvPr/>
        </p:nvSpPr>
        <p:spPr>
          <a:xfrm>
            <a:off x="5417342" y="3343657"/>
            <a:ext cx="931961" cy="74420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7F250A6-DC07-6A7D-2F28-879DCE60EEE6}"/>
              </a:ext>
            </a:extLst>
          </p:cNvPr>
          <p:cNvSpPr txBox="1"/>
          <p:nvPr/>
        </p:nvSpPr>
        <p:spPr>
          <a:xfrm>
            <a:off x="7446934" y="3230821"/>
            <a:ext cx="5533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5 nm</a:t>
            </a:r>
            <a:endParaRPr lang="cs-CZ" sz="1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C59C7CE-4144-D3CF-4BC2-65DC7D33068D}"/>
              </a:ext>
            </a:extLst>
          </p:cNvPr>
          <p:cNvSpPr txBox="1"/>
          <p:nvPr/>
        </p:nvSpPr>
        <p:spPr>
          <a:xfrm>
            <a:off x="7457849" y="6366715"/>
            <a:ext cx="5533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5 nm</a:t>
            </a:r>
            <a:endParaRPr lang="cs-CZ" sz="1400" dirty="0"/>
          </a:p>
        </p:txBody>
      </p:sp>
      <p:sp>
        <p:nvSpPr>
          <p:cNvPr id="6" name="Nadpis 1">
            <a:extLst>
              <a:ext uri="{FF2B5EF4-FFF2-40B4-BE49-F238E27FC236}">
                <a16:creationId xmlns:a16="http://schemas.microsoft.com/office/drawing/2014/main" id="{1BA985A4-6B13-399F-B098-D087D9D231F9}"/>
              </a:ext>
            </a:extLst>
          </p:cNvPr>
          <p:cNvSpPr txBox="1">
            <a:spLocks/>
          </p:cNvSpPr>
          <p:nvPr/>
        </p:nvSpPr>
        <p:spPr>
          <a:xfrm>
            <a:off x="0" y="131989"/>
            <a:ext cx="12192000" cy="563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i="1" dirty="0">
                <a:latin typeface="Calibri" panose="020F0502020204030204" pitchFamily="34" charset="0"/>
                <a:ea typeface="Britannic Bold" charset="0"/>
                <a:cs typeface="Calibri" panose="020F0502020204030204" pitchFamily="34" charset="0"/>
              </a:rPr>
              <a:t>T-</a:t>
            </a:r>
            <a:r>
              <a:rPr lang="en-GB" dirty="0">
                <a:latin typeface="Calibri" panose="020F0502020204030204" pitchFamily="34" charset="0"/>
                <a:ea typeface="Britannic Bold" charset="0"/>
                <a:cs typeface="Calibri" panose="020F0502020204030204" pitchFamily="34" charset="0"/>
              </a:rPr>
              <a:t>number and ideal EhV-201 virion</a:t>
            </a:r>
          </a:p>
        </p:txBody>
      </p:sp>
    </p:spTree>
    <p:extLst>
      <p:ext uri="{BB962C8B-B14F-4D97-AF65-F5344CB8AC3E}">
        <p14:creationId xmlns:p14="http://schemas.microsoft.com/office/powerpoint/2010/main" val="1371524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2446</TotalTime>
  <Words>1745</Words>
  <Application>Microsoft Macintosh PowerPoint</Application>
  <PresentationFormat>Widescreen</PresentationFormat>
  <Paragraphs>299</Paragraphs>
  <Slides>92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92</vt:i4>
      </vt:variant>
    </vt:vector>
  </HeadingPairs>
  <TitlesOfParts>
    <vt:vector size="98" baseType="lpstr">
      <vt:lpstr>Arial</vt:lpstr>
      <vt:lpstr>Calibri</vt:lpstr>
      <vt:lpstr>Symbol</vt:lpstr>
      <vt:lpstr>Times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“Virion” – virus particle</vt:lpstr>
      <vt:lpstr>Are viruses alive?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>John Wiley and Sons, Inc.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King, Georgia - Chichester</dc:creator>
  <cp:keywords/>
  <dc:description/>
  <cp:lastModifiedBy>Pavel Plevka</cp:lastModifiedBy>
  <cp:revision>60</cp:revision>
  <dcterms:created xsi:type="dcterms:W3CDTF">2014-08-03T07:34:53Z</dcterms:created>
  <dcterms:modified xsi:type="dcterms:W3CDTF">2025-02-19T10:27:18Z</dcterms:modified>
  <cp:category/>
</cp:coreProperties>
</file>