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5" r:id="rId14"/>
    <p:sldId id="271" r:id="rId15"/>
    <p:sldId id="272" r:id="rId16"/>
    <p:sldId id="273" r:id="rId17"/>
    <p:sldId id="274" r:id="rId18"/>
    <p:sldId id="277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AF3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9" autoAdjust="0"/>
    <p:restoredTop sz="95768" autoAdjust="0"/>
  </p:normalViewPr>
  <p:slideViewPr>
    <p:cSldViewPr snapToGrid="0">
      <p:cViewPr varScale="1">
        <p:scale>
          <a:sx n="88" d="100"/>
          <a:sy n="88" d="100"/>
        </p:scale>
        <p:origin x="490" y="6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PKR is in the center of cellular response to different stress signals such as pathogens, lack of nutrients, cytokines, irradiation, mechanical stress, or ER stress.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089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5381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safe and effective vaccines are now licensed in 100 countries but used in 17 countries. Rotarix (GSK) vaccine is derived from single attenuated human rotavirus G1P[8], representative of the most common serotype identified worldwide. </a:t>
            </a:r>
            <a:r>
              <a:rPr lang="en-US" dirty="0" err="1"/>
              <a:t>RotaTeq</a:t>
            </a:r>
            <a:r>
              <a:rPr lang="en-US" dirty="0"/>
              <a:t> (Merck) is a pentavalent mixture of naturally attenuated bovine/human rotavirus </a:t>
            </a:r>
            <a:r>
              <a:rPr lang="en-US" dirty="0" err="1"/>
              <a:t>reassortants</a:t>
            </a:r>
            <a:r>
              <a:rPr lang="en-US" dirty="0"/>
              <a:t> representing G1, G2, G3, G4, and P[8] serotypes.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1409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B0F7ADA8-E0D8-E140-B3EB-7B177B99ED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84321F44-F4CD-1342-9190-83F802717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82366C8-899C-3046-9F1A-E4AA93091E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2C8EF9BC-CA15-F749-AE84-143521C1B7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CDFB5469-7B43-0D44-819F-C70413523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3839D93F-D054-0C49-B5BA-33CA7A41AA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E1F77B3-EBC6-1040-9535-33D9549B7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797919FE-C3ED-C14E-AED0-882F98229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4329B9F-B123-B646-A47E-27058DD10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1109301E-D1AD-0B43-976E-29DC995E1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DE62B41-48ED-D243-8CF8-571E1EC807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2E98577-C944-7148-9D17-F5F41F0E8A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Alimentární virové nákazy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sz="3200" dirty="0" err="1"/>
              <a:t>Alimentary</a:t>
            </a:r>
            <a:r>
              <a:rPr lang="cs-CZ" sz="3200" dirty="0"/>
              <a:t> </a:t>
            </a:r>
            <a:r>
              <a:rPr lang="cs-CZ" sz="3200" dirty="0" err="1"/>
              <a:t>infections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the</a:t>
            </a:r>
            <a:r>
              <a:rPr lang="cs-CZ" sz="3200" dirty="0"/>
              <a:t> </a:t>
            </a:r>
            <a:r>
              <a:rPr lang="cs-CZ" sz="3200" dirty="0" err="1"/>
              <a:t>gastrointestinal</a:t>
            </a:r>
            <a:r>
              <a:rPr lang="cs-CZ" sz="3200" dirty="0"/>
              <a:t> </a:t>
            </a:r>
            <a:r>
              <a:rPr lang="cs-CZ" sz="3200" dirty="0" err="1"/>
              <a:t>tract</a:t>
            </a:r>
            <a:endParaRPr lang="cs-CZ" sz="3200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3328670" y="5627370"/>
            <a:ext cx="553466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29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>
            <a:extLst>
              <a:ext uri="{FF2B5EF4-FFF2-40B4-BE49-F238E27FC236}">
                <a16:creationId xmlns:a16="http://schemas.microsoft.com/office/drawing/2014/main" id="{DF6B28F3-27F3-40A6-BBD0-AEB0DEBFEEE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602510" y="54145"/>
            <a:ext cx="3836258" cy="528336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cs-CZ" altLang="cs-CZ" sz="3200" dirty="0"/>
              <a:t>Virová hepatitida A</a:t>
            </a:r>
          </a:p>
        </p:txBody>
      </p:sp>
      <p:sp>
        <p:nvSpPr>
          <p:cNvPr id="47107" name="Zástupný symbol pro obsah 2">
            <a:extLst>
              <a:ext uri="{FF2B5EF4-FFF2-40B4-BE49-F238E27FC236}">
                <a16:creationId xmlns:a16="http://schemas.microsoft.com/office/drawing/2014/main" id="{F0BED9E1-EE80-4A1A-8AA4-89CD9746E48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17385" y="932121"/>
            <a:ext cx="11430000" cy="5545137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cs-CZ" altLang="cs-CZ" sz="1400" b="1" dirty="0">
                <a:solidFill>
                  <a:schemeClr val="tx2"/>
                </a:solidFill>
              </a:rPr>
              <a:t>(Benigně) probíhající hepatitida bez přechodu do chronicity</a:t>
            </a:r>
          </a:p>
          <a:p>
            <a:pPr eaLnBrk="1" hangingPunct="1">
              <a:buFontTx/>
              <a:buNone/>
            </a:pPr>
            <a:r>
              <a:rPr lang="cs-CZ" altLang="cs-CZ" sz="1400" b="1" dirty="0">
                <a:solidFill>
                  <a:schemeClr val="tx2"/>
                </a:solidFill>
              </a:rPr>
              <a:t>Epidemiologie a přenos</a:t>
            </a:r>
            <a:r>
              <a:rPr lang="cs-CZ" altLang="cs-CZ" sz="1400" dirty="0">
                <a:solidFill>
                  <a:schemeClr val="tx2"/>
                </a:solidFill>
              </a:rPr>
              <a:t>: vylučování viru stolicí (fekálně-orální přenos-znečištěné ruce, </a:t>
            </a:r>
            <a:r>
              <a:rPr lang="cs-CZ" altLang="cs-CZ" sz="1400" dirty="0" err="1">
                <a:solidFill>
                  <a:schemeClr val="tx2"/>
                </a:solidFill>
              </a:rPr>
              <a:t>kontamin</a:t>
            </a:r>
            <a:r>
              <a:rPr lang="cs-CZ" altLang="cs-CZ" sz="1400" dirty="0">
                <a:solidFill>
                  <a:schemeClr val="tx2"/>
                </a:solidFill>
              </a:rPr>
              <a:t>. voda a potraviny); </a:t>
            </a:r>
          </a:p>
          <a:p>
            <a:pPr eaLnBrk="1" hangingPunct="1">
              <a:buFontTx/>
              <a:buNone/>
            </a:pPr>
            <a:r>
              <a:rPr lang="cs-CZ" altLang="cs-CZ" sz="1400" dirty="0">
                <a:solidFill>
                  <a:schemeClr val="tx2"/>
                </a:solidFill>
              </a:rPr>
              <a:t>Celosvětově ročně hlášeno  asi 1,5 mil. klinických onemocnění</a:t>
            </a:r>
          </a:p>
          <a:p>
            <a:pPr eaLnBrk="1" hangingPunct="1">
              <a:buFontTx/>
              <a:buNone/>
            </a:pPr>
            <a:r>
              <a:rPr lang="cs-CZ" altLang="cs-CZ" sz="1400" dirty="0">
                <a:solidFill>
                  <a:schemeClr val="tx2"/>
                </a:solidFill>
              </a:rPr>
              <a:t>ČR: poslední největší epidemie (</a:t>
            </a:r>
            <a:r>
              <a:rPr lang="cs-CZ" altLang="cs-CZ" sz="1400" dirty="0" err="1">
                <a:solidFill>
                  <a:schemeClr val="tx2"/>
                </a:solidFill>
              </a:rPr>
              <a:t>kontamin</a:t>
            </a:r>
            <a:r>
              <a:rPr lang="cs-CZ" altLang="cs-CZ" sz="1400" dirty="0">
                <a:solidFill>
                  <a:schemeClr val="tx2"/>
                </a:solidFill>
              </a:rPr>
              <a:t>. jahodová dřeň z Polska, několik tis. lidí), dnes stovky případů (2008-bezdomovci, narkomané), epidemie v EU 2012-13 (1300 případů, 11 států EU: produkty z kontaminovaného ovoce), 2016-změna epidemiologie v EU (rizikové chování u homosexuálů)</a:t>
            </a:r>
          </a:p>
          <a:p>
            <a:pPr eaLnBrk="1" hangingPunct="1">
              <a:buFontTx/>
              <a:buNone/>
            </a:pPr>
            <a:r>
              <a:rPr lang="cs-CZ" altLang="cs-CZ" sz="1400" b="1" dirty="0">
                <a:solidFill>
                  <a:schemeClr val="tx2"/>
                </a:solidFill>
              </a:rPr>
              <a:t>Etiopatogeneze:</a:t>
            </a:r>
            <a:r>
              <a:rPr lang="cs-CZ" altLang="cs-CZ" sz="1400" dirty="0">
                <a:solidFill>
                  <a:schemeClr val="tx2"/>
                </a:solidFill>
              </a:rPr>
              <a:t> jaterní postižení vyvolané imunitní reakcí navozenou vir. infekcí (imunita celoživotní)</a:t>
            </a:r>
          </a:p>
          <a:p>
            <a:pPr eaLnBrk="1" hangingPunct="1">
              <a:buFontTx/>
              <a:buNone/>
            </a:pPr>
            <a:endParaRPr lang="cs-CZ" altLang="cs-CZ" sz="1400" dirty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400" b="1" dirty="0">
                <a:solidFill>
                  <a:schemeClr val="tx2"/>
                </a:solidFill>
              </a:rPr>
              <a:t>Inkubační doba: </a:t>
            </a:r>
            <a:r>
              <a:rPr lang="cs-CZ" altLang="cs-CZ" sz="1400" dirty="0">
                <a:solidFill>
                  <a:schemeClr val="tx2"/>
                </a:solidFill>
              </a:rPr>
              <a:t>15-50 dní, většinou měsíc</a:t>
            </a:r>
          </a:p>
          <a:p>
            <a:pPr eaLnBrk="1" hangingPunct="1">
              <a:buFontTx/>
              <a:buNone/>
            </a:pPr>
            <a:endParaRPr lang="cs-CZ" altLang="cs-CZ" sz="1400" dirty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400" b="1" dirty="0">
                <a:solidFill>
                  <a:schemeClr val="tx2"/>
                </a:solidFill>
              </a:rPr>
              <a:t>Klinický obraz: </a:t>
            </a:r>
            <a:r>
              <a:rPr lang="cs-CZ" altLang="cs-CZ" sz="1400" dirty="0">
                <a:solidFill>
                  <a:schemeClr val="tx2"/>
                </a:solidFill>
              </a:rPr>
              <a:t>závisí na věku infikovaného (v rozvojových zemích infekce v časném věku-klinicky nevýznamné-horečka, nauzea, zvracení, průjem), v rozvinutých zemích nákaza dětí i dospělých-průběh klinicky vážnější (žloutenka)</a:t>
            </a:r>
          </a:p>
          <a:p>
            <a:pPr eaLnBrk="1" hangingPunct="1">
              <a:buFontTx/>
              <a:buNone/>
            </a:pPr>
            <a:r>
              <a:rPr lang="cs-CZ" altLang="cs-CZ" sz="1400" b="1" dirty="0">
                <a:solidFill>
                  <a:schemeClr val="tx2"/>
                </a:solidFill>
              </a:rPr>
              <a:t>Prodromální stádium:</a:t>
            </a:r>
            <a:r>
              <a:rPr lang="cs-CZ" altLang="cs-CZ" sz="1400" dirty="0">
                <a:solidFill>
                  <a:schemeClr val="tx2"/>
                </a:solidFill>
              </a:rPr>
              <a:t> nauzea, bolesti břicha, průjem</a:t>
            </a:r>
          </a:p>
          <a:p>
            <a:pPr eaLnBrk="1" hangingPunct="1">
              <a:buFontTx/>
              <a:buNone/>
            </a:pPr>
            <a:endParaRPr lang="cs-CZ" altLang="cs-CZ" sz="1400" b="1" dirty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400" b="1" dirty="0">
                <a:solidFill>
                  <a:schemeClr val="tx2"/>
                </a:solidFill>
              </a:rPr>
              <a:t>Diagnostika:</a:t>
            </a:r>
            <a:r>
              <a:rPr lang="cs-CZ" altLang="cs-CZ" sz="1400" dirty="0">
                <a:solidFill>
                  <a:schemeClr val="tx2"/>
                </a:solidFill>
              </a:rPr>
              <a:t> klinický obraz (bezbolestný ikterus), zvýšené hladiny </a:t>
            </a:r>
            <a:r>
              <a:rPr lang="cs-CZ" altLang="cs-CZ" sz="1400" dirty="0" err="1">
                <a:solidFill>
                  <a:schemeClr val="tx2"/>
                </a:solidFill>
              </a:rPr>
              <a:t>aminotransferáz</a:t>
            </a:r>
            <a:r>
              <a:rPr lang="cs-CZ" altLang="cs-CZ" sz="1400" dirty="0">
                <a:solidFill>
                  <a:schemeClr val="tx2"/>
                </a:solidFill>
              </a:rPr>
              <a:t> (ALT, AST)</a:t>
            </a:r>
          </a:p>
          <a:p>
            <a:pPr eaLnBrk="1" hangingPunct="1">
              <a:buFontTx/>
              <a:buNone/>
            </a:pPr>
            <a:r>
              <a:rPr lang="cs-CZ" altLang="cs-CZ" sz="1400" dirty="0">
                <a:solidFill>
                  <a:schemeClr val="tx2"/>
                </a:solidFill>
              </a:rPr>
              <a:t>Sérologie: anti-HAV-</a:t>
            </a:r>
            <a:r>
              <a:rPr lang="cs-CZ" altLang="cs-CZ" sz="1400" dirty="0" err="1">
                <a:solidFill>
                  <a:schemeClr val="tx2"/>
                </a:solidFill>
              </a:rPr>
              <a:t>IgM</a:t>
            </a:r>
            <a:r>
              <a:rPr lang="cs-CZ" altLang="cs-CZ" sz="1400" dirty="0">
                <a:solidFill>
                  <a:schemeClr val="tx2"/>
                </a:solidFill>
              </a:rPr>
              <a:t> (akutní infekce)</a:t>
            </a:r>
          </a:p>
          <a:p>
            <a:pPr eaLnBrk="1" hangingPunct="1">
              <a:buFontTx/>
              <a:buNone/>
            </a:pPr>
            <a:endParaRPr lang="cs-CZ" altLang="cs-CZ" sz="1400" b="1" dirty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400" b="1" dirty="0">
                <a:solidFill>
                  <a:schemeClr val="tx2"/>
                </a:solidFill>
              </a:rPr>
              <a:t>Léčba:</a:t>
            </a:r>
            <a:r>
              <a:rPr lang="cs-CZ" altLang="cs-CZ" sz="1400" dirty="0">
                <a:solidFill>
                  <a:schemeClr val="tx2"/>
                </a:solidFill>
              </a:rPr>
              <a:t> symptomatická na nemocničním lůžku (klid, šetřící dieta, vitaminy, </a:t>
            </a:r>
            <a:r>
              <a:rPr lang="cs-CZ" altLang="cs-CZ" sz="1400" dirty="0" err="1">
                <a:solidFill>
                  <a:schemeClr val="tx2"/>
                </a:solidFill>
              </a:rPr>
              <a:t>hepatoprotektiva</a:t>
            </a:r>
            <a:r>
              <a:rPr lang="cs-CZ" altLang="cs-CZ" sz="1400" dirty="0">
                <a:solidFill>
                  <a:schemeClr val="tx2"/>
                </a:solidFill>
              </a:rPr>
              <a:t>)</a:t>
            </a:r>
          </a:p>
          <a:p>
            <a:pPr eaLnBrk="1" hangingPunct="1">
              <a:buFontTx/>
              <a:buNone/>
            </a:pPr>
            <a:endParaRPr lang="cs-CZ" altLang="cs-CZ" sz="1400" b="1" dirty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400" b="1" dirty="0">
                <a:solidFill>
                  <a:schemeClr val="tx2"/>
                </a:solidFill>
              </a:rPr>
              <a:t>Prevence:</a:t>
            </a:r>
            <a:r>
              <a:rPr lang="cs-CZ" altLang="cs-CZ" sz="1400" dirty="0">
                <a:solidFill>
                  <a:schemeClr val="tx2"/>
                </a:solidFill>
              </a:rPr>
              <a:t> aktivní a pasivní imunizace</a:t>
            </a:r>
          </a:p>
          <a:p>
            <a:pPr eaLnBrk="1" hangingPunct="1">
              <a:buFontTx/>
              <a:buNone/>
            </a:pPr>
            <a:r>
              <a:rPr lang="cs-CZ" altLang="cs-CZ" sz="1400" dirty="0">
                <a:solidFill>
                  <a:schemeClr val="tx2"/>
                </a:solidFill>
              </a:rPr>
              <a:t>Aktivní: inaktivovaná vakcína (cestovatelé a vojáci cestující do endemických zemí - Afrika, Jižní Amerika, Střední Východ; zdravotnický personál, rizikové skupiny: narkomané)</a:t>
            </a:r>
          </a:p>
          <a:p>
            <a:pPr eaLnBrk="1" hangingPunct="1">
              <a:buFontTx/>
              <a:buNone/>
            </a:pPr>
            <a:r>
              <a:rPr lang="cs-CZ" altLang="cs-CZ" sz="1400" dirty="0">
                <a:solidFill>
                  <a:schemeClr val="tx2"/>
                </a:solidFill>
              </a:rPr>
              <a:t>Možná současná vakcinace proti </a:t>
            </a:r>
            <a:r>
              <a:rPr lang="cs-CZ" altLang="cs-CZ" sz="1400" dirty="0" err="1">
                <a:solidFill>
                  <a:schemeClr val="tx2"/>
                </a:solidFill>
              </a:rPr>
              <a:t>hepA</a:t>
            </a:r>
            <a:r>
              <a:rPr lang="cs-CZ" altLang="cs-CZ" sz="1400" dirty="0">
                <a:solidFill>
                  <a:schemeClr val="tx2"/>
                </a:solidFill>
              </a:rPr>
              <a:t> a </a:t>
            </a:r>
            <a:r>
              <a:rPr lang="cs-CZ" altLang="cs-CZ" sz="1400" dirty="0" err="1">
                <a:solidFill>
                  <a:schemeClr val="tx2"/>
                </a:solidFill>
              </a:rPr>
              <a:t>hepB</a:t>
            </a:r>
            <a:endParaRPr lang="cs-CZ" altLang="cs-CZ" sz="1400" dirty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400" dirty="0">
                <a:solidFill>
                  <a:schemeClr val="tx2"/>
                </a:solidFill>
              </a:rPr>
              <a:t>Pasivní: podání imunoglobulinu (osoby v těsném kontaktu s nemocným, u nemocných zmírňuje příznaky onemocnění)</a:t>
            </a:r>
          </a:p>
          <a:p>
            <a:pPr eaLnBrk="1" hangingPunct="1">
              <a:buFontTx/>
              <a:buNone/>
            </a:pPr>
            <a:endParaRPr lang="cs-CZ" altLang="cs-CZ" sz="1400" dirty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endParaRPr lang="cs-CZ" altLang="cs-CZ" sz="1400" dirty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endParaRPr lang="cs-CZ" altLang="cs-CZ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904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179C06DE-44A6-41D0-8D3E-9F15D1F21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37" y="1433468"/>
            <a:ext cx="9079277" cy="517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Obdélník 1">
            <a:extLst>
              <a:ext uri="{FF2B5EF4-FFF2-40B4-BE49-F238E27FC236}">
                <a16:creationId xmlns:a16="http://schemas.microsoft.com/office/drawing/2014/main" id="{A58431D3-680C-40BD-896C-BFA8745DB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7339" y="420416"/>
            <a:ext cx="6245225" cy="4619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cs-CZ" sz="2400" dirty="0">
                <a:solidFill>
                  <a:schemeClr val="tx2"/>
                </a:solidFill>
              </a:rPr>
              <a:t>Akutní virová hepatitida A v </a:t>
            </a:r>
            <a:r>
              <a:rPr lang="cs-CZ" altLang="cs-CZ" sz="2400" dirty="0">
                <a:solidFill>
                  <a:schemeClr val="tx2"/>
                </a:solidFill>
              </a:rPr>
              <a:t>Č</a:t>
            </a:r>
            <a:r>
              <a:rPr lang="pt-BR" altLang="cs-CZ" sz="2400" dirty="0">
                <a:solidFill>
                  <a:schemeClr val="tx2"/>
                </a:solidFill>
              </a:rPr>
              <a:t>R </a:t>
            </a:r>
            <a:r>
              <a:rPr lang="cs-CZ" altLang="cs-CZ" sz="2400" dirty="0">
                <a:solidFill>
                  <a:schemeClr val="tx2"/>
                </a:solidFill>
              </a:rPr>
              <a:t>(</a:t>
            </a:r>
            <a:r>
              <a:rPr lang="pt-BR" altLang="cs-CZ" sz="2400" dirty="0">
                <a:solidFill>
                  <a:schemeClr val="tx2"/>
                </a:solidFill>
              </a:rPr>
              <a:t>1985–2013</a:t>
            </a:r>
            <a:r>
              <a:rPr lang="cs-CZ" altLang="cs-CZ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48132" name="TextovéPole 1">
            <a:extLst>
              <a:ext uri="{FF2B5EF4-FFF2-40B4-BE49-F238E27FC236}">
                <a16:creationId xmlns:a16="http://schemas.microsoft.com/office/drawing/2014/main" id="{635BC334-1652-4457-8A29-4DB062FB4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5616" y="6134600"/>
            <a:ext cx="1008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EPIDAT</a:t>
            </a:r>
          </a:p>
        </p:txBody>
      </p:sp>
    </p:spTree>
    <p:extLst>
      <p:ext uri="{BB962C8B-B14F-4D97-AF65-F5344CB8AC3E}">
        <p14:creationId xmlns:p14="http://schemas.microsoft.com/office/powerpoint/2010/main" val="409944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>
            <a:extLst>
              <a:ext uri="{FF2B5EF4-FFF2-40B4-BE49-F238E27FC236}">
                <a16:creationId xmlns:a16="http://schemas.microsoft.com/office/drawing/2014/main" id="{71CC1432-EC2A-4C40-A72C-68690AFA013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67814" y="188912"/>
            <a:ext cx="7504025" cy="500834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200" dirty="0"/>
              <a:t>Infekce vyvolané </a:t>
            </a:r>
            <a:r>
              <a:rPr lang="cs-CZ" altLang="cs-CZ" sz="3200" dirty="0" err="1"/>
              <a:t>noroviry</a:t>
            </a:r>
            <a:r>
              <a:rPr lang="cs-CZ" altLang="cs-CZ" sz="3200" dirty="0"/>
              <a:t> a (</a:t>
            </a:r>
            <a:r>
              <a:rPr lang="cs-CZ" altLang="cs-CZ" sz="3200" dirty="0" err="1"/>
              <a:t>sapoviry</a:t>
            </a:r>
            <a:r>
              <a:rPr lang="cs-CZ" altLang="cs-CZ" sz="3200" dirty="0"/>
              <a:t>)</a:t>
            </a:r>
          </a:p>
        </p:txBody>
      </p:sp>
      <p:sp>
        <p:nvSpPr>
          <p:cNvPr id="45059" name="Zástupný symbol pro obsah 2">
            <a:extLst>
              <a:ext uri="{FF2B5EF4-FFF2-40B4-BE49-F238E27FC236}">
                <a16:creationId xmlns:a16="http://schemas.microsoft.com/office/drawing/2014/main" id="{4890E24C-B55A-47DD-AB80-7BE0E4D61D5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03402" y="809196"/>
            <a:ext cx="11585196" cy="5761038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33CC"/>
                </a:solidFill>
              </a:rPr>
              <a:t>Taxonomicky: čel: </a:t>
            </a:r>
            <a:r>
              <a:rPr lang="cs-CZ" altLang="cs-CZ" sz="1600" i="1" dirty="0" err="1">
                <a:solidFill>
                  <a:srgbClr val="0033CC"/>
                </a:solidFill>
              </a:rPr>
              <a:t>Caliciviridae</a:t>
            </a:r>
            <a:endParaRPr lang="cs-CZ" altLang="cs-CZ" sz="1600" i="1" dirty="0">
              <a:solidFill>
                <a:srgbClr val="0033CC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2400" b="1" dirty="0" err="1">
                <a:solidFill>
                  <a:srgbClr val="0033CC"/>
                </a:solidFill>
              </a:rPr>
              <a:t>Norovirus</a:t>
            </a:r>
            <a:r>
              <a:rPr lang="cs-CZ" altLang="cs-CZ" sz="2400" b="1" dirty="0">
                <a:solidFill>
                  <a:srgbClr val="0033CC"/>
                </a:solidFill>
              </a:rPr>
              <a:t> (viry </a:t>
            </a:r>
            <a:r>
              <a:rPr lang="cs-CZ" altLang="cs-CZ" sz="2400" b="1" dirty="0" err="1">
                <a:solidFill>
                  <a:srgbClr val="0033CC"/>
                </a:solidFill>
              </a:rPr>
              <a:t>Norwalk</a:t>
            </a:r>
            <a:r>
              <a:rPr lang="cs-CZ" altLang="cs-CZ" sz="2400" b="1" dirty="0">
                <a:solidFill>
                  <a:srgbClr val="0033CC"/>
                </a:solidFill>
              </a:rPr>
              <a:t> a </a:t>
            </a:r>
            <a:r>
              <a:rPr lang="cs-CZ" altLang="cs-CZ" sz="2400" b="1" dirty="0" err="1">
                <a:solidFill>
                  <a:srgbClr val="0033CC"/>
                </a:solidFill>
              </a:rPr>
              <a:t>Norwalk-like</a:t>
            </a:r>
            <a:r>
              <a:rPr lang="cs-CZ" altLang="cs-CZ" sz="2400" b="1" dirty="0">
                <a:solidFill>
                  <a:srgbClr val="0033CC"/>
                </a:solidFill>
              </a:rPr>
              <a:t>)</a:t>
            </a:r>
            <a:r>
              <a:rPr lang="cs-CZ" altLang="cs-CZ" sz="1600" b="1" dirty="0">
                <a:solidFill>
                  <a:srgbClr val="0033CC"/>
                </a:solidFill>
              </a:rPr>
              <a:t> </a:t>
            </a:r>
            <a:endParaRPr lang="cs-CZ" altLang="cs-CZ" sz="1600" dirty="0">
              <a:solidFill>
                <a:srgbClr val="0033CC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33CC"/>
                </a:solidFill>
              </a:rPr>
              <a:t>poměrně rezistentní v prostředí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33CC"/>
                </a:solidFill>
              </a:rPr>
              <a:t>Přenos: fekálně-orální (kontaminovaná pitná voda, nevařené potraviny (jahody, maliny, saláty, moučníky, mořští živočichové), infekce po koupání v bazénech, stačí malá </a:t>
            </a:r>
            <a:r>
              <a:rPr lang="cs-CZ" altLang="cs-CZ" sz="1600" dirty="0" err="1">
                <a:solidFill>
                  <a:srgbClr val="0033CC"/>
                </a:solidFill>
              </a:rPr>
              <a:t>inf</a:t>
            </a:r>
            <a:r>
              <a:rPr lang="cs-CZ" altLang="cs-CZ" sz="1600" dirty="0">
                <a:solidFill>
                  <a:srgbClr val="0033CC"/>
                </a:solidFill>
              </a:rPr>
              <a:t>. dávka (10 PFU), odolné podobně jako </a:t>
            </a:r>
            <a:r>
              <a:rPr lang="cs-CZ" altLang="cs-CZ" sz="1600" dirty="0" err="1">
                <a:solidFill>
                  <a:srgbClr val="0033CC"/>
                </a:solidFill>
              </a:rPr>
              <a:t>rotaviry</a:t>
            </a:r>
            <a:endParaRPr lang="cs-CZ" altLang="cs-CZ" sz="1600" dirty="0">
              <a:solidFill>
                <a:srgbClr val="0033CC"/>
              </a:solidFill>
            </a:endParaRPr>
          </a:p>
          <a:p>
            <a:pPr eaLnBrk="1" hangingPunct="1">
              <a:buFontTx/>
              <a:buNone/>
            </a:pPr>
            <a:endParaRPr lang="cs-CZ" altLang="cs-CZ" sz="1600" dirty="0">
              <a:solidFill>
                <a:srgbClr val="0033CC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33CC"/>
                </a:solidFill>
              </a:rPr>
              <a:t>Epidemiologie: v rozvojových zemích onemocnění malých dětí, v rozvinutých zemích starší děti a dospělí (zimní měsíce - </a:t>
            </a:r>
            <a:r>
              <a:rPr lang="en-US" altLang="cs-CZ" sz="1600" b="1" dirty="0">
                <a:solidFill>
                  <a:srgbClr val="0033CC"/>
                </a:solidFill>
                <a:cs typeface="Arial" panose="020B0604020202020204" pitchFamily="34" charset="0"/>
              </a:rPr>
              <a:t>'</a:t>
            </a:r>
            <a:r>
              <a:rPr lang="cs-CZ" altLang="cs-CZ" sz="1600" b="1" dirty="0" err="1">
                <a:solidFill>
                  <a:srgbClr val="0033CC"/>
                </a:solidFill>
              </a:rPr>
              <a:t>winter</a:t>
            </a:r>
            <a:r>
              <a:rPr lang="cs-CZ" altLang="cs-CZ" sz="1600" b="1" dirty="0">
                <a:solidFill>
                  <a:srgbClr val="0033CC"/>
                </a:solidFill>
              </a:rPr>
              <a:t> </a:t>
            </a:r>
            <a:r>
              <a:rPr lang="cs-CZ" altLang="cs-CZ" sz="1600" b="1" dirty="0" err="1">
                <a:solidFill>
                  <a:srgbClr val="0033CC"/>
                </a:solidFill>
              </a:rPr>
              <a:t>vomiting</a:t>
            </a:r>
            <a:r>
              <a:rPr lang="en-US" altLang="cs-CZ" sz="1600" b="1" dirty="0">
                <a:solidFill>
                  <a:srgbClr val="0033CC"/>
                </a:solidFill>
                <a:cs typeface="Arial" panose="020B0604020202020204" pitchFamily="34" charset="0"/>
              </a:rPr>
              <a:t>'</a:t>
            </a:r>
            <a:r>
              <a:rPr lang="cs-CZ" altLang="cs-CZ" sz="1600" dirty="0">
                <a:solidFill>
                  <a:srgbClr val="0033CC"/>
                </a:solidFill>
              </a:rPr>
              <a:t>), v USA až polovina gastroenteritid (23 mil. případů ročně)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33CC"/>
                </a:solidFill>
              </a:rPr>
              <a:t>Explozivní vodní alimentární epidemie, nemocnice, léčebny a geriatrická zařízení, zaoceánské lodě</a:t>
            </a:r>
          </a:p>
          <a:p>
            <a:pPr eaLnBrk="1" hangingPunct="1">
              <a:buFontTx/>
              <a:buNone/>
            </a:pPr>
            <a:endParaRPr lang="cs-CZ" altLang="cs-CZ" sz="1600" dirty="0">
              <a:solidFill>
                <a:srgbClr val="0033CC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33CC"/>
                </a:solidFill>
              </a:rPr>
              <a:t>Nejčastější původci gastroenteritid větších dětí a dospělých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33CC"/>
                </a:solidFill>
              </a:rPr>
              <a:t>Inkubační doba: 1-2 dny</a:t>
            </a:r>
          </a:p>
          <a:p>
            <a:pPr eaLnBrk="1" hangingPunct="1">
              <a:buFontTx/>
              <a:buNone/>
            </a:pPr>
            <a:endParaRPr lang="cs-CZ" altLang="cs-CZ" sz="1600" dirty="0">
              <a:solidFill>
                <a:srgbClr val="0033CC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33CC"/>
                </a:solidFill>
              </a:rPr>
              <a:t>Klinický průběh: bolesti břicha, zvracení, křeče, zimnice, horečka, bolest svalů a hlavy, vodnatá stolice, někdy asymptomatický průběh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33CC"/>
                </a:solidFill>
              </a:rPr>
              <a:t>Krátký, ale prudký průběh, onemocnění rychle odezní (do 48 hodin)</a:t>
            </a:r>
          </a:p>
          <a:p>
            <a:pPr eaLnBrk="1" hangingPunct="1">
              <a:buFontTx/>
              <a:buNone/>
            </a:pPr>
            <a:endParaRPr lang="cs-CZ" altLang="cs-CZ" sz="1600" dirty="0">
              <a:solidFill>
                <a:srgbClr val="0033CC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33CC"/>
                </a:solidFill>
              </a:rPr>
              <a:t>Diagnostika: průkaz metodou ELISA v nativní stolici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33CC"/>
                </a:solidFill>
              </a:rPr>
              <a:t>Léčba: rehydratace</a:t>
            </a:r>
          </a:p>
          <a:p>
            <a:pPr eaLnBrk="1" hangingPunct="1">
              <a:buFontTx/>
              <a:buNone/>
            </a:pPr>
            <a:endParaRPr lang="cs-CZ" altLang="cs-CZ" sz="1600" dirty="0">
              <a:solidFill>
                <a:srgbClr val="0033CC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33CC"/>
                </a:solidFill>
              </a:rPr>
              <a:t>Prevence: důsledná hygienicko-epidemická opatření (i při přípravě pokrmů), kontrola vodních zdrojů </a:t>
            </a:r>
          </a:p>
          <a:p>
            <a:pPr eaLnBrk="1" hangingPunct="1">
              <a:buFontTx/>
              <a:buNone/>
            </a:pPr>
            <a:endParaRPr lang="cs-CZ" altLang="cs-CZ" sz="16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25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735978" y="49213"/>
            <a:ext cx="372726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sz="3600" dirty="0" err="1">
                <a:solidFill>
                  <a:srgbClr val="0033CC"/>
                </a:solidFill>
                <a:latin typeface="+mn-lt"/>
              </a:rPr>
              <a:t>Noroviry</a:t>
            </a:r>
            <a:r>
              <a:rPr lang="cs-CZ" sz="3600" dirty="0">
                <a:solidFill>
                  <a:srgbClr val="0033CC"/>
                </a:solidFill>
                <a:latin typeface="+mn-lt"/>
              </a:rPr>
              <a:t> - přenos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751" y="713832"/>
            <a:ext cx="5511009" cy="578445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903" y="894806"/>
            <a:ext cx="3935186" cy="262345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903" y="3616226"/>
            <a:ext cx="2912896" cy="216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38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>
            <a:extLst>
              <a:ext uri="{FF2B5EF4-FFF2-40B4-BE49-F238E27FC236}">
                <a16:creationId xmlns:a16="http://schemas.microsoft.com/office/drawing/2014/main" id="{21DE1063-7317-48AE-ACA4-D12889C4633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10570" y="378732"/>
            <a:ext cx="6427740" cy="451576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cs-CZ" altLang="cs-CZ" sz="3200" dirty="0"/>
              <a:t>Infekce vyvolané </a:t>
            </a:r>
            <a:r>
              <a:rPr lang="cs-CZ" altLang="cs-CZ" sz="3200" dirty="0" err="1"/>
              <a:t>astroviry</a:t>
            </a:r>
            <a:r>
              <a:rPr lang="cs-CZ" altLang="cs-CZ" sz="3200" dirty="0"/>
              <a:t> a </a:t>
            </a:r>
            <a:r>
              <a:rPr lang="cs-CZ" altLang="cs-CZ" sz="3200" dirty="0" err="1"/>
              <a:t>toroviry</a:t>
            </a:r>
            <a:endParaRPr lang="cs-CZ" altLang="cs-CZ" sz="3200" dirty="0"/>
          </a:p>
        </p:txBody>
      </p:sp>
      <p:sp>
        <p:nvSpPr>
          <p:cNvPr id="46083" name="Zástupný symbol pro obsah 2">
            <a:extLst>
              <a:ext uri="{FF2B5EF4-FFF2-40B4-BE49-F238E27FC236}">
                <a16:creationId xmlns:a16="http://schemas.microsoft.com/office/drawing/2014/main" id="{F77A4D99-B25C-4488-8E79-54CF723BDAD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553673" y="1484313"/>
            <a:ext cx="9811115" cy="4525962"/>
          </a:xfrm>
        </p:spPr>
        <p:txBody>
          <a:bodyPr/>
          <a:lstStyle/>
          <a:p>
            <a:r>
              <a:rPr lang="cs-CZ" altLang="cs-CZ" sz="1800" b="1" dirty="0" err="1">
                <a:solidFill>
                  <a:srgbClr val="0033CC"/>
                </a:solidFill>
              </a:rPr>
              <a:t>Astroviry</a:t>
            </a:r>
            <a:endParaRPr lang="cs-CZ" altLang="cs-CZ" sz="1800" b="1" dirty="0">
              <a:solidFill>
                <a:srgbClr val="0033CC"/>
              </a:solidFill>
            </a:endParaRPr>
          </a:p>
          <a:p>
            <a:r>
              <a:rPr lang="cs-CZ" altLang="cs-CZ" sz="1800" dirty="0">
                <a:solidFill>
                  <a:srgbClr val="0033CC"/>
                </a:solidFill>
              </a:rPr>
              <a:t>8 lidských sérotypů</a:t>
            </a:r>
          </a:p>
          <a:p>
            <a:r>
              <a:rPr lang="cs-CZ" altLang="cs-CZ" sz="1800" dirty="0">
                <a:solidFill>
                  <a:srgbClr val="0033CC"/>
                </a:solidFill>
              </a:rPr>
              <a:t>Epidemiologie: nejčastěji postiženy kojenci, </a:t>
            </a:r>
            <a:r>
              <a:rPr lang="cs-CZ" altLang="cs-CZ" sz="1800" dirty="0" err="1">
                <a:solidFill>
                  <a:srgbClr val="0033CC"/>
                </a:solidFill>
              </a:rPr>
              <a:t>imunokompromitovaní</a:t>
            </a:r>
            <a:r>
              <a:rPr lang="cs-CZ" altLang="cs-CZ" sz="1800" dirty="0">
                <a:solidFill>
                  <a:srgbClr val="0033CC"/>
                </a:solidFill>
              </a:rPr>
              <a:t> pacienti, staří lidé</a:t>
            </a:r>
          </a:p>
          <a:p>
            <a:endParaRPr lang="cs-CZ" altLang="cs-CZ" sz="1800" dirty="0">
              <a:solidFill>
                <a:srgbClr val="0033CC"/>
              </a:solidFill>
            </a:endParaRPr>
          </a:p>
          <a:p>
            <a:r>
              <a:rPr lang="cs-CZ" altLang="cs-CZ" sz="1800" dirty="0">
                <a:solidFill>
                  <a:srgbClr val="0033CC"/>
                </a:solidFill>
              </a:rPr>
              <a:t>Přenos: fekálně-orální (zdroj: kontaminované mořské pokrmy, voda)</a:t>
            </a:r>
          </a:p>
          <a:p>
            <a:r>
              <a:rPr lang="cs-CZ" altLang="cs-CZ" sz="1800" dirty="0">
                <a:solidFill>
                  <a:srgbClr val="0033CC"/>
                </a:solidFill>
              </a:rPr>
              <a:t>Inkubační doba: 1-4 dny </a:t>
            </a:r>
          </a:p>
          <a:p>
            <a:r>
              <a:rPr lang="cs-CZ" altLang="cs-CZ" sz="1800" dirty="0">
                <a:solidFill>
                  <a:srgbClr val="0033CC"/>
                </a:solidFill>
              </a:rPr>
              <a:t>Klinický obraz: vodnatý průjem, bolesti břicha, bolest hlavy, teplota, </a:t>
            </a:r>
            <a:r>
              <a:rPr lang="cs-CZ" altLang="cs-CZ" sz="1800" dirty="0" err="1">
                <a:solidFill>
                  <a:srgbClr val="0033CC"/>
                </a:solidFill>
              </a:rPr>
              <a:t>nausea</a:t>
            </a:r>
            <a:r>
              <a:rPr lang="cs-CZ" altLang="cs-CZ" sz="1800" dirty="0">
                <a:solidFill>
                  <a:srgbClr val="0033CC"/>
                </a:solidFill>
              </a:rPr>
              <a:t>, zvracení</a:t>
            </a:r>
          </a:p>
          <a:p>
            <a:r>
              <a:rPr lang="cs-CZ" altLang="cs-CZ" sz="1800" dirty="0">
                <a:solidFill>
                  <a:srgbClr val="0033CC"/>
                </a:solidFill>
              </a:rPr>
              <a:t>Diagnostika: EM (při velkém množství viru ve stolici), IF (sérotypy), ELISA, PCR</a:t>
            </a:r>
          </a:p>
          <a:p>
            <a:endParaRPr lang="cs-CZ" altLang="cs-CZ" sz="1800" dirty="0">
              <a:solidFill>
                <a:srgbClr val="0033CC"/>
              </a:solidFill>
            </a:endParaRPr>
          </a:p>
          <a:p>
            <a:r>
              <a:rPr lang="cs-CZ" altLang="cs-CZ" sz="1800" b="1" dirty="0" err="1">
                <a:solidFill>
                  <a:srgbClr val="0033CC"/>
                </a:solidFill>
              </a:rPr>
              <a:t>Toroviry</a:t>
            </a:r>
            <a:endParaRPr lang="cs-CZ" altLang="cs-CZ" sz="1800" b="1" dirty="0">
              <a:solidFill>
                <a:srgbClr val="0033CC"/>
              </a:solidFill>
            </a:endParaRPr>
          </a:p>
          <a:p>
            <a:r>
              <a:rPr lang="cs-CZ" altLang="cs-CZ" sz="1800" dirty="0">
                <a:solidFill>
                  <a:srgbClr val="0033CC"/>
                </a:solidFill>
              </a:rPr>
              <a:t>Čel: </a:t>
            </a:r>
            <a:r>
              <a:rPr lang="cs-CZ" altLang="cs-CZ" sz="1800" i="1" dirty="0" err="1">
                <a:solidFill>
                  <a:srgbClr val="0033CC"/>
                </a:solidFill>
              </a:rPr>
              <a:t>Coronaviridae</a:t>
            </a:r>
            <a:r>
              <a:rPr lang="cs-CZ" altLang="cs-CZ" sz="1800" dirty="0">
                <a:solidFill>
                  <a:srgbClr val="0033CC"/>
                </a:solidFill>
              </a:rPr>
              <a:t> (rod </a:t>
            </a:r>
            <a:r>
              <a:rPr lang="cs-CZ" altLang="cs-CZ" sz="1800" i="1" dirty="0" err="1">
                <a:solidFill>
                  <a:srgbClr val="0033CC"/>
                </a:solidFill>
              </a:rPr>
              <a:t>Torovirus</a:t>
            </a:r>
            <a:r>
              <a:rPr lang="cs-CZ" altLang="cs-CZ" sz="1800" dirty="0">
                <a:solidFill>
                  <a:srgbClr val="0033CC"/>
                </a:solidFill>
              </a:rPr>
              <a:t>)</a:t>
            </a:r>
          </a:p>
          <a:p>
            <a:r>
              <a:rPr lang="cs-CZ" altLang="cs-CZ" sz="1800" dirty="0">
                <a:solidFill>
                  <a:srgbClr val="0033CC"/>
                </a:solidFill>
              </a:rPr>
              <a:t>Klinický obraz: vodnatý průjem u kojenců (2-12 měsíců)</a:t>
            </a:r>
          </a:p>
          <a:p>
            <a:r>
              <a:rPr lang="cs-CZ" altLang="cs-CZ" sz="1800" dirty="0">
                <a:solidFill>
                  <a:srgbClr val="0033CC"/>
                </a:solidFill>
              </a:rPr>
              <a:t>Diagnostika: EM</a:t>
            </a:r>
          </a:p>
          <a:p>
            <a:endParaRPr lang="cs-CZ" altLang="cs-CZ" sz="1800" dirty="0">
              <a:solidFill>
                <a:srgbClr val="0033CC"/>
              </a:solidFill>
            </a:endParaRPr>
          </a:p>
          <a:p>
            <a:endParaRPr lang="cs-CZ" altLang="cs-CZ" sz="1800" dirty="0">
              <a:solidFill>
                <a:srgbClr val="0033CC"/>
              </a:solidFill>
            </a:endParaRPr>
          </a:p>
          <a:p>
            <a:endParaRPr lang="cs-CZ" altLang="cs-CZ" sz="1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56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5710C245-1F40-44F6-88DC-2950B56E99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75675" y="242933"/>
            <a:ext cx="4509788" cy="462868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cs-CZ" altLang="cs-CZ" sz="3600" i="1">
                <a:solidFill>
                  <a:srgbClr val="0000FF"/>
                </a:solidFill>
              </a:rPr>
              <a:t>Hepevirus</a:t>
            </a:r>
            <a:r>
              <a:rPr lang="cs-CZ" altLang="cs-CZ" sz="3600">
                <a:solidFill>
                  <a:srgbClr val="0000FF"/>
                </a:solidFill>
              </a:rPr>
              <a:t> hepatitidy E</a:t>
            </a:r>
          </a:p>
        </p:txBody>
      </p:sp>
      <p:sp>
        <p:nvSpPr>
          <p:cNvPr id="225283" name="Rectangle 3">
            <a:extLst>
              <a:ext uri="{FF2B5EF4-FFF2-40B4-BE49-F238E27FC236}">
                <a16:creationId xmlns:a16="http://schemas.microsoft.com/office/drawing/2014/main" id="{B3415BEF-5CA7-47A9-A1F7-E19CBB2B1C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3677" y="1125538"/>
            <a:ext cx="9770246" cy="5472112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1800" dirty="0">
                <a:solidFill>
                  <a:srgbClr val="0000FF"/>
                </a:solidFill>
              </a:rPr>
              <a:t>Čeleď </a:t>
            </a:r>
            <a:r>
              <a:rPr lang="cs-CZ" altLang="cs-CZ" sz="1800" b="1" i="1" dirty="0" err="1">
                <a:solidFill>
                  <a:srgbClr val="0000FF"/>
                </a:solidFill>
              </a:rPr>
              <a:t>Hepeviridae</a:t>
            </a:r>
            <a:r>
              <a:rPr lang="cs-CZ" altLang="cs-CZ" sz="1800" dirty="0">
                <a:solidFill>
                  <a:srgbClr val="0000FF"/>
                </a:solidFill>
              </a:rPr>
              <a:t>; viriony sférické (30 </a:t>
            </a:r>
            <a:r>
              <a:rPr lang="cs-CZ" altLang="cs-CZ" sz="1800" dirty="0" err="1">
                <a:solidFill>
                  <a:srgbClr val="0000FF"/>
                </a:solidFill>
              </a:rPr>
              <a:t>nm</a:t>
            </a:r>
            <a:r>
              <a:rPr lang="cs-CZ" altLang="cs-CZ" sz="1800" dirty="0">
                <a:solidFill>
                  <a:srgbClr val="0000FF"/>
                </a:solidFill>
              </a:rPr>
              <a:t>), neobalené, a s 1 malou molekulou </a:t>
            </a:r>
            <a:r>
              <a:rPr lang="cs-CZ" altLang="cs-CZ" sz="1800" dirty="0" err="1">
                <a:solidFill>
                  <a:srgbClr val="0000FF"/>
                </a:solidFill>
              </a:rPr>
              <a:t>ss</a:t>
            </a:r>
            <a:r>
              <a:rPr lang="cs-CZ" altLang="cs-CZ" sz="1800" dirty="0">
                <a:solidFill>
                  <a:srgbClr val="0000FF"/>
                </a:solidFill>
              </a:rPr>
              <a:t>(+)RNA o velikosti 7 </a:t>
            </a:r>
            <a:r>
              <a:rPr lang="cs-CZ" altLang="cs-CZ" sz="1800" dirty="0" err="1">
                <a:solidFill>
                  <a:srgbClr val="0000FF"/>
                </a:solidFill>
              </a:rPr>
              <a:t>kbp</a:t>
            </a:r>
            <a:r>
              <a:rPr lang="cs-CZ" altLang="cs-CZ" sz="1800" dirty="0">
                <a:solidFill>
                  <a:srgbClr val="0000FF"/>
                </a:solidFill>
              </a:rPr>
              <a:t>; 4 uznané genotypy: </a:t>
            </a:r>
            <a:r>
              <a:rPr lang="cs-CZ" altLang="cs-CZ" sz="1800" dirty="0" err="1">
                <a:solidFill>
                  <a:srgbClr val="0000FF"/>
                </a:solidFill>
              </a:rPr>
              <a:t>antroponotické</a:t>
            </a:r>
            <a:r>
              <a:rPr lang="cs-CZ" altLang="cs-CZ" sz="1800" dirty="0">
                <a:solidFill>
                  <a:srgbClr val="0000FF"/>
                </a:solidFill>
              </a:rPr>
              <a:t> 1 a 2 (výskyt v „endemických“ oblastech s nedostatečnou hygienou), </a:t>
            </a:r>
            <a:r>
              <a:rPr lang="cs-CZ" altLang="cs-CZ" sz="1800" dirty="0" err="1">
                <a:solidFill>
                  <a:srgbClr val="0000FF"/>
                </a:solidFill>
              </a:rPr>
              <a:t>zoonotické</a:t>
            </a:r>
            <a:r>
              <a:rPr lang="cs-CZ" altLang="cs-CZ" sz="1800" dirty="0">
                <a:solidFill>
                  <a:srgbClr val="0000FF"/>
                </a:solidFill>
              </a:rPr>
              <a:t> 3 a 4.</a:t>
            </a:r>
          </a:p>
          <a:p>
            <a:pPr>
              <a:lnSpc>
                <a:spcPct val="80000"/>
              </a:lnSpc>
              <a:defRPr/>
            </a:pPr>
            <a:endParaRPr lang="cs-CZ" altLang="cs-CZ" sz="18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1800" dirty="0">
                <a:solidFill>
                  <a:srgbClr val="0000FF"/>
                </a:solidFill>
              </a:rPr>
              <a:t>Zdroj: prase domácí i divoké (rezervoár), jelen, srnec; dále pravděpodobně hlodavci (potkan, krysa), mořské plody; člověk.</a:t>
            </a:r>
          </a:p>
          <a:p>
            <a:pPr>
              <a:lnSpc>
                <a:spcPct val="80000"/>
              </a:lnSpc>
              <a:defRPr/>
            </a:pPr>
            <a:endParaRPr lang="cs-CZ" altLang="cs-CZ" sz="18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1800" dirty="0">
                <a:solidFill>
                  <a:srgbClr val="0000FF"/>
                </a:solidFill>
              </a:rPr>
              <a:t>Nemoc zvířete: </a:t>
            </a:r>
            <a:r>
              <a:rPr lang="cs-CZ" altLang="cs-CZ" sz="1800" dirty="0" err="1">
                <a:solidFill>
                  <a:srgbClr val="0000FF"/>
                </a:solidFill>
              </a:rPr>
              <a:t>inaparentní</a:t>
            </a:r>
            <a:r>
              <a:rPr lang="cs-CZ" altLang="cs-CZ" sz="1800" dirty="0">
                <a:solidFill>
                  <a:srgbClr val="0000FF"/>
                </a:solidFill>
              </a:rPr>
              <a:t> anebo gastroenteritida.</a:t>
            </a:r>
          </a:p>
          <a:p>
            <a:pPr>
              <a:lnSpc>
                <a:spcPct val="80000"/>
              </a:lnSpc>
              <a:defRPr/>
            </a:pPr>
            <a:endParaRPr lang="cs-CZ" altLang="cs-CZ" sz="18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1800" dirty="0">
                <a:solidFill>
                  <a:srgbClr val="0000FF"/>
                </a:solidFill>
              </a:rPr>
              <a:t>Přenos: alimentární ("food-</a:t>
            </a:r>
            <a:r>
              <a:rPr lang="cs-CZ" altLang="cs-CZ" sz="1800" dirty="0" err="1">
                <a:solidFill>
                  <a:srgbClr val="0000FF"/>
                </a:solidFill>
              </a:rPr>
              <a:t>borne</a:t>
            </a:r>
            <a:r>
              <a:rPr lang="cs-CZ" altLang="cs-CZ" sz="1800" dirty="0">
                <a:solidFill>
                  <a:srgbClr val="0000FF"/>
                </a:solidFill>
              </a:rPr>
              <a:t>" a "</a:t>
            </a:r>
            <a:r>
              <a:rPr lang="cs-CZ" altLang="cs-CZ" sz="1800" dirty="0" err="1">
                <a:solidFill>
                  <a:srgbClr val="0000FF"/>
                </a:solidFill>
              </a:rPr>
              <a:t>water-borne</a:t>
            </a:r>
            <a:r>
              <a:rPr lang="cs-CZ" altLang="cs-CZ" sz="1800" dirty="0">
                <a:solidFill>
                  <a:srgbClr val="0000FF"/>
                </a:solidFill>
              </a:rPr>
              <a:t>"), např. nedovařená vepřová (srnčí, jelení) játra a klobásy.</a:t>
            </a:r>
          </a:p>
          <a:p>
            <a:pPr>
              <a:lnSpc>
                <a:spcPct val="80000"/>
              </a:lnSpc>
              <a:defRPr/>
            </a:pPr>
            <a:endParaRPr lang="cs-CZ" altLang="cs-CZ" sz="18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1800" dirty="0">
                <a:solidFill>
                  <a:srgbClr val="0000FF"/>
                </a:solidFill>
              </a:rPr>
              <a:t>Onemocnění člověka: </a:t>
            </a:r>
            <a:r>
              <a:rPr lang="cs-CZ" altLang="cs-CZ" sz="1800" b="1" u="sng" dirty="0">
                <a:solidFill>
                  <a:srgbClr val="FF0000"/>
                </a:solidFill>
              </a:rPr>
              <a:t>hepatitida E</a:t>
            </a:r>
            <a:r>
              <a:rPr lang="cs-CZ" altLang="cs-CZ" sz="1800" dirty="0">
                <a:solidFill>
                  <a:srgbClr val="0000FF"/>
                </a:solidFill>
              </a:rPr>
              <a:t> - silná únava, gastroenteritida a akutní hepatitida (zvýšené hladiny ALT a AST, nebezpečí </a:t>
            </a:r>
            <a:r>
              <a:rPr lang="cs-CZ" altLang="cs-CZ" sz="1800" dirty="0" err="1">
                <a:solidFill>
                  <a:srgbClr val="0000FF"/>
                </a:solidFill>
              </a:rPr>
              <a:t>cirrhózy</a:t>
            </a:r>
            <a:r>
              <a:rPr lang="cs-CZ" altLang="cs-CZ" sz="1800" dirty="0">
                <a:solidFill>
                  <a:srgbClr val="0000FF"/>
                </a:solidFill>
              </a:rPr>
              <a:t>). </a:t>
            </a:r>
            <a:r>
              <a:rPr lang="cs-CZ" altLang="cs-CZ" sz="1800" dirty="0">
                <a:solidFill>
                  <a:srgbClr val="0000FF"/>
                </a:solidFill>
                <a:highlight>
                  <a:srgbClr val="FFFF00"/>
                </a:highlight>
              </a:rPr>
              <a:t>Nebezpečná pro těhotné ženy (riziko při infekci ve 3. trimestru)</a:t>
            </a:r>
            <a:r>
              <a:rPr lang="cs-CZ" altLang="cs-CZ" sz="1800" dirty="0">
                <a:solidFill>
                  <a:srgbClr val="0000FF"/>
                </a:solidFill>
              </a:rPr>
              <a:t>. 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1800" dirty="0" err="1">
                <a:solidFill>
                  <a:srgbClr val="0000FF"/>
                </a:solidFill>
              </a:rPr>
              <a:t>Sezonalita</a:t>
            </a:r>
            <a:r>
              <a:rPr lang="cs-CZ" altLang="cs-CZ" sz="1800" dirty="0">
                <a:solidFill>
                  <a:srgbClr val="0000FF"/>
                </a:solidFill>
              </a:rPr>
              <a:t> lidské hepatitidy E ve střední Evropě (maximum onemocnění v zimních měsících) má zřejmě souvislost s tradičními zabijačkami. </a:t>
            </a:r>
          </a:p>
          <a:p>
            <a:pPr>
              <a:lnSpc>
                <a:spcPct val="80000"/>
              </a:lnSpc>
              <a:defRPr/>
            </a:pPr>
            <a:endParaRPr lang="cs-CZ" altLang="cs-CZ" sz="18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1800" dirty="0">
                <a:solidFill>
                  <a:srgbClr val="0000FF"/>
                </a:solidFill>
              </a:rPr>
              <a:t>Diagnostika: izolace na buněčných kulturách, IF, PCR; sérologie - VNT, ELISA (</a:t>
            </a:r>
            <a:r>
              <a:rPr lang="cs-CZ" altLang="cs-CZ" sz="1800" dirty="0" err="1">
                <a:solidFill>
                  <a:srgbClr val="0000FF"/>
                </a:solidFill>
              </a:rPr>
              <a:t>IgM</a:t>
            </a:r>
            <a:r>
              <a:rPr lang="cs-CZ" altLang="cs-CZ" sz="1800" dirty="0">
                <a:solidFill>
                  <a:srgbClr val="0000FF"/>
                </a:solidFill>
              </a:rPr>
              <a:t> anti-HEV).</a:t>
            </a:r>
          </a:p>
          <a:p>
            <a:pPr>
              <a:lnSpc>
                <a:spcPct val="80000"/>
              </a:lnSpc>
              <a:defRPr/>
            </a:pPr>
            <a:endParaRPr lang="cs-CZ" altLang="cs-CZ" sz="18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1800" dirty="0">
                <a:solidFill>
                  <a:srgbClr val="0000FF"/>
                </a:solidFill>
              </a:rPr>
              <a:t>Rozšíření: pravděpodobně kosmopolitní, doposud prokázáno Japonsko, Čína, Korea, Indonésie, Francie, Velká Británie, Španělsko, Holandsko, Česko, Maďarsko, Itálie, Řecko, USA a Afrika.</a:t>
            </a:r>
          </a:p>
        </p:txBody>
      </p:sp>
    </p:spTree>
    <p:extLst>
      <p:ext uri="{BB962C8B-B14F-4D97-AF65-F5344CB8AC3E}">
        <p14:creationId xmlns:p14="http://schemas.microsoft.com/office/powerpoint/2010/main" val="3551057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4" descr="https://pn.bmj.com/content/practneurol/17/4/282/F1.large.jpg">
            <a:extLst>
              <a:ext uri="{FF2B5EF4-FFF2-40B4-BE49-F238E27FC236}">
                <a16:creationId xmlns:a16="http://schemas.microsoft.com/office/drawing/2014/main" id="{DD70B926-AC5E-48C8-8D34-618024F29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5" y="1106188"/>
            <a:ext cx="8911322" cy="564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5C63EDC-AC5D-4F4D-9384-34860CE1E62A}"/>
              </a:ext>
            </a:extLst>
          </p:cNvPr>
          <p:cNvSpPr txBox="1"/>
          <p:nvPr/>
        </p:nvSpPr>
        <p:spPr>
          <a:xfrm>
            <a:off x="3307581" y="314947"/>
            <a:ext cx="4588778" cy="5285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solidFill>
                  <a:schemeClr val="tx2"/>
                </a:solidFill>
                <a:latin typeface="+mn-lt"/>
              </a:rPr>
              <a:t>Cirkulace viru hepatitidy E</a:t>
            </a:r>
          </a:p>
        </p:txBody>
      </p:sp>
    </p:spTree>
    <p:extLst>
      <p:ext uri="{BB962C8B-B14F-4D97-AF65-F5344CB8AC3E}">
        <p14:creationId xmlns:p14="http://schemas.microsoft.com/office/powerpoint/2010/main" val="3960241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>
            <a:extLst>
              <a:ext uri="{FF2B5EF4-FFF2-40B4-BE49-F238E27FC236}">
                <a16:creationId xmlns:a16="http://schemas.microsoft.com/office/drawing/2014/main" id="{D51134B7-2A5E-4F1C-BF3D-A9B569B29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9" y="1111659"/>
            <a:ext cx="9504771" cy="555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Obdélník 1">
            <a:extLst>
              <a:ext uri="{FF2B5EF4-FFF2-40B4-BE49-F238E27FC236}">
                <a16:creationId xmlns:a16="http://schemas.microsoft.com/office/drawing/2014/main" id="{B42D51DC-4AA4-4AB1-88A3-F73E5EA2C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052" y="471624"/>
            <a:ext cx="7355930" cy="5232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cs-CZ" sz="2800" dirty="0">
                <a:solidFill>
                  <a:schemeClr val="tx2"/>
                </a:solidFill>
              </a:rPr>
              <a:t>Akutní virová hepatitida E v </a:t>
            </a:r>
            <a:r>
              <a:rPr lang="cs-CZ" altLang="cs-CZ" sz="2800" dirty="0">
                <a:solidFill>
                  <a:schemeClr val="tx2"/>
                </a:solidFill>
              </a:rPr>
              <a:t>Č</a:t>
            </a:r>
            <a:r>
              <a:rPr lang="pt-BR" altLang="cs-CZ" sz="2800" dirty="0">
                <a:solidFill>
                  <a:schemeClr val="tx2"/>
                </a:solidFill>
              </a:rPr>
              <a:t>R 1997–2013</a:t>
            </a:r>
            <a:endParaRPr lang="cs-CZ" altLang="cs-CZ" sz="2800" dirty="0">
              <a:solidFill>
                <a:schemeClr val="tx2"/>
              </a:solidFill>
            </a:endParaRPr>
          </a:p>
        </p:txBody>
      </p:sp>
      <p:sp>
        <p:nvSpPr>
          <p:cNvPr id="92164" name="TextovéPole 3">
            <a:extLst>
              <a:ext uri="{FF2B5EF4-FFF2-40B4-BE49-F238E27FC236}">
                <a16:creationId xmlns:a16="http://schemas.microsoft.com/office/drawing/2014/main" id="{35F07C11-5C97-4B23-AC9A-1AC35A4E5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1951" y="6205539"/>
            <a:ext cx="1008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EPIDAT</a:t>
            </a:r>
          </a:p>
        </p:txBody>
      </p:sp>
    </p:spTree>
    <p:extLst>
      <p:ext uri="{BB962C8B-B14F-4D97-AF65-F5344CB8AC3E}">
        <p14:creationId xmlns:p14="http://schemas.microsoft.com/office/powerpoint/2010/main" val="2171732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 noChangeArrowheads="1"/>
          </p:cNvSpPr>
          <p:nvPr>
            <p:ph type="title"/>
          </p:nvPr>
        </p:nvSpPr>
        <p:spPr>
          <a:xfrm>
            <a:off x="1670807" y="291417"/>
            <a:ext cx="4771938" cy="777875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 sz="3200">
                <a:solidFill>
                  <a:srgbClr val="0000FF"/>
                </a:solidFill>
              </a:rPr>
              <a:t>Infekce enteroadenoviry</a:t>
            </a:r>
          </a:p>
        </p:txBody>
      </p:sp>
      <p:sp>
        <p:nvSpPr>
          <p:cNvPr id="20483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1561751" y="1166018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Infekce střevního traktu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Přenos: fekálně-orální cestou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Sérotypy:</a:t>
            </a:r>
          </a:p>
          <a:p>
            <a:pPr eaLnBrk="1" hangingPunct="1">
              <a:buFontTx/>
              <a:buNone/>
            </a:pPr>
            <a:r>
              <a:rPr lang="cs-CZ" altLang="cs-CZ" sz="1600" b="1" dirty="0">
                <a:solidFill>
                  <a:srgbClr val="0000DC"/>
                </a:solidFill>
              </a:rPr>
              <a:t>Adenovirus 40 a 41</a:t>
            </a:r>
            <a:r>
              <a:rPr lang="cs-CZ" altLang="cs-CZ" sz="1600" dirty="0">
                <a:solidFill>
                  <a:srgbClr val="0000DC"/>
                </a:solidFill>
              </a:rPr>
              <a:t> (zvažuje se účast sérotypů 1, 2, 3 a 5)</a:t>
            </a:r>
          </a:p>
          <a:p>
            <a:pPr eaLnBrk="1" hangingPunct="1">
              <a:buFontTx/>
              <a:buNone/>
            </a:pPr>
            <a:endParaRPr lang="cs-CZ" altLang="cs-CZ" sz="1600" dirty="0">
              <a:solidFill>
                <a:srgbClr val="0000DC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Epidemiologie: vzácné, kolem 100 případů ročně v ČR</a:t>
            </a:r>
          </a:p>
          <a:p>
            <a:pPr eaLnBrk="1" hangingPunct="1">
              <a:buFontTx/>
              <a:buNone/>
            </a:pPr>
            <a:endParaRPr lang="cs-CZ" altLang="cs-CZ" sz="1600" dirty="0">
              <a:solidFill>
                <a:srgbClr val="0000DC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Klinický průběh: akutní gastroenteritida (děti do 2 let), lehčí průběh než </a:t>
            </a:r>
            <a:r>
              <a:rPr lang="cs-CZ" altLang="cs-CZ" sz="1600" dirty="0" err="1">
                <a:solidFill>
                  <a:srgbClr val="0000DC"/>
                </a:solidFill>
              </a:rPr>
              <a:t>rotavirové</a:t>
            </a:r>
            <a:r>
              <a:rPr lang="cs-CZ" altLang="cs-CZ" sz="1600" dirty="0">
                <a:solidFill>
                  <a:srgbClr val="0000DC"/>
                </a:solidFill>
              </a:rPr>
              <a:t> infekce</a:t>
            </a:r>
          </a:p>
          <a:p>
            <a:pPr eaLnBrk="1" hangingPunct="1">
              <a:buFontTx/>
              <a:buNone/>
            </a:pPr>
            <a:endParaRPr lang="cs-CZ" altLang="cs-CZ" sz="1600" dirty="0">
              <a:solidFill>
                <a:srgbClr val="0000DC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Diagnostika: </a:t>
            </a:r>
            <a:r>
              <a:rPr lang="cs-CZ" altLang="cs-CZ" sz="1600" dirty="0" err="1">
                <a:solidFill>
                  <a:srgbClr val="0000DC"/>
                </a:solidFill>
              </a:rPr>
              <a:t>latexaglutinační</a:t>
            </a:r>
            <a:r>
              <a:rPr lang="cs-CZ" altLang="cs-CZ" sz="1600" dirty="0">
                <a:solidFill>
                  <a:srgbClr val="0000DC"/>
                </a:solidFill>
              </a:rPr>
              <a:t> reakce, ELISA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Léčba: symptomatická</a:t>
            </a:r>
          </a:p>
          <a:p>
            <a:pPr eaLnBrk="1" hangingPunct="1">
              <a:buFontTx/>
              <a:buNone/>
            </a:pPr>
            <a:endParaRPr lang="cs-CZ" altLang="cs-CZ" sz="1600" dirty="0">
              <a:solidFill>
                <a:srgbClr val="0000DC"/>
              </a:solidFill>
            </a:endParaRPr>
          </a:p>
          <a:p>
            <a:pPr eaLnBrk="1" hangingPunct="1">
              <a:buFontTx/>
              <a:buNone/>
            </a:pPr>
            <a:endParaRPr lang="cs-CZ" altLang="cs-CZ" sz="1600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518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>
            <a:extLst>
              <a:ext uri="{FF2B5EF4-FFF2-40B4-BE49-F238E27FC236}">
                <a16:creationId xmlns:a16="http://schemas.microsoft.com/office/drawing/2014/main" id="{7D320E5E-06F7-4B2C-AEDB-264B9C481C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5670" y="216310"/>
            <a:ext cx="3141749" cy="538700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 sz="3200">
                <a:solidFill>
                  <a:srgbClr val="0000FF"/>
                </a:solidFill>
              </a:rPr>
              <a:t>Čel: </a:t>
            </a:r>
            <a:r>
              <a:rPr lang="cs-CZ" altLang="cs-CZ" sz="3200" i="1">
                <a:solidFill>
                  <a:srgbClr val="0000FF"/>
                </a:solidFill>
              </a:rPr>
              <a:t>Reoviridae</a:t>
            </a:r>
          </a:p>
        </p:txBody>
      </p:sp>
      <p:sp>
        <p:nvSpPr>
          <p:cNvPr id="56323" name="Zástupný symbol pro obsah 2">
            <a:extLst>
              <a:ext uri="{FF2B5EF4-FFF2-40B4-BE49-F238E27FC236}">
                <a16:creationId xmlns:a16="http://schemas.microsoft.com/office/drawing/2014/main" id="{8C5DA935-99DF-4EFD-89F1-F953362744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670" y="908051"/>
            <a:ext cx="11694253" cy="4525963"/>
          </a:xfrm>
        </p:spPr>
        <p:txBody>
          <a:bodyPr/>
          <a:lstStyle/>
          <a:p>
            <a:pPr eaLnBrk="1" hangingPunct="1"/>
            <a:r>
              <a:rPr lang="cs-CZ" altLang="cs-CZ" sz="1800" dirty="0">
                <a:solidFill>
                  <a:srgbClr val="0033CC"/>
                </a:solidFill>
              </a:rPr>
              <a:t>hostitelé: obratlovci, bezobratlí, rostliny, houby, kvasinky, baktérie</a:t>
            </a:r>
          </a:p>
          <a:p>
            <a:pPr eaLnBrk="1" hangingPunct="1"/>
            <a:r>
              <a:rPr lang="cs-CZ" altLang="cs-CZ" sz="1800" dirty="0">
                <a:solidFill>
                  <a:srgbClr val="0033CC"/>
                </a:solidFill>
              </a:rPr>
              <a:t>tropizmus: obratlovci (obratlovci buňky střeva-</a:t>
            </a:r>
            <a:r>
              <a:rPr lang="cs-CZ" altLang="cs-CZ" sz="1800" dirty="0" err="1">
                <a:solidFill>
                  <a:srgbClr val="0033CC"/>
                </a:solidFill>
              </a:rPr>
              <a:t>enterocyty</a:t>
            </a:r>
            <a:r>
              <a:rPr lang="cs-CZ" altLang="cs-CZ" sz="1800" dirty="0">
                <a:solidFill>
                  <a:srgbClr val="0033CC"/>
                </a:solidFill>
              </a:rPr>
              <a:t>, bezobratlí/hmyz-</a:t>
            </a:r>
            <a:r>
              <a:rPr lang="cs-CZ" altLang="cs-CZ" sz="1800" dirty="0" err="1">
                <a:solidFill>
                  <a:srgbClr val="0033CC"/>
                </a:solidFill>
              </a:rPr>
              <a:t>midgut</a:t>
            </a:r>
            <a:r>
              <a:rPr lang="cs-CZ" altLang="cs-CZ" sz="1800" dirty="0">
                <a:solidFill>
                  <a:srgbClr val="0033CC"/>
                </a:solidFill>
              </a:rPr>
              <a:t>, rostliny-floém)</a:t>
            </a:r>
          </a:p>
          <a:p>
            <a:pPr eaLnBrk="1" hangingPunct="1"/>
            <a:r>
              <a:rPr lang="cs-CZ" altLang="cs-CZ" sz="1800" dirty="0">
                <a:solidFill>
                  <a:srgbClr val="0033CC"/>
                </a:solidFill>
              </a:rPr>
              <a:t>onemocnění: GIT trakt</a:t>
            </a:r>
          </a:p>
          <a:p>
            <a:pPr eaLnBrk="1" hangingPunct="1"/>
            <a:r>
              <a:rPr lang="cs-CZ" altLang="cs-CZ" sz="1800" dirty="0">
                <a:solidFill>
                  <a:srgbClr val="0033CC"/>
                </a:solidFill>
              </a:rPr>
              <a:t>přenos: fekálně-orální (u obratlovců)</a:t>
            </a:r>
          </a:p>
          <a:p>
            <a:pPr eaLnBrk="1" hangingPunct="1"/>
            <a:r>
              <a:rPr lang="cs-CZ" altLang="cs-CZ" sz="1800" dirty="0">
                <a:solidFill>
                  <a:srgbClr val="0033CC"/>
                </a:solidFill>
              </a:rPr>
              <a:t>neobalený, </a:t>
            </a:r>
            <a:r>
              <a:rPr lang="cs-CZ" altLang="cs-CZ" sz="1800" dirty="0" err="1">
                <a:solidFill>
                  <a:srgbClr val="0033CC"/>
                </a:solidFill>
              </a:rPr>
              <a:t>ikozaedrální</a:t>
            </a:r>
            <a:r>
              <a:rPr lang="cs-CZ" altLang="cs-CZ" sz="1800" dirty="0">
                <a:solidFill>
                  <a:srgbClr val="0033CC"/>
                </a:solidFill>
              </a:rPr>
              <a:t> symetrie, trojitý kapsid (vnější T13 symetrie a vnitřní T2 symetrie, proteiny VP2, VP6, VP7 - kapsid, velikost virionu  75nm</a:t>
            </a:r>
          </a:p>
          <a:p>
            <a:pPr eaLnBrk="1" hangingPunct="1"/>
            <a:r>
              <a:rPr lang="cs-CZ" altLang="cs-CZ" sz="1800" dirty="0">
                <a:solidFill>
                  <a:srgbClr val="0033CC"/>
                </a:solidFill>
              </a:rPr>
              <a:t>segmentovaný lineární </a:t>
            </a:r>
            <a:r>
              <a:rPr lang="cs-CZ" altLang="cs-CZ" sz="1800" dirty="0" err="1">
                <a:solidFill>
                  <a:srgbClr val="0033CC"/>
                </a:solidFill>
              </a:rPr>
              <a:t>dsRNA</a:t>
            </a:r>
            <a:r>
              <a:rPr lang="cs-CZ" altLang="cs-CZ" sz="1800" dirty="0">
                <a:solidFill>
                  <a:srgbClr val="0033CC"/>
                </a:solidFill>
              </a:rPr>
              <a:t> genom (třída III.), 18-32kb, 9-12 segmentů kódujících 10-14 proteinů</a:t>
            </a:r>
          </a:p>
          <a:p>
            <a:pPr eaLnBrk="1" hangingPunct="1"/>
            <a:r>
              <a:rPr lang="cs-CZ" altLang="cs-CZ" sz="1800" dirty="0">
                <a:solidFill>
                  <a:srgbClr val="0033CC"/>
                </a:solidFill>
              </a:rPr>
              <a:t>každý segment kóduje 1 protein, </a:t>
            </a:r>
            <a:r>
              <a:rPr lang="cs-CZ" altLang="cs-CZ" sz="1800" dirty="0" err="1">
                <a:solidFill>
                  <a:srgbClr val="0033CC"/>
                </a:solidFill>
              </a:rPr>
              <a:t>vyjímka</a:t>
            </a:r>
            <a:r>
              <a:rPr lang="cs-CZ" altLang="cs-CZ" sz="1800" dirty="0">
                <a:solidFill>
                  <a:srgbClr val="0033CC"/>
                </a:solidFill>
              </a:rPr>
              <a:t>: jeden ze segmentů kóduje 2 proteiny, tj. 11 segmentů - celkem kódováno 12 proteinů (6 strukturních a 6 </a:t>
            </a:r>
            <a:r>
              <a:rPr lang="cs-CZ" altLang="cs-CZ" sz="1800" dirty="0" err="1">
                <a:solidFill>
                  <a:srgbClr val="0033CC"/>
                </a:solidFill>
              </a:rPr>
              <a:t>nestrukt</a:t>
            </a:r>
            <a:r>
              <a:rPr lang="cs-CZ" altLang="cs-CZ" sz="1800" dirty="0">
                <a:solidFill>
                  <a:srgbClr val="0033CC"/>
                </a:solidFill>
              </a:rPr>
              <a:t>.)</a:t>
            </a:r>
          </a:p>
          <a:p>
            <a:pPr eaLnBrk="1" hangingPunct="1"/>
            <a:r>
              <a:rPr lang="cs-CZ" altLang="cs-CZ" sz="1800" dirty="0">
                <a:solidFill>
                  <a:srgbClr val="0033CC"/>
                </a:solidFill>
              </a:rPr>
              <a:t>virová RNA polymeráza produkuje </a:t>
            </a:r>
            <a:r>
              <a:rPr lang="cs-CZ" altLang="cs-CZ" sz="1800" dirty="0" err="1">
                <a:solidFill>
                  <a:srgbClr val="0033CC"/>
                </a:solidFill>
              </a:rPr>
              <a:t>mRNA</a:t>
            </a:r>
            <a:r>
              <a:rPr lang="cs-CZ" altLang="cs-CZ" sz="1800" dirty="0">
                <a:solidFill>
                  <a:srgbClr val="0033CC"/>
                </a:solidFill>
              </a:rPr>
              <a:t> z každého segmentu</a:t>
            </a:r>
          </a:p>
          <a:p>
            <a:pPr eaLnBrk="1" hangingPunct="1"/>
            <a:r>
              <a:rPr lang="cs-CZ" altLang="cs-CZ" sz="1800" dirty="0" err="1">
                <a:solidFill>
                  <a:srgbClr val="0033CC"/>
                </a:solidFill>
              </a:rPr>
              <a:t>mRNA</a:t>
            </a:r>
            <a:r>
              <a:rPr lang="cs-CZ" altLang="cs-CZ" sz="1800" dirty="0">
                <a:solidFill>
                  <a:srgbClr val="0033CC"/>
                </a:solidFill>
              </a:rPr>
              <a:t> lokalizována v cytoplazmě, kde dochází k translaci</a:t>
            </a:r>
          </a:p>
          <a:p>
            <a:pPr eaLnBrk="1" hangingPunct="1"/>
            <a:endParaRPr lang="cs-CZ" altLang="cs-CZ" sz="1800" dirty="0">
              <a:solidFill>
                <a:srgbClr val="0033CC"/>
              </a:solidFill>
            </a:endParaRPr>
          </a:p>
        </p:txBody>
      </p:sp>
      <p:pic>
        <p:nvPicPr>
          <p:cNvPr id="56324" name="Picture 4">
            <a:extLst>
              <a:ext uri="{FF2B5EF4-FFF2-40B4-BE49-F238E27FC236}">
                <a16:creationId xmlns:a16="http://schemas.microsoft.com/office/drawing/2014/main" id="{82E2972D-5F2B-4A30-869C-48DB9E1D7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5319714"/>
            <a:ext cx="3308350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973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>
            <a:extLst>
              <a:ext uri="{FF2B5EF4-FFF2-40B4-BE49-F238E27FC236}">
                <a16:creationId xmlns:a16="http://schemas.microsoft.com/office/drawing/2014/main" id="{A4ECE25B-F485-41EC-BECE-256BB9250A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388" y="188913"/>
            <a:ext cx="6148707" cy="503236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cs-CZ" altLang="cs-CZ">
                <a:solidFill>
                  <a:srgbClr val="0000FF"/>
                </a:solidFill>
              </a:rPr>
              <a:t>Segmenty RNA u reovirů</a:t>
            </a:r>
          </a:p>
        </p:txBody>
      </p:sp>
      <p:pic>
        <p:nvPicPr>
          <p:cNvPr id="57347" name="Picture 2" descr="C:\Users\rudolf\Pictures\Moje naskenované obrázky\2015-03 (březen)\skenování0011.jpg">
            <a:extLst>
              <a:ext uri="{FF2B5EF4-FFF2-40B4-BE49-F238E27FC236}">
                <a16:creationId xmlns:a16="http://schemas.microsoft.com/office/drawing/2014/main" id="{855A1B5E-B667-47F2-A770-9EC3FF02C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1" t="15039" b="35814"/>
          <a:stretch>
            <a:fillRect/>
          </a:stretch>
        </p:blipFill>
        <p:spPr bwMode="auto">
          <a:xfrm>
            <a:off x="1703388" y="1412876"/>
            <a:ext cx="35433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4">
            <a:extLst>
              <a:ext uri="{FF2B5EF4-FFF2-40B4-BE49-F238E27FC236}">
                <a16:creationId xmlns:a16="http://schemas.microsoft.com/office/drawing/2014/main" id="{2EED1727-F8E1-4737-9D95-1C1778AE8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399" y="1784386"/>
            <a:ext cx="6562521" cy="303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ovéPole 1">
            <a:extLst>
              <a:ext uri="{FF2B5EF4-FFF2-40B4-BE49-F238E27FC236}">
                <a16:creationId xmlns:a16="http://schemas.microsoft.com/office/drawing/2014/main" id="{30B98EE2-8638-440A-84BF-3778CED6D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0173" y="5202414"/>
            <a:ext cx="48871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00FF"/>
                </a:solidFill>
              </a:rPr>
              <a:t>jedinečné sekvence v každém segmentu-správné sestavění do virionu</a:t>
            </a:r>
          </a:p>
        </p:txBody>
      </p:sp>
      <p:sp>
        <p:nvSpPr>
          <p:cNvPr id="57350" name="TextovéPole 1">
            <a:extLst>
              <a:ext uri="{FF2B5EF4-FFF2-40B4-BE49-F238E27FC236}">
                <a16:creationId xmlns:a16="http://schemas.microsoft.com/office/drawing/2014/main" id="{12198A2B-F1DA-4116-B11B-3490B8FB7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1" y="6478589"/>
            <a:ext cx="2519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Carter and Saunders, 2013</a:t>
            </a: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A3448052-EE56-4EBD-9D54-E52F0E118108}"/>
              </a:ext>
            </a:extLst>
          </p:cNvPr>
          <p:cNvSpPr/>
          <p:nvPr/>
        </p:nvSpPr>
        <p:spPr>
          <a:xfrm>
            <a:off x="1703388" y="4673601"/>
            <a:ext cx="1439862" cy="720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360A1919-CB3C-44C5-8EA4-042616C74F31}"/>
              </a:ext>
            </a:extLst>
          </p:cNvPr>
          <p:cNvSpPr/>
          <p:nvPr/>
        </p:nvSpPr>
        <p:spPr>
          <a:xfrm>
            <a:off x="1641476" y="3213101"/>
            <a:ext cx="1439863" cy="720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2364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>
            <a:extLst>
              <a:ext uri="{FF2B5EF4-FFF2-40B4-BE49-F238E27FC236}">
                <a16:creationId xmlns:a16="http://schemas.microsoft.com/office/drawing/2014/main" id="{EF9D56C4-EB43-4316-81E6-54A67B1B53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9695" y="169197"/>
            <a:ext cx="5036396" cy="488948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200">
                <a:solidFill>
                  <a:srgbClr val="0000FF"/>
                </a:solidFill>
              </a:rPr>
              <a:t>Strategie replikace u reovirů</a:t>
            </a:r>
          </a:p>
        </p:txBody>
      </p:sp>
      <p:sp>
        <p:nvSpPr>
          <p:cNvPr id="57347" name="Zástupný symbol pro obsah 2">
            <a:extLst>
              <a:ext uri="{FF2B5EF4-FFF2-40B4-BE49-F238E27FC236}">
                <a16:creationId xmlns:a16="http://schemas.microsoft.com/office/drawing/2014/main" id="{C2F2C4B3-90FB-48D5-B08C-A127560FB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443" y="755696"/>
            <a:ext cx="11341915" cy="5543550"/>
          </a:xfrm>
        </p:spPr>
        <p:txBody>
          <a:bodyPr/>
          <a:lstStyle/>
          <a:p>
            <a:pPr marL="609600" indent="-609600">
              <a:buNone/>
              <a:defRPr/>
            </a:pPr>
            <a:r>
              <a:rPr lang="cs-CZ" altLang="cs-CZ" sz="1800" dirty="0">
                <a:solidFill>
                  <a:srgbClr val="0033CC"/>
                </a:solidFill>
              </a:rPr>
              <a:t>Replikace v cytoplazmě hostitelské buňky</a:t>
            </a:r>
          </a:p>
          <a:p>
            <a:pPr marL="609600" indent="-609600">
              <a:buNone/>
              <a:defRPr/>
            </a:pPr>
            <a:endParaRPr lang="cs-CZ" altLang="cs-CZ" sz="1800" dirty="0">
              <a:solidFill>
                <a:srgbClr val="0033CC"/>
              </a:solidFill>
            </a:endParaRPr>
          </a:p>
          <a:p>
            <a:pPr eaLnBrk="1" hangingPunct="1">
              <a:buFontTx/>
              <a:buChar char="-"/>
              <a:defRPr/>
            </a:pPr>
            <a:r>
              <a:rPr lang="cs-CZ" altLang="cs-CZ" sz="1800" dirty="0">
                <a:solidFill>
                  <a:srgbClr val="0033CC"/>
                </a:solidFill>
              </a:rPr>
              <a:t>vstup do buňky (1) endocytózou nebo (2) přímou penetrací přes membránu: štěpení receptorů VP4 (</a:t>
            </a:r>
            <a:r>
              <a:rPr lang="cs-CZ" altLang="cs-CZ" sz="1800" dirty="0" err="1">
                <a:solidFill>
                  <a:srgbClr val="0033CC"/>
                </a:solidFill>
              </a:rPr>
              <a:t>spike</a:t>
            </a:r>
            <a:r>
              <a:rPr lang="cs-CZ" altLang="cs-CZ" sz="1800" dirty="0">
                <a:solidFill>
                  <a:srgbClr val="0033CC"/>
                </a:solidFill>
              </a:rPr>
              <a:t>) na VP8 a VP5 a připojení ke </a:t>
            </a:r>
            <a:r>
              <a:rPr lang="cs-CZ" altLang="cs-CZ" sz="1800" dirty="0" err="1">
                <a:solidFill>
                  <a:srgbClr val="0033CC"/>
                </a:solidFill>
              </a:rPr>
              <a:t>kys</a:t>
            </a:r>
            <a:r>
              <a:rPr lang="cs-CZ" altLang="cs-CZ" sz="1800" dirty="0">
                <a:solidFill>
                  <a:srgbClr val="0033CC"/>
                </a:solidFill>
              </a:rPr>
              <a:t>. sialové a </a:t>
            </a:r>
            <a:r>
              <a:rPr lang="cs-CZ" altLang="cs-CZ" sz="1800" dirty="0" err="1">
                <a:solidFill>
                  <a:srgbClr val="0033CC"/>
                </a:solidFill>
              </a:rPr>
              <a:t>integrínům</a:t>
            </a:r>
            <a:r>
              <a:rPr lang="cs-CZ" altLang="cs-CZ" sz="1800" dirty="0">
                <a:solidFill>
                  <a:srgbClr val="0033CC"/>
                </a:solidFill>
              </a:rPr>
              <a:t> - způsobeno enzymy střeva (trypsin)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1800" dirty="0" err="1">
                <a:solidFill>
                  <a:srgbClr val="0033CC"/>
                </a:solidFill>
              </a:rPr>
              <a:t>dsRNA</a:t>
            </a:r>
            <a:r>
              <a:rPr lang="cs-CZ" altLang="cs-CZ" sz="1800" dirty="0">
                <a:solidFill>
                  <a:srgbClr val="0033CC"/>
                </a:solidFill>
              </a:rPr>
              <a:t> genom není nikdy kompletně odhalen (ochrana proti antivirové aktivitě buňky proti </a:t>
            </a:r>
            <a:r>
              <a:rPr lang="cs-CZ" altLang="cs-CZ" sz="1800" dirty="0" err="1">
                <a:solidFill>
                  <a:srgbClr val="0033CC"/>
                </a:solidFill>
              </a:rPr>
              <a:t>dsRNA</a:t>
            </a:r>
            <a:r>
              <a:rPr lang="cs-CZ" altLang="cs-CZ" sz="1800" dirty="0">
                <a:solidFill>
                  <a:srgbClr val="0033CC"/>
                </a:solidFill>
              </a:rPr>
              <a:t>  - proteiny PKR-inhibují buněčnou translaci a indukují </a:t>
            </a:r>
            <a:r>
              <a:rPr lang="cs-CZ" altLang="cs-CZ" sz="1800" dirty="0" err="1">
                <a:solidFill>
                  <a:srgbClr val="0033CC"/>
                </a:solidFill>
              </a:rPr>
              <a:t>apoptózu</a:t>
            </a:r>
            <a:r>
              <a:rPr lang="cs-CZ" altLang="cs-CZ" sz="1800" dirty="0">
                <a:solidFill>
                  <a:srgbClr val="0033CC"/>
                </a:solidFill>
              </a:rPr>
              <a:t>; MDA – aktivují interferon a kaskádu dalších reakcí)</a:t>
            </a:r>
          </a:p>
          <a:p>
            <a:pPr marL="0" indent="0">
              <a:buNone/>
              <a:defRPr/>
            </a:pPr>
            <a:r>
              <a:rPr lang="cs-CZ" altLang="cs-CZ" sz="1800" dirty="0">
                <a:solidFill>
                  <a:srgbClr val="0033CC"/>
                </a:solidFill>
              </a:rPr>
              <a:t>Transkripce/translace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1800" dirty="0">
                <a:solidFill>
                  <a:srgbClr val="0033CC"/>
                </a:solidFill>
              </a:rPr>
              <a:t>po infekci je </a:t>
            </a:r>
            <a:r>
              <a:rPr lang="cs-CZ" altLang="cs-CZ" sz="1800" dirty="0" err="1">
                <a:solidFill>
                  <a:srgbClr val="0033CC"/>
                </a:solidFill>
              </a:rPr>
              <a:t>genomická</a:t>
            </a:r>
            <a:r>
              <a:rPr lang="cs-CZ" altLang="cs-CZ" sz="1800" dirty="0">
                <a:solidFill>
                  <a:srgbClr val="0033CC"/>
                </a:solidFill>
              </a:rPr>
              <a:t> </a:t>
            </a:r>
            <a:r>
              <a:rPr lang="cs-CZ" altLang="cs-CZ" sz="1800" dirty="0" err="1">
                <a:solidFill>
                  <a:srgbClr val="0033CC"/>
                </a:solidFill>
              </a:rPr>
              <a:t>dsRNA</a:t>
            </a:r>
            <a:r>
              <a:rPr lang="cs-CZ" altLang="cs-CZ" sz="1800" dirty="0">
                <a:solidFill>
                  <a:srgbClr val="0033CC"/>
                </a:solidFill>
              </a:rPr>
              <a:t> transkribována do </a:t>
            </a:r>
            <a:r>
              <a:rPr lang="cs-CZ" altLang="cs-CZ" sz="1800" dirty="0" err="1">
                <a:solidFill>
                  <a:srgbClr val="0033CC"/>
                </a:solidFill>
              </a:rPr>
              <a:t>mRNA</a:t>
            </a:r>
            <a:r>
              <a:rPr lang="cs-CZ" altLang="cs-CZ" sz="1800" dirty="0">
                <a:solidFill>
                  <a:srgbClr val="0033CC"/>
                </a:solidFill>
              </a:rPr>
              <a:t> (early </a:t>
            </a:r>
            <a:r>
              <a:rPr lang="cs-CZ" altLang="cs-CZ" sz="1800" dirty="0" err="1">
                <a:solidFill>
                  <a:srgbClr val="0033CC"/>
                </a:solidFill>
              </a:rPr>
              <a:t>mRNA</a:t>
            </a:r>
            <a:r>
              <a:rPr lang="cs-CZ" altLang="cs-CZ" sz="1800" dirty="0">
                <a:solidFill>
                  <a:srgbClr val="0033CC"/>
                </a:solidFill>
              </a:rPr>
              <a:t>),  které slouží jak pro translaci (produkce proteinů pro replikaci-nestrukturní a </a:t>
            </a:r>
            <a:r>
              <a:rPr lang="cs-CZ" altLang="cs-CZ" sz="1800" dirty="0" err="1">
                <a:solidFill>
                  <a:srgbClr val="0033CC"/>
                </a:solidFill>
              </a:rPr>
              <a:t>enkapsidaci</a:t>
            </a:r>
            <a:r>
              <a:rPr lang="cs-CZ" altLang="cs-CZ" sz="1800" dirty="0">
                <a:solidFill>
                  <a:srgbClr val="0033CC"/>
                </a:solidFill>
              </a:rPr>
              <a:t>-strukturní) tak pro replikaci</a:t>
            </a:r>
          </a:p>
          <a:p>
            <a:pPr marL="0" indent="0">
              <a:buNone/>
              <a:defRPr/>
            </a:pPr>
            <a:r>
              <a:rPr lang="cs-CZ" altLang="cs-CZ" sz="1800" dirty="0">
                <a:solidFill>
                  <a:srgbClr val="0033CC"/>
                </a:solidFill>
              </a:rPr>
              <a:t>Replikace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1800" dirty="0">
                <a:solidFill>
                  <a:srgbClr val="0033CC"/>
                </a:solidFill>
              </a:rPr>
              <a:t>replikace v cytoplazmě, kde (</a:t>
            </a:r>
            <a:r>
              <a:rPr lang="cs-CZ" altLang="cs-CZ" sz="1800" dirty="0" err="1">
                <a:solidFill>
                  <a:srgbClr val="0033CC"/>
                </a:solidFill>
              </a:rPr>
              <a:t>ss</a:t>
            </a:r>
            <a:r>
              <a:rPr lang="cs-CZ" altLang="cs-CZ" sz="1800" dirty="0">
                <a:solidFill>
                  <a:srgbClr val="0033CC"/>
                </a:solidFill>
              </a:rPr>
              <a:t>)RNA  konvertuje do podoby </a:t>
            </a:r>
            <a:r>
              <a:rPr lang="cs-CZ" altLang="cs-CZ" sz="1800" dirty="0" err="1">
                <a:solidFill>
                  <a:srgbClr val="0033CC"/>
                </a:solidFill>
              </a:rPr>
              <a:t>genomické</a:t>
            </a:r>
            <a:r>
              <a:rPr lang="cs-CZ" altLang="cs-CZ" sz="1800" dirty="0">
                <a:solidFill>
                  <a:srgbClr val="0033CC"/>
                </a:solidFill>
              </a:rPr>
              <a:t> </a:t>
            </a:r>
            <a:r>
              <a:rPr lang="cs-CZ" altLang="cs-CZ" sz="1800" dirty="0" err="1">
                <a:solidFill>
                  <a:srgbClr val="0033CC"/>
                </a:solidFill>
              </a:rPr>
              <a:t>dsRNA</a:t>
            </a:r>
            <a:endParaRPr lang="cs-CZ" altLang="cs-CZ" sz="1800" dirty="0">
              <a:solidFill>
                <a:srgbClr val="0033CC"/>
              </a:solidFill>
            </a:endParaRPr>
          </a:p>
          <a:p>
            <a:pPr eaLnBrk="1" hangingPunct="1">
              <a:buFontTx/>
              <a:buChar char="-"/>
              <a:defRPr/>
            </a:pPr>
            <a:r>
              <a:rPr lang="cs-CZ" altLang="cs-CZ" sz="1800" dirty="0">
                <a:solidFill>
                  <a:srgbClr val="0033CC"/>
                </a:solidFill>
              </a:rPr>
              <a:t>replikace/transkripce probíhá uvnitř kapsidu, aby nedošlo k nastartování obranných mechanizmů buňky</a:t>
            </a:r>
          </a:p>
          <a:p>
            <a:pPr marL="0" indent="0">
              <a:buNone/>
              <a:defRPr/>
            </a:pPr>
            <a:r>
              <a:rPr lang="cs-CZ" altLang="cs-CZ" sz="1800" dirty="0">
                <a:solidFill>
                  <a:srgbClr val="0033CC"/>
                </a:solidFill>
              </a:rPr>
              <a:t>viriony uvolněny po lýze buňky (indukovaná </a:t>
            </a:r>
            <a:r>
              <a:rPr lang="cs-CZ" altLang="cs-CZ" sz="1800" dirty="0" err="1">
                <a:solidFill>
                  <a:srgbClr val="0033CC"/>
                </a:solidFill>
              </a:rPr>
              <a:t>apoptóza</a:t>
            </a:r>
            <a:r>
              <a:rPr lang="cs-CZ" altLang="cs-CZ" sz="1800" dirty="0">
                <a:solidFill>
                  <a:srgbClr val="0033CC"/>
                </a:solidFill>
              </a:rPr>
              <a:t>) anebo </a:t>
            </a:r>
            <a:r>
              <a:rPr lang="cs-CZ" altLang="cs-CZ" sz="1800" dirty="0" err="1">
                <a:solidFill>
                  <a:srgbClr val="0033CC"/>
                </a:solidFill>
              </a:rPr>
              <a:t>exocytózou</a:t>
            </a:r>
            <a:endParaRPr lang="cs-CZ" altLang="cs-CZ" sz="1800" dirty="0">
              <a:solidFill>
                <a:srgbClr val="0033CC"/>
              </a:solidFill>
            </a:endParaRPr>
          </a:p>
          <a:p>
            <a:pPr eaLnBrk="1" hangingPunct="1">
              <a:buFontTx/>
              <a:buChar char="-"/>
              <a:defRPr/>
            </a:pPr>
            <a:endParaRPr lang="cs-CZ" altLang="cs-CZ" sz="1600" dirty="0">
              <a:solidFill>
                <a:srgbClr val="0033CC"/>
              </a:solidFill>
            </a:endParaRPr>
          </a:p>
          <a:p>
            <a:pPr marL="609600" indent="-609600">
              <a:buNone/>
              <a:defRPr/>
            </a:pPr>
            <a:endParaRPr lang="cs-CZ" altLang="cs-CZ" sz="16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957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ovéPole 1">
            <a:extLst>
              <a:ext uri="{FF2B5EF4-FFF2-40B4-BE49-F238E27FC236}">
                <a16:creationId xmlns:a16="http://schemas.microsoft.com/office/drawing/2014/main" id="{E74AC8E4-F722-4B1F-9FDB-B66FB4B21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1" y="168276"/>
            <a:ext cx="4481513" cy="5238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rgbClr val="0000FF"/>
                </a:solidFill>
              </a:rPr>
              <a:t>Transkripce u dsRNA virů</a:t>
            </a:r>
          </a:p>
        </p:txBody>
      </p:sp>
      <p:pic>
        <p:nvPicPr>
          <p:cNvPr id="59395" name="Picture 4" descr="C:\Users\rudolf\Pictures\Moje naskenované obrázky\2015-03 (březen)\skenování0013.jpg">
            <a:extLst>
              <a:ext uri="{FF2B5EF4-FFF2-40B4-BE49-F238E27FC236}">
                <a16:creationId xmlns:a16="http://schemas.microsoft.com/office/drawing/2014/main" id="{4A7074F2-49C6-41E9-88CF-57024EBA2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6" t="15968" r="22717" b="42015"/>
          <a:stretch>
            <a:fillRect/>
          </a:stretch>
        </p:blipFill>
        <p:spPr bwMode="auto">
          <a:xfrm>
            <a:off x="1951039" y="2120901"/>
            <a:ext cx="3933825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5" descr="C:\Users\rudolf\Pictures\Moje naskenované obrázky\2015-03 (březen)\skenování0014.jpg">
            <a:extLst>
              <a:ext uri="{FF2B5EF4-FFF2-40B4-BE49-F238E27FC236}">
                <a16:creationId xmlns:a16="http://schemas.microsoft.com/office/drawing/2014/main" id="{58243C01-36B0-497D-8875-74968E5A5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" t="48062" r="17831" b="20309"/>
          <a:stretch>
            <a:fillRect/>
          </a:stretch>
        </p:blipFill>
        <p:spPr bwMode="auto">
          <a:xfrm>
            <a:off x="5303839" y="3698876"/>
            <a:ext cx="5240337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TextovéPole 1">
            <a:extLst>
              <a:ext uri="{FF2B5EF4-FFF2-40B4-BE49-F238E27FC236}">
                <a16:creationId xmlns:a16="http://schemas.microsoft.com/office/drawing/2014/main" id="{FEC8736A-2425-48E3-8EB1-DC7B17E6E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588" y="1196975"/>
            <a:ext cx="2303462" cy="5222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/>
              <a:t>'Early events'</a:t>
            </a:r>
          </a:p>
        </p:txBody>
      </p:sp>
      <p:sp>
        <p:nvSpPr>
          <p:cNvPr id="59398" name="TextovéPole 6">
            <a:extLst>
              <a:ext uri="{FF2B5EF4-FFF2-40B4-BE49-F238E27FC236}">
                <a16:creationId xmlns:a16="http://schemas.microsoft.com/office/drawing/2014/main" id="{EE0A71E0-877A-4FBF-BF85-BE53A476E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6" y="1190625"/>
            <a:ext cx="2232025" cy="5222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/>
              <a:t>'Late events'</a:t>
            </a:r>
          </a:p>
        </p:txBody>
      </p:sp>
      <p:sp>
        <p:nvSpPr>
          <p:cNvPr id="48135" name="TextovéPole 1">
            <a:extLst>
              <a:ext uri="{FF2B5EF4-FFF2-40B4-BE49-F238E27FC236}">
                <a16:creationId xmlns:a16="http://schemas.microsoft.com/office/drawing/2014/main" id="{BAC44546-7711-46E9-836C-7E33963DC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1" y="2011363"/>
            <a:ext cx="4968907" cy="15684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600" dirty="0"/>
              <a:t>- syntéza </a:t>
            </a:r>
            <a:r>
              <a:rPr lang="cs-CZ" altLang="cs-CZ" sz="1600" dirty="0">
                <a:solidFill>
                  <a:srgbClr val="FF0000"/>
                </a:solidFill>
              </a:rPr>
              <a:t>VP7</a:t>
            </a:r>
            <a:r>
              <a:rPr lang="cs-CZ" altLang="cs-CZ" sz="1600" dirty="0"/>
              <a:t> a </a:t>
            </a:r>
            <a:r>
              <a:rPr lang="cs-CZ" altLang="cs-CZ" sz="1600" dirty="0">
                <a:solidFill>
                  <a:srgbClr val="FF0000"/>
                </a:solidFill>
              </a:rPr>
              <a:t>NSP4 </a:t>
            </a:r>
            <a:r>
              <a:rPr lang="cs-CZ" altLang="cs-CZ" sz="1600" dirty="0"/>
              <a:t>na drsném ER</a:t>
            </a:r>
          </a:p>
          <a:p>
            <a:pPr marL="285750" indent="-285750">
              <a:spcBef>
                <a:spcPct val="0"/>
              </a:spcBef>
              <a:buFontTx/>
              <a:buChar char="-"/>
              <a:defRPr/>
            </a:pPr>
            <a:r>
              <a:rPr lang="cs-CZ" altLang="cs-CZ" sz="1600" dirty="0">
                <a:solidFill>
                  <a:schemeClr val="tx2"/>
                </a:solidFill>
              </a:rPr>
              <a:t>NSP4 má afinitu k pro VP4 </a:t>
            </a:r>
          </a:p>
          <a:p>
            <a:pPr marL="285750" indent="-285750">
              <a:spcBef>
                <a:spcPct val="0"/>
              </a:spcBef>
              <a:buFontTx/>
              <a:buChar char="-"/>
              <a:defRPr/>
            </a:pPr>
            <a:r>
              <a:rPr lang="cs-CZ" altLang="cs-CZ" sz="1600" dirty="0"/>
              <a:t>po vazbě dochází k pučení přes mem. ER do vezikulu (dočasný obal)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600" dirty="0"/>
              <a:t>- </a:t>
            </a:r>
            <a:r>
              <a:rPr lang="cs-CZ" altLang="cs-CZ" sz="1600" dirty="0">
                <a:solidFill>
                  <a:srgbClr val="FF0000"/>
                </a:solidFill>
              </a:rPr>
              <a:t>VP4</a:t>
            </a:r>
            <a:r>
              <a:rPr lang="cs-CZ" altLang="cs-CZ" sz="1600" dirty="0"/>
              <a:t> tvoří výběžky (</a:t>
            </a:r>
            <a:r>
              <a:rPr lang="cs-CZ" altLang="cs-CZ" sz="1600" dirty="0" err="1"/>
              <a:t>spikes</a:t>
            </a:r>
            <a:r>
              <a:rPr lang="cs-CZ" altLang="cs-CZ" sz="1600" dirty="0"/>
              <a:t>) a </a:t>
            </a:r>
            <a:r>
              <a:rPr lang="cs-CZ" altLang="cs-CZ" sz="1600" dirty="0">
                <a:solidFill>
                  <a:srgbClr val="FF0000"/>
                </a:solidFill>
              </a:rPr>
              <a:t>VP7</a:t>
            </a:r>
            <a:r>
              <a:rPr lang="cs-CZ" altLang="cs-CZ" sz="1600" dirty="0"/>
              <a:t> vnější vrstvu kapsidu</a:t>
            </a:r>
          </a:p>
        </p:txBody>
      </p:sp>
      <p:sp>
        <p:nvSpPr>
          <p:cNvPr id="59400" name="TextovéPole 1">
            <a:extLst>
              <a:ext uri="{FF2B5EF4-FFF2-40B4-BE49-F238E27FC236}">
                <a16:creationId xmlns:a16="http://schemas.microsoft.com/office/drawing/2014/main" id="{33388B4D-D775-453F-81A7-14411516A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1" y="6478589"/>
            <a:ext cx="2519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Carter and Saunders, 2013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7EA9AE94-6D36-42B1-83BA-0EFABD6BA975}"/>
              </a:ext>
            </a:extLst>
          </p:cNvPr>
          <p:cNvSpPr/>
          <p:nvPr/>
        </p:nvSpPr>
        <p:spPr>
          <a:xfrm>
            <a:off x="7109104" y="4080764"/>
            <a:ext cx="1439862" cy="720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831FE20C-468D-4821-8444-437836DA195E}"/>
              </a:ext>
            </a:extLst>
          </p:cNvPr>
          <p:cNvSpPr/>
          <p:nvPr/>
        </p:nvSpPr>
        <p:spPr>
          <a:xfrm>
            <a:off x="3143251" y="1981201"/>
            <a:ext cx="2640013" cy="14906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071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rudolf\Pictures\Moje naskenované obrázky\2015-03 (březen)\skenování0015.jpg">
            <a:extLst>
              <a:ext uri="{FF2B5EF4-FFF2-40B4-BE49-F238E27FC236}">
                <a16:creationId xmlns:a16="http://schemas.microsoft.com/office/drawing/2014/main" id="{75C8E2F9-CC39-49BC-8343-43F915D57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9" t="18605" r="6189" b="35658"/>
          <a:stretch>
            <a:fillRect/>
          </a:stretch>
        </p:blipFill>
        <p:spPr bwMode="auto">
          <a:xfrm>
            <a:off x="686954" y="1210661"/>
            <a:ext cx="6296025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ovéPole 1">
            <a:extLst>
              <a:ext uri="{FF2B5EF4-FFF2-40B4-BE49-F238E27FC236}">
                <a16:creationId xmlns:a16="http://schemas.microsoft.com/office/drawing/2014/main" id="{58BDE24B-E4A5-4ECA-A764-FB570E206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7626" y="189898"/>
            <a:ext cx="6840537" cy="5238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rgbClr val="0000FF"/>
                </a:solidFill>
              </a:rPr>
              <a:t>Replikační strategie dsRNA virů (shrnutí)</a:t>
            </a:r>
          </a:p>
        </p:txBody>
      </p:sp>
      <p:sp>
        <p:nvSpPr>
          <p:cNvPr id="60420" name="TextovéPole 1">
            <a:extLst>
              <a:ext uri="{FF2B5EF4-FFF2-40B4-BE49-F238E27FC236}">
                <a16:creationId xmlns:a16="http://schemas.microsoft.com/office/drawing/2014/main" id="{5AA5DCF1-1422-4F87-BA5B-407421AFA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1" y="6478589"/>
            <a:ext cx="2519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Carter and Saunders, 2013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FEB5BC8-C80D-4B60-B776-5BB7B1252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6646" y="812801"/>
            <a:ext cx="4645354" cy="4969121"/>
          </a:xfrm>
          <a:prstGeom prst="rect">
            <a:avLst/>
          </a:prstGeom>
        </p:spPr>
      </p:pic>
      <p:sp>
        <p:nvSpPr>
          <p:cNvPr id="6" name="TextovéPole 1">
            <a:extLst>
              <a:ext uri="{FF2B5EF4-FFF2-40B4-BE49-F238E27FC236}">
                <a16:creationId xmlns:a16="http://schemas.microsoft.com/office/drawing/2014/main" id="{4B9821DB-43AC-4074-9EB3-327C22F6D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4402" y="5872094"/>
            <a:ext cx="2519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err="1"/>
              <a:t>Payne</a:t>
            </a:r>
            <a:r>
              <a:rPr lang="cs-CZ" altLang="cs-CZ" sz="1400" dirty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72069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65C445BB-B9AF-428C-B88D-FFA59E7CE7F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58144" y="188911"/>
            <a:ext cx="4853823" cy="620712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 sz="3200">
                <a:solidFill>
                  <a:srgbClr val="0000FF"/>
                </a:solidFill>
              </a:rPr>
              <a:t>Infekce vyvolané reoviry</a:t>
            </a:r>
          </a:p>
        </p:txBody>
      </p:sp>
      <p:sp>
        <p:nvSpPr>
          <p:cNvPr id="29699" name="Zástupný symbol pro obsah 2">
            <a:extLst>
              <a:ext uri="{FF2B5EF4-FFF2-40B4-BE49-F238E27FC236}">
                <a16:creationId xmlns:a16="http://schemas.microsoft.com/office/drawing/2014/main" id="{54781CF4-13EA-4F17-B34A-074994BB38B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19450" y="1052514"/>
            <a:ext cx="10716979" cy="5616575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cs-CZ" altLang="cs-CZ" sz="1600" b="1" dirty="0" err="1">
                <a:solidFill>
                  <a:srgbClr val="0033CC"/>
                </a:solidFill>
              </a:rPr>
              <a:t>Rotavirus</a:t>
            </a:r>
            <a:r>
              <a:rPr lang="cs-CZ" altLang="cs-CZ" sz="1600" dirty="0">
                <a:solidFill>
                  <a:srgbClr val="0033CC"/>
                </a:solidFill>
              </a:rPr>
              <a:t>, u lidských </a:t>
            </a:r>
            <a:r>
              <a:rPr lang="cs-CZ" altLang="cs-CZ" sz="1600" dirty="0" err="1">
                <a:solidFill>
                  <a:srgbClr val="0033CC"/>
                </a:solidFill>
              </a:rPr>
              <a:t>rotavirů</a:t>
            </a:r>
            <a:r>
              <a:rPr lang="cs-CZ" altLang="cs-CZ" sz="1600" dirty="0">
                <a:solidFill>
                  <a:srgbClr val="0033CC"/>
                </a:solidFill>
              </a:rPr>
              <a:t> je známo 10 sérotypů G a 8 sérotypů P (možná kombinace segmentů), převládají 4 kmeny, sérotyp 1 skupiny A u 53% infekcí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33CC"/>
                </a:solidFill>
              </a:rPr>
              <a:t>Rezistentní v prostředí – éter, chloroform, teploty 50°C, přežívají na předmětech a na rukou</a:t>
            </a:r>
          </a:p>
          <a:p>
            <a:pPr eaLnBrk="1" hangingPunct="1">
              <a:buFontTx/>
              <a:buNone/>
            </a:pPr>
            <a:endParaRPr lang="cs-CZ" altLang="cs-CZ" sz="1600" dirty="0">
              <a:solidFill>
                <a:srgbClr val="0033CC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33CC"/>
                </a:solidFill>
              </a:rPr>
              <a:t>Epidemiologie: průjmová onemocnění (zejména u novorozenců), zvířecí druhy obvykle nezpůsobují onemocnění u lidí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33CC"/>
                </a:solidFill>
              </a:rPr>
              <a:t>Kosmopolitní výskyt, nejčastější původce akutních gastroenteritid u dětí do 5 let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33CC"/>
                </a:solidFill>
              </a:rPr>
              <a:t>Masivní výskyt: porodnice, kojenecké ústavy, jesle, mateřské školy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33CC"/>
                </a:solidFill>
              </a:rPr>
              <a:t>V ČR evidováno 2-4 tis. onemocnění ročně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33CC"/>
                </a:solidFill>
              </a:rPr>
              <a:t>U nás sezónní výskyt: zima a jarní měsíce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33CC"/>
                </a:solidFill>
              </a:rPr>
              <a:t>Nejvíce postiženou skupinou jsou děti od 6 měsíců do 5 let 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33CC"/>
                </a:solidFill>
              </a:rPr>
              <a:t>(u novorozenců a dětí do 2 měsíců probíhá asymptomaticky)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33CC"/>
                </a:solidFill>
              </a:rPr>
              <a:t>U dospělých symptomaticky především rodiče, lidé s imunodeficitem, 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33CC"/>
                </a:solidFill>
              </a:rPr>
              <a:t>cestovatelé, </a:t>
            </a:r>
            <a:r>
              <a:rPr lang="cs-CZ" altLang="cs-CZ" sz="1600" dirty="0" err="1">
                <a:solidFill>
                  <a:srgbClr val="0033CC"/>
                </a:solidFill>
              </a:rPr>
              <a:t>nosokomiální</a:t>
            </a:r>
            <a:r>
              <a:rPr lang="cs-CZ" altLang="cs-CZ" sz="1600" dirty="0">
                <a:solidFill>
                  <a:srgbClr val="0033CC"/>
                </a:solidFill>
              </a:rPr>
              <a:t> nákazy na dětských odděleních </a:t>
            </a:r>
            <a:r>
              <a:rPr lang="cs-CZ" altLang="cs-CZ" sz="1600" b="1" dirty="0">
                <a:solidFill>
                  <a:srgbClr val="0033CC"/>
                </a:solidFill>
              </a:rPr>
              <a:t>(kombinace faktorů - vysoká odolnost viru a malá infekční dávka)</a:t>
            </a:r>
          </a:p>
          <a:p>
            <a:pPr eaLnBrk="1" hangingPunct="1">
              <a:buFontTx/>
              <a:buNone/>
            </a:pPr>
            <a:endParaRPr lang="cs-CZ" altLang="cs-CZ" sz="1600" b="1" dirty="0">
              <a:solidFill>
                <a:srgbClr val="0033CC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33CC"/>
                </a:solidFill>
              </a:rPr>
              <a:t>Přenos: fekálně-orální, (kapénkově)</a:t>
            </a:r>
          </a:p>
          <a:p>
            <a:pPr eaLnBrk="1" hangingPunct="1">
              <a:buFontTx/>
              <a:buNone/>
            </a:pPr>
            <a:endParaRPr lang="cs-CZ" altLang="cs-CZ" sz="1600" dirty="0">
              <a:solidFill>
                <a:srgbClr val="0033CC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600" dirty="0" err="1">
                <a:solidFill>
                  <a:srgbClr val="0033CC"/>
                </a:solidFill>
              </a:rPr>
              <a:t>Primoinfekce</a:t>
            </a:r>
            <a:r>
              <a:rPr lang="cs-CZ" altLang="cs-CZ" sz="1600" dirty="0">
                <a:solidFill>
                  <a:srgbClr val="0033CC"/>
                </a:solidFill>
              </a:rPr>
              <a:t>: stačí 10 </a:t>
            </a:r>
            <a:r>
              <a:rPr lang="cs-CZ" altLang="cs-CZ" sz="1600" dirty="0" err="1">
                <a:solidFill>
                  <a:srgbClr val="0033CC"/>
                </a:solidFill>
              </a:rPr>
              <a:t>rotavirových</a:t>
            </a:r>
            <a:r>
              <a:rPr lang="cs-CZ" altLang="cs-CZ" sz="1600" dirty="0">
                <a:solidFill>
                  <a:srgbClr val="0033CC"/>
                </a:solidFill>
              </a:rPr>
              <a:t> částic k vyvolání příznaků, ve stolici akutně nemocných 10</a:t>
            </a:r>
            <a:r>
              <a:rPr lang="cs-CZ" altLang="cs-CZ" sz="1600" baseline="30000" dirty="0">
                <a:solidFill>
                  <a:srgbClr val="0033CC"/>
                </a:solidFill>
              </a:rPr>
              <a:t>9 </a:t>
            </a:r>
            <a:r>
              <a:rPr lang="cs-CZ" altLang="cs-CZ" sz="1600" dirty="0">
                <a:solidFill>
                  <a:srgbClr val="0033CC"/>
                </a:solidFill>
              </a:rPr>
              <a:t>až 10</a:t>
            </a:r>
            <a:r>
              <a:rPr lang="cs-CZ" altLang="cs-CZ" sz="1600" baseline="30000" dirty="0">
                <a:solidFill>
                  <a:srgbClr val="0033CC"/>
                </a:solidFill>
              </a:rPr>
              <a:t>11</a:t>
            </a:r>
            <a:r>
              <a:rPr lang="cs-CZ" altLang="cs-CZ" sz="1600" dirty="0">
                <a:solidFill>
                  <a:srgbClr val="0033CC"/>
                </a:solidFill>
              </a:rPr>
              <a:t> virových částic na 1ml stolice </a:t>
            </a:r>
          </a:p>
        </p:txBody>
      </p:sp>
    </p:spTree>
    <p:extLst>
      <p:ext uri="{BB962C8B-B14F-4D97-AF65-F5344CB8AC3E}">
        <p14:creationId xmlns:p14="http://schemas.microsoft.com/office/powerpoint/2010/main" val="1692473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4FD122BB-4FCD-4C0E-BD76-B1FA8F09393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203608" y="374650"/>
            <a:ext cx="4823861" cy="561975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 sz="3200">
                <a:solidFill>
                  <a:srgbClr val="0000FF"/>
                </a:solidFill>
              </a:rPr>
              <a:t>Infekce vyvolané reoviry</a:t>
            </a:r>
          </a:p>
        </p:txBody>
      </p:sp>
      <p:sp>
        <p:nvSpPr>
          <p:cNvPr id="30723" name="Zástupný symbol pro obsah 2">
            <a:extLst>
              <a:ext uri="{FF2B5EF4-FFF2-40B4-BE49-F238E27FC236}">
                <a16:creationId xmlns:a16="http://schemas.microsoft.com/office/drawing/2014/main" id="{1F24EDF2-D427-43B9-AD86-77D81D82D70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13886" y="1341438"/>
            <a:ext cx="11531065" cy="511175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33CC"/>
                </a:solidFill>
              </a:rPr>
              <a:t>Patogeneze: virus napadá </a:t>
            </a:r>
            <a:r>
              <a:rPr lang="cs-CZ" altLang="cs-CZ" sz="1600" dirty="0" err="1">
                <a:solidFill>
                  <a:srgbClr val="0033CC"/>
                </a:solidFill>
              </a:rPr>
              <a:t>enterocyty</a:t>
            </a:r>
            <a:r>
              <a:rPr lang="cs-CZ" altLang="cs-CZ" sz="1600" dirty="0">
                <a:solidFill>
                  <a:srgbClr val="0033CC"/>
                </a:solidFill>
              </a:rPr>
              <a:t> v tenkém střevě a působí také virovým enterotoxinem (NSP4)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33CC"/>
                </a:solidFill>
              </a:rPr>
              <a:t>Inkubační doba: 1-3 dny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33CC"/>
                </a:solidFill>
              </a:rPr>
              <a:t>Klinický obraz: 50% případů asymptomatických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33CC"/>
                </a:solidFill>
              </a:rPr>
              <a:t>Manifestující onemocnění: triáda příznaků (</a:t>
            </a:r>
            <a:r>
              <a:rPr lang="cs-CZ" altLang="cs-CZ" sz="1600" b="1" dirty="0">
                <a:solidFill>
                  <a:srgbClr val="0033CC"/>
                </a:solidFill>
              </a:rPr>
              <a:t>horečka, zvracení, vodnatý průjem až 10x denně</a:t>
            </a:r>
            <a:r>
              <a:rPr lang="cs-CZ" altLang="cs-CZ" sz="1600" dirty="0">
                <a:solidFill>
                  <a:srgbClr val="0033CC"/>
                </a:solidFill>
              </a:rPr>
              <a:t>), ve stolici ojediněle hlen a krev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33CC"/>
                </a:solidFill>
              </a:rPr>
              <a:t>Nechutenství, meteorismus, bolesti břicha (u dětí), postižení dýchacích cest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33CC"/>
                </a:solidFill>
              </a:rPr>
              <a:t>Po 5-8 dnech náhlý ústup příznaků, po odeznění příznaků viru vylučován dalších 10 dnů</a:t>
            </a:r>
          </a:p>
          <a:p>
            <a:pPr eaLnBrk="1" hangingPunct="1">
              <a:buFontTx/>
              <a:buNone/>
            </a:pPr>
            <a:endParaRPr lang="cs-CZ" altLang="cs-CZ" sz="1600" dirty="0">
              <a:solidFill>
                <a:srgbClr val="0033CC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33CC"/>
                </a:solidFill>
              </a:rPr>
              <a:t>Komplikace: dehydratace (úbytek hmotnosti 5-10%), malabsorpční syndrom s protrahovanými průjmy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33CC"/>
                </a:solidFill>
              </a:rPr>
              <a:t>Vzácně: aseptická meningitida, akutní </a:t>
            </a:r>
            <a:r>
              <a:rPr lang="cs-CZ" altLang="cs-CZ" sz="1600" dirty="0" err="1">
                <a:solidFill>
                  <a:srgbClr val="0033CC"/>
                </a:solidFill>
              </a:rPr>
              <a:t>myozitida</a:t>
            </a:r>
            <a:r>
              <a:rPr lang="cs-CZ" altLang="cs-CZ" sz="1600" dirty="0">
                <a:solidFill>
                  <a:srgbClr val="0033CC"/>
                </a:solidFill>
              </a:rPr>
              <a:t>, nekrotizující enterokolitida, pneumonie, syndrom náhlého úmrtí kojence (SSDI), Crohnova choroba, HUS</a:t>
            </a:r>
          </a:p>
          <a:p>
            <a:pPr eaLnBrk="1" hangingPunct="1">
              <a:buFontTx/>
              <a:buNone/>
            </a:pPr>
            <a:endParaRPr lang="cs-CZ" altLang="cs-CZ" sz="1600" dirty="0">
              <a:solidFill>
                <a:srgbClr val="0033CC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33CC"/>
                </a:solidFill>
              </a:rPr>
              <a:t>Diagnostika: latexová aglutinace, ELISA, </a:t>
            </a:r>
            <a:r>
              <a:rPr lang="cs-CZ" altLang="cs-CZ" sz="1600" dirty="0" err="1">
                <a:solidFill>
                  <a:srgbClr val="0033CC"/>
                </a:solidFill>
              </a:rPr>
              <a:t>imunochromatografie</a:t>
            </a:r>
            <a:r>
              <a:rPr lang="cs-CZ" altLang="cs-CZ" sz="1600" dirty="0">
                <a:solidFill>
                  <a:srgbClr val="0033CC"/>
                </a:solidFill>
              </a:rPr>
              <a:t>, EM</a:t>
            </a:r>
          </a:p>
          <a:p>
            <a:pPr eaLnBrk="1" hangingPunct="1">
              <a:buFontTx/>
              <a:buNone/>
            </a:pPr>
            <a:endParaRPr lang="cs-CZ" altLang="cs-CZ" sz="1600" dirty="0">
              <a:solidFill>
                <a:srgbClr val="0033CC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33CC"/>
                </a:solidFill>
              </a:rPr>
              <a:t>Léčba: rehydratace, příjem minerálů, realimentace, </a:t>
            </a:r>
            <a:r>
              <a:rPr lang="cs-CZ" altLang="cs-CZ" sz="1600" dirty="0" err="1">
                <a:solidFill>
                  <a:srgbClr val="0033CC"/>
                </a:solidFill>
              </a:rPr>
              <a:t>probiotika</a:t>
            </a:r>
            <a:r>
              <a:rPr lang="cs-CZ" altLang="cs-CZ" sz="1600" dirty="0">
                <a:solidFill>
                  <a:srgbClr val="0033CC"/>
                </a:solidFill>
              </a:rPr>
              <a:t>, antipyretika, antiemetika, </a:t>
            </a:r>
            <a:r>
              <a:rPr lang="cs-CZ" altLang="cs-CZ" sz="1600" dirty="0" err="1">
                <a:solidFill>
                  <a:srgbClr val="0033CC"/>
                </a:solidFill>
              </a:rPr>
              <a:t>smecta</a:t>
            </a:r>
            <a:endParaRPr lang="cs-CZ" altLang="cs-CZ" sz="1600" dirty="0">
              <a:solidFill>
                <a:srgbClr val="0033CC"/>
              </a:solidFill>
            </a:endParaRPr>
          </a:p>
          <a:p>
            <a:pPr eaLnBrk="1" hangingPunct="1">
              <a:buFontTx/>
              <a:buNone/>
            </a:pPr>
            <a:endParaRPr lang="cs-CZ" altLang="cs-CZ" sz="1600" dirty="0">
              <a:solidFill>
                <a:srgbClr val="0033CC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33CC"/>
                </a:solidFill>
              </a:rPr>
              <a:t>Prevence: důsledná hygiena, dekontaminace předmětů (nemocnice)</a:t>
            </a:r>
          </a:p>
          <a:p>
            <a:pPr eaLnBrk="1" hangingPunct="1">
              <a:buFontTx/>
              <a:buNone/>
            </a:pPr>
            <a:r>
              <a:rPr lang="cs-CZ" altLang="cs-CZ" sz="1600" dirty="0">
                <a:solidFill>
                  <a:srgbClr val="0033CC"/>
                </a:solidFill>
              </a:rPr>
              <a:t>2 perorální živé </a:t>
            </a:r>
            <a:r>
              <a:rPr lang="cs-CZ" altLang="cs-CZ" sz="1600" dirty="0" err="1">
                <a:solidFill>
                  <a:srgbClr val="0033CC"/>
                </a:solidFill>
              </a:rPr>
              <a:t>atenuované</a:t>
            </a:r>
            <a:r>
              <a:rPr lang="cs-CZ" altLang="cs-CZ" sz="1600" dirty="0">
                <a:solidFill>
                  <a:srgbClr val="0033CC"/>
                </a:solidFill>
              </a:rPr>
              <a:t> vakcíny (</a:t>
            </a:r>
            <a:r>
              <a:rPr lang="cs-CZ" altLang="cs-CZ" sz="1600" dirty="0" err="1">
                <a:solidFill>
                  <a:srgbClr val="0033CC"/>
                </a:solidFill>
              </a:rPr>
              <a:t>Rotarix</a:t>
            </a:r>
            <a:r>
              <a:rPr lang="cs-CZ" altLang="cs-CZ" sz="1600" dirty="0">
                <a:solidFill>
                  <a:srgbClr val="0033CC"/>
                </a:solidFill>
              </a:rPr>
              <a:t> a </a:t>
            </a:r>
            <a:r>
              <a:rPr lang="cs-CZ" altLang="cs-CZ" sz="1600" dirty="0" err="1">
                <a:solidFill>
                  <a:srgbClr val="0033CC"/>
                </a:solidFill>
              </a:rPr>
              <a:t>Rotateq</a:t>
            </a:r>
            <a:r>
              <a:rPr lang="cs-CZ" altLang="cs-CZ" sz="1600" dirty="0">
                <a:solidFill>
                  <a:srgbClr val="0033CC"/>
                </a:solidFill>
              </a:rPr>
              <a:t>)</a:t>
            </a:r>
          </a:p>
          <a:p>
            <a:pPr eaLnBrk="1" hangingPunct="1">
              <a:buFontTx/>
              <a:buNone/>
            </a:pPr>
            <a:endParaRPr lang="cs-CZ" altLang="cs-CZ" sz="1600" dirty="0"/>
          </a:p>
        </p:txBody>
      </p:sp>
      <p:pic>
        <p:nvPicPr>
          <p:cNvPr id="30724" name="Picture 5" descr="http://pathmicro.med.sc.edu/virol/rota-cdc2.jpg">
            <a:extLst>
              <a:ext uri="{FF2B5EF4-FFF2-40B4-BE49-F238E27FC236}">
                <a16:creationId xmlns:a16="http://schemas.microsoft.com/office/drawing/2014/main" id="{2693A468-1AE9-407B-BF5A-1B1C41B1E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0" y="5300664"/>
            <a:ext cx="17780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674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11CF3849-30E8-4C68-9CB5-CCCE139B6D6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681414" y="101384"/>
            <a:ext cx="6802220" cy="561975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altLang="cs-CZ" sz="2800">
                <a:solidFill>
                  <a:srgbClr val="0000FF"/>
                </a:solidFill>
              </a:rPr>
              <a:t>Distribuce rotavirových infekcí ve světě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BC87693-3B26-4788-88A0-30365989E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120" y="846239"/>
            <a:ext cx="8995954" cy="4638539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BCF46266-1636-4751-8125-1BDCEA9D5CA6}"/>
              </a:ext>
            </a:extLst>
          </p:cNvPr>
          <p:cNvSpPr/>
          <p:nvPr/>
        </p:nvSpPr>
        <p:spPr>
          <a:xfrm>
            <a:off x="1533167" y="5558073"/>
            <a:ext cx="92210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More than 600,000 young children die and approximately 2.4 million hospitalize annually from rotavirus disease, especially in South-East Asia and sub-Saharan Africa.</a:t>
            </a:r>
            <a:r>
              <a:rPr lang="cs-CZ" sz="2000" dirty="0">
                <a:solidFill>
                  <a:schemeClr val="accent1"/>
                </a:solidFill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97503879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ci-prezentace-16-9-cz-v11.potx" id="{752B7536-5AE2-417E-ADC9-516CF57E47A0}" vid="{C3A561A7-18A2-4AA4-BD35-A7AB220CBEDF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muni-sci-prezentace-16-9-cz-v11</Template>
  <TotalTime>12</TotalTime>
  <Words>1724</Words>
  <Application>Microsoft Office PowerPoint</Application>
  <PresentationFormat>Širokoúhlá obrazovka</PresentationFormat>
  <Paragraphs>168</Paragraphs>
  <Slides>18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Tahoma</vt:lpstr>
      <vt:lpstr>Wingdings</vt:lpstr>
      <vt:lpstr>Prezentace_MU_CZ</vt:lpstr>
      <vt:lpstr>Alimentární virové nákazy  Alimentary infections of the gastrointestinal tract</vt:lpstr>
      <vt:lpstr>Čel: Reoviridae</vt:lpstr>
      <vt:lpstr>Segmenty RNA u reovirů</vt:lpstr>
      <vt:lpstr>Strategie replikace u reovirů</vt:lpstr>
      <vt:lpstr>Prezentace aplikace PowerPoint</vt:lpstr>
      <vt:lpstr>Prezentace aplikace PowerPoint</vt:lpstr>
      <vt:lpstr>Infekce vyvolané reoviry</vt:lpstr>
      <vt:lpstr>Infekce vyvolané reoviry</vt:lpstr>
      <vt:lpstr>Distribuce rotavirových infekcí ve světě</vt:lpstr>
      <vt:lpstr>Virová hepatitida A</vt:lpstr>
      <vt:lpstr>Prezentace aplikace PowerPoint</vt:lpstr>
      <vt:lpstr>Infekce vyvolané noroviry a (sapoviry)</vt:lpstr>
      <vt:lpstr>Prezentace aplikace PowerPoint</vt:lpstr>
      <vt:lpstr>Infekce vyvolané astroviry a toroviry</vt:lpstr>
      <vt:lpstr>Hepevirus hepatitidy E</vt:lpstr>
      <vt:lpstr>Prezentace aplikace PowerPoint</vt:lpstr>
      <vt:lpstr>Prezentace aplikace PowerPoint</vt:lpstr>
      <vt:lpstr>Infekce enteroadenoviry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rudolf</dc:creator>
  <cp:lastModifiedBy>Uživatel systému Windows</cp:lastModifiedBy>
  <cp:revision>12</cp:revision>
  <cp:lastPrinted>1601-01-01T00:00:00Z</cp:lastPrinted>
  <dcterms:created xsi:type="dcterms:W3CDTF">2023-02-14T11:54:02Z</dcterms:created>
  <dcterms:modified xsi:type="dcterms:W3CDTF">2024-06-24T20:53:17Z</dcterms:modified>
</cp:coreProperties>
</file>