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58"/>
  </p:notesMasterIdLst>
  <p:handoutMasterIdLst>
    <p:handoutMasterId r:id="rId59"/>
  </p:handoutMasterIdLst>
  <p:sldIdLst>
    <p:sldId id="258" r:id="rId2"/>
    <p:sldId id="259" r:id="rId3"/>
    <p:sldId id="260" r:id="rId4"/>
    <p:sldId id="262" r:id="rId5"/>
    <p:sldId id="261" r:id="rId6"/>
    <p:sldId id="263" r:id="rId7"/>
    <p:sldId id="264" r:id="rId8"/>
    <p:sldId id="265" r:id="rId9"/>
    <p:sldId id="266" r:id="rId10"/>
    <p:sldId id="267" r:id="rId11"/>
    <p:sldId id="268" r:id="rId12"/>
    <p:sldId id="294"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8" r:id="rId51"/>
    <p:sldId id="309" r:id="rId52"/>
    <p:sldId id="310" r:id="rId53"/>
    <p:sldId id="311" r:id="rId54"/>
    <p:sldId id="312" r:id="rId55"/>
    <p:sldId id="314" r:id="rId56"/>
    <p:sldId id="315" r:id="rId5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AF3F"/>
    <a:srgbClr val="91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9" autoAdjust="0"/>
    <p:restoredTop sz="95768" autoAdjust="0"/>
  </p:normalViewPr>
  <p:slideViewPr>
    <p:cSldViewPr snapToGrid="0">
      <p:cViewPr varScale="1">
        <p:scale>
          <a:sx n="88" d="100"/>
          <a:sy n="88" d="100"/>
        </p:scale>
        <p:origin x="490" y="62"/>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ástupný symbol pro obrázek snímku 1">
            <a:extLst>
              <a:ext uri="{FF2B5EF4-FFF2-40B4-BE49-F238E27FC236}">
                <a16:creationId xmlns:a16="http://schemas.microsoft.com/office/drawing/2014/main" id="{B4FD5A18-D849-4ABF-9451-63947A32E3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Zástupný symbol pro poznámky 2">
            <a:extLst>
              <a:ext uri="{FF2B5EF4-FFF2-40B4-BE49-F238E27FC236}">
                <a16:creationId xmlns:a16="http://schemas.microsoft.com/office/drawing/2014/main" id="{D12182AC-F168-4335-8AE9-7E710C743A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a:t>J.A. Belser, X. Lu, T.R. Maines, C. Smith, Y. Li, R.O. Donis, J.M. Katz, T.M. Tumpey</a:t>
            </a:r>
          </a:p>
          <a:p>
            <a:pPr eaLnBrk="1" hangingPunct="1">
              <a:spcBef>
                <a:spcPct val="0"/>
              </a:spcBef>
            </a:pPr>
            <a:endParaRPr lang="en-US" altLang="cs-CZ"/>
          </a:p>
          <a:p>
            <a:pPr eaLnBrk="1" hangingPunct="1">
              <a:spcBef>
                <a:spcPct val="0"/>
              </a:spcBef>
            </a:pPr>
            <a:r>
              <a:rPr lang="en-US" altLang="cs-CZ"/>
              <a:t>Pathogenesis of avian influenza (H7) virus infection in mice and ferrets: enhanced virulence of Eurasian H7N7 viruses isolated from humans</a:t>
            </a:r>
          </a:p>
          <a:p>
            <a:pPr eaLnBrk="1" hangingPunct="1">
              <a:spcBef>
                <a:spcPct val="0"/>
              </a:spcBef>
            </a:pPr>
            <a:endParaRPr lang="en-US" altLang="cs-CZ"/>
          </a:p>
          <a:p>
            <a:pPr eaLnBrk="1" hangingPunct="1">
              <a:spcBef>
                <a:spcPct val="0"/>
              </a:spcBef>
            </a:pPr>
            <a:r>
              <a:rPr lang="en-US" altLang="cs-CZ"/>
              <a:t>Journal of Virology, 81 (20) (2007), pp. 11139–11147</a:t>
            </a:r>
          </a:p>
          <a:p>
            <a:pPr eaLnBrk="1" hangingPunct="1">
              <a:spcBef>
                <a:spcPct val="0"/>
              </a:spcBef>
            </a:pPr>
            <a:endParaRPr lang="en-US" altLang="cs-CZ"/>
          </a:p>
          <a:p>
            <a:pPr eaLnBrk="1" hangingPunct="1">
              <a:spcBef>
                <a:spcPct val="0"/>
              </a:spcBef>
            </a:pPr>
            <a:r>
              <a:rPr lang="en-US" altLang="cs-CZ"/>
              <a:t>    Abstract</a:t>
            </a:r>
          </a:p>
          <a:p>
            <a:pPr eaLnBrk="1" hangingPunct="1">
              <a:spcBef>
                <a:spcPct val="0"/>
              </a:spcBef>
            </a:pPr>
            <a:r>
              <a:rPr lang="en-US" altLang="cs-CZ"/>
              <a:t>    Before 2003, only occasional case reports of human H7 influenza virus infections occurred as a result of direct animal-to-human transmission or laboratory accidents; most of these infections resulted in conjunctivitis. An increase in isolation of avian influenza A H7 viruses from poultry outbreaks and humans has raised concerns that additional zoonotic transmissions of influenza viruses from poultry to humans may occur. To better understand the pathogenesis of H7 viruses, we have investigated their ability to cause disease in mouse and ferret models. Mice were infected intranasally with H7 viruses of high and low pathogenicity isolated from The Netherlands in 2003 (Netherlands/03), the northeastern United States in 2002-2003, and Canada in 2004 and were monitored for morbidity, mortality, viral replication, and proinflammatory cytokine production in respiratory organs. All H7 viruses replicated efficiently in the respiratory tracts of mice, but only Netherlands/03 isolates replicated in systemic organs, including the brain. Only A/NL/219/03 (NL/219), an H7N7 virus isolated from a single fatal human case, was highly lethal for mice and caused severe disease in ferrets. Supporting the apparent ocular tropism observed in humans following infection with viruses of the H7 subtype, both Eurasian and North American lineage H7 viruses were detected in the mouse eye following ocular inoculation, whereas an H7N2 virus isolated from the human respiratory tract was not. Therefore, in general, the relative virulence and cell tropism of the H7 viruses in these animal models correlated with the observed virulence in humans. Copyright © 2007, American Society for Microbiology. All Rights Reserved</a:t>
            </a:r>
            <a:endParaRPr lang="cs-CZ" altLang="cs-CZ"/>
          </a:p>
        </p:txBody>
      </p:sp>
      <p:sp>
        <p:nvSpPr>
          <p:cNvPr id="80900" name="Zástupný symbol pro číslo snímku 3">
            <a:extLst>
              <a:ext uri="{FF2B5EF4-FFF2-40B4-BE49-F238E27FC236}">
                <a16:creationId xmlns:a16="http://schemas.microsoft.com/office/drawing/2014/main" id="{7AF6F8F8-8504-4EC1-BF02-E755A2E1F0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F176CB-4332-46FE-AFE2-EE446971C8D5}" type="slidenum">
              <a:rPr lang="cs-CZ" altLang="cs-CZ" smtClean="0">
                <a:latin typeface="Arial" panose="020B0604020202020204" pitchFamily="34" charset="0"/>
              </a:rPr>
              <a:pPr>
                <a:spcBef>
                  <a:spcPct val="0"/>
                </a:spcBef>
              </a:pPr>
              <a:t>27</a:t>
            </a:fld>
            <a:endParaRPr lang="cs-CZ" altLang="cs-CZ">
              <a:latin typeface="Arial" panose="020B0604020202020204" pitchFamily="34" charset="0"/>
            </a:endParaRPr>
          </a:p>
        </p:txBody>
      </p:sp>
    </p:spTree>
    <p:extLst>
      <p:ext uri="{BB962C8B-B14F-4D97-AF65-F5344CB8AC3E}">
        <p14:creationId xmlns:p14="http://schemas.microsoft.com/office/powerpoint/2010/main" val="276687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cs-CZ"/>
              <a:t>J.A. Belser, X. Lu, T.R. Maines, C. Smith, Y. Li, R.O. Donis, J.M. Katz, T.M. Tumpey</a:t>
            </a:r>
          </a:p>
          <a:p>
            <a:pPr eaLnBrk="1" hangingPunct="1">
              <a:spcBef>
                <a:spcPct val="0"/>
              </a:spcBef>
            </a:pPr>
            <a:endParaRPr lang="en-US" altLang="cs-CZ"/>
          </a:p>
          <a:p>
            <a:pPr eaLnBrk="1" hangingPunct="1">
              <a:spcBef>
                <a:spcPct val="0"/>
              </a:spcBef>
            </a:pPr>
            <a:r>
              <a:rPr lang="en-US" altLang="cs-CZ"/>
              <a:t>Pathogenesis of avian influenza (H7) virus infection in mice and ferrets: enhanced virulence of Eurasian H7N7 viruses isolated from humans</a:t>
            </a:r>
          </a:p>
          <a:p>
            <a:pPr eaLnBrk="1" hangingPunct="1">
              <a:spcBef>
                <a:spcPct val="0"/>
              </a:spcBef>
            </a:pPr>
            <a:endParaRPr lang="en-US" altLang="cs-CZ"/>
          </a:p>
          <a:p>
            <a:pPr eaLnBrk="1" hangingPunct="1">
              <a:spcBef>
                <a:spcPct val="0"/>
              </a:spcBef>
            </a:pPr>
            <a:r>
              <a:rPr lang="en-US" altLang="cs-CZ"/>
              <a:t>Journal of Virology, 81 (20) (2007), pp. 11139–11147</a:t>
            </a:r>
          </a:p>
          <a:p>
            <a:pPr eaLnBrk="1" hangingPunct="1">
              <a:spcBef>
                <a:spcPct val="0"/>
              </a:spcBef>
            </a:pPr>
            <a:endParaRPr lang="en-US" altLang="cs-CZ"/>
          </a:p>
          <a:p>
            <a:pPr eaLnBrk="1" hangingPunct="1">
              <a:spcBef>
                <a:spcPct val="0"/>
              </a:spcBef>
            </a:pPr>
            <a:r>
              <a:rPr lang="en-US" altLang="cs-CZ"/>
              <a:t>    Abstract</a:t>
            </a:r>
          </a:p>
          <a:p>
            <a:pPr eaLnBrk="1" hangingPunct="1">
              <a:spcBef>
                <a:spcPct val="0"/>
              </a:spcBef>
            </a:pPr>
            <a:r>
              <a:rPr lang="en-US" altLang="cs-CZ"/>
              <a:t>    Before 2003, only occasional case reports of human H7 influenza virus infections occurred as a result of direct animal-to-human transmission or laboratory accidents; most of these infections resulted in conjunctivitis. An increase in isolation of avian influenza A H7 viruses from poultry outbreaks and humans has raised concerns that additional zoonotic transmissions of influenza viruses from poultry to humans may occur. To better understand the pathogenesis of H7 viruses, we have investigated their ability to cause disease in mouse and ferret models. Mice were infected intranasally with H7 viruses of high and low pathogenicity isolated from The Netherlands in 2003 (Netherlands/03), the northeastern United States in 2002-2003, and Canada in 2004 and were monitored for morbidity, mortality, viral replication, and proinflammatory cytokine production in respiratory organs. All H7 viruses replicated efficiently in the respiratory tracts of mice, but only Netherlands/03 isolates replicated in systemic organs, including the brain. Only A/NL/219/03 (NL/219), an H7N7 virus isolated from a single fatal human case, was highly lethal for mice and caused severe disease in ferrets. Supporting the apparent ocular tropism observed in humans following infection with viruses of the H7 subtype, both Eurasian and North American lineage H7 viruses were detected in the mouse eye following ocular inoculation, whereas an H7N2 virus isolated from the human respiratory tract was not. Therefore, in general, the relative virulence and cell tropism of the H7 viruses in these animal models correlated with the observed virulence in humans. Copyright © 2007, American Society for Microbiology. All Rights Reserved</a:t>
            </a:r>
            <a:endParaRPr lang="cs-CZ" altLang="cs-CZ"/>
          </a:p>
        </p:txBody>
      </p:sp>
      <p:sp>
        <p:nvSpPr>
          <p:cNvPr id="8090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3DD9C4-D0D1-47BA-806C-9A5281823F06}" type="slidenum">
              <a:rPr lang="cs-CZ" altLang="cs-CZ" smtClean="0">
                <a:latin typeface="Arial" panose="020B0604020202020204" pitchFamily="34" charset="0"/>
              </a:rPr>
              <a:pPr>
                <a:spcBef>
                  <a:spcPct val="0"/>
                </a:spcBef>
              </a:pPr>
              <a:t>42</a:t>
            </a:fld>
            <a:endParaRPr lang="cs-CZ" altLang="cs-CZ">
              <a:latin typeface="Arial" panose="020B0604020202020204" pitchFamily="34" charset="0"/>
            </a:endParaRPr>
          </a:p>
        </p:txBody>
      </p:sp>
    </p:spTree>
    <p:extLst>
      <p:ext uri="{BB962C8B-B14F-4D97-AF65-F5344CB8AC3E}">
        <p14:creationId xmlns:p14="http://schemas.microsoft.com/office/powerpoint/2010/main" val="322647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B0F7ADA8-E0D8-E140-B3EB-7B177B99ED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84321F44-F4CD-1342-9190-83F8027175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E82366C8-899C-3046-9F1A-E4AA93091E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mod="1">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AF3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2C8EF9BC-CA15-F749-AE84-143521C1B7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AF3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1" y="128588"/>
            <a:ext cx="10970684" cy="1433512"/>
          </a:xfrm>
        </p:spPr>
        <p:txBody>
          <a:bodyPr/>
          <a:lstStyle/>
          <a:p>
            <a:r>
              <a:rPr lang="cs-CZ"/>
              <a:t>Kliknutím lze upravit styl.</a:t>
            </a:r>
          </a:p>
        </p:txBody>
      </p:sp>
      <p:sp>
        <p:nvSpPr>
          <p:cNvPr id="3" name="Zástupný symbol pro obsah 2"/>
          <p:cNvSpPr>
            <a:spLocks noGrp="1"/>
          </p:cNvSpPr>
          <p:nvPr>
            <p:ph sz="quarter" idx="1"/>
          </p:nvPr>
        </p:nvSpPr>
        <p:spPr>
          <a:xfrm>
            <a:off x="609601" y="1600200"/>
            <a:ext cx="5382684"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5484"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1" y="3938589"/>
            <a:ext cx="5382684" cy="218598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5484" y="3938589"/>
            <a:ext cx="5384800" cy="218598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
            <a:extLst>
              <a:ext uri="{FF2B5EF4-FFF2-40B4-BE49-F238E27FC236}">
                <a16:creationId xmlns:a16="http://schemas.microsoft.com/office/drawing/2014/main" id="{48C83654-CAC6-4C0C-81FE-ECA688AD6E21}"/>
              </a:ext>
            </a:extLst>
          </p:cNvPr>
          <p:cNvSpPr>
            <a:spLocks noGrp="1" noChangeArrowheads="1"/>
          </p:cNvSpPr>
          <p:nvPr>
            <p:ph type="sldNum" idx="10"/>
          </p:nvPr>
        </p:nvSpPr>
        <p:spPr>
          <a:ln/>
        </p:spPr>
        <p:txBody>
          <a:bodyPr/>
          <a:lstStyle>
            <a:lvl1pPr>
              <a:defRPr/>
            </a:lvl1pPr>
          </a:lstStyle>
          <a:p>
            <a:pPr>
              <a:defRPr/>
            </a:pPr>
            <a:fld id="{0486474D-5C4B-4118-84EF-61F44E7DAA34}" type="slidenum">
              <a:rPr lang="cs-CZ" altLang="cs-CZ"/>
              <a:pPr>
                <a:defRPr/>
              </a:pPr>
              <a:t>‹#›</a:t>
            </a:fld>
            <a:endParaRPr lang="cs-CZ" altLang="cs-CZ"/>
          </a:p>
        </p:txBody>
      </p:sp>
    </p:spTree>
    <p:extLst>
      <p:ext uri="{BB962C8B-B14F-4D97-AF65-F5344CB8AC3E}">
        <p14:creationId xmlns:p14="http://schemas.microsoft.com/office/powerpoint/2010/main" val="639764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1" y="128588"/>
            <a:ext cx="10970684" cy="1433512"/>
          </a:xfrm>
        </p:spPr>
        <p:txBody>
          <a:bodyPr/>
          <a:lstStyle/>
          <a:p>
            <a:r>
              <a:rPr lang="cs-CZ"/>
              <a:t>Kliknutím lze upravit styl.</a:t>
            </a:r>
          </a:p>
        </p:txBody>
      </p:sp>
      <p:sp>
        <p:nvSpPr>
          <p:cNvPr id="3" name="Zástupný symbol pro obsah 2"/>
          <p:cNvSpPr>
            <a:spLocks noGrp="1"/>
          </p:cNvSpPr>
          <p:nvPr>
            <p:ph sz="half" idx="1"/>
          </p:nvPr>
        </p:nvSpPr>
        <p:spPr>
          <a:xfrm>
            <a:off x="609601" y="1600201"/>
            <a:ext cx="5382684" cy="45243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5484"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5484" y="3938589"/>
            <a:ext cx="5384800" cy="218598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5">
            <a:extLst>
              <a:ext uri="{FF2B5EF4-FFF2-40B4-BE49-F238E27FC236}">
                <a16:creationId xmlns:a16="http://schemas.microsoft.com/office/drawing/2014/main" id="{48C83654-CAC6-4C0C-81FE-ECA688AD6E21}"/>
              </a:ext>
            </a:extLst>
          </p:cNvPr>
          <p:cNvSpPr>
            <a:spLocks noGrp="1" noChangeArrowheads="1"/>
          </p:cNvSpPr>
          <p:nvPr>
            <p:ph type="sldNum" idx="10"/>
          </p:nvPr>
        </p:nvSpPr>
        <p:spPr>
          <a:ln/>
        </p:spPr>
        <p:txBody>
          <a:bodyPr/>
          <a:lstStyle>
            <a:lvl1pPr>
              <a:defRPr/>
            </a:lvl1pPr>
          </a:lstStyle>
          <a:p>
            <a:pPr>
              <a:defRPr/>
            </a:pPr>
            <a:fld id="{4F6CC54D-3CE7-4069-9AF3-D5C76035D52F}" type="slidenum">
              <a:rPr lang="cs-CZ" altLang="cs-CZ"/>
              <a:pPr>
                <a:defRPr/>
              </a:pPr>
              <a:t>‹#›</a:t>
            </a:fld>
            <a:endParaRPr lang="cs-CZ" altLang="cs-CZ"/>
          </a:p>
        </p:txBody>
      </p:sp>
    </p:spTree>
    <p:extLst>
      <p:ext uri="{BB962C8B-B14F-4D97-AF65-F5344CB8AC3E}">
        <p14:creationId xmlns:p14="http://schemas.microsoft.com/office/powerpoint/2010/main" val="1449523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CDFB5469-7B43-0D44-819F-C704135239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B0E4249D-0CF8-4416-B707-60BA4837E198}" type="datetimeFigureOut">
              <a:rPr lang="cs-CZ" smtClean="0"/>
              <a:t>24.06.2024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497174A-13B5-4980-80DC-F67AA7EC63AC}" type="slidenum">
              <a:rPr lang="cs-CZ" smtClean="0"/>
              <a:t>‹#›</a:t>
            </a:fld>
            <a:endParaRPr lang="cs-CZ"/>
          </a:p>
        </p:txBody>
      </p:sp>
    </p:spTree>
    <p:extLst>
      <p:ext uri="{BB962C8B-B14F-4D97-AF65-F5344CB8AC3E}">
        <p14:creationId xmlns:p14="http://schemas.microsoft.com/office/powerpoint/2010/main" val="2793565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3839D93F-D054-0C49-B5BA-33CA7A41AA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3E1F77B3-EBC6-1040-9535-33D9549B74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797919FE-C3ED-C14E-AED0-882F98229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24329B9F-B123-B646-A47E-27058DD10E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1109301E-D1AD-0B43-976E-29DC995E1D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3DE62B41-48ED-D243-8CF8-571E1EC807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B2E98577-C944-7148-9D17-F5F41F0E8A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 id="2147483701" r:id="rId20"/>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38.jpeg"/><Relationship Id="rId5" Type="http://schemas.openxmlformats.org/officeDocument/2006/relationships/image" Target="../media/image36.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9.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Chřipka</a:t>
            </a:r>
          </a:p>
        </p:txBody>
      </p:sp>
      <p:sp>
        <p:nvSpPr>
          <p:cNvPr id="3" name="Podnadpis 2"/>
          <p:cNvSpPr>
            <a:spLocks noGrp="1"/>
          </p:cNvSpPr>
          <p:nvPr>
            <p:ph type="subTitle" idx="1"/>
          </p:nvPr>
        </p:nvSpPr>
        <p:spPr/>
        <p:txBody>
          <a:bodyPr/>
          <a:lstStyle/>
          <a:p>
            <a:r>
              <a:rPr lang="cs-CZ" dirty="0">
                <a:solidFill>
                  <a:srgbClr val="0000DC"/>
                </a:solidFill>
              </a:rPr>
              <a:t>Influenza virus</a:t>
            </a:r>
          </a:p>
        </p:txBody>
      </p:sp>
      <p:pic>
        <p:nvPicPr>
          <p:cNvPr id="4" name="Obrázek 3"/>
          <p:cNvPicPr/>
          <p:nvPr/>
        </p:nvPicPr>
        <p:blipFill>
          <a:blip r:embed="rId2"/>
          <a:stretch>
            <a:fillRect/>
          </a:stretch>
        </p:blipFill>
        <p:spPr>
          <a:xfrm>
            <a:off x="3344090" y="5627370"/>
            <a:ext cx="5519239" cy="723900"/>
          </a:xfrm>
          <a:prstGeom prst="rect">
            <a:avLst/>
          </a:prstGeom>
        </p:spPr>
      </p:pic>
    </p:spTree>
    <p:extLst>
      <p:ext uri="{BB962C8B-B14F-4D97-AF65-F5344CB8AC3E}">
        <p14:creationId xmlns:p14="http://schemas.microsoft.com/office/powerpoint/2010/main" val="1298809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dpis 1">
            <a:extLst>
              <a:ext uri="{FF2B5EF4-FFF2-40B4-BE49-F238E27FC236}">
                <a16:creationId xmlns:a16="http://schemas.microsoft.com/office/drawing/2014/main" id="{1C5D3264-8AF3-4A91-B1F3-81FD31FB55E3}"/>
              </a:ext>
            </a:extLst>
          </p:cNvPr>
          <p:cNvSpPr>
            <a:spLocks noGrp="1" noChangeArrowheads="1"/>
          </p:cNvSpPr>
          <p:nvPr>
            <p:ph type="title" idx="4294967295"/>
          </p:nvPr>
        </p:nvSpPr>
        <p:spPr>
          <a:xfrm>
            <a:off x="2224480" y="316494"/>
            <a:ext cx="6290345" cy="520117"/>
          </a:xfrm>
          <a:ln>
            <a:solidFill>
              <a:schemeClr val="accent1"/>
            </a:solidFill>
          </a:ln>
        </p:spPr>
        <p:txBody>
          <a:bodyPr>
            <a:normAutofit/>
          </a:bodyPr>
          <a:lstStyle/>
          <a:p>
            <a:r>
              <a:rPr lang="cs-CZ" altLang="cs-CZ" sz="3200" dirty="0">
                <a:solidFill>
                  <a:schemeClr val="accent1"/>
                </a:solidFill>
              </a:rPr>
              <a:t>Infekce vyvolané </a:t>
            </a:r>
            <a:r>
              <a:rPr lang="cs-CZ" altLang="cs-CZ" sz="3200" dirty="0" err="1">
                <a:solidFill>
                  <a:schemeClr val="accent1"/>
                </a:solidFill>
              </a:rPr>
              <a:t>orthomyxoviry</a:t>
            </a:r>
            <a:endParaRPr lang="cs-CZ" altLang="cs-CZ" sz="3200" dirty="0">
              <a:solidFill>
                <a:schemeClr val="accent1"/>
              </a:solidFill>
            </a:endParaRPr>
          </a:p>
        </p:txBody>
      </p:sp>
      <p:sp>
        <p:nvSpPr>
          <p:cNvPr id="70659" name="Zástupný symbol pro obsah 2">
            <a:extLst>
              <a:ext uri="{FF2B5EF4-FFF2-40B4-BE49-F238E27FC236}">
                <a16:creationId xmlns:a16="http://schemas.microsoft.com/office/drawing/2014/main" id="{677D004E-0A79-41FF-94AC-0C0E3758B74B}"/>
              </a:ext>
            </a:extLst>
          </p:cNvPr>
          <p:cNvSpPr>
            <a:spLocks noGrp="1" noChangeArrowheads="1"/>
          </p:cNvSpPr>
          <p:nvPr>
            <p:ph idx="4294967295"/>
          </p:nvPr>
        </p:nvSpPr>
        <p:spPr>
          <a:xfrm>
            <a:off x="176170" y="1268414"/>
            <a:ext cx="11945922" cy="4752975"/>
          </a:xfrm>
        </p:spPr>
        <p:txBody>
          <a:bodyPr/>
          <a:lstStyle/>
          <a:p>
            <a:pPr marL="609600" indent="-609600"/>
            <a:r>
              <a:rPr lang="cs-CZ" altLang="cs-CZ" sz="1600" b="1" dirty="0">
                <a:solidFill>
                  <a:srgbClr val="0000DC"/>
                </a:solidFill>
              </a:rPr>
              <a:t>Diagnostika:</a:t>
            </a:r>
            <a:r>
              <a:rPr lang="cs-CZ" altLang="cs-CZ" sz="1600" dirty="0">
                <a:solidFill>
                  <a:srgbClr val="0000DC"/>
                </a:solidFill>
              </a:rPr>
              <a:t> izolace viru na TK nebo kuřecích embryích (výtěr z </a:t>
            </a:r>
            <a:r>
              <a:rPr lang="cs-CZ" altLang="cs-CZ" sz="1600" dirty="0" err="1">
                <a:solidFill>
                  <a:srgbClr val="0000DC"/>
                </a:solidFill>
              </a:rPr>
              <a:t>nasofaryngu</a:t>
            </a:r>
            <a:r>
              <a:rPr lang="cs-CZ" altLang="cs-CZ" sz="1600" dirty="0">
                <a:solidFill>
                  <a:srgbClr val="0000DC"/>
                </a:solidFill>
              </a:rPr>
              <a:t>), určení kmenů (HIT), sérologie (KFR, HIT), RT-PCR</a:t>
            </a:r>
          </a:p>
          <a:p>
            <a:pPr marL="609600" indent="-609600"/>
            <a:endParaRPr lang="cs-CZ" altLang="cs-CZ" sz="1600" dirty="0">
              <a:solidFill>
                <a:srgbClr val="0000DC"/>
              </a:solidFill>
            </a:endParaRPr>
          </a:p>
          <a:p>
            <a:pPr marL="609600" indent="-609600"/>
            <a:r>
              <a:rPr lang="cs-CZ" altLang="cs-CZ" sz="1600" b="1" dirty="0">
                <a:solidFill>
                  <a:srgbClr val="0000DC"/>
                </a:solidFill>
              </a:rPr>
              <a:t>Léčba:</a:t>
            </a:r>
            <a:r>
              <a:rPr lang="cs-CZ" altLang="cs-CZ" sz="1600" dirty="0">
                <a:solidFill>
                  <a:srgbClr val="0000DC"/>
                </a:solidFill>
              </a:rPr>
              <a:t> symptomatická (paracetamol, antitusika)</a:t>
            </a:r>
          </a:p>
          <a:p>
            <a:pPr marL="609600" indent="-609600"/>
            <a:endParaRPr lang="cs-CZ" altLang="cs-CZ" sz="1600" dirty="0">
              <a:solidFill>
                <a:srgbClr val="0000DC"/>
              </a:solidFill>
            </a:endParaRPr>
          </a:p>
          <a:p>
            <a:pPr marL="609600" indent="-609600"/>
            <a:r>
              <a:rPr lang="cs-CZ" altLang="cs-CZ" sz="1600" dirty="0" err="1">
                <a:solidFill>
                  <a:srgbClr val="0000DC"/>
                </a:solidFill>
              </a:rPr>
              <a:t>Antivirotika</a:t>
            </a:r>
            <a:r>
              <a:rPr lang="cs-CZ" altLang="cs-CZ" sz="1600" dirty="0">
                <a:solidFill>
                  <a:srgbClr val="0000DC"/>
                </a:solidFill>
              </a:rPr>
              <a:t> (léčba/profylaxe): léčba nejpozději do dvou dnů od počátku onemocnění</a:t>
            </a:r>
          </a:p>
          <a:p>
            <a:pPr marL="609600" indent="-609600"/>
            <a:endParaRPr lang="cs-CZ" altLang="cs-CZ" sz="1600" dirty="0">
              <a:solidFill>
                <a:srgbClr val="0000DC"/>
              </a:solidFill>
            </a:endParaRPr>
          </a:p>
          <a:p>
            <a:pPr marL="609600" indent="-609600">
              <a:buFontTx/>
              <a:buAutoNum type="arabicParenBoth"/>
            </a:pPr>
            <a:r>
              <a:rPr lang="cs-CZ" altLang="cs-CZ" sz="1600" dirty="0">
                <a:solidFill>
                  <a:srgbClr val="0000DC"/>
                </a:solidFill>
              </a:rPr>
              <a:t>Blokátory proteinového kanálku M chřipkového viru A- zástava replikace virů</a:t>
            </a:r>
          </a:p>
          <a:p>
            <a:pPr marL="609600" indent="-609600">
              <a:buFontTx/>
              <a:buAutoNum type="arabicParenBoth"/>
            </a:pPr>
            <a:r>
              <a:rPr lang="cs-CZ" altLang="cs-CZ" sz="1600" dirty="0">
                <a:solidFill>
                  <a:srgbClr val="0000DC"/>
                </a:solidFill>
              </a:rPr>
              <a:t>Inhibitory </a:t>
            </a:r>
            <a:r>
              <a:rPr lang="cs-CZ" altLang="cs-CZ" sz="1600" dirty="0" err="1">
                <a:solidFill>
                  <a:srgbClr val="0000DC"/>
                </a:solidFill>
              </a:rPr>
              <a:t>neuraminidázy</a:t>
            </a:r>
            <a:r>
              <a:rPr lang="cs-CZ" altLang="cs-CZ" sz="1600" dirty="0">
                <a:solidFill>
                  <a:srgbClr val="0000DC"/>
                </a:solidFill>
              </a:rPr>
              <a:t> – znemožňují virům opustit hostitelskou buňku (</a:t>
            </a:r>
            <a:r>
              <a:rPr lang="cs-CZ" altLang="cs-CZ" sz="1600" dirty="0" err="1">
                <a:solidFill>
                  <a:srgbClr val="0000DC"/>
                </a:solidFill>
              </a:rPr>
              <a:t>zanamivir-Relenza</a:t>
            </a:r>
            <a:r>
              <a:rPr lang="cs-CZ" altLang="cs-CZ" sz="1600" dirty="0">
                <a:solidFill>
                  <a:srgbClr val="0000DC"/>
                </a:solidFill>
              </a:rPr>
              <a:t>/inhalátor/dospělí; </a:t>
            </a:r>
            <a:r>
              <a:rPr lang="cs-CZ" altLang="cs-CZ" sz="1600" dirty="0" err="1">
                <a:solidFill>
                  <a:srgbClr val="0000DC"/>
                </a:solidFill>
              </a:rPr>
              <a:t>Oseltamivir-Tamiflu</a:t>
            </a:r>
            <a:r>
              <a:rPr lang="cs-CZ" altLang="cs-CZ" sz="1600" dirty="0">
                <a:solidFill>
                  <a:srgbClr val="0000DC"/>
                </a:solidFill>
              </a:rPr>
              <a:t>/tobolky/děti)</a:t>
            </a:r>
          </a:p>
          <a:p>
            <a:pPr marL="609600" indent="-609600"/>
            <a:endParaRPr lang="cs-CZ" altLang="cs-CZ" sz="1600" dirty="0">
              <a:solidFill>
                <a:srgbClr val="0000DC"/>
              </a:solidFill>
            </a:endParaRPr>
          </a:p>
          <a:p>
            <a:pPr marL="609600" indent="-609600"/>
            <a:endParaRPr lang="cs-CZ" altLang="cs-CZ" sz="1600" dirty="0">
              <a:solidFill>
                <a:srgbClr val="0000DC"/>
              </a:solidFill>
            </a:endParaRPr>
          </a:p>
          <a:p>
            <a:pPr marL="609600" indent="-609600"/>
            <a:r>
              <a:rPr lang="cs-CZ" altLang="cs-CZ" sz="1600" dirty="0">
                <a:solidFill>
                  <a:srgbClr val="0000DC"/>
                </a:solidFill>
              </a:rPr>
              <a:t>Národní </a:t>
            </a:r>
            <a:r>
              <a:rPr lang="cs-CZ" altLang="cs-CZ" sz="1600" dirty="0" err="1">
                <a:solidFill>
                  <a:srgbClr val="0000DC"/>
                </a:solidFill>
              </a:rPr>
              <a:t>protipandemický</a:t>
            </a:r>
            <a:r>
              <a:rPr lang="cs-CZ" altLang="cs-CZ" sz="1600" dirty="0">
                <a:solidFill>
                  <a:srgbClr val="0000DC"/>
                </a:solidFill>
              </a:rPr>
              <a:t> plán – organizační opatření, jak postupovat v případě vzniku chřipkové pandemie (pandemická vakcína, zásoba </a:t>
            </a:r>
            <a:r>
              <a:rPr lang="cs-CZ" altLang="cs-CZ" sz="1600" dirty="0" err="1">
                <a:solidFill>
                  <a:srgbClr val="0000DC"/>
                </a:solidFill>
              </a:rPr>
              <a:t>antivirotik</a:t>
            </a:r>
            <a:r>
              <a:rPr lang="cs-CZ" altLang="cs-CZ" sz="1600" dirty="0">
                <a:solidFill>
                  <a:srgbClr val="0000DC"/>
                </a:solidFill>
              </a:rPr>
              <a:t> a jejich distribuce)</a:t>
            </a:r>
          </a:p>
          <a:p>
            <a:pPr marL="609600" indent="-609600"/>
            <a:endParaRPr lang="cs-CZ" altLang="cs-CZ" sz="1600" dirty="0">
              <a:solidFill>
                <a:srgbClr val="0000DC"/>
              </a:solidFill>
            </a:endParaRPr>
          </a:p>
        </p:txBody>
      </p:sp>
    </p:spTree>
    <p:extLst>
      <p:ext uri="{BB962C8B-B14F-4D97-AF65-F5344CB8AC3E}">
        <p14:creationId xmlns:p14="http://schemas.microsoft.com/office/powerpoint/2010/main" val="3227857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C8ECB40D-80C3-4AC9-922A-AC8E3E518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130" y="1234858"/>
            <a:ext cx="568960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3" name="TextovéPole 1">
            <a:extLst>
              <a:ext uri="{FF2B5EF4-FFF2-40B4-BE49-F238E27FC236}">
                <a16:creationId xmlns:a16="http://schemas.microsoft.com/office/drawing/2014/main" id="{A11C7BF5-FC1B-4FFD-8165-91032D209FAF}"/>
              </a:ext>
            </a:extLst>
          </p:cNvPr>
          <p:cNvSpPr txBox="1">
            <a:spLocks noChangeArrowheads="1"/>
          </p:cNvSpPr>
          <p:nvPr/>
        </p:nvSpPr>
        <p:spPr bwMode="auto">
          <a:xfrm>
            <a:off x="1413786" y="335566"/>
            <a:ext cx="907256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3600" dirty="0">
                <a:solidFill>
                  <a:schemeClr val="accent1"/>
                </a:solidFill>
              </a:rPr>
              <a:t>Hostitelé chřipky ve vztahu k </a:t>
            </a:r>
            <a:r>
              <a:rPr lang="cs-CZ" altLang="cs-CZ" sz="3600" dirty="0" err="1">
                <a:solidFill>
                  <a:schemeClr val="accent1"/>
                </a:solidFill>
              </a:rPr>
              <a:t>hemaglutininu</a:t>
            </a:r>
            <a:endParaRPr lang="cs-CZ" altLang="cs-CZ" sz="3600" dirty="0">
              <a:solidFill>
                <a:schemeClr val="accent1"/>
              </a:solidFill>
            </a:endParaRPr>
          </a:p>
        </p:txBody>
      </p:sp>
      <p:pic>
        <p:nvPicPr>
          <p:cNvPr id="2" name="Obrázek 1">
            <a:extLst>
              <a:ext uri="{FF2B5EF4-FFF2-40B4-BE49-F238E27FC236}">
                <a16:creationId xmlns:a16="http://schemas.microsoft.com/office/drawing/2014/main" id="{64F1E285-40C6-49A0-8239-F643738FCD06}"/>
              </a:ext>
            </a:extLst>
          </p:cNvPr>
          <p:cNvPicPr>
            <a:picLocks noChangeAspect="1"/>
          </p:cNvPicPr>
          <p:nvPr/>
        </p:nvPicPr>
        <p:blipFill>
          <a:blip r:embed="rId3"/>
          <a:stretch>
            <a:fillRect/>
          </a:stretch>
        </p:blipFill>
        <p:spPr>
          <a:xfrm>
            <a:off x="7271671" y="2000076"/>
            <a:ext cx="4515778" cy="3117209"/>
          </a:xfrm>
          <a:prstGeom prst="rect">
            <a:avLst/>
          </a:prstGeom>
        </p:spPr>
      </p:pic>
      <p:sp>
        <p:nvSpPr>
          <p:cNvPr id="3" name="Obdélník 2">
            <a:extLst>
              <a:ext uri="{FF2B5EF4-FFF2-40B4-BE49-F238E27FC236}">
                <a16:creationId xmlns:a16="http://schemas.microsoft.com/office/drawing/2014/main" id="{D47FCFE4-8262-47CC-A992-6A43B2EFC886}"/>
              </a:ext>
            </a:extLst>
          </p:cNvPr>
          <p:cNvSpPr/>
          <p:nvPr/>
        </p:nvSpPr>
        <p:spPr>
          <a:xfrm>
            <a:off x="6096000" y="5245082"/>
            <a:ext cx="5980612" cy="461665"/>
          </a:xfrm>
          <a:prstGeom prst="rect">
            <a:avLst/>
          </a:prstGeom>
        </p:spPr>
        <p:txBody>
          <a:bodyPr wrap="none">
            <a:spAutoFit/>
          </a:bodyPr>
          <a:lstStyle/>
          <a:p>
            <a:r>
              <a:rPr lang="pt-BR" dirty="0"/>
              <a:t>A/</a:t>
            </a:r>
            <a:r>
              <a:rPr lang="pt-BR" dirty="0">
                <a:solidFill>
                  <a:srgbClr val="FF0000"/>
                </a:solidFill>
              </a:rPr>
              <a:t>swine</a:t>
            </a:r>
            <a:r>
              <a:rPr lang="pt-BR" dirty="0"/>
              <a:t>/South Dakota/152B/2009 (H1N2) </a:t>
            </a:r>
            <a:endParaRPr lang="cs-CZ" dirty="0"/>
          </a:p>
        </p:txBody>
      </p:sp>
    </p:spTree>
    <p:extLst>
      <p:ext uri="{BB962C8B-B14F-4D97-AF65-F5344CB8AC3E}">
        <p14:creationId xmlns:p14="http://schemas.microsoft.com/office/powerpoint/2010/main" val="1858628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9" y="1341438"/>
            <a:ext cx="7813675"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707" name="TextovéPole 1"/>
          <p:cNvSpPr txBox="1">
            <a:spLocks noChangeArrowheads="1"/>
          </p:cNvSpPr>
          <p:nvPr/>
        </p:nvSpPr>
        <p:spPr bwMode="auto">
          <a:xfrm>
            <a:off x="2954339" y="404813"/>
            <a:ext cx="6607175" cy="6461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3600" dirty="0">
                <a:solidFill>
                  <a:srgbClr val="0000DC"/>
                </a:solidFill>
              </a:rPr>
              <a:t>Cirkulace chřipky u obratlovců</a:t>
            </a:r>
          </a:p>
        </p:txBody>
      </p:sp>
    </p:spTree>
    <p:extLst>
      <p:ext uri="{BB962C8B-B14F-4D97-AF65-F5344CB8AC3E}">
        <p14:creationId xmlns:p14="http://schemas.microsoft.com/office/powerpoint/2010/main" val="481110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id="{086FEDD2-C479-4F10-A900-339030F0F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1753" y="1712913"/>
            <a:ext cx="609600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731" name="TextovéPole 3">
            <a:extLst>
              <a:ext uri="{FF2B5EF4-FFF2-40B4-BE49-F238E27FC236}">
                <a16:creationId xmlns:a16="http://schemas.microsoft.com/office/drawing/2014/main" id="{1DD3021B-8947-49E9-89A0-7FBA4769B30A}"/>
              </a:ext>
            </a:extLst>
          </p:cNvPr>
          <p:cNvSpPr txBox="1">
            <a:spLocks noChangeArrowheads="1"/>
          </p:cNvSpPr>
          <p:nvPr/>
        </p:nvSpPr>
        <p:spPr bwMode="auto">
          <a:xfrm>
            <a:off x="5087939" y="6165850"/>
            <a:ext cx="2232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Foto:profimedia.cz</a:t>
            </a:r>
          </a:p>
        </p:txBody>
      </p:sp>
      <p:sp>
        <p:nvSpPr>
          <p:cNvPr id="73732" name="TextovéPole 4">
            <a:extLst>
              <a:ext uri="{FF2B5EF4-FFF2-40B4-BE49-F238E27FC236}">
                <a16:creationId xmlns:a16="http://schemas.microsoft.com/office/drawing/2014/main" id="{3A5F4C3F-66BD-4473-A009-E22D60F8C18A}"/>
              </a:ext>
            </a:extLst>
          </p:cNvPr>
          <p:cNvSpPr txBox="1">
            <a:spLocks noChangeArrowheads="1"/>
          </p:cNvSpPr>
          <p:nvPr/>
        </p:nvSpPr>
        <p:spPr bwMode="auto">
          <a:xfrm>
            <a:off x="8800664" y="5260181"/>
            <a:ext cx="3321429" cy="708025"/>
          </a:xfrm>
          <a:prstGeom prst="rect">
            <a:avLst/>
          </a:prstGeom>
          <a:solidFill>
            <a:schemeClr val="bg2"/>
          </a:solidFill>
          <a:ln w="9525">
            <a:solidFill>
              <a:schemeClr val="accent1"/>
            </a:solidFill>
            <a:miter lim="800000"/>
            <a:headEnd/>
            <a:tailEnd/>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000" dirty="0" err="1">
                <a:solidFill>
                  <a:schemeClr val="accent1"/>
                </a:solidFill>
              </a:rPr>
              <a:t>Mixing</a:t>
            </a:r>
            <a:r>
              <a:rPr lang="cs-CZ" altLang="cs-CZ" sz="4000" dirty="0">
                <a:solidFill>
                  <a:schemeClr val="accent1"/>
                </a:solidFill>
              </a:rPr>
              <a:t> </a:t>
            </a:r>
            <a:r>
              <a:rPr lang="cs-CZ" altLang="cs-CZ" sz="4000" dirty="0" err="1">
                <a:solidFill>
                  <a:schemeClr val="accent1"/>
                </a:solidFill>
              </a:rPr>
              <a:t>vessel</a:t>
            </a:r>
            <a:endParaRPr lang="cs-CZ" altLang="cs-CZ" sz="4000" dirty="0">
              <a:solidFill>
                <a:schemeClr val="accent1"/>
              </a:solidFill>
            </a:endParaRPr>
          </a:p>
        </p:txBody>
      </p:sp>
      <p:pic>
        <p:nvPicPr>
          <p:cNvPr id="2" name="Obrázek 1">
            <a:extLst>
              <a:ext uri="{FF2B5EF4-FFF2-40B4-BE49-F238E27FC236}">
                <a16:creationId xmlns:a16="http://schemas.microsoft.com/office/drawing/2014/main" id="{590F2366-5E8A-4C56-83E3-E1D2DE6F6CDD}"/>
              </a:ext>
            </a:extLst>
          </p:cNvPr>
          <p:cNvPicPr>
            <a:picLocks noChangeAspect="1"/>
          </p:cNvPicPr>
          <p:nvPr/>
        </p:nvPicPr>
        <p:blipFill>
          <a:blip r:embed="rId3"/>
          <a:stretch>
            <a:fillRect/>
          </a:stretch>
        </p:blipFill>
        <p:spPr>
          <a:xfrm>
            <a:off x="343949" y="2373816"/>
            <a:ext cx="5093266" cy="3192734"/>
          </a:xfrm>
          <a:prstGeom prst="rect">
            <a:avLst/>
          </a:prstGeom>
        </p:spPr>
      </p:pic>
      <p:sp>
        <p:nvSpPr>
          <p:cNvPr id="6" name="TextovéPole 1">
            <a:extLst>
              <a:ext uri="{FF2B5EF4-FFF2-40B4-BE49-F238E27FC236}">
                <a16:creationId xmlns:a16="http://schemas.microsoft.com/office/drawing/2014/main" id="{BE6D2188-3F6E-4515-A7BE-803CCCE0BA83}"/>
              </a:ext>
            </a:extLst>
          </p:cNvPr>
          <p:cNvSpPr txBox="1">
            <a:spLocks noChangeArrowheads="1"/>
          </p:cNvSpPr>
          <p:nvPr/>
        </p:nvSpPr>
        <p:spPr bwMode="auto">
          <a:xfrm>
            <a:off x="2954339" y="404813"/>
            <a:ext cx="6607175" cy="6461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3600" dirty="0">
                <a:solidFill>
                  <a:schemeClr val="accent1"/>
                </a:solidFill>
              </a:rPr>
              <a:t>Cirkulace chřipky u obratlovců</a:t>
            </a:r>
          </a:p>
        </p:txBody>
      </p:sp>
    </p:spTree>
    <p:extLst>
      <p:ext uri="{BB962C8B-B14F-4D97-AF65-F5344CB8AC3E}">
        <p14:creationId xmlns:p14="http://schemas.microsoft.com/office/powerpoint/2010/main" val="980992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a:extLst>
              <a:ext uri="{FF2B5EF4-FFF2-40B4-BE49-F238E27FC236}">
                <a16:creationId xmlns:a16="http://schemas.microsoft.com/office/drawing/2014/main" id="{67562EC0-CC5C-4F0E-8576-D41FCF954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196976"/>
            <a:ext cx="8572500" cy="50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5" name="TextovéPole 1">
            <a:extLst>
              <a:ext uri="{FF2B5EF4-FFF2-40B4-BE49-F238E27FC236}">
                <a16:creationId xmlns:a16="http://schemas.microsoft.com/office/drawing/2014/main" id="{A3B32F8E-7EC5-4615-BEA7-A07457221A6C}"/>
              </a:ext>
            </a:extLst>
          </p:cNvPr>
          <p:cNvSpPr txBox="1">
            <a:spLocks noChangeArrowheads="1"/>
          </p:cNvSpPr>
          <p:nvPr/>
        </p:nvSpPr>
        <p:spPr bwMode="auto">
          <a:xfrm>
            <a:off x="2066912" y="420411"/>
            <a:ext cx="8175625" cy="584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a:solidFill>
                  <a:schemeClr val="accent1"/>
                </a:solidFill>
              </a:rPr>
              <a:t>Role </a:t>
            </a:r>
            <a:r>
              <a:rPr lang="cs-CZ" altLang="cs-CZ" dirty="0" err="1">
                <a:solidFill>
                  <a:schemeClr val="accent1"/>
                </a:solidFill>
              </a:rPr>
              <a:t>of</a:t>
            </a:r>
            <a:r>
              <a:rPr lang="cs-CZ" altLang="cs-CZ" dirty="0">
                <a:solidFill>
                  <a:schemeClr val="accent1"/>
                </a:solidFill>
              </a:rPr>
              <a:t> </a:t>
            </a:r>
            <a:r>
              <a:rPr lang="cs-CZ" altLang="cs-CZ" dirty="0" err="1">
                <a:solidFill>
                  <a:schemeClr val="accent1"/>
                </a:solidFill>
              </a:rPr>
              <a:t>migratory</a:t>
            </a:r>
            <a:r>
              <a:rPr lang="cs-CZ" altLang="cs-CZ" dirty="0">
                <a:solidFill>
                  <a:schemeClr val="accent1"/>
                </a:solidFill>
              </a:rPr>
              <a:t> </a:t>
            </a:r>
            <a:r>
              <a:rPr lang="cs-CZ" altLang="cs-CZ" dirty="0" err="1">
                <a:solidFill>
                  <a:schemeClr val="accent1"/>
                </a:solidFill>
              </a:rPr>
              <a:t>birds</a:t>
            </a:r>
            <a:r>
              <a:rPr lang="cs-CZ" altLang="cs-CZ" dirty="0">
                <a:solidFill>
                  <a:schemeClr val="accent1"/>
                </a:solidFill>
              </a:rPr>
              <a:t> in </a:t>
            </a:r>
            <a:r>
              <a:rPr lang="cs-CZ" altLang="cs-CZ" dirty="0" err="1">
                <a:solidFill>
                  <a:schemeClr val="accent1"/>
                </a:solidFill>
              </a:rPr>
              <a:t>spread</a:t>
            </a:r>
            <a:r>
              <a:rPr lang="cs-CZ" altLang="cs-CZ" dirty="0">
                <a:solidFill>
                  <a:schemeClr val="accent1"/>
                </a:solidFill>
              </a:rPr>
              <a:t> </a:t>
            </a:r>
            <a:r>
              <a:rPr lang="cs-CZ" altLang="cs-CZ" dirty="0" err="1">
                <a:solidFill>
                  <a:schemeClr val="accent1"/>
                </a:solidFill>
              </a:rPr>
              <a:t>of</a:t>
            </a:r>
            <a:r>
              <a:rPr lang="cs-CZ" altLang="cs-CZ" dirty="0">
                <a:solidFill>
                  <a:schemeClr val="accent1"/>
                </a:solidFill>
              </a:rPr>
              <a:t> H5N1</a:t>
            </a:r>
          </a:p>
        </p:txBody>
      </p:sp>
    </p:spTree>
    <p:extLst>
      <p:ext uri="{BB962C8B-B14F-4D97-AF65-F5344CB8AC3E}">
        <p14:creationId xmlns:p14="http://schemas.microsoft.com/office/powerpoint/2010/main" val="2995578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C58AFD1A-3AED-4397-9B2C-078D5C67E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3" y="873126"/>
            <a:ext cx="5111750" cy="339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2">
            <a:extLst>
              <a:ext uri="{FF2B5EF4-FFF2-40B4-BE49-F238E27FC236}">
                <a16:creationId xmlns:a16="http://schemas.microsoft.com/office/drawing/2014/main" id="{6BA03234-166E-43E6-B2C2-1B50E8B93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4587875"/>
            <a:ext cx="31686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4" name="Picture 3">
            <a:extLst>
              <a:ext uri="{FF2B5EF4-FFF2-40B4-BE49-F238E27FC236}">
                <a16:creationId xmlns:a16="http://schemas.microsoft.com/office/drawing/2014/main" id="{B13D640E-DDB5-4FA7-A32C-14205EBD8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4332288"/>
            <a:ext cx="3816350" cy="2525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25" name="TextovéPole 1">
            <a:extLst>
              <a:ext uri="{FF2B5EF4-FFF2-40B4-BE49-F238E27FC236}">
                <a16:creationId xmlns:a16="http://schemas.microsoft.com/office/drawing/2014/main" id="{55E7A0CC-B686-4E09-ADEF-BB6C8B930F49}"/>
              </a:ext>
            </a:extLst>
          </p:cNvPr>
          <p:cNvSpPr txBox="1">
            <a:spLocks noChangeArrowheads="1"/>
          </p:cNvSpPr>
          <p:nvPr/>
        </p:nvSpPr>
        <p:spPr bwMode="auto">
          <a:xfrm>
            <a:off x="3071813" y="127001"/>
            <a:ext cx="54721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3600" dirty="0">
                <a:solidFill>
                  <a:schemeClr val="accent1"/>
                </a:solidFill>
              </a:rPr>
              <a:t>Live animal (</a:t>
            </a:r>
            <a:r>
              <a:rPr lang="cs-CZ" altLang="cs-CZ" sz="3600" dirty="0" err="1">
                <a:solidFill>
                  <a:schemeClr val="accent1"/>
                </a:solidFill>
              </a:rPr>
              <a:t>wet</a:t>
            </a:r>
            <a:r>
              <a:rPr lang="cs-CZ" altLang="cs-CZ" sz="3600" dirty="0">
                <a:solidFill>
                  <a:schemeClr val="accent1"/>
                </a:solidFill>
              </a:rPr>
              <a:t>) </a:t>
            </a:r>
            <a:r>
              <a:rPr lang="cs-CZ" altLang="cs-CZ" sz="3600" dirty="0" err="1">
                <a:solidFill>
                  <a:schemeClr val="accent1"/>
                </a:solidFill>
              </a:rPr>
              <a:t>markets</a:t>
            </a:r>
            <a:endParaRPr lang="cs-CZ" altLang="cs-CZ" sz="3600" dirty="0">
              <a:solidFill>
                <a:schemeClr val="accent1"/>
              </a:solidFill>
            </a:endParaRPr>
          </a:p>
        </p:txBody>
      </p:sp>
      <p:sp>
        <p:nvSpPr>
          <p:cNvPr id="6" name="Rectangle 6">
            <a:extLst>
              <a:ext uri="{FF2B5EF4-FFF2-40B4-BE49-F238E27FC236}">
                <a16:creationId xmlns:a16="http://schemas.microsoft.com/office/drawing/2014/main" id="{92839E24-C491-4737-9C37-1F7EBE17D3F6}"/>
              </a:ext>
            </a:extLst>
          </p:cNvPr>
          <p:cNvSpPr>
            <a:spLocks noChangeArrowheads="1"/>
          </p:cNvSpPr>
          <p:nvPr/>
        </p:nvSpPr>
        <p:spPr bwMode="auto">
          <a:xfrm>
            <a:off x="8543925" y="1679533"/>
            <a:ext cx="3341935" cy="203132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cs-CZ" altLang="cs-CZ" sz="1800" dirty="0">
                <a:solidFill>
                  <a:schemeClr val="accent1"/>
                </a:solidFill>
              </a:rPr>
              <a:t>Dlouhodobé epidemické a pandemické riziko představuje úzký kontakt lidí s drůbeží,  prasaty a dalšími obratlovci v jihovýchodní Asii (společné příbytky, kontakt mezi ptáky a prasaty).</a:t>
            </a:r>
          </a:p>
        </p:txBody>
      </p:sp>
    </p:spTree>
    <p:extLst>
      <p:ext uri="{BB962C8B-B14F-4D97-AF65-F5344CB8AC3E}">
        <p14:creationId xmlns:p14="http://schemas.microsoft.com/office/powerpoint/2010/main" val="777391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a:extLst>
              <a:ext uri="{FF2B5EF4-FFF2-40B4-BE49-F238E27FC236}">
                <a16:creationId xmlns:a16="http://schemas.microsoft.com/office/drawing/2014/main" id="{AEC21B40-7F96-4C0F-9B86-7F360EA58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4" y="620713"/>
            <a:ext cx="7348537" cy="551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47" name="TextovéPole 1">
            <a:extLst>
              <a:ext uri="{FF2B5EF4-FFF2-40B4-BE49-F238E27FC236}">
                <a16:creationId xmlns:a16="http://schemas.microsoft.com/office/drawing/2014/main" id="{82B548B1-5662-4141-8937-CF38D2571733}"/>
              </a:ext>
            </a:extLst>
          </p:cNvPr>
          <p:cNvSpPr txBox="1">
            <a:spLocks noChangeArrowheads="1"/>
          </p:cNvSpPr>
          <p:nvPr/>
        </p:nvSpPr>
        <p:spPr bwMode="auto">
          <a:xfrm>
            <a:off x="1580607" y="135950"/>
            <a:ext cx="9274627" cy="5847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err="1">
                <a:solidFill>
                  <a:schemeClr val="accent1"/>
                </a:solidFill>
              </a:rPr>
              <a:t>High</a:t>
            </a:r>
            <a:r>
              <a:rPr lang="cs-CZ" altLang="cs-CZ" dirty="0">
                <a:solidFill>
                  <a:schemeClr val="accent1"/>
                </a:solidFill>
              </a:rPr>
              <a:t> </a:t>
            </a:r>
            <a:r>
              <a:rPr lang="cs-CZ" altLang="cs-CZ" dirty="0" err="1">
                <a:solidFill>
                  <a:schemeClr val="accent1"/>
                </a:solidFill>
              </a:rPr>
              <a:t>pathogenic</a:t>
            </a:r>
            <a:r>
              <a:rPr lang="cs-CZ" altLang="cs-CZ" dirty="0">
                <a:solidFill>
                  <a:schemeClr val="accent1"/>
                </a:solidFill>
              </a:rPr>
              <a:t> and </a:t>
            </a:r>
            <a:r>
              <a:rPr lang="cs-CZ" altLang="cs-CZ" dirty="0" err="1">
                <a:solidFill>
                  <a:schemeClr val="accent1"/>
                </a:solidFill>
              </a:rPr>
              <a:t>low</a:t>
            </a:r>
            <a:r>
              <a:rPr lang="cs-CZ" altLang="cs-CZ" dirty="0">
                <a:solidFill>
                  <a:schemeClr val="accent1"/>
                </a:solidFill>
              </a:rPr>
              <a:t> </a:t>
            </a:r>
            <a:r>
              <a:rPr lang="cs-CZ" altLang="cs-CZ" dirty="0" err="1">
                <a:solidFill>
                  <a:schemeClr val="accent1"/>
                </a:solidFill>
              </a:rPr>
              <a:t>pathogenic</a:t>
            </a:r>
            <a:r>
              <a:rPr lang="cs-CZ" altLang="cs-CZ" dirty="0">
                <a:solidFill>
                  <a:schemeClr val="accent1"/>
                </a:solidFill>
              </a:rPr>
              <a:t> </a:t>
            </a:r>
            <a:r>
              <a:rPr lang="cs-CZ" altLang="cs-CZ" dirty="0" err="1">
                <a:solidFill>
                  <a:schemeClr val="accent1"/>
                </a:solidFill>
              </a:rPr>
              <a:t>bird</a:t>
            </a:r>
            <a:r>
              <a:rPr lang="cs-CZ" altLang="cs-CZ" dirty="0">
                <a:solidFill>
                  <a:schemeClr val="accent1"/>
                </a:solidFill>
              </a:rPr>
              <a:t> influenza </a:t>
            </a:r>
          </a:p>
        </p:txBody>
      </p:sp>
    </p:spTree>
    <p:extLst>
      <p:ext uri="{BB962C8B-B14F-4D97-AF65-F5344CB8AC3E}">
        <p14:creationId xmlns:p14="http://schemas.microsoft.com/office/powerpoint/2010/main" val="4268150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A9516E53-A0AE-4D79-89A4-C9784ACE5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484313"/>
            <a:ext cx="8548688" cy="478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971" name="TextovéPole 1">
            <a:extLst>
              <a:ext uri="{FF2B5EF4-FFF2-40B4-BE49-F238E27FC236}">
                <a16:creationId xmlns:a16="http://schemas.microsoft.com/office/drawing/2014/main" id="{2D558C0A-EB36-4DA8-B3CB-F337B902872C}"/>
              </a:ext>
            </a:extLst>
          </p:cNvPr>
          <p:cNvSpPr txBox="1">
            <a:spLocks noChangeArrowheads="1"/>
          </p:cNvSpPr>
          <p:nvPr/>
        </p:nvSpPr>
        <p:spPr bwMode="auto">
          <a:xfrm>
            <a:off x="1774826" y="333375"/>
            <a:ext cx="8785225" cy="584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a:solidFill>
                  <a:schemeClr val="accent1"/>
                </a:solidFill>
              </a:rPr>
              <a:t> Response </a:t>
            </a:r>
            <a:r>
              <a:rPr lang="cs-CZ" altLang="cs-CZ" dirty="0" err="1">
                <a:solidFill>
                  <a:schemeClr val="accent1"/>
                </a:solidFill>
              </a:rPr>
              <a:t>of</a:t>
            </a:r>
            <a:r>
              <a:rPr lang="cs-CZ" altLang="cs-CZ" dirty="0">
                <a:solidFill>
                  <a:schemeClr val="accent1"/>
                </a:solidFill>
              </a:rPr>
              <a:t> </a:t>
            </a:r>
            <a:r>
              <a:rPr lang="cs-CZ" altLang="cs-CZ" dirty="0" err="1">
                <a:solidFill>
                  <a:schemeClr val="accent1"/>
                </a:solidFill>
              </a:rPr>
              <a:t>immune</a:t>
            </a:r>
            <a:r>
              <a:rPr lang="cs-CZ" altLang="cs-CZ" dirty="0">
                <a:solidFill>
                  <a:schemeClr val="accent1"/>
                </a:solidFill>
              </a:rPr>
              <a:t> </a:t>
            </a:r>
            <a:r>
              <a:rPr lang="cs-CZ" altLang="cs-CZ" dirty="0" err="1">
                <a:solidFill>
                  <a:schemeClr val="accent1"/>
                </a:solidFill>
              </a:rPr>
              <a:t>system</a:t>
            </a:r>
            <a:r>
              <a:rPr lang="cs-CZ" altLang="cs-CZ" dirty="0">
                <a:solidFill>
                  <a:schemeClr val="accent1"/>
                </a:solidFill>
              </a:rPr>
              <a:t> to H5N1 </a:t>
            </a:r>
            <a:r>
              <a:rPr lang="cs-CZ" altLang="cs-CZ" dirty="0" err="1">
                <a:solidFill>
                  <a:schemeClr val="accent1"/>
                </a:solidFill>
              </a:rPr>
              <a:t>infection</a:t>
            </a:r>
            <a:endParaRPr lang="cs-CZ" altLang="cs-CZ" dirty="0">
              <a:solidFill>
                <a:schemeClr val="accent1"/>
              </a:solidFill>
            </a:endParaRPr>
          </a:p>
        </p:txBody>
      </p:sp>
    </p:spTree>
    <p:extLst>
      <p:ext uri="{BB962C8B-B14F-4D97-AF65-F5344CB8AC3E}">
        <p14:creationId xmlns:p14="http://schemas.microsoft.com/office/powerpoint/2010/main" val="4011642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a:extLst>
              <a:ext uri="{FF2B5EF4-FFF2-40B4-BE49-F238E27FC236}">
                <a16:creationId xmlns:a16="http://schemas.microsoft.com/office/drawing/2014/main" id="{014CFCBE-737E-491E-B0FC-CC4D9F502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287" y="1430384"/>
            <a:ext cx="718185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a:extLst>
              <a:ext uri="{FF2B5EF4-FFF2-40B4-BE49-F238E27FC236}">
                <a16:creationId xmlns:a16="http://schemas.microsoft.com/office/drawing/2014/main" id="{AF6D73A1-EBC7-437E-80D3-7B7B7CEE7736}"/>
              </a:ext>
            </a:extLst>
          </p:cNvPr>
          <p:cNvSpPr txBox="1"/>
          <p:nvPr/>
        </p:nvSpPr>
        <p:spPr>
          <a:xfrm>
            <a:off x="2203268" y="444136"/>
            <a:ext cx="7384869" cy="523220"/>
          </a:xfrm>
          <a:prstGeom prst="rect">
            <a:avLst/>
          </a:prstGeom>
          <a:noFill/>
          <a:ln>
            <a:solidFill>
              <a:schemeClr val="accent1"/>
            </a:solidFill>
          </a:ln>
        </p:spPr>
        <p:txBody>
          <a:bodyPr wrap="square" rtlCol="0">
            <a:spAutoFit/>
          </a:bodyPr>
          <a:lstStyle/>
          <a:p>
            <a:pPr algn="l"/>
            <a:r>
              <a:rPr lang="cs-CZ" sz="2800" dirty="0">
                <a:solidFill>
                  <a:schemeClr val="accent1"/>
                </a:solidFill>
                <a:latin typeface="+mn-lt"/>
              </a:rPr>
              <a:t>Rozdíl v klinické manifestaci u H1N1 a H5N1</a:t>
            </a:r>
          </a:p>
        </p:txBody>
      </p:sp>
    </p:spTree>
    <p:extLst>
      <p:ext uri="{BB962C8B-B14F-4D97-AF65-F5344CB8AC3E}">
        <p14:creationId xmlns:p14="http://schemas.microsoft.com/office/powerpoint/2010/main" val="2817603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extLst>
              <a:ext uri="{FF2B5EF4-FFF2-40B4-BE49-F238E27FC236}">
                <a16:creationId xmlns:a16="http://schemas.microsoft.com/office/drawing/2014/main" id="{9DECB9AA-1F26-4E5A-BA0A-B7A6A5578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981076"/>
            <a:ext cx="7667625" cy="575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019" name="TextovéPole 1">
            <a:extLst>
              <a:ext uri="{FF2B5EF4-FFF2-40B4-BE49-F238E27FC236}">
                <a16:creationId xmlns:a16="http://schemas.microsoft.com/office/drawing/2014/main" id="{DF533E6E-66A6-4BEF-9E60-7BDD7C16F7F9}"/>
              </a:ext>
            </a:extLst>
          </p:cNvPr>
          <p:cNvSpPr txBox="1">
            <a:spLocks noChangeArrowheads="1"/>
          </p:cNvSpPr>
          <p:nvPr/>
        </p:nvSpPr>
        <p:spPr bwMode="auto">
          <a:xfrm>
            <a:off x="3719513" y="333375"/>
            <a:ext cx="4824412" cy="584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err="1">
                <a:solidFill>
                  <a:schemeClr val="accent1"/>
                </a:solidFill>
              </a:rPr>
              <a:t>Evolution</a:t>
            </a:r>
            <a:r>
              <a:rPr lang="cs-CZ" altLang="cs-CZ" dirty="0">
                <a:solidFill>
                  <a:schemeClr val="accent1"/>
                </a:solidFill>
              </a:rPr>
              <a:t> </a:t>
            </a:r>
            <a:r>
              <a:rPr lang="cs-CZ" altLang="cs-CZ" dirty="0" err="1">
                <a:solidFill>
                  <a:schemeClr val="accent1"/>
                </a:solidFill>
              </a:rPr>
              <a:t>of</a:t>
            </a:r>
            <a:r>
              <a:rPr lang="cs-CZ" altLang="cs-CZ" dirty="0">
                <a:solidFill>
                  <a:schemeClr val="accent1"/>
                </a:solidFill>
              </a:rPr>
              <a:t> H1N1 (2009)</a:t>
            </a:r>
          </a:p>
        </p:txBody>
      </p:sp>
    </p:spTree>
    <p:extLst>
      <p:ext uri="{BB962C8B-B14F-4D97-AF65-F5344CB8AC3E}">
        <p14:creationId xmlns:p14="http://schemas.microsoft.com/office/powerpoint/2010/main" val="1087458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435533" y="180203"/>
            <a:ext cx="3452948" cy="647700"/>
          </a:xfrm>
          <a:noFill/>
          <a:ln>
            <a:solidFill>
              <a:schemeClr val="accent1"/>
            </a:solidFill>
          </a:ln>
        </p:spPr>
        <p:txBody>
          <a:bodyPr/>
          <a:lstStyle/>
          <a:p>
            <a:r>
              <a:rPr lang="en-US" altLang="cs-CZ" sz="3200">
                <a:solidFill>
                  <a:srgbClr val="0000FF"/>
                </a:solidFill>
              </a:rPr>
              <a:t>Influenza A virion</a:t>
            </a:r>
            <a:endParaRPr lang="cs-CZ" altLang="cs-CZ" sz="3200">
              <a:solidFill>
                <a:srgbClr val="0000FF"/>
              </a:solidFill>
            </a:endParaRPr>
          </a:p>
        </p:txBody>
      </p:sp>
      <p:pic>
        <p:nvPicPr>
          <p:cNvPr id="200707"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865314" y="998538"/>
            <a:ext cx="8802687" cy="5454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0708" name="Text Box 4"/>
          <p:cNvSpPr txBox="1">
            <a:spLocks noChangeArrowheads="1"/>
          </p:cNvSpPr>
          <p:nvPr/>
        </p:nvSpPr>
        <p:spPr bwMode="auto">
          <a:xfrm>
            <a:off x="8596313" y="49609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defRPr>
            </a:lvl1pPr>
            <a:lvl2pPr marL="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defRPr>
            </a:lvl2pPr>
            <a:lvl3pPr marL="9144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defRPr>
            </a:lvl3pPr>
            <a:lvl4pPr marL="1371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4pPr>
            <a:lvl5pPr marL="18288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5pPr>
            <a:lvl6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6pPr>
            <a:lvl7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7pPr>
            <a:lvl8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8pPr>
            <a:lvl9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9pPr>
          </a:lstStyle>
          <a:p>
            <a:pPr>
              <a:spcBef>
                <a:spcPct val="0"/>
              </a:spcBef>
              <a:buClrTx/>
              <a:buSzTx/>
            </a:pPr>
            <a:endParaRPr lang="cs-CZ" altLang="cs-CZ" sz="1800">
              <a:solidFill>
                <a:schemeClr val="tx1"/>
              </a:solidFill>
            </a:endParaRPr>
          </a:p>
        </p:txBody>
      </p:sp>
      <p:pic>
        <p:nvPicPr>
          <p:cNvPr id="200709" name="Picture 5" descr="flu3c.gif (71067 byt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161214" y="3811589"/>
            <a:ext cx="3240087" cy="26638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0710" name="Text Box 6"/>
          <p:cNvSpPr txBox="1">
            <a:spLocks noChangeArrowheads="1"/>
          </p:cNvSpPr>
          <p:nvPr/>
        </p:nvSpPr>
        <p:spPr bwMode="auto">
          <a:xfrm>
            <a:off x="3359151" y="5805488"/>
            <a:ext cx="2913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defRPr>
            </a:lvl1pPr>
            <a:lvl2pPr marL="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defRPr>
            </a:lvl2pPr>
            <a:lvl3pPr marL="9144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defRPr>
            </a:lvl3pPr>
            <a:lvl4pPr marL="1371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4pPr>
            <a:lvl5pPr marL="18288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5pPr>
            <a:lvl6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6pPr>
            <a:lvl7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7pPr>
            <a:lvl8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8pPr>
            <a:lvl9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9pPr>
          </a:lstStyle>
          <a:p>
            <a:pPr>
              <a:spcBef>
                <a:spcPct val="0"/>
              </a:spcBef>
              <a:buClrTx/>
              <a:buSzTx/>
            </a:pPr>
            <a:r>
              <a:rPr lang="cs-CZ" altLang="cs-CZ" sz="1800">
                <a:solidFill>
                  <a:schemeClr val="tx1"/>
                </a:solidFill>
              </a:rPr>
              <a:t>Virion diameter </a:t>
            </a:r>
            <a:r>
              <a:rPr lang="cs-CZ" altLang="cs-CZ" sz="1800" i="1">
                <a:solidFill>
                  <a:schemeClr val="tx1"/>
                </a:solidFill>
              </a:rPr>
              <a:t>c.</a:t>
            </a:r>
            <a:r>
              <a:rPr lang="cs-CZ" altLang="cs-CZ" sz="1800">
                <a:solidFill>
                  <a:schemeClr val="tx1"/>
                </a:solidFill>
              </a:rPr>
              <a:t>100 </a:t>
            </a:r>
            <a:r>
              <a:rPr lang="el-GR" altLang="cs-CZ" sz="1800">
                <a:solidFill>
                  <a:schemeClr val="tx1"/>
                </a:solidFill>
                <a:cs typeface="Arial" panose="020B0604020202020204" pitchFamily="34" charset="0"/>
              </a:rPr>
              <a:t>μ</a:t>
            </a:r>
            <a:r>
              <a:rPr lang="cs-CZ" altLang="cs-CZ" sz="1800">
                <a:solidFill>
                  <a:schemeClr val="tx1"/>
                </a:solidFill>
              </a:rPr>
              <a:t>m</a:t>
            </a:r>
          </a:p>
        </p:txBody>
      </p:sp>
    </p:spTree>
    <p:extLst>
      <p:ext uri="{BB962C8B-B14F-4D97-AF65-F5344CB8AC3E}">
        <p14:creationId xmlns:p14="http://schemas.microsoft.com/office/powerpoint/2010/main" val="2771437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ovéPole 1">
            <a:extLst>
              <a:ext uri="{FF2B5EF4-FFF2-40B4-BE49-F238E27FC236}">
                <a16:creationId xmlns:a16="http://schemas.microsoft.com/office/drawing/2014/main" id="{C71704E1-10C3-4B6D-B456-FBEF046CAFD2}"/>
              </a:ext>
            </a:extLst>
          </p:cNvPr>
          <p:cNvSpPr txBox="1">
            <a:spLocks noChangeArrowheads="1"/>
          </p:cNvSpPr>
          <p:nvPr/>
        </p:nvSpPr>
        <p:spPr bwMode="auto">
          <a:xfrm>
            <a:off x="3648075" y="306342"/>
            <a:ext cx="4895850" cy="584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err="1">
                <a:solidFill>
                  <a:schemeClr val="accent1"/>
                </a:solidFill>
              </a:rPr>
              <a:t>Evolution</a:t>
            </a:r>
            <a:r>
              <a:rPr lang="cs-CZ" altLang="cs-CZ" dirty="0">
                <a:solidFill>
                  <a:schemeClr val="accent1"/>
                </a:solidFill>
              </a:rPr>
              <a:t> </a:t>
            </a:r>
            <a:r>
              <a:rPr lang="cs-CZ" altLang="cs-CZ" dirty="0" err="1">
                <a:solidFill>
                  <a:schemeClr val="accent1"/>
                </a:solidFill>
              </a:rPr>
              <a:t>of</a:t>
            </a:r>
            <a:r>
              <a:rPr lang="cs-CZ" altLang="cs-CZ" dirty="0">
                <a:solidFill>
                  <a:schemeClr val="accent1"/>
                </a:solidFill>
              </a:rPr>
              <a:t> H7N9 (2013)</a:t>
            </a:r>
          </a:p>
        </p:txBody>
      </p:sp>
      <p:pic>
        <p:nvPicPr>
          <p:cNvPr id="87043" name="Picture 4" descr="Související obrázek">
            <a:extLst>
              <a:ext uri="{FF2B5EF4-FFF2-40B4-BE49-F238E27FC236}">
                <a16:creationId xmlns:a16="http://schemas.microsoft.com/office/drawing/2014/main" id="{7E7BF270-8C45-4F82-B09C-F62B76B6CD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926" y="1143000"/>
            <a:ext cx="693578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869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BE285591-DB49-4933-A99B-EF0ED7D46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4" y="1484314"/>
            <a:ext cx="7127875"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091" name="TextovéPole 1">
            <a:extLst>
              <a:ext uri="{FF2B5EF4-FFF2-40B4-BE49-F238E27FC236}">
                <a16:creationId xmlns:a16="http://schemas.microsoft.com/office/drawing/2014/main" id="{EAAF3B60-3330-4F37-BAC5-3BFC6EE8593D}"/>
              </a:ext>
            </a:extLst>
          </p:cNvPr>
          <p:cNvSpPr txBox="1">
            <a:spLocks noChangeArrowheads="1"/>
          </p:cNvSpPr>
          <p:nvPr/>
        </p:nvSpPr>
        <p:spPr bwMode="auto">
          <a:xfrm>
            <a:off x="1541417" y="437061"/>
            <a:ext cx="10076724" cy="5847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err="1">
                <a:solidFill>
                  <a:schemeClr val="accent1"/>
                </a:solidFill>
              </a:rPr>
              <a:t>Precautions</a:t>
            </a:r>
            <a:r>
              <a:rPr lang="cs-CZ" altLang="cs-CZ" dirty="0">
                <a:solidFill>
                  <a:schemeClr val="accent1"/>
                </a:solidFill>
              </a:rPr>
              <a:t> (</a:t>
            </a:r>
            <a:r>
              <a:rPr lang="cs-CZ" altLang="cs-CZ" dirty="0" err="1">
                <a:solidFill>
                  <a:schemeClr val="accent1"/>
                </a:solidFill>
              </a:rPr>
              <a:t>safety</a:t>
            </a:r>
            <a:r>
              <a:rPr lang="cs-CZ" altLang="cs-CZ" dirty="0">
                <a:solidFill>
                  <a:schemeClr val="accent1"/>
                </a:solidFill>
              </a:rPr>
              <a:t> </a:t>
            </a:r>
            <a:r>
              <a:rPr lang="cs-CZ" altLang="cs-CZ" dirty="0" err="1">
                <a:solidFill>
                  <a:schemeClr val="accent1"/>
                </a:solidFill>
              </a:rPr>
              <a:t>measures</a:t>
            </a:r>
            <a:r>
              <a:rPr lang="cs-CZ" altLang="cs-CZ" dirty="0">
                <a:solidFill>
                  <a:schemeClr val="accent1"/>
                </a:solidFill>
              </a:rPr>
              <a:t>): H7N9, </a:t>
            </a:r>
            <a:r>
              <a:rPr lang="cs-CZ" altLang="cs-CZ" dirty="0" err="1">
                <a:solidFill>
                  <a:schemeClr val="accent1"/>
                </a:solidFill>
              </a:rPr>
              <a:t>hospital</a:t>
            </a:r>
            <a:r>
              <a:rPr lang="cs-CZ" altLang="cs-CZ" dirty="0">
                <a:solidFill>
                  <a:schemeClr val="accent1"/>
                </a:solidFill>
              </a:rPr>
              <a:t>, </a:t>
            </a:r>
            <a:r>
              <a:rPr lang="cs-CZ" altLang="cs-CZ" dirty="0" err="1">
                <a:solidFill>
                  <a:schemeClr val="accent1"/>
                </a:solidFill>
              </a:rPr>
              <a:t>China</a:t>
            </a:r>
            <a:endParaRPr lang="cs-CZ" altLang="cs-CZ" dirty="0">
              <a:solidFill>
                <a:schemeClr val="accent1"/>
              </a:solidFill>
            </a:endParaRPr>
          </a:p>
        </p:txBody>
      </p:sp>
    </p:spTree>
    <p:extLst>
      <p:ext uri="{BB962C8B-B14F-4D97-AF65-F5344CB8AC3E}">
        <p14:creationId xmlns:p14="http://schemas.microsoft.com/office/powerpoint/2010/main" val="1624873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a:extLst>
              <a:ext uri="{FF2B5EF4-FFF2-40B4-BE49-F238E27FC236}">
                <a16:creationId xmlns:a16="http://schemas.microsoft.com/office/drawing/2014/main" id="{23101EF7-B1F1-4BC7-B8AE-D32759FC4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1052513"/>
            <a:ext cx="7637463" cy="534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0115" name="TextovéPole 1">
            <a:extLst>
              <a:ext uri="{FF2B5EF4-FFF2-40B4-BE49-F238E27FC236}">
                <a16:creationId xmlns:a16="http://schemas.microsoft.com/office/drawing/2014/main" id="{AA7A5D73-3659-456F-AFED-32DAFE489673}"/>
              </a:ext>
            </a:extLst>
          </p:cNvPr>
          <p:cNvSpPr txBox="1">
            <a:spLocks noChangeArrowheads="1"/>
          </p:cNvSpPr>
          <p:nvPr/>
        </p:nvSpPr>
        <p:spPr bwMode="auto">
          <a:xfrm>
            <a:off x="2907347" y="234225"/>
            <a:ext cx="6377305" cy="64633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3600" dirty="0">
                <a:solidFill>
                  <a:schemeClr val="accent1"/>
                </a:solidFill>
              </a:rPr>
              <a:t>Influenza </a:t>
            </a:r>
            <a:r>
              <a:rPr lang="cs-CZ" altLang="cs-CZ" sz="3600" dirty="0" err="1">
                <a:solidFill>
                  <a:schemeClr val="accent1"/>
                </a:solidFill>
              </a:rPr>
              <a:t>pandemics</a:t>
            </a:r>
            <a:r>
              <a:rPr lang="cs-CZ" altLang="cs-CZ" sz="3600" dirty="0">
                <a:solidFill>
                  <a:schemeClr val="accent1"/>
                </a:solidFill>
              </a:rPr>
              <a:t> (</a:t>
            </a:r>
            <a:r>
              <a:rPr lang="cs-CZ" altLang="cs-CZ" sz="3600" dirty="0" err="1">
                <a:solidFill>
                  <a:schemeClr val="accent1"/>
                </a:solidFill>
              </a:rPr>
              <a:t>history</a:t>
            </a:r>
            <a:r>
              <a:rPr lang="cs-CZ" altLang="cs-CZ" sz="3600" dirty="0">
                <a:solidFill>
                  <a:schemeClr val="accent1"/>
                </a:solidFill>
              </a:rPr>
              <a:t>)</a:t>
            </a:r>
          </a:p>
        </p:txBody>
      </p:sp>
    </p:spTree>
    <p:extLst>
      <p:ext uri="{BB962C8B-B14F-4D97-AF65-F5344CB8AC3E}">
        <p14:creationId xmlns:p14="http://schemas.microsoft.com/office/powerpoint/2010/main" val="1866929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a:extLst>
              <a:ext uri="{FF2B5EF4-FFF2-40B4-BE49-F238E27FC236}">
                <a16:creationId xmlns:a16="http://schemas.microsoft.com/office/drawing/2014/main" id="{D864B71F-FD05-4167-A9CD-B8D8A1F63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688" y="1484314"/>
            <a:ext cx="7524750"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139" name="TextovéPole 1">
            <a:extLst>
              <a:ext uri="{FF2B5EF4-FFF2-40B4-BE49-F238E27FC236}">
                <a16:creationId xmlns:a16="http://schemas.microsoft.com/office/drawing/2014/main" id="{CB87EFFB-6352-400E-9A90-2092D7B84684}"/>
              </a:ext>
            </a:extLst>
          </p:cNvPr>
          <p:cNvSpPr txBox="1">
            <a:spLocks noChangeArrowheads="1"/>
          </p:cNvSpPr>
          <p:nvPr/>
        </p:nvSpPr>
        <p:spPr bwMode="auto">
          <a:xfrm>
            <a:off x="3216276" y="404813"/>
            <a:ext cx="5823221" cy="6461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3600" dirty="0">
                <a:solidFill>
                  <a:schemeClr val="accent1"/>
                </a:solidFill>
              </a:rPr>
              <a:t>Výskyt H9N2, H7N7, H5N6</a:t>
            </a:r>
          </a:p>
        </p:txBody>
      </p:sp>
      <p:sp>
        <p:nvSpPr>
          <p:cNvPr id="4" name="Ovál 3">
            <a:extLst>
              <a:ext uri="{FF2B5EF4-FFF2-40B4-BE49-F238E27FC236}">
                <a16:creationId xmlns:a16="http://schemas.microsoft.com/office/drawing/2014/main" id="{5FC57898-10C8-432A-A935-9CE241F89BE0}"/>
              </a:ext>
            </a:extLst>
          </p:cNvPr>
          <p:cNvSpPr/>
          <p:nvPr/>
        </p:nvSpPr>
        <p:spPr>
          <a:xfrm>
            <a:off x="5627688" y="2852739"/>
            <a:ext cx="1439862"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extLst>
      <p:ext uri="{BB962C8B-B14F-4D97-AF65-F5344CB8AC3E}">
        <p14:creationId xmlns:p14="http://schemas.microsoft.com/office/powerpoint/2010/main" val="2376310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a:extLst>
              <a:ext uri="{FF2B5EF4-FFF2-40B4-BE49-F238E27FC236}">
                <a16:creationId xmlns:a16="http://schemas.microsoft.com/office/drawing/2014/main" id="{20F1C36B-D00A-4F86-BE9F-F5EFF19DA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1412875"/>
            <a:ext cx="5975350" cy="467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ál 1">
            <a:extLst>
              <a:ext uri="{FF2B5EF4-FFF2-40B4-BE49-F238E27FC236}">
                <a16:creationId xmlns:a16="http://schemas.microsoft.com/office/drawing/2014/main" id="{65178ED0-4AB9-4333-83AB-41A4673A08E0}"/>
              </a:ext>
            </a:extLst>
          </p:cNvPr>
          <p:cNvSpPr/>
          <p:nvPr/>
        </p:nvSpPr>
        <p:spPr>
          <a:xfrm>
            <a:off x="5180014" y="1655764"/>
            <a:ext cx="1800225" cy="8715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 name="Ovál 3">
            <a:extLst>
              <a:ext uri="{FF2B5EF4-FFF2-40B4-BE49-F238E27FC236}">
                <a16:creationId xmlns:a16="http://schemas.microsoft.com/office/drawing/2014/main" id="{258407B0-1103-4BAC-B792-FDC90FED8805}"/>
              </a:ext>
            </a:extLst>
          </p:cNvPr>
          <p:cNvSpPr/>
          <p:nvPr/>
        </p:nvSpPr>
        <p:spPr>
          <a:xfrm>
            <a:off x="2927351" y="1790700"/>
            <a:ext cx="1439863" cy="71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5" name="Ovál 4">
            <a:extLst>
              <a:ext uri="{FF2B5EF4-FFF2-40B4-BE49-F238E27FC236}">
                <a16:creationId xmlns:a16="http://schemas.microsoft.com/office/drawing/2014/main" id="{D5F2DECB-D594-4FF6-A6C7-0CF2C0E02F92}"/>
              </a:ext>
            </a:extLst>
          </p:cNvPr>
          <p:cNvSpPr/>
          <p:nvPr/>
        </p:nvSpPr>
        <p:spPr>
          <a:xfrm>
            <a:off x="2949575" y="3749676"/>
            <a:ext cx="3081338"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94214" name="TextovéPole 2">
            <a:extLst>
              <a:ext uri="{FF2B5EF4-FFF2-40B4-BE49-F238E27FC236}">
                <a16:creationId xmlns:a16="http://schemas.microsoft.com/office/drawing/2014/main" id="{18A2A2F2-1EA3-4054-83D4-ABA642E0D941}"/>
              </a:ext>
            </a:extLst>
          </p:cNvPr>
          <p:cNvSpPr txBox="1">
            <a:spLocks noChangeArrowheads="1"/>
          </p:cNvSpPr>
          <p:nvPr/>
        </p:nvSpPr>
        <p:spPr bwMode="auto">
          <a:xfrm>
            <a:off x="4224271" y="292099"/>
            <a:ext cx="3639569" cy="5857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a:solidFill>
                  <a:schemeClr val="accent1"/>
                </a:solidFill>
              </a:rPr>
              <a:t>Source </a:t>
            </a:r>
            <a:r>
              <a:rPr lang="cs-CZ" altLang="cs-CZ" dirty="0" err="1">
                <a:solidFill>
                  <a:schemeClr val="accent1"/>
                </a:solidFill>
              </a:rPr>
              <a:t>of</a:t>
            </a:r>
            <a:r>
              <a:rPr lang="cs-CZ" altLang="cs-CZ" dirty="0">
                <a:solidFill>
                  <a:schemeClr val="accent1"/>
                </a:solidFill>
              </a:rPr>
              <a:t> </a:t>
            </a:r>
            <a:r>
              <a:rPr lang="cs-CZ" altLang="cs-CZ" dirty="0" err="1">
                <a:solidFill>
                  <a:schemeClr val="accent1"/>
                </a:solidFill>
              </a:rPr>
              <a:t>infection</a:t>
            </a:r>
            <a:endParaRPr lang="cs-CZ" altLang="cs-CZ" dirty="0">
              <a:solidFill>
                <a:schemeClr val="accent1"/>
              </a:solidFill>
            </a:endParaRPr>
          </a:p>
        </p:txBody>
      </p:sp>
    </p:spTree>
    <p:extLst>
      <p:ext uri="{BB962C8B-B14F-4D97-AF65-F5344CB8AC3E}">
        <p14:creationId xmlns:p14="http://schemas.microsoft.com/office/powerpoint/2010/main" val="1828368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a:extLst>
              <a:ext uri="{FF2B5EF4-FFF2-40B4-BE49-F238E27FC236}">
                <a16:creationId xmlns:a16="http://schemas.microsoft.com/office/drawing/2014/main" id="{BE1AF734-E9B3-4D4B-A83A-B526CA6817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830264"/>
            <a:ext cx="2249487"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a:extLst>
              <a:ext uri="{FF2B5EF4-FFF2-40B4-BE49-F238E27FC236}">
                <a16:creationId xmlns:a16="http://schemas.microsoft.com/office/drawing/2014/main" id="{AFECA70E-BB0C-43F3-B931-968921B6A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9" y="3838575"/>
            <a:ext cx="4300537" cy="286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5">
            <a:extLst>
              <a:ext uri="{FF2B5EF4-FFF2-40B4-BE49-F238E27FC236}">
                <a16:creationId xmlns:a16="http://schemas.microsoft.com/office/drawing/2014/main" id="{AD5C687E-561E-42AA-AF65-FD7ADB362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5" y="1090613"/>
            <a:ext cx="4694238" cy="264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237" name="Picture 6">
            <a:extLst>
              <a:ext uri="{FF2B5EF4-FFF2-40B4-BE49-F238E27FC236}">
                <a16:creationId xmlns:a16="http://schemas.microsoft.com/office/drawing/2014/main" id="{B5D4FCE7-73AA-4692-AC70-14EA0CE5C7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75" y="450850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238" name="TextovéPole 2">
            <a:extLst>
              <a:ext uri="{FF2B5EF4-FFF2-40B4-BE49-F238E27FC236}">
                <a16:creationId xmlns:a16="http://schemas.microsoft.com/office/drawing/2014/main" id="{47DE9D42-5CD9-42D6-9265-106F9DA8F549}"/>
              </a:ext>
            </a:extLst>
          </p:cNvPr>
          <p:cNvSpPr txBox="1">
            <a:spLocks noChangeArrowheads="1"/>
          </p:cNvSpPr>
          <p:nvPr/>
        </p:nvSpPr>
        <p:spPr bwMode="auto">
          <a:xfrm>
            <a:off x="3000375" y="161132"/>
            <a:ext cx="5594984" cy="584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err="1">
                <a:solidFill>
                  <a:schemeClr val="accent1"/>
                </a:solidFill>
              </a:rPr>
              <a:t>Preventive</a:t>
            </a:r>
            <a:r>
              <a:rPr lang="cs-CZ" altLang="cs-CZ" dirty="0">
                <a:solidFill>
                  <a:schemeClr val="accent1"/>
                </a:solidFill>
              </a:rPr>
              <a:t> </a:t>
            </a:r>
            <a:r>
              <a:rPr lang="cs-CZ" altLang="cs-CZ" dirty="0" err="1">
                <a:solidFill>
                  <a:schemeClr val="accent1"/>
                </a:solidFill>
              </a:rPr>
              <a:t>measures</a:t>
            </a:r>
            <a:r>
              <a:rPr lang="cs-CZ" altLang="cs-CZ" dirty="0">
                <a:solidFill>
                  <a:schemeClr val="accent1"/>
                </a:solidFill>
              </a:rPr>
              <a:t>: '</a:t>
            </a:r>
            <a:r>
              <a:rPr lang="cs-CZ" altLang="cs-CZ" dirty="0" err="1">
                <a:solidFill>
                  <a:schemeClr val="accent1"/>
                </a:solidFill>
              </a:rPr>
              <a:t>culling</a:t>
            </a:r>
            <a:r>
              <a:rPr lang="cs-CZ" altLang="cs-CZ" dirty="0">
                <a:solidFill>
                  <a:schemeClr val="accent1"/>
                </a:solidFill>
              </a:rPr>
              <a:t>'</a:t>
            </a:r>
          </a:p>
        </p:txBody>
      </p:sp>
    </p:spTree>
    <p:extLst>
      <p:ext uri="{BB962C8B-B14F-4D97-AF65-F5344CB8AC3E}">
        <p14:creationId xmlns:p14="http://schemas.microsoft.com/office/powerpoint/2010/main" val="2644332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Nadpis 1">
            <a:extLst>
              <a:ext uri="{FF2B5EF4-FFF2-40B4-BE49-F238E27FC236}">
                <a16:creationId xmlns:a16="http://schemas.microsoft.com/office/drawing/2014/main" id="{D37F0B4F-EA46-4F4B-9CEF-2142BA63D95A}"/>
              </a:ext>
            </a:extLst>
          </p:cNvPr>
          <p:cNvSpPr>
            <a:spLocks noGrp="1" noChangeArrowheads="1"/>
          </p:cNvSpPr>
          <p:nvPr>
            <p:ph type="title"/>
          </p:nvPr>
        </p:nvSpPr>
        <p:spPr>
          <a:xfrm>
            <a:off x="757646" y="198439"/>
            <a:ext cx="11142618" cy="1143000"/>
          </a:xfrm>
          <a:ln>
            <a:solidFill>
              <a:schemeClr val="accent1"/>
            </a:solidFill>
          </a:ln>
        </p:spPr>
        <p:txBody>
          <a:bodyPr/>
          <a:lstStyle/>
          <a:p>
            <a:r>
              <a:rPr lang="cs-CZ" altLang="cs-CZ" sz="2000" dirty="0">
                <a:solidFill>
                  <a:srgbClr val="3333FF"/>
                </a:solidFill>
              </a:rPr>
              <a:t>Chřipka H1N1: porovnání pandemických kmenů </a:t>
            </a:r>
            <a:br>
              <a:rPr lang="cs-CZ" altLang="cs-CZ" sz="2000" dirty="0">
                <a:solidFill>
                  <a:srgbClr val="3333FF"/>
                </a:solidFill>
              </a:rPr>
            </a:br>
            <a:r>
              <a:rPr lang="cs-CZ" altLang="cs-CZ" sz="2000" dirty="0">
                <a:solidFill>
                  <a:srgbClr val="3333FF"/>
                </a:solidFill>
              </a:rPr>
              <a:t>1918: španělská chřipka		2009: mexická (prasečí) chřipka</a:t>
            </a:r>
          </a:p>
        </p:txBody>
      </p:sp>
      <p:sp>
        <p:nvSpPr>
          <p:cNvPr id="3" name="Zástupný symbol pro obsah 2">
            <a:extLst>
              <a:ext uri="{FF2B5EF4-FFF2-40B4-BE49-F238E27FC236}">
                <a16:creationId xmlns:a16="http://schemas.microsoft.com/office/drawing/2014/main" id="{A5A870ED-1255-406B-9AC7-A48F962E1CBD}"/>
              </a:ext>
            </a:extLst>
          </p:cNvPr>
          <p:cNvSpPr>
            <a:spLocks noGrp="1"/>
          </p:cNvSpPr>
          <p:nvPr>
            <p:ph idx="1"/>
          </p:nvPr>
        </p:nvSpPr>
        <p:spPr>
          <a:xfrm>
            <a:off x="757646" y="1341439"/>
            <a:ext cx="10985863" cy="4967287"/>
          </a:xfrm>
        </p:spPr>
        <p:txBody>
          <a:bodyPr/>
          <a:lstStyle/>
          <a:p>
            <a:pPr marL="0" indent="0">
              <a:buNone/>
              <a:defRPr/>
            </a:pPr>
            <a:r>
              <a:rPr lang="cs-CZ" sz="1800" dirty="0">
                <a:solidFill>
                  <a:srgbClr val="0000DC"/>
                </a:solidFill>
              </a:rPr>
              <a:t>1918: 50 mil. obětí</a:t>
            </a:r>
          </a:p>
          <a:p>
            <a:pPr marL="0" indent="0">
              <a:buNone/>
              <a:defRPr/>
            </a:pPr>
            <a:r>
              <a:rPr lang="cs-CZ" sz="1800" dirty="0">
                <a:solidFill>
                  <a:srgbClr val="0000DC"/>
                </a:solidFill>
              </a:rPr>
              <a:t>2009: 18 tis. obětí (přes 70 zemí)</a:t>
            </a:r>
          </a:p>
          <a:p>
            <a:pPr marL="0" indent="0">
              <a:buNone/>
              <a:defRPr/>
            </a:pPr>
            <a:r>
              <a:rPr lang="cs-CZ" sz="1800" dirty="0">
                <a:solidFill>
                  <a:srgbClr val="0000DC"/>
                </a:solidFill>
              </a:rPr>
              <a:t>Zdroj H1N1 (1918): formalínem fixovaná plicní tkáň, oběť chřipky (Aljašský permafrost) - reverzní genetika</a:t>
            </a:r>
          </a:p>
          <a:p>
            <a:pPr marL="0" indent="0">
              <a:buNone/>
              <a:defRPr/>
            </a:pPr>
            <a:r>
              <a:rPr lang="cs-CZ" sz="1800" dirty="0">
                <a:solidFill>
                  <a:srgbClr val="0000DC"/>
                </a:solidFill>
              </a:rPr>
              <a:t>Společné: mladí zdraví lidé ('</a:t>
            </a:r>
            <a:r>
              <a:rPr lang="cs-CZ" sz="1800" dirty="0" err="1">
                <a:solidFill>
                  <a:srgbClr val="0000DC"/>
                </a:solidFill>
              </a:rPr>
              <a:t>cytokine</a:t>
            </a:r>
            <a:r>
              <a:rPr lang="cs-CZ" sz="1800" dirty="0">
                <a:solidFill>
                  <a:srgbClr val="0000DC"/>
                </a:solidFill>
              </a:rPr>
              <a:t> </a:t>
            </a:r>
            <a:r>
              <a:rPr lang="cs-CZ" sz="1800" dirty="0" err="1">
                <a:solidFill>
                  <a:srgbClr val="0000DC"/>
                </a:solidFill>
              </a:rPr>
              <a:t>storm</a:t>
            </a:r>
            <a:r>
              <a:rPr lang="cs-CZ" sz="1800" dirty="0">
                <a:solidFill>
                  <a:srgbClr val="0000DC"/>
                </a:solidFill>
              </a:rPr>
              <a:t>')</a:t>
            </a:r>
          </a:p>
          <a:p>
            <a:pPr marL="0" indent="0">
              <a:buNone/>
              <a:defRPr/>
            </a:pPr>
            <a:r>
              <a:rPr lang="cs-CZ" sz="1800" dirty="0">
                <a:solidFill>
                  <a:srgbClr val="0000DC"/>
                </a:solidFill>
              </a:rPr>
              <a:t>Rozdíl: H1N1 (2009) – gastrointestinální </a:t>
            </a:r>
            <a:r>
              <a:rPr lang="cs-CZ" sz="1800" dirty="0" err="1">
                <a:solidFill>
                  <a:srgbClr val="0000DC"/>
                </a:solidFill>
              </a:rPr>
              <a:t>diskomfort</a:t>
            </a:r>
            <a:r>
              <a:rPr lang="cs-CZ" sz="1800" dirty="0">
                <a:solidFill>
                  <a:srgbClr val="0000DC"/>
                </a:solidFill>
              </a:rPr>
              <a:t> a zvracení u 40% případů</a:t>
            </a:r>
          </a:p>
          <a:p>
            <a:pPr marL="0" indent="0">
              <a:buNone/>
              <a:defRPr/>
            </a:pPr>
            <a:endParaRPr lang="cs-CZ" sz="1800" dirty="0">
              <a:solidFill>
                <a:srgbClr val="0000DC"/>
              </a:solidFill>
            </a:endParaRPr>
          </a:p>
          <a:p>
            <a:pPr marL="0" indent="0">
              <a:buNone/>
              <a:defRPr/>
            </a:pPr>
            <a:r>
              <a:rPr lang="cs-CZ" sz="1800" dirty="0">
                <a:solidFill>
                  <a:srgbClr val="0000DC"/>
                </a:solidFill>
              </a:rPr>
              <a:t>Genetický rozdíl/změny v AMK: </a:t>
            </a:r>
            <a:r>
              <a:rPr lang="cs-CZ" sz="1800" dirty="0" err="1">
                <a:solidFill>
                  <a:srgbClr val="0000DC"/>
                </a:solidFill>
              </a:rPr>
              <a:t>hemaglutinin</a:t>
            </a:r>
            <a:r>
              <a:rPr lang="cs-CZ" sz="1800" dirty="0">
                <a:solidFill>
                  <a:srgbClr val="0000DC"/>
                </a:solidFill>
              </a:rPr>
              <a:t>, </a:t>
            </a:r>
            <a:r>
              <a:rPr lang="cs-CZ" sz="1800" dirty="0" err="1">
                <a:solidFill>
                  <a:srgbClr val="0000DC"/>
                </a:solidFill>
              </a:rPr>
              <a:t>neuraminidáza</a:t>
            </a:r>
            <a:r>
              <a:rPr lang="cs-CZ" sz="1800" dirty="0">
                <a:solidFill>
                  <a:srgbClr val="0000DC"/>
                </a:solidFill>
              </a:rPr>
              <a:t> a polymeráza (PB1, PB2 proteiny)</a:t>
            </a:r>
          </a:p>
          <a:p>
            <a:pPr>
              <a:buFontTx/>
              <a:buChar char="-"/>
              <a:defRPr/>
            </a:pPr>
            <a:r>
              <a:rPr lang="cs-CZ" sz="1800" dirty="0">
                <a:solidFill>
                  <a:srgbClr val="0000DC"/>
                </a:solidFill>
              </a:rPr>
              <a:t>výrazně přispěli k významné virulenci španělské chřipky</a:t>
            </a:r>
          </a:p>
          <a:p>
            <a:pPr>
              <a:buFontTx/>
              <a:buChar char="-"/>
              <a:defRPr/>
            </a:pPr>
            <a:r>
              <a:rPr lang="cs-CZ" sz="1800" dirty="0">
                <a:solidFill>
                  <a:srgbClr val="0000DC"/>
                </a:solidFill>
              </a:rPr>
              <a:t>HA (1918)  se efektivněji váže na alfa2-6-glykan receptor </a:t>
            </a:r>
            <a:r>
              <a:rPr lang="cs-CZ" sz="1800" dirty="0" err="1">
                <a:solidFill>
                  <a:srgbClr val="0000DC"/>
                </a:solidFill>
              </a:rPr>
              <a:t>kys</a:t>
            </a:r>
            <a:r>
              <a:rPr lang="cs-CZ" sz="1800" dirty="0">
                <a:solidFill>
                  <a:srgbClr val="0000DC"/>
                </a:solidFill>
              </a:rPr>
              <a:t>. sialové než jiné pandemické kmeny-vazebná kapacita HA k receptoru </a:t>
            </a:r>
            <a:r>
              <a:rPr lang="cs-CZ" sz="1800" dirty="0" err="1">
                <a:solidFill>
                  <a:srgbClr val="0000DC"/>
                </a:solidFill>
              </a:rPr>
              <a:t>kys</a:t>
            </a:r>
            <a:r>
              <a:rPr lang="cs-CZ" sz="1800" dirty="0">
                <a:solidFill>
                  <a:srgbClr val="0000DC"/>
                </a:solidFill>
              </a:rPr>
              <a:t>. sialové je klíčové z hlediska patogenity</a:t>
            </a:r>
          </a:p>
          <a:p>
            <a:pPr>
              <a:buFontTx/>
              <a:buChar char="-"/>
              <a:defRPr/>
            </a:pPr>
            <a:r>
              <a:rPr lang="cs-CZ" sz="1800" dirty="0">
                <a:solidFill>
                  <a:srgbClr val="0000DC"/>
                </a:solidFill>
              </a:rPr>
              <a:t>efektivní kooperace mezi povrchovými HA a NA</a:t>
            </a:r>
          </a:p>
          <a:p>
            <a:pPr>
              <a:buFontTx/>
              <a:buChar char="-"/>
              <a:defRPr/>
            </a:pPr>
            <a:r>
              <a:rPr lang="cs-CZ" sz="1800" dirty="0">
                <a:solidFill>
                  <a:srgbClr val="0000DC"/>
                </a:solidFill>
              </a:rPr>
              <a:t>PB1 (1918) - vyšší transkripční aktivita              </a:t>
            </a:r>
          </a:p>
        </p:txBody>
      </p:sp>
    </p:spTree>
    <p:extLst>
      <p:ext uri="{BB962C8B-B14F-4D97-AF65-F5344CB8AC3E}">
        <p14:creationId xmlns:p14="http://schemas.microsoft.com/office/powerpoint/2010/main" val="1696794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B8921B-F99D-4893-AD4C-6F20FFB33706}"/>
              </a:ext>
            </a:extLst>
          </p:cNvPr>
          <p:cNvSpPr>
            <a:spLocks noGrp="1"/>
          </p:cNvSpPr>
          <p:nvPr>
            <p:ph type="title"/>
          </p:nvPr>
        </p:nvSpPr>
        <p:spPr>
          <a:xfrm>
            <a:off x="1028175" y="384441"/>
            <a:ext cx="9629251" cy="451576"/>
          </a:xfrm>
          <a:ln>
            <a:solidFill>
              <a:schemeClr val="accent1"/>
            </a:solidFill>
          </a:ln>
        </p:spPr>
        <p:txBody>
          <a:bodyPr>
            <a:noAutofit/>
          </a:bodyPr>
          <a:lstStyle/>
          <a:p>
            <a:pPr>
              <a:defRPr/>
            </a:pPr>
            <a:r>
              <a:rPr lang="cs-CZ" sz="2800" dirty="0" err="1"/>
              <a:t>Molecular</a:t>
            </a:r>
            <a:r>
              <a:rPr lang="cs-CZ" sz="2800" dirty="0"/>
              <a:t> </a:t>
            </a:r>
            <a:r>
              <a:rPr lang="cs-CZ" sz="2800" dirty="0" err="1"/>
              <a:t>determinants</a:t>
            </a:r>
            <a:r>
              <a:rPr lang="cs-CZ" sz="2800" dirty="0"/>
              <a:t> </a:t>
            </a:r>
            <a:r>
              <a:rPr lang="cs-CZ" sz="2800" dirty="0" err="1"/>
              <a:t>of</a:t>
            </a:r>
            <a:r>
              <a:rPr lang="cs-CZ" sz="2800" dirty="0"/>
              <a:t> H5N1 </a:t>
            </a:r>
            <a:r>
              <a:rPr lang="cs-CZ" sz="2800" dirty="0" err="1"/>
              <a:t>pathogenesis</a:t>
            </a:r>
            <a:r>
              <a:rPr lang="cs-CZ" sz="2800" dirty="0"/>
              <a:t> </a:t>
            </a:r>
            <a:r>
              <a:rPr lang="cs-CZ" sz="2800" i="1" dirty="0"/>
              <a:t>in </a:t>
            </a:r>
            <a:r>
              <a:rPr lang="cs-CZ" sz="2800" i="1" dirty="0" err="1"/>
              <a:t>vivo</a:t>
            </a:r>
            <a:endParaRPr lang="cs-CZ" sz="2800" i="1" dirty="0"/>
          </a:p>
        </p:txBody>
      </p:sp>
      <p:pic>
        <p:nvPicPr>
          <p:cNvPr id="79875" name="Picture 2">
            <a:extLst>
              <a:ext uri="{FF2B5EF4-FFF2-40B4-BE49-F238E27FC236}">
                <a16:creationId xmlns:a16="http://schemas.microsoft.com/office/drawing/2014/main" id="{29B9C81A-1B19-4F04-A70C-D7FB52FD3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176" y="1048868"/>
            <a:ext cx="4398963" cy="533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6" name="Picture 2">
            <a:extLst>
              <a:ext uri="{FF2B5EF4-FFF2-40B4-BE49-F238E27FC236}">
                <a16:creationId xmlns:a16="http://schemas.microsoft.com/office/drawing/2014/main" id="{412B8CD9-6092-470E-BB59-EC647A7FEE4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015577" y="1048868"/>
            <a:ext cx="4641850" cy="50307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5603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sz="quarter"/>
          </p:nvPr>
        </p:nvSpPr>
        <p:spPr>
          <a:xfrm>
            <a:off x="1981201" y="111172"/>
            <a:ext cx="8228013" cy="885825"/>
          </a:xfrm>
          <a:noFill/>
          <a:ln>
            <a:solidFill>
              <a:schemeClr val="accent1"/>
            </a:solidFill>
          </a:ln>
        </p:spPr>
        <p:txBody>
          <a:bodyPr/>
          <a:lstStyle/>
          <a:p>
            <a:r>
              <a:rPr lang="cs-CZ" altLang="cs-CZ" sz="3200">
                <a:solidFill>
                  <a:srgbClr val="0000FF"/>
                </a:solidFill>
              </a:rPr>
              <a:t>HPAI klinické projevy</a:t>
            </a:r>
          </a:p>
        </p:txBody>
      </p:sp>
      <p:pic>
        <p:nvPicPr>
          <p:cNvPr id="206851"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943101" y="1196975"/>
            <a:ext cx="3973513" cy="23050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06852" name="Object 4"/>
          <p:cNvGraphicFramePr>
            <a:graphicFrameLocks noGrp="1" noChangeAspect="1"/>
          </p:cNvGraphicFramePr>
          <p:nvPr>
            <p:ph sz="quarter" idx="2"/>
          </p:nvPr>
        </p:nvGraphicFramePr>
        <p:xfrm>
          <a:off x="6170613" y="1601789"/>
          <a:ext cx="4038600" cy="2181225"/>
        </p:xfrm>
        <a:graphic>
          <a:graphicData uri="http://schemas.openxmlformats.org/presentationml/2006/ole">
            <mc:AlternateContent xmlns:mc="http://schemas.openxmlformats.org/markup-compatibility/2006">
              <mc:Choice xmlns:v="urn:schemas-microsoft-com:vml" Requires="v">
                <p:oleObj spid="_x0000_s1033" name="Graf" r:id="rId4" imgW="5048339" imgH="2726322" progId="MSGraph.Chart.8">
                  <p:embed followColorScheme="full"/>
                </p:oleObj>
              </mc:Choice>
              <mc:Fallback>
                <p:oleObj name="Graf" r:id="rId4" imgW="5048339" imgH="2726322" progId="MSGraph.Chart.8">
                  <p:embed followColorScheme="full"/>
                  <p:pic>
                    <p:nvPicPr>
                      <p:cNvPr id="206852" name="Object 4"/>
                      <p:cNvPicPr>
                        <a:picLocks noChangeAspect="1" noChangeArrowheads="1"/>
                      </p:cNvPicPr>
                      <p:nvPr/>
                    </p:nvPicPr>
                    <p:blipFill>
                      <a:blip r:embed="rId5"/>
                      <a:srcRect/>
                      <a:stretch>
                        <a:fillRect/>
                      </a:stretch>
                    </p:blipFill>
                    <p:spPr bwMode="auto">
                      <a:xfrm>
                        <a:off x="6170613" y="1601789"/>
                        <a:ext cx="40386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pic>
                </p:oleObj>
              </mc:Fallback>
            </mc:AlternateContent>
          </a:graphicData>
        </a:graphic>
      </p:graphicFrame>
      <p:pic>
        <p:nvPicPr>
          <p:cNvPr id="206853" name="Picture 5" descr="bbreeder6"/>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6167438" y="1125539"/>
            <a:ext cx="4106862" cy="24479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854" name="Text Box 6"/>
          <p:cNvSpPr txBox="1">
            <a:spLocks noChangeArrowheads="1"/>
          </p:cNvSpPr>
          <p:nvPr/>
        </p:nvSpPr>
        <p:spPr bwMode="auto">
          <a:xfrm>
            <a:off x="7227888" y="4600576"/>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defRPr>
            </a:lvl1pPr>
            <a:lvl2pPr marL="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defRPr>
            </a:lvl2pPr>
            <a:lvl3pPr marL="9144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defRPr>
            </a:lvl3pPr>
            <a:lvl4pPr marL="1371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4pPr>
            <a:lvl5pPr marL="18288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5pPr>
            <a:lvl6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6pPr>
            <a:lvl7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7pPr>
            <a:lvl8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8pPr>
            <a:lvl9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9pPr>
          </a:lstStyle>
          <a:p>
            <a:pPr>
              <a:spcBef>
                <a:spcPct val="0"/>
              </a:spcBef>
              <a:buClrTx/>
              <a:buSzTx/>
            </a:pPr>
            <a:endParaRPr lang="cs-CZ" altLang="cs-CZ" sz="1800">
              <a:solidFill>
                <a:schemeClr val="tx1"/>
              </a:solidFill>
            </a:endParaRPr>
          </a:p>
        </p:txBody>
      </p:sp>
      <p:sp>
        <p:nvSpPr>
          <p:cNvPr id="206855" name="Text Box 7"/>
          <p:cNvSpPr txBox="1">
            <a:spLocks noChangeArrowheads="1"/>
          </p:cNvSpPr>
          <p:nvPr/>
        </p:nvSpPr>
        <p:spPr bwMode="auto">
          <a:xfrm>
            <a:off x="3771900" y="54657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defRPr>
            </a:lvl1pPr>
            <a:lvl2pPr marL="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defRPr>
            </a:lvl2pPr>
            <a:lvl3pPr marL="9144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defRPr>
            </a:lvl3pPr>
            <a:lvl4pPr marL="1371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4pPr>
            <a:lvl5pPr marL="18288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5pPr>
            <a:lvl6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6pPr>
            <a:lvl7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7pPr>
            <a:lvl8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8pPr>
            <a:lvl9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9pPr>
          </a:lstStyle>
          <a:p>
            <a:pPr>
              <a:spcBef>
                <a:spcPct val="0"/>
              </a:spcBef>
              <a:buClrTx/>
              <a:buSzTx/>
            </a:pPr>
            <a:endParaRPr lang="cs-CZ" altLang="cs-CZ" sz="1800">
              <a:solidFill>
                <a:schemeClr val="tx1"/>
              </a:solidFill>
            </a:endParaRPr>
          </a:p>
        </p:txBody>
      </p:sp>
      <p:pic>
        <p:nvPicPr>
          <p:cNvPr id="2068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5489" y="3644900"/>
            <a:ext cx="3921125"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57" name="Picture 9" descr="broiler_perioc_oedem"/>
          <p:cNvPicPr>
            <a:picLocks noGrp="1" noChangeAspect="1" noChangeArrowheads="1"/>
          </p:cNvPicPr>
          <p:nvPr>
            <p:ph sz="quarter" idx="3"/>
          </p:nvPr>
        </p:nvPicPr>
        <p:blipFill>
          <a:blip r:embed="rId8">
            <a:extLst>
              <a:ext uri="{28A0092B-C50C-407E-A947-70E740481C1C}">
                <a14:useLocalDpi xmlns:a14="http://schemas.microsoft.com/office/drawing/2010/main" val="0"/>
              </a:ext>
            </a:extLst>
          </a:blip>
          <a:srcRect/>
          <a:stretch>
            <a:fillRect/>
          </a:stretch>
        </p:blipFill>
        <p:spPr>
          <a:xfrm>
            <a:off x="6096000" y="3770313"/>
            <a:ext cx="4159250" cy="27733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97528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3" descr="empresmap_jandec04_800x6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08213" y="620714"/>
            <a:ext cx="7848600" cy="583723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26351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dpis 1">
            <a:extLst>
              <a:ext uri="{FF2B5EF4-FFF2-40B4-BE49-F238E27FC236}">
                <a16:creationId xmlns:a16="http://schemas.microsoft.com/office/drawing/2014/main" id="{7DA9DDA8-A508-4CF2-9D4B-78115B14F15B}"/>
              </a:ext>
            </a:extLst>
          </p:cNvPr>
          <p:cNvSpPr>
            <a:spLocks noGrp="1" noChangeArrowheads="1"/>
          </p:cNvSpPr>
          <p:nvPr>
            <p:ph type="title"/>
          </p:nvPr>
        </p:nvSpPr>
        <p:spPr>
          <a:xfrm>
            <a:off x="1992313" y="106363"/>
            <a:ext cx="4458821" cy="1009650"/>
          </a:xfrm>
          <a:ln>
            <a:solidFill>
              <a:srgbClr val="0000FF"/>
            </a:solidFill>
            <a:miter lim="800000"/>
            <a:headEnd/>
            <a:tailEnd/>
          </a:ln>
        </p:spPr>
        <p:txBody>
          <a:bodyPr/>
          <a:lstStyle/>
          <a:p>
            <a:pPr eaLnBrk="1" hangingPunct="1"/>
            <a:r>
              <a:rPr lang="cs-CZ" altLang="cs-CZ" sz="3200">
                <a:solidFill>
                  <a:srgbClr val="0000FF"/>
                </a:solidFill>
              </a:rPr>
              <a:t>Čel: </a:t>
            </a:r>
            <a:r>
              <a:rPr lang="cs-CZ" altLang="cs-CZ" sz="3200" i="1">
                <a:solidFill>
                  <a:srgbClr val="0000FF"/>
                </a:solidFill>
              </a:rPr>
              <a:t>Orthomyxoviridae</a:t>
            </a:r>
            <a:br>
              <a:rPr lang="cs-CZ" altLang="cs-CZ" sz="3200" i="1">
                <a:solidFill>
                  <a:srgbClr val="0000FF"/>
                </a:solidFill>
              </a:rPr>
            </a:br>
            <a:r>
              <a:rPr lang="cs-CZ" altLang="cs-CZ" sz="3200" i="1">
                <a:solidFill>
                  <a:srgbClr val="0000FF"/>
                </a:solidFill>
              </a:rPr>
              <a:t>Influenza virus</a:t>
            </a:r>
          </a:p>
        </p:txBody>
      </p:sp>
      <p:sp>
        <p:nvSpPr>
          <p:cNvPr id="72707" name="Zástupný symbol pro obsah 2">
            <a:extLst>
              <a:ext uri="{FF2B5EF4-FFF2-40B4-BE49-F238E27FC236}">
                <a16:creationId xmlns:a16="http://schemas.microsoft.com/office/drawing/2014/main" id="{39767FC6-5B4E-4BE6-B631-04C77C24F6DF}"/>
              </a:ext>
            </a:extLst>
          </p:cNvPr>
          <p:cNvSpPr>
            <a:spLocks noGrp="1"/>
          </p:cNvSpPr>
          <p:nvPr>
            <p:ph idx="1"/>
          </p:nvPr>
        </p:nvSpPr>
        <p:spPr>
          <a:xfrm>
            <a:off x="327171" y="1125539"/>
            <a:ext cx="11719420" cy="5616575"/>
          </a:xfrm>
        </p:spPr>
        <p:txBody>
          <a:bodyPr/>
          <a:lstStyle/>
          <a:p>
            <a:pPr eaLnBrk="1" hangingPunct="1">
              <a:defRPr/>
            </a:pPr>
            <a:r>
              <a:rPr lang="cs-CZ" altLang="cs-CZ" sz="1800" dirty="0"/>
              <a:t>hostitelé: ptáci, prase, člověk, kůň, pes a další obratlovci</a:t>
            </a:r>
          </a:p>
          <a:p>
            <a:pPr eaLnBrk="1" hangingPunct="1">
              <a:defRPr/>
            </a:pPr>
            <a:r>
              <a:rPr lang="cs-CZ" altLang="cs-CZ" sz="1800" dirty="0"/>
              <a:t>tropizmus: epitel respiračního traktu (savci), epitel intestinálního a respiračního traktu (ptáci)</a:t>
            </a:r>
          </a:p>
          <a:p>
            <a:pPr eaLnBrk="1" hangingPunct="1">
              <a:defRPr/>
            </a:pPr>
            <a:r>
              <a:rPr lang="cs-CZ" altLang="cs-CZ" sz="1800" dirty="0"/>
              <a:t>buněčné receptory: kyselina N-</a:t>
            </a:r>
            <a:r>
              <a:rPr lang="cs-CZ" altLang="cs-CZ" sz="1800" dirty="0" err="1"/>
              <a:t>acetylneuraminová</a:t>
            </a:r>
            <a:r>
              <a:rPr lang="cs-CZ" altLang="cs-CZ" sz="1800" dirty="0"/>
              <a:t> </a:t>
            </a:r>
            <a:r>
              <a:rPr lang="cs-CZ" altLang="cs-CZ" sz="1800" dirty="0">
                <a:solidFill>
                  <a:srgbClr val="FF0000"/>
                </a:solidFill>
              </a:rPr>
              <a:t>(</a:t>
            </a:r>
            <a:r>
              <a:rPr lang="cs-CZ" altLang="cs-CZ" sz="1800" dirty="0" err="1">
                <a:solidFill>
                  <a:srgbClr val="FF0000"/>
                </a:solidFill>
              </a:rPr>
              <a:t>kys</a:t>
            </a:r>
            <a:r>
              <a:rPr lang="cs-CZ" altLang="cs-CZ" sz="1800" dirty="0">
                <a:solidFill>
                  <a:srgbClr val="FF0000"/>
                </a:solidFill>
              </a:rPr>
              <a:t>. sialová)</a:t>
            </a:r>
          </a:p>
          <a:p>
            <a:pPr eaLnBrk="1" hangingPunct="1">
              <a:defRPr/>
            </a:pPr>
            <a:r>
              <a:rPr lang="cs-CZ" altLang="cs-CZ" sz="1800" dirty="0"/>
              <a:t>velikost 80-120 </a:t>
            </a:r>
            <a:r>
              <a:rPr lang="cs-CZ" altLang="cs-CZ" sz="1800" dirty="0" err="1"/>
              <a:t>nm</a:t>
            </a:r>
            <a:r>
              <a:rPr lang="cs-CZ" altLang="cs-CZ" sz="1800" dirty="0"/>
              <a:t>, </a:t>
            </a:r>
            <a:r>
              <a:rPr lang="cs-CZ" altLang="cs-CZ" sz="1800" dirty="0">
                <a:solidFill>
                  <a:srgbClr val="0000FF"/>
                </a:solidFill>
              </a:rPr>
              <a:t>obalený</a:t>
            </a:r>
            <a:r>
              <a:rPr lang="cs-CZ" altLang="cs-CZ" sz="1800" dirty="0"/>
              <a:t>, segmentovaný (-)</a:t>
            </a:r>
            <a:r>
              <a:rPr lang="cs-CZ" altLang="cs-CZ" sz="1800" dirty="0" err="1"/>
              <a:t>ssRNA</a:t>
            </a:r>
            <a:r>
              <a:rPr lang="cs-CZ" altLang="cs-CZ" sz="1800" dirty="0"/>
              <a:t> lineární genom (13,5 </a:t>
            </a:r>
            <a:r>
              <a:rPr lang="cs-CZ" altLang="cs-CZ" sz="1800" dirty="0" err="1"/>
              <a:t>kb</a:t>
            </a:r>
            <a:r>
              <a:rPr lang="cs-CZ" altLang="cs-CZ" sz="1800" dirty="0"/>
              <a:t>) </a:t>
            </a:r>
          </a:p>
          <a:p>
            <a:pPr eaLnBrk="1" hangingPunct="1">
              <a:defRPr/>
            </a:pPr>
            <a:r>
              <a:rPr lang="cs-CZ" altLang="cs-CZ" sz="1800" dirty="0">
                <a:solidFill>
                  <a:srgbClr val="FF0000"/>
                </a:solidFill>
              </a:rPr>
              <a:t>jediný (-)</a:t>
            </a:r>
            <a:r>
              <a:rPr lang="cs-CZ" altLang="cs-CZ" sz="1800" dirty="0" err="1">
                <a:solidFill>
                  <a:srgbClr val="FF0000"/>
                </a:solidFill>
              </a:rPr>
              <a:t>ssRNA</a:t>
            </a:r>
            <a:r>
              <a:rPr lang="cs-CZ" altLang="cs-CZ" sz="1800" dirty="0">
                <a:solidFill>
                  <a:srgbClr val="FF0000"/>
                </a:solidFill>
              </a:rPr>
              <a:t> virus replikující se v jádře</a:t>
            </a:r>
          </a:p>
          <a:p>
            <a:pPr eaLnBrk="1" hangingPunct="1">
              <a:defRPr/>
            </a:pPr>
            <a:r>
              <a:rPr lang="cs-CZ" altLang="cs-CZ" sz="1800" dirty="0"/>
              <a:t>8 segmentů (velikost segmentu 890 až 2340 </a:t>
            </a:r>
            <a:r>
              <a:rPr lang="cs-CZ" altLang="cs-CZ" sz="1800" dirty="0" err="1"/>
              <a:t>nt</a:t>
            </a:r>
            <a:r>
              <a:rPr lang="cs-CZ" altLang="cs-CZ" sz="1800" dirty="0"/>
              <a:t>) kódujících 11 proteinů</a:t>
            </a:r>
          </a:p>
          <a:p>
            <a:pPr marL="0" indent="0">
              <a:buNone/>
              <a:defRPr/>
            </a:pPr>
            <a:r>
              <a:rPr lang="cs-CZ" altLang="cs-CZ" sz="1800" dirty="0"/>
              <a:t>	- u viru chřipky C pouze 7 segmentů</a:t>
            </a:r>
          </a:p>
          <a:p>
            <a:pPr eaLnBrk="1" hangingPunct="1">
              <a:defRPr/>
            </a:pPr>
            <a:r>
              <a:rPr lang="cs-CZ" altLang="cs-CZ" sz="1800" dirty="0"/>
              <a:t>každý RNA segment tvoří </a:t>
            </a:r>
            <a:r>
              <a:rPr lang="cs-CZ" altLang="cs-CZ" sz="1800" dirty="0" err="1"/>
              <a:t>ribonukleoprotein</a:t>
            </a:r>
            <a:r>
              <a:rPr lang="cs-CZ" altLang="cs-CZ" sz="1800" dirty="0"/>
              <a:t> (RNP komplex)</a:t>
            </a:r>
          </a:p>
          <a:p>
            <a:pPr eaLnBrk="1" hangingPunct="1">
              <a:defRPr/>
            </a:pPr>
            <a:r>
              <a:rPr lang="cs-CZ" altLang="cs-CZ" sz="1800" dirty="0"/>
              <a:t>Taxonomie: </a:t>
            </a:r>
            <a:r>
              <a:rPr lang="cs-CZ" altLang="cs-CZ" sz="1800" i="1" dirty="0" err="1"/>
              <a:t>Influenzavirus</a:t>
            </a:r>
            <a:r>
              <a:rPr lang="cs-CZ" altLang="cs-CZ" sz="1800" dirty="0"/>
              <a:t> A (člověk, prase, ptáci, kůň, netopýr, pes), B (člověk, mořští savci), C (člověk, prase), D (prase, dobytek)</a:t>
            </a:r>
          </a:p>
          <a:p>
            <a:pPr eaLnBrk="1" hangingPunct="1">
              <a:defRPr/>
            </a:pPr>
            <a:r>
              <a:rPr lang="cs-CZ" altLang="cs-CZ" sz="1800" dirty="0"/>
              <a:t>součástí virionu jsou i buněčné proteiny tubulin a </a:t>
            </a:r>
            <a:r>
              <a:rPr lang="cs-CZ" altLang="cs-CZ" sz="1800" dirty="0" err="1"/>
              <a:t>cyklophilin</a:t>
            </a:r>
            <a:r>
              <a:rPr lang="cs-CZ" altLang="cs-CZ" sz="1800" dirty="0"/>
              <a:t> A</a:t>
            </a:r>
          </a:p>
          <a:p>
            <a:pPr eaLnBrk="1" hangingPunct="1">
              <a:defRPr/>
            </a:pPr>
            <a:endParaRPr lang="cs-CZ" altLang="cs-CZ" sz="1800" dirty="0"/>
          </a:p>
        </p:txBody>
      </p:sp>
      <p:pic>
        <p:nvPicPr>
          <p:cNvPr id="102404" name="Picture 4">
            <a:extLst>
              <a:ext uri="{FF2B5EF4-FFF2-40B4-BE49-F238E27FC236}">
                <a16:creationId xmlns:a16="http://schemas.microsoft.com/office/drawing/2014/main" id="{456F8564-4F48-4EC9-AA03-3CB8E5A23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6219" y="2233745"/>
            <a:ext cx="2737607" cy="1700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9367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9" name="Picture 3" descr="empresmap_janaug05_800x6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74826" y="25445"/>
            <a:ext cx="8569325" cy="64817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56525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2351088" y="111171"/>
            <a:ext cx="7705726" cy="615950"/>
          </a:xfrm>
          <a:noFill/>
          <a:ln>
            <a:solidFill>
              <a:schemeClr val="accent1"/>
            </a:solidFill>
          </a:ln>
        </p:spPr>
        <p:txBody>
          <a:bodyPr/>
          <a:lstStyle/>
          <a:p>
            <a:r>
              <a:rPr lang="cs-CZ" altLang="cs-CZ" sz="3200">
                <a:solidFill>
                  <a:srgbClr val="0000FF"/>
                </a:solidFill>
              </a:rPr>
              <a:t>HPAI, January 2006</a:t>
            </a:r>
          </a:p>
        </p:txBody>
      </p:sp>
      <p:pic>
        <p:nvPicPr>
          <p:cNvPr id="209923" name="Picture 3" descr="01_1_1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79651" y="781051"/>
            <a:ext cx="7777163" cy="584041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811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2279650" y="111171"/>
            <a:ext cx="7704138" cy="704850"/>
          </a:xfrm>
          <a:noFill/>
          <a:ln>
            <a:solidFill>
              <a:schemeClr val="accent1"/>
            </a:solidFill>
          </a:ln>
        </p:spPr>
        <p:txBody>
          <a:bodyPr/>
          <a:lstStyle/>
          <a:p>
            <a:r>
              <a:rPr lang="cs-CZ" altLang="cs-CZ" sz="3200">
                <a:solidFill>
                  <a:srgbClr val="0000FF"/>
                </a:solidFill>
              </a:rPr>
              <a:t>HPAI v Dunajské deltě, říjen 2005</a:t>
            </a:r>
          </a:p>
        </p:txBody>
      </p:sp>
      <p:pic>
        <p:nvPicPr>
          <p:cNvPr id="210947" name="Picture 3" descr="Tulcea_ma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79650" y="981075"/>
            <a:ext cx="7704138" cy="554355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0948" name="Text Box 4"/>
          <p:cNvSpPr txBox="1">
            <a:spLocks noChangeArrowheads="1"/>
          </p:cNvSpPr>
          <p:nvPr/>
        </p:nvSpPr>
        <p:spPr bwMode="auto">
          <a:xfrm>
            <a:off x="4943476" y="3644901"/>
            <a:ext cx="936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defRPr>
            </a:lvl1pPr>
            <a:lvl2pPr marL="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defRPr>
            </a:lvl2pPr>
            <a:lvl3pPr marL="9144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defRPr>
            </a:lvl3pPr>
            <a:lvl4pPr marL="1371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4pPr>
            <a:lvl5pPr marL="18288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5pPr>
            <a:lvl6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6pPr>
            <a:lvl7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7pPr>
            <a:lvl8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8pPr>
            <a:lvl9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9pPr>
          </a:lstStyle>
          <a:p>
            <a:pPr>
              <a:spcBef>
                <a:spcPct val="0"/>
              </a:spcBef>
              <a:buClrTx/>
              <a:buSzTx/>
            </a:pPr>
            <a:r>
              <a:rPr lang="cs-CZ" altLang="cs-CZ" sz="2000" b="1">
                <a:solidFill>
                  <a:schemeClr val="tx1"/>
                </a:solidFill>
                <a:cs typeface="Arial" panose="020B0604020202020204" pitchFamily="34" charset="0"/>
              </a:rPr>
              <a:t>–</a:t>
            </a:r>
            <a:r>
              <a:rPr lang="cs-CZ" altLang="cs-CZ" sz="2000" b="1">
                <a:solidFill>
                  <a:schemeClr val="tx1"/>
                </a:solidFill>
              </a:rPr>
              <a:t>––</a:t>
            </a:r>
          </a:p>
        </p:txBody>
      </p:sp>
      <p:sp>
        <p:nvSpPr>
          <p:cNvPr id="210949" name="Text Box 5"/>
          <p:cNvSpPr txBox="1">
            <a:spLocks noChangeArrowheads="1"/>
          </p:cNvSpPr>
          <p:nvPr/>
        </p:nvSpPr>
        <p:spPr bwMode="auto">
          <a:xfrm>
            <a:off x="9099551" y="3808413"/>
            <a:ext cx="741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defRPr>
            </a:lvl1pPr>
            <a:lvl2pPr marL="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defRPr>
            </a:lvl2pPr>
            <a:lvl3pPr marL="9144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defRPr>
            </a:lvl3pPr>
            <a:lvl4pPr marL="1371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4pPr>
            <a:lvl5pPr marL="18288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5pPr>
            <a:lvl6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6pPr>
            <a:lvl7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7pPr>
            <a:lvl8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8pPr>
            <a:lvl9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9pPr>
          </a:lstStyle>
          <a:p>
            <a:pPr>
              <a:spcBef>
                <a:spcPct val="0"/>
              </a:spcBef>
              <a:buClrTx/>
              <a:buSzTx/>
            </a:pPr>
            <a:endParaRPr lang="cs-CZ" altLang="cs-CZ" sz="1800">
              <a:solidFill>
                <a:schemeClr val="tx1"/>
              </a:solidFill>
            </a:endParaRPr>
          </a:p>
        </p:txBody>
      </p:sp>
      <p:sp>
        <p:nvSpPr>
          <p:cNvPr id="210950" name="Text Box 6"/>
          <p:cNvSpPr txBox="1">
            <a:spLocks noChangeArrowheads="1"/>
          </p:cNvSpPr>
          <p:nvPr/>
        </p:nvSpPr>
        <p:spPr bwMode="auto">
          <a:xfrm>
            <a:off x="9120188" y="3860801"/>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defRPr>
            </a:lvl1pPr>
            <a:lvl2pPr marL="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defRPr>
            </a:lvl2pPr>
            <a:lvl3pPr marL="9144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defRPr>
            </a:lvl3pPr>
            <a:lvl4pPr marL="1371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4pPr>
            <a:lvl5pPr marL="18288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5pPr>
            <a:lvl6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6pPr>
            <a:lvl7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7pPr>
            <a:lvl8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8pPr>
            <a:lvl9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9pPr>
          </a:lstStyle>
          <a:p>
            <a:pPr>
              <a:spcBef>
                <a:spcPct val="0"/>
              </a:spcBef>
              <a:buClrTx/>
              <a:buSzTx/>
            </a:pPr>
            <a:r>
              <a:rPr lang="cs-CZ" altLang="cs-CZ" sz="1800" b="1">
                <a:solidFill>
                  <a:schemeClr val="tx1"/>
                </a:solidFill>
              </a:rPr>
              <a:t>–––</a:t>
            </a:r>
          </a:p>
        </p:txBody>
      </p:sp>
      <p:sp>
        <p:nvSpPr>
          <p:cNvPr id="210951" name="Text Box 7"/>
          <p:cNvSpPr txBox="1">
            <a:spLocks noChangeArrowheads="1"/>
          </p:cNvSpPr>
          <p:nvPr/>
        </p:nvSpPr>
        <p:spPr bwMode="auto">
          <a:xfrm>
            <a:off x="7032626" y="3808413"/>
            <a:ext cx="7604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defRPr>
            </a:lvl1pPr>
            <a:lvl2pPr marL="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defRPr>
            </a:lvl2pPr>
            <a:lvl3pPr marL="9144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defRPr>
            </a:lvl3pPr>
            <a:lvl4pPr marL="1371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4pPr>
            <a:lvl5pPr marL="18288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5pPr>
            <a:lvl6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6pPr>
            <a:lvl7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7pPr>
            <a:lvl8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8pPr>
            <a:lvl9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9pPr>
          </a:lstStyle>
          <a:p>
            <a:pPr>
              <a:spcBef>
                <a:spcPct val="0"/>
              </a:spcBef>
              <a:buClrTx/>
              <a:buSzTx/>
            </a:pPr>
            <a:r>
              <a:rPr lang="cs-CZ" altLang="cs-CZ" sz="1800" b="1">
                <a:solidFill>
                  <a:schemeClr val="tx1"/>
                </a:solidFill>
              </a:rPr>
              <a:t>–––</a:t>
            </a:r>
          </a:p>
        </p:txBody>
      </p:sp>
      <p:sp>
        <p:nvSpPr>
          <p:cNvPr id="210952" name="Text Box 8"/>
          <p:cNvSpPr txBox="1">
            <a:spLocks noChangeArrowheads="1"/>
          </p:cNvSpPr>
          <p:nvPr/>
        </p:nvSpPr>
        <p:spPr bwMode="auto">
          <a:xfrm>
            <a:off x="3575051" y="3808413"/>
            <a:ext cx="7921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defRPr>
            </a:lvl1pPr>
            <a:lvl2pPr marL="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defRPr>
            </a:lvl2pPr>
            <a:lvl3pPr marL="9144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defRPr>
            </a:lvl3pPr>
            <a:lvl4pPr marL="1371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4pPr>
            <a:lvl5pPr marL="18288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5pPr>
            <a:lvl6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6pPr>
            <a:lvl7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7pPr>
            <a:lvl8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8pPr>
            <a:lvl9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9pPr>
          </a:lstStyle>
          <a:p>
            <a:pPr>
              <a:spcBef>
                <a:spcPct val="0"/>
              </a:spcBef>
              <a:buClrTx/>
              <a:buSzTx/>
            </a:pPr>
            <a:r>
              <a:rPr lang="cs-CZ" altLang="cs-CZ" sz="1800" b="1">
                <a:solidFill>
                  <a:schemeClr val="tx1"/>
                </a:solidFill>
              </a:rPr>
              <a:t>  –––</a:t>
            </a:r>
          </a:p>
        </p:txBody>
      </p:sp>
    </p:spTree>
    <p:extLst>
      <p:ext uri="{BB962C8B-B14F-4D97-AF65-F5344CB8AC3E}">
        <p14:creationId xmlns:p14="http://schemas.microsoft.com/office/powerpoint/2010/main" val="1775250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2063750" y="115888"/>
            <a:ext cx="7956550" cy="952500"/>
          </a:xfrm>
          <a:noFill/>
          <a:ln>
            <a:solidFill>
              <a:schemeClr val="accent1"/>
            </a:solidFill>
          </a:ln>
        </p:spPr>
        <p:txBody>
          <a:bodyPr/>
          <a:lstStyle/>
          <a:p>
            <a:r>
              <a:rPr lang="cs-CZ" altLang="cs-CZ" sz="3600">
                <a:solidFill>
                  <a:srgbClr val="0000FF"/>
                </a:solidFill>
              </a:rPr>
              <a:t>H5N1, leden až červen 2007</a:t>
            </a:r>
          </a:p>
        </p:txBody>
      </p:sp>
      <p:pic>
        <p:nvPicPr>
          <p:cNvPr id="211971" name="Picture 3" descr="Global_SubNat_H5N1inAnimalConfirmed_2007_SEMESTER1_200708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750" y="1412876"/>
            <a:ext cx="7956550"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039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1981201" y="111171"/>
            <a:ext cx="8228013" cy="1066800"/>
          </a:xfrm>
          <a:noFill/>
          <a:ln>
            <a:solidFill>
              <a:schemeClr val="accent1"/>
            </a:solidFill>
          </a:ln>
        </p:spPr>
        <p:txBody>
          <a:bodyPr/>
          <a:lstStyle/>
          <a:p>
            <a:r>
              <a:rPr lang="cs-CZ" altLang="cs-CZ" sz="3200">
                <a:solidFill>
                  <a:srgbClr val="0000FF"/>
                </a:solidFill>
              </a:rPr>
              <a:t>První případ HPAI H5N1 v Česku:                                   labuť v Hluboké n.Vlt., 27. březen 2006</a:t>
            </a:r>
          </a:p>
        </p:txBody>
      </p:sp>
      <p:pic>
        <p:nvPicPr>
          <p:cNvPr id="212995" name="Picture 3" descr="První_HPAI_Č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74825" y="1557339"/>
            <a:ext cx="4038600" cy="28844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2996" name="Picture 4" descr="Hluboká"/>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424114" y="4508500"/>
            <a:ext cx="2911475" cy="21859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2997" name="Picture 5" descr="HPAI_ochrpásmo"/>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880101" y="2349501"/>
            <a:ext cx="4608513" cy="32940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12165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426719" y="270873"/>
            <a:ext cx="11469189" cy="922338"/>
          </a:xfrm>
          <a:noFill/>
          <a:ln>
            <a:solidFill>
              <a:schemeClr val="accent1"/>
            </a:solidFill>
          </a:ln>
        </p:spPr>
        <p:txBody>
          <a:bodyPr/>
          <a:lstStyle/>
          <a:p>
            <a:r>
              <a:rPr lang="cs-CZ" altLang="cs-CZ" sz="3200" dirty="0" err="1">
                <a:solidFill>
                  <a:srgbClr val="0000FF"/>
                </a:solidFill>
              </a:rPr>
              <a:t>Summary</a:t>
            </a:r>
            <a:r>
              <a:rPr lang="cs-CZ" altLang="cs-CZ" sz="3200" dirty="0">
                <a:solidFill>
                  <a:srgbClr val="0000FF"/>
                </a:solidFill>
              </a:rPr>
              <a:t> </a:t>
            </a:r>
            <a:r>
              <a:rPr lang="cs-CZ" altLang="cs-CZ" sz="3200" dirty="0" err="1">
                <a:solidFill>
                  <a:srgbClr val="0000FF"/>
                </a:solidFill>
              </a:rPr>
              <a:t>of</a:t>
            </a:r>
            <a:r>
              <a:rPr lang="cs-CZ" altLang="cs-CZ" sz="3200" dirty="0">
                <a:solidFill>
                  <a:srgbClr val="0000FF"/>
                </a:solidFill>
              </a:rPr>
              <a:t> </a:t>
            </a:r>
            <a:r>
              <a:rPr lang="cs-CZ" altLang="cs-CZ" sz="3200" dirty="0" err="1">
                <a:solidFill>
                  <a:srgbClr val="0000FF"/>
                </a:solidFill>
              </a:rPr>
              <a:t>the</a:t>
            </a:r>
            <a:r>
              <a:rPr lang="cs-CZ" altLang="cs-CZ" sz="3200" dirty="0">
                <a:solidFill>
                  <a:srgbClr val="0000FF"/>
                </a:solidFill>
              </a:rPr>
              <a:t> H5N1 </a:t>
            </a:r>
            <a:r>
              <a:rPr lang="cs-CZ" altLang="cs-CZ" sz="3200" dirty="0" err="1">
                <a:solidFill>
                  <a:srgbClr val="0000FF"/>
                </a:solidFill>
              </a:rPr>
              <a:t>spread</a:t>
            </a:r>
            <a:r>
              <a:rPr lang="cs-CZ" altLang="cs-CZ" sz="3200" dirty="0">
                <a:solidFill>
                  <a:srgbClr val="0000FF"/>
                </a:solidFill>
              </a:rPr>
              <a:t> chronology</a:t>
            </a:r>
            <a:r>
              <a:rPr lang="cs-CZ" altLang="cs-CZ" sz="3200" b="1" dirty="0">
                <a:solidFill>
                  <a:srgbClr val="0000FF"/>
                </a:solidFill>
              </a:rPr>
              <a:t> </a:t>
            </a:r>
            <a:r>
              <a:rPr lang="cs-CZ" altLang="cs-CZ" sz="2400" dirty="0">
                <a:solidFill>
                  <a:srgbClr val="0000FF"/>
                </a:solidFill>
              </a:rPr>
              <a:t>(as </a:t>
            </a:r>
            <a:r>
              <a:rPr lang="cs-CZ" altLang="cs-CZ" sz="2400" dirty="0" err="1">
                <a:solidFill>
                  <a:srgbClr val="0000FF"/>
                </a:solidFill>
              </a:rPr>
              <a:t>of</a:t>
            </a:r>
            <a:r>
              <a:rPr lang="cs-CZ" altLang="cs-CZ" sz="2400" dirty="0">
                <a:solidFill>
                  <a:srgbClr val="0000FF"/>
                </a:solidFill>
              </a:rPr>
              <a:t> 31 </a:t>
            </a:r>
            <a:r>
              <a:rPr lang="cs-CZ" altLang="cs-CZ" sz="2400" dirty="0" err="1">
                <a:solidFill>
                  <a:srgbClr val="0000FF"/>
                </a:solidFill>
              </a:rPr>
              <a:t>January</a:t>
            </a:r>
            <a:r>
              <a:rPr lang="cs-CZ" altLang="cs-CZ" sz="2400" dirty="0">
                <a:solidFill>
                  <a:srgbClr val="0000FF"/>
                </a:solidFill>
              </a:rPr>
              <a:t> 2006)</a:t>
            </a:r>
          </a:p>
        </p:txBody>
      </p:sp>
      <p:sp>
        <p:nvSpPr>
          <p:cNvPr id="195587" name="Rectangle 3">
            <a:extLst>
              <a:ext uri="{FF2B5EF4-FFF2-40B4-BE49-F238E27FC236}">
                <a16:creationId xmlns:a16="http://schemas.microsoft.com/office/drawing/2014/main" id="{5D933CD9-19F0-4CCA-B6CF-743AA2B8F35A}"/>
              </a:ext>
            </a:extLst>
          </p:cNvPr>
          <p:cNvSpPr>
            <a:spLocks noGrp="1" noChangeArrowheads="1"/>
          </p:cNvSpPr>
          <p:nvPr>
            <p:ph type="body" idx="1"/>
          </p:nvPr>
        </p:nvSpPr>
        <p:spPr>
          <a:xfrm>
            <a:off x="722811" y="1400856"/>
            <a:ext cx="10136778" cy="4259716"/>
          </a:xfrm>
          <a:noFill/>
        </p:spPr>
        <p:txBody>
          <a:bodyPr>
            <a:noAutofit/>
          </a:bodyPr>
          <a:lstStyle/>
          <a:p>
            <a:pPr>
              <a:lnSpc>
                <a:spcPct val="80000"/>
              </a:lnSpc>
              <a:defRPr/>
            </a:pPr>
            <a:r>
              <a:rPr lang="cs-CZ" altLang="cs-CZ" sz="2400" dirty="0" err="1">
                <a:solidFill>
                  <a:srgbClr val="0000DC"/>
                </a:solidFill>
              </a:rPr>
              <a:t>Since</a:t>
            </a:r>
            <a:r>
              <a:rPr lang="cs-CZ" altLang="cs-CZ" sz="2400" dirty="0">
                <a:solidFill>
                  <a:srgbClr val="0000DC"/>
                </a:solidFill>
              </a:rPr>
              <a:t> 1996: HPAI H5N1 virus </a:t>
            </a:r>
            <a:r>
              <a:rPr lang="cs-CZ" altLang="cs-CZ" sz="2400" dirty="0" err="1">
                <a:solidFill>
                  <a:srgbClr val="0000DC"/>
                </a:solidFill>
              </a:rPr>
              <a:t>circulates</a:t>
            </a:r>
            <a:r>
              <a:rPr lang="cs-CZ" altLang="cs-CZ" sz="2400" b="1" dirty="0">
                <a:solidFill>
                  <a:srgbClr val="0000DC"/>
                </a:solidFill>
              </a:rPr>
              <a:t> </a:t>
            </a:r>
            <a:r>
              <a:rPr lang="cs-CZ" altLang="cs-CZ" sz="2400" dirty="0">
                <a:solidFill>
                  <a:srgbClr val="0000DC"/>
                </a:solidFill>
              </a:rPr>
              <a:t>in SE. </a:t>
            </a:r>
            <a:r>
              <a:rPr lang="cs-CZ" altLang="cs-CZ" sz="2400" dirty="0" err="1">
                <a:solidFill>
                  <a:srgbClr val="0000DC"/>
                </a:solidFill>
              </a:rPr>
              <a:t>Asia</a:t>
            </a:r>
            <a:endParaRPr lang="cs-CZ" altLang="cs-CZ" sz="2400" dirty="0">
              <a:solidFill>
                <a:srgbClr val="0000DC"/>
              </a:solidFill>
            </a:endParaRPr>
          </a:p>
          <a:p>
            <a:pPr>
              <a:lnSpc>
                <a:spcPct val="80000"/>
              </a:lnSpc>
              <a:defRPr/>
            </a:pPr>
            <a:endParaRPr lang="cs-CZ" altLang="cs-CZ" sz="2400" dirty="0">
              <a:solidFill>
                <a:srgbClr val="0000DC"/>
              </a:solidFill>
            </a:endParaRPr>
          </a:p>
          <a:p>
            <a:pPr>
              <a:lnSpc>
                <a:spcPct val="80000"/>
              </a:lnSpc>
              <a:defRPr/>
            </a:pPr>
            <a:r>
              <a:rPr lang="cs-CZ" altLang="cs-CZ" sz="2400" dirty="0" err="1">
                <a:solidFill>
                  <a:srgbClr val="0000DC"/>
                </a:solidFill>
              </a:rPr>
              <a:t>Since</a:t>
            </a:r>
            <a:r>
              <a:rPr lang="cs-CZ" altLang="cs-CZ" sz="2400" dirty="0">
                <a:solidFill>
                  <a:srgbClr val="0000DC"/>
                </a:solidFill>
              </a:rPr>
              <a:t> </a:t>
            </a:r>
            <a:r>
              <a:rPr lang="cs-CZ" altLang="cs-CZ" sz="2400" dirty="0" err="1">
                <a:solidFill>
                  <a:srgbClr val="0000DC"/>
                </a:solidFill>
              </a:rPr>
              <a:t>late</a:t>
            </a:r>
            <a:r>
              <a:rPr lang="cs-CZ" altLang="cs-CZ" sz="2400" dirty="0">
                <a:solidFill>
                  <a:srgbClr val="0000DC"/>
                </a:solidFill>
              </a:rPr>
              <a:t> 2003: </a:t>
            </a:r>
            <a:r>
              <a:rPr lang="cs-CZ" altLang="cs-CZ" sz="2400" dirty="0" err="1">
                <a:solidFill>
                  <a:srgbClr val="0000DC"/>
                </a:solidFill>
              </a:rPr>
              <a:t>circulation</a:t>
            </a:r>
            <a:r>
              <a:rPr lang="cs-CZ" altLang="cs-CZ" sz="2400" dirty="0">
                <a:solidFill>
                  <a:srgbClr val="0000DC"/>
                </a:solidFill>
              </a:rPr>
              <a:t> </a:t>
            </a:r>
            <a:r>
              <a:rPr lang="cs-CZ" altLang="cs-CZ" sz="2400" dirty="0" err="1">
                <a:solidFill>
                  <a:srgbClr val="0000DC"/>
                </a:solidFill>
              </a:rPr>
              <a:t>greatly</a:t>
            </a:r>
            <a:r>
              <a:rPr lang="cs-CZ" altLang="cs-CZ" sz="2400" dirty="0">
                <a:solidFill>
                  <a:srgbClr val="0000DC"/>
                </a:solidFill>
              </a:rPr>
              <a:t> </a:t>
            </a:r>
            <a:r>
              <a:rPr lang="cs-CZ" altLang="cs-CZ" sz="2400" dirty="0" err="1">
                <a:solidFill>
                  <a:srgbClr val="0000DC"/>
                </a:solidFill>
              </a:rPr>
              <a:t>activated</a:t>
            </a:r>
            <a:r>
              <a:rPr lang="cs-CZ" altLang="cs-CZ" sz="2400" dirty="0">
                <a:solidFill>
                  <a:srgbClr val="0000DC"/>
                </a:solidFill>
              </a:rPr>
              <a:t> in </a:t>
            </a:r>
            <a:r>
              <a:rPr lang="cs-CZ" altLang="cs-CZ" sz="2400" dirty="0" err="1">
                <a:solidFill>
                  <a:srgbClr val="0000DC"/>
                </a:solidFill>
              </a:rPr>
              <a:t>that</a:t>
            </a:r>
            <a:r>
              <a:rPr lang="cs-CZ" altLang="cs-CZ" sz="2400" dirty="0">
                <a:solidFill>
                  <a:srgbClr val="0000DC"/>
                </a:solidFill>
              </a:rPr>
              <a:t> area</a:t>
            </a:r>
          </a:p>
          <a:p>
            <a:pPr>
              <a:lnSpc>
                <a:spcPct val="80000"/>
              </a:lnSpc>
              <a:defRPr/>
            </a:pPr>
            <a:endParaRPr lang="cs-CZ" altLang="cs-CZ" sz="2400" dirty="0">
              <a:solidFill>
                <a:srgbClr val="0000DC"/>
              </a:solidFill>
            </a:endParaRPr>
          </a:p>
          <a:p>
            <a:pPr>
              <a:lnSpc>
                <a:spcPct val="80000"/>
              </a:lnSpc>
              <a:defRPr/>
            </a:pPr>
            <a:r>
              <a:rPr lang="cs-CZ" altLang="cs-CZ" sz="2400" dirty="0" err="1">
                <a:solidFill>
                  <a:srgbClr val="0000DC"/>
                </a:solidFill>
              </a:rPr>
              <a:t>April</a:t>
            </a:r>
            <a:r>
              <a:rPr lang="cs-CZ" altLang="cs-CZ" sz="2400" dirty="0">
                <a:solidFill>
                  <a:srgbClr val="0000DC"/>
                </a:solidFill>
              </a:rPr>
              <a:t>-May 2005: </a:t>
            </a:r>
            <a:r>
              <a:rPr lang="cs-CZ" altLang="cs-CZ" sz="2400" dirty="0" err="1">
                <a:solidFill>
                  <a:srgbClr val="0000DC"/>
                </a:solidFill>
              </a:rPr>
              <a:t>Qinghai</a:t>
            </a:r>
            <a:r>
              <a:rPr lang="cs-CZ" altLang="cs-CZ" sz="2400" dirty="0">
                <a:solidFill>
                  <a:srgbClr val="0000DC"/>
                </a:solidFill>
              </a:rPr>
              <a:t> + </a:t>
            </a:r>
            <a:r>
              <a:rPr lang="cs-CZ" altLang="cs-CZ" sz="2400" dirty="0" err="1">
                <a:solidFill>
                  <a:srgbClr val="0000DC"/>
                </a:solidFill>
              </a:rPr>
              <a:t>Xinjiang</a:t>
            </a:r>
            <a:r>
              <a:rPr lang="cs-CZ" altLang="cs-CZ" sz="2400" dirty="0">
                <a:solidFill>
                  <a:srgbClr val="0000DC"/>
                </a:solidFill>
              </a:rPr>
              <a:t> </a:t>
            </a:r>
            <a:r>
              <a:rPr lang="cs-CZ" altLang="cs-CZ" sz="2400" dirty="0" err="1">
                <a:solidFill>
                  <a:srgbClr val="0000DC"/>
                </a:solidFill>
              </a:rPr>
              <a:t>provinces</a:t>
            </a:r>
            <a:r>
              <a:rPr lang="cs-CZ" altLang="cs-CZ" sz="2400" dirty="0">
                <a:solidFill>
                  <a:srgbClr val="0000DC"/>
                </a:solidFill>
              </a:rPr>
              <a:t>, </a:t>
            </a:r>
            <a:r>
              <a:rPr lang="cs-CZ" altLang="cs-CZ" sz="2400" dirty="0" err="1">
                <a:solidFill>
                  <a:srgbClr val="0000DC"/>
                </a:solidFill>
              </a:rPr>
              <a:t>N.China</a:t>
            </a:r>
            <a:endParaRPr lang="cs-CZ" altLang="cs-CZ" sz="2400" dirty="0">
              <a:solidFill>
                <a:srgbClr val="0000DC"/>
              </a:solidFill>
            </a:endParaRPr>
          </a:p>
          <a:p>
            <a:pPr>
              <a:lnSpc>
                <a:spcPct val="80000"/>
              </a:lnSpc>
              <a:defRPr/>
            </a:pPr>
            <a:endParaRPr lang="cs-CZ" altLang="cs-CZ" sz="2400" dirty="0">
              <a:solidFill>
                <a:srgbClr val="0000DC"/>
              </a:solidFill>
            </a:endParaRPr>
          </a:p>
          <a:p>
            <a:pPr>
              <a:lnSpc>
                <a:spcPct val="80000"/>
              </a:lnSpc>
              <a:defRPr/>
            </a:pPr>
            <a:r>
              <a:rPr lang="cs-CZ" altLang="cs-CZ" sz="2400" dirty="0">
                <a:solidFill>
                  <a:srgbClr val="0000DC"/>
                </a:solidFill>
              </a:rPr>
              <a:t>July 2005: Novosibirsk region, </a:t>
            </a:r>
            <a:r>
              <a:rPr lang="cs-CZ" altLang="cs-CZ" sz="2400" dirty="0" err="1">
                <a:solidFill>
                  <a:srgbClr val="0000DC"/>
                </a:solidFill>
              </a:rPr>
              <a:t>Asian</a:t>
            </a:r>
            <a:r>
              <a:rPr lang="cs-CZ" altLang="cs-CZ" sz="2400" dirty="0">
                <a:solidFill>
                  <a:srgbClr val="0000DC"/>
                </a:solidFill>
              </a:rPr>
              <a:t> </a:t>
            </a:r>
            <a:r>
              <a:rPr lang="cs-CZ" altLang="cs-CZ" sz="2400" dirty="0" err="1">
                <a:solidFill>
                  <a:srgbClr val="0000DC"/>
                </a:solidFill>
              </a:rPr>
              <a:t>Russia</a:t>
            </a:r>
            <a:endParaRPr lang="cs-CZ" altLang="cs-CZ" sz="2400" dirty="0">
              <a:solidFill>
                <a:srgbClr val="0000DC"/>
              </a:solidFill>
            </a:endParaRPr>
          </a:p>
          <a:p>
            <a:pPr>
              <a:lnSpc>
                <a:spcPct val="80000"/>
              </a:lnSpc>
              <a:defRPr/>
            </a:pPr>
            <a:endParaRPr lang="cs-CZ" altLang="cs-CZ" sz="2400" dirty="0">
              <a:solidFill>
                <a:srgbClr val="0000DC"/>
              </a:solidFill>
            </a:endParaRPr>
          </a:p>
          <a:p>
            <a:pPr>
              <a:lnSpc>
                <a:spcPct val="80000"/>
              </a:lnSpc>
              <a:defRPr/>
            </a:pPr>
            <a:r>
              <a:rPr lang="cs-CZ" altLang="cs-CZ" sz="2400" dirty="0">
                <a:solidFill>
                  <a:srgbClr val="0000DC"/>
                </a:solidFill>
              </a:rPr>
              <a:t>July to August 2005: </a:t>
            </a:r>
            <a:r>
              <a:rPr lang="cs-CZ" altLang="cs-CZ" sz="2400" dirty="0" err="1">
                <a:solidFill>
                  <a:srgbClr val="0000DC"/>
                </a:solidFill>
              </a:rPr>
              <a:t>Kazakhstan</a:t>
            </a:r>
            <a:r>
              <a:rPr lang="cs-CZ" altLang="cs-CZ" sz="2400" dirty="0">
                <a:solidFill>
                  <a:srgbClr val="0000DC"/>
                </a:solidFill>
              </a:rPr>
              <a:t>, Tibet, </a:t>
            </a:r>
            <a:r>
              <a:rPr lang="cs-CZ" altLang="cs-CZ" sz="2400" dirty="0" err="1">
                <a:solidFill>
                  <a:srgbClr val="0000DC"/>
                </a:solidFill>
              </a:rPr>
              <a:t>Mongolia</a:t>
            </a:r>
            <a:endParaRPr lang="cs-CZ" altLang="cs-CZ" sz="2400" dirty="0">
              <a:solidFill>
                <a:srgbClr val="0000DC"/>
              </a:solidFill>
            </a:endParaRPr>
          </a:p>
          <a:p>
            <a:pPr>
              <a:lnSpc>
                <a:spcPct val="80000"/>
              </a:lnSpc>
              <a:defRPr/>
            </a:pPr>
            <a:endParaRPr lang="cs-CZ" altLang="cs-CZ" sz="2400" dirty="0">
              <a:solidFill>
                <a:srgbClr val="0000DC"/>
              </a:solidFill>
            </a:endParaRPr>
          </a:p>
          <a:p>
            <a:pPr>
              <a:lnSpc>
                <a:spcPct val="80000"/>
              </a:lnSpc>
              <a:defRPr/>
            </a:pPr>
            <a:r>
              <a:rPr lang="cs-CZ" altLang="cs-CZ" sz="2400" dirty="0">
                <a:solidFill>
                  <a:srgbClr val="0000DC"/>
                </a:solidFill>
              </a:rPr>
              <a:t>August 2005: </a:t>
            </a:r>
            <a:r>
              <a:rPr lang="cs-CZ" altLang="cs-CZ" sz="2400" dirty="0" err="1">
                <a:solidFill>
                  <a:srgbClr val="0000DC"/>
                </a:solidFill>
              </a:rPr>
              <a:t>Altai</a:t>
            </a:r>
            <a:r>
              <a:rPr lang="cs-CZ" altLang="cs-CZ" sz="2400" dirty="0">
                <a:solidFill>
                  <a:srgbClr val="0000DC"/>
                </a:solidFill>
              </a:rPr>
              <a:t>, </a:t>
            </a:r>
            <a:r>
              <a:rPr lang="cs-CZ" altLang="cs-CZ" sz="2400" dirty="0" err="1">
                <a:solidFill>
                  <a:srgbClr val="0000DC"/>
                </a:solidFill>
              </a:rPr>
              <a:t>Kurgan</a:t>
            </a:r>
            <a:r>
              <a:rPr lang="cs-CZ" altLang="cs-CZ" sz="2400" dirty="0">
                <a:solidFill>
                  <a:srgbClr val="0000DC"/>
                </a:solidFill>
              </a:rPr>
              <a:t>, Omsk, </a:t>
            </a:r>
            <a:r>
              <a:rPr lang="cs-CZ" altLang="cs-CZ" sz="2400" dirty="0" err="1">
                <a:solidFill>
                  <a:srgbClr val="0000DC"/>
                </a:solidFill>
              </a:rPr>
              <a:t>Tyumen</a:t>
            </a:r>
            <a:r>
              <a:rPr lang="cs-CZ" altLang="cs-CZ" sz="2400" dirty="0">
                <a:solidFill>
                  <a:srgbClr val="0000DC"/>
                </a:solidFill>
              </a:rPr>
              <a:t> </a:t>
            </a:r>
            <a:r>
              <a:rPr lang="cs-CZ" altLang="cs-CZ" sz="2400" dirty="0" err="1">
                <a:solidFill>
                  <a:srgbClr val="0000DC"/>
                </a:solidFill>
              </a:rPr>
              <a:t>regions</a:t>
            </a:r>
            <a:r>
              <a:rPr lang="cs-CZ" altLang="cs-CZ" sz="2400" dirty="0">
                <a:solidFill>
                  <a:srgbClr val="0000DC"/>
                </a:solidFill>
              </a:rPr>
              <a:t>, </a:t>
            </a:r>
            <a:r>
              <a:rPr lang="cs-CZ" altLang="cs-CZ" sz="2400" dirty="0" err="1">
                <a:solidFill>
                  <a:srgbClr val="0000DC"/>
                </a:solidFill>
              </a:rPr>
              <a:t>Asian</a:t>
            </a:r>
            <a:r>
              <a:rPr lang="cs-CZ" altLang="cs-CZ" sz="2400" dirty="0">
                <a:solidFill>
                  <a:srgbClr val="0000DC"/>
                </a:solidFill>
              </a:rPr>
              <a:t> </a:t>
            </a:r>
            <a:r>
              <a:rPr lang="cs-CZ" altLang="cs-CZ" sz="2400" dirty="0" err="1">
                <a:solidFill>
                  <a:srgbClr val="0000DC"/>
                </a:solidFill>
              </a:rPr>
              <a:t>Russia</a:t>
            </a:r>
            <a:r>
              <a:rPr lang="cs-CZ" altLang="cs-CZ" sz="2400" dirty="0">
                <a:solidFill>
                  <a:srgbClr val="0000DC"/>
                </a:solidFill>
              </a:rPr>
              <a:t>, and </a:t>
            </a:r>
            <a:r>
              <a:rPr lang="cs-CZ" altLang="cs-CZ" sz="2400" dirty="0" err="1">
                <a:solidFill>
                  <a:srgbClr val="0000DC"/>
                </a:solidFill>
              </a:rPr>
              <a:t>Chelyabinsk</a:t>
            </a:r>
            <a:r>
              <a:rPr lang="cs-CZ" altLang="cs-CZ" sz="2400" dirty="0">
                <a:solidFill>
                  <a:srgbClr val="0000DC"/>
                </a:solidFill>
              </a:rPr>
              <a:t> region in </a:t>
            </a:r>
            <a:r>
              <a:rPr lang="cs-CZ" altLang="cs-CZ" sz="2400" dirty="0" err="1">
                <a:solidFill>
                  <a:srgbClr val="0000DC"/>
                </a:solidFill>
              </a:rPr>
              <a:t>southern</a:t>
            </a:r>
            <a:r>
              <a:rPr lang="cs-CZ" altLang="cs-CZ" sz="2400" dirty="0">
                <a:solidFill>
                  <a:srgbClr val="0000DC"/>
                </a:solidFill>
              </a:rPr>
              <a:t> Ural (</a:t>
            </a:r>
            <a:r>
              <a:rPr lang="cs-CZ" altLang="cs-CZ" sz="2400" dirty="0" err="1">
                <a:solidFill>
                  <a:srgbClr val="0000DC"/>
                </a:solidFill>
              </a:rPr>
              <a:t>at</a:t>
            </a:r>
            <a:r>
              <a:rPr lang="cs-CZ" altLang="cs-CZ" sz="2400" dirty="0">
                <a:solidFill>
                  <a:srgbClr val="0000DC"/>
                </a:solidFill>
              </a:rPr>
              <a:t> </a:t>
            </a:r>
            <a:r>
              <a:rPr lang="cs-CZ" altLang="cs-CZ" sz="2400" dirty="0" err="1">
                <a:solidFill>
                  <a:srgbClr val="0000DC"/>
                </a:solidFill>
              </a:rPr>
              <a:t>the</a:t>
            </a:r>
            <a:r>
              <a:rPr lang="cs-CZ" altLang="cs-CZ" sz="2400" dirty="0">
                <a:solidFill>
                  <a:srgbClr val="0000DC"/>
                </a:solidFill>
              </a:rPr>
              <a:t> </a:t>
            </a:r>
            <a:r>
              <a:rPr lang="cs-CZ" altLang="cs-CZ" sz="2400" dirty="0" err="1">
                <a:solidFill>
                  <a:srgbClr val="0000DC"/>
                </a:solidFill>
              </a:rPr>
              <a:t>limits</a:t>
            </a:r>
            <a:r>
              <a:rPr lang="cs-CZ" altLang="cs-CZ" sz="2400" dirty="0">
                <a:solidFill>
                  <a:srgbClr val="0000DC"/>
                </a:solidFill>
              </a:rPr>
              <a:t> </a:t>
            </a:r>
            <a:r>
              <a:rPr lang="cs-CZ" altLang="cs-CZ" sz="2400" dirty="0" err="1">
                <a:solidFill>
                  <a:srgbClr val="0000DC"/>
                </a:solidFill>
              </a:rPr>
              <a:t>of</a:t>
            </a:r>
            <a:r>
              <a:rPr lang="cs-CZ" altLang="cs-CZ" sz="2400" dirty="0">
                <a:solidFill>
                  <a:srgbClr val="0000DC"/>
                </a:solidFill>
              </a:rPr>
              <a:t> </a:t>
            </a:r>
            <a:r>
              <a:rPr lang="cs-CZ" altLang="cs-CZ" sz="2400" dirty="0" err="1">
                <a:solidFill>
                  <a:srgbClr val="0000DC"/>
                </a:solidFill>
              </a:rPr>
              <a:t>Europe</a:t>
            </a:r>
            <a:r>
              <a:rPr lang="cs-CZ" altLang="cs-CZ" sz="2400" dirty="0">
                <a:solidFill>
                  <a:srgbClr val="0000DC"/>
                </a:solidFill>
              </a:rPr>
              <a:t>)</a:t>
            </a:r>
          </a:p>
          <a:p>
            <a:pPr>
              <a:lnSpc>
                <a:spcPct val="80000"/>
              </a:lnSpc>
              <a:defRPr/>
            </a:pPr>
            <a:endParaRPr lang="cs-CZ" altLang="cs-CZ" sz="2400" dirty="0">
              <a:solidFill>
                <a:srgbClr val="0000DC"/>
              </a:solidFill>
            </a:endParaRPr>
          </a:p>
          <a:p>
            <a:pPr>
              <a:lnSpc>
                <a:spcPct val="80000"/>
              </a:lnSpc>
              <a:defRPr/>
            </a:pPr>
            <a:r>
              <a:rPr lang="cs-CZ" altLang="cs-CZ" sz="2400" dirty="0" err="1">
                <a:solidFill>
                  <a:srgbClr val="0000DC"/>
                </a:solidFill>
              </a:rPr>
              <a:t>October</a:t>
            </a:r>
            <a:r>
              <a:rPr lang="cs-CZ" altLang="cs-CZ" sz="2400" dirty="0">
                <a:solidFill>
                  <a:srgbClr val="0000DC"/>
                </a:solidFill>
              </a:rPr>
              <a:t> 2005: </a:t>
            </a:r>
            <a:r>
              <a:rPr lang="cs-CZ" altLang="cs-CZ" sz="2400" dirty="0" err="1">
                <a:solidFill>
                  <a:srgbClr val="0000DC"/>
                </a:solidFill>
              </a:rPr>
              <a:t>Turkey</a:t>
            </a:r>
            <a:r>
              <a:rPr lang="cs-CZ" altLang="cs-CZ" sz="2400" dirty="0">
                <a:solidFill>
                  <a:srgbClr val="0000DC"/>
                </a:solidFill>
              </a:rPr>
              <a:t>, </a:t>
            </a:r>
            <a:r>
              <a:rPr lang="cs-CZ" altLang="cs-CZ" sz="2400" dirty="0" err="1">
                <a:solidFill>
                  <a:srgbClr val="0000DC"/>
                </a:solidFill>
              </a:rPr>
              <a:t>Romania</a:t>
            </a:r>
            <a:r>
              <a:rPr lang="cs-CZ" altLang="cs-CZ" sz="2400" dirty="0">
                <a:solidFill>
                  <a:srgbClr val="0000DC"/>
                </a:solidFill>
              </a:rPr>
              <a:t>, </a:t>
            </a:r>
            <a:r>
              <a:rPr lang="cs-CZ" altLang="cs-CZ" sz="2400" dirty="0" err="1">
                <a:solidFill>
                  <a:srgbClr val="0000DC"/>
                </a:solidFill>
              </a:rPr>
              <a:t>Croatia</a:t>
            </a:r>
            <a:r>
              <a:rPr lang="cs-CZ" altLang="cs-CZ" sz="2400" dirty="0">
                <a:solidFill>
                  <a:srgbClr val="0000DC"/>
                </a:solidFill>
              </a:rPr>
              <a:t>, </a:t>
            </a:r>
            <a:r>
              <a:rPr lang="cs-CZ" altLang="cs-CZ" sz="2400" dirty="0" err="1">
                <a:solidFill>
                  <a:srgbClr val="0000DC"/>
                </a:solidFill>
              </a:rPr>
              <a:t>European</a:t>
            </a:r>
            <a:r>
              <a:rPr lang="cs-CZ" altLang="cs-CZ" sz="2400" dirty="0">
                <a:solidFill>
                  <a:srgbClr val="0000DC"/>
                </a:solidFill>
              </a:rPr>
              <a:t> </a:t>
            </a:r>
            <a:r>
              <a:rPr lang="cs-CZ" altLang="cs-CZ" sz="2400" dirty="0" err="1">
                <a:solidFill>
                  <a:srgbClr val="0000DC"/>
                </a:solidFill>
              </a:rPr>
              <a:t>Russia</a:t>
            </a:r>
            <a:r>
              <a:rPr lang="cs-CZ" altLang="cs-CZ" sz="2400" dirty="0">
                <a:solidFill>
                  <a:srgbClr val="0000DC"/>
                </a:solidFill>
              </a:rPr>
              <a:t>, </a:t>
            </a:r>
            <a:r>
              <a:rPr lang="cs-CZ" altLang="cs-CZ" sz="2400" dirty="0" err="1">
                <a:solidFill>
                  <a:srgbClr val="0000DC"/>
                </a:solidFill>
              </a:rPr>
              <a:t>Crimea</a:t>
            </a:r>
            <a:endParaRPr lang="cs-CZ" altLang="cs-CZ" sz="2400" dirty="0">
              <a:solidFill>
                <a:srgbClr val="0000DC"/>
              </a:solidFill>
            </a:endParaRPr>
          </a:p>
          <a:p>
            <a:pPr>
              <a:lnSpc>
                <a:spcPct val="80000"/>
              </a:lnSpc>
              <a:defRPr/>
            </a:pPr>
            <a:r>
              <a:rPr lang="cs-CZ" altLang="cs-CZ" sz="2400" dirty="0">
                <a:solidFill>
                  <a:srgbClr val="0000DC"/>
                </a:solidFill>
              </a:rPr>
              <a:t> </a:t>
            </a:r>
          </a:p>
          <a:p>
            <a:pPr>
              <a:lnSpc>
                <a:spcPct val="80000"/>
              </a:lnSpc>
              <a:defRPr/>
            </a:pPr>
            <a:r>
              <a:rPr lang="cs-CZ" altLang="cs-CZ" sz="2400" dirty="0" err="1">
                <a:solidFill>
                  <a:srgbClr val="0000DC"/>
                </a:solidFill>
              </a:rPr>
              <a:t>November</a:t>
            </a:r>
            <a:r>
              <a:rPr lang="cs-CZ" altLang="cs-CZ" sz="2400" dirty="0">
                <a:solidFill>
                  <a:srgbClr val="0000DC"/>
                </a:solidFill>
              </a:rPr>
              <a:t> 2005: </a:t>
            </a:r>
            <a:r>
              <a:rPr lang="cs-CZ" altLang="cs-CZ" sz="2400" dirty="0" err="1">
                <a:solidFill>
                  <a:srgbClr val="0000DC"/>
                </a:solidFill>
              </a:rPr>
              <a:t>Kuwait</a:t>
            </a:r>
            <a:endParaRPr lang="cs-CZ" altLang="cs-CZ" sz="2400" dirty="0">
              <a:solidFill>
                <a:srgbClr val="0000DC"/>
              </a:solidFill>
            </a:endParaRPr>
          </a:p>
          <a:p>
            <a:pPr>
              <a:lnSpc>
                <a:spcPct val="80000"/>
              </a:lnSpc>
              <a:defRPr/>
            </a:pPr>
            <a:endParaRPr lang="cs-CZ" altLang="cs-CZ" sz="2400" dirty="0">
              <a:solidFill>
                <a:srgbClr val="0000DC"/>
              </a:solidFill>
            </a:endParaRPr>
          </a:p>
          <a:p>
            <a:pPr>
              <a:lnSpc>
                <a:spcPct val="80000"/>
              </a:lnSpc>
              <a:defRPr/>
            </a:pPr>
            <a:r>
              <a:rPr lang="cs-CZ" altLang="cs-CZ" sz="2400" dirty="0" err="1">
                <a:solidFill>
                  <a:srgbClr val="0000DC"/>
                </a:solidFill>
              </a:rPr>
              <a:t>January</a:t>
            </a:r>
            <a:r>
              <a:rPr lang="cs-CZ" altLang="cs-CZ" sz="2400" dirty="0">
                <a:solidFill>
                  <a:srgbClr val="0000DC"/>
                </a:solidFill>
              </a:rPr>
              <a:t> 2006: </a:t>
            </a:r>
            <a:r>
              <a:rPr lang="cs-CZ" altLang="cs-CZ" sz="2400" dirty="0" err="1">
                <a:solidFill>
                  <a:srgbClr val="0000DC"/>
                </a:solidFill>
              </a:rPr>
              <a:t>Cyprus</a:t>
            </a:r>
            <a:r>
              <a:rPr lang="cs-CZ" altLang="cs-CZ" sz="2400" dirty="0">
                <a:solidFill>
                  <a:srgbClr val="0000DC"/>
                </a:solidFill>
              </a:rPr>
              <a:t>, </a:t>
            </a:r>
            <a:r>
              <a:rPr lang="cs-CZ" altLang="cs-CZ" sz="2400" dirty="0" err="1">
                <a:solidFill>
                  <a:srgbClr val="0000DC"/>
                </a:solidFill>
              </a:rPr>
              <a:t>Iraq</a:t>
            </a:r>
            <a:r>
              <a:rPr lang="cs-CZ" altLang="cs-CZ" sz="2400" dirty="0">
                <a:solidFill>
                  <a:srgbClr val="0000DC"/>
                </a:solidFill>
              </a:rPr>
              <a:t>, </a:t>
            </a:r>
            <a:r>
              <a:rPr lang="cs-CZ" altLang="cs-CZ" sz="2400" dirty="0" err="1">
                <a:solidFill>
                  <a:srgbClr val="0000DC"/>
                </a:solidFill>
              </a:rPr>
              <a:t>Saudi</a:t>
            </a:r>
            <a:r>
              <a:rPr lang="cs-CZ" altLang="cs-CZ" sz="2400" dirty="0">
                <a:solidFill>
                  <a:srgbClr val="0000DC"/>
                </a:solidFill>
              </a:rPr>
              <a:t> </a:t>
            </a:r>
            <a:r>
              <a:rPr lang="cs-CZ" altLang="cs-CZ" sz="2400" dirty="0" err="1">
                <a:solidFill>
                  <a:srgbClr val="0000DC"/>
                </a:solidFill>
              </a:rPr>
              <a:t>Arabia</a:t>
            </a:r>
            <a:endParaRPr lang="cs-CZ" altLang="cs-CZ" sz="2400" dirty="0">
              <a:solidFill>
                <a:srgbClr val="0000DC"/>
              </a:solidFill>
            </a:endParaRPr>
          </a:p>
          <a:p>
            <a:pPr>
              <a:lnSpc>
                <a:spcPct val="80000"/>
              </a:lnSpc>
              <a:defRPr/>
            </a:pPr>
            <a:endParaRPr lang="cs-CZ" altLang="cs-CZ" sz="2400" dirty="0">
              <a:solidFill>
                <a:srgbClr val="0000DC"/>
              </a:solidFill>
            </a:endParaRPr>
          </a:p>
        </p:txBody>
      </p:sp>
    </p:spTree>
    <p:extLst>
      <p:ext uri="{BB962C8B-B14F-4D97-AF65-F5344CB8AC3E}">
        <p14:creationId xmlns:p14="http://schemas.microsoft.com/office/powerpoint/2010/main" val="4129764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1576251" y="201614"/>
            <a:ext cx="3910149" cy="903287"/>
          </a:xfrm>
          <a:noFill/>
          <a:ln>
            <a:solidFill>
              <a:schemeClr val="accent1"/>
            </a:solidFill>
          </a:ln>
        </p:spPr>
        <p:txBody>
          <a:bodyPr/>
          <a:lstStyle/>
          <a:p>
            <a:r>
              <a:rPr lang="cs-CZ" altLang="cs-CZ" sz="2800" dirty="0">
                <a:solidFill>
                  <a:srgbClr val="0000FF"/>
                </a:solidFill>
              </a:rPr>
              <a:t>HPAI risk </a:t>
            </a:r>
            <a:r>
              <a:rPr lang="cs-CZ" altLang="cs-CZ" sz="2800" dirty="0" err="1">
                <a:solidFill>
                  <a:srgbClr val="0000FF"/>
                </a:solidFill>
              </a:rPr>
              <a:t>for</a:t>
            </a:r>
            <a:r>
              <a:rPr lang="cs-CZ" altLang="cs-CZ" sz="2800" dirty="0">
                <a:solidFill>
                  <a:srgbClr val="0000FF"/>
                </a:solidFill>
              </a:rPr>
              <a:t> </a:t>
            </a:r>
            <a:r>
              <a:rPr lang="cs-CZ" altLang="cs-CZ" sz="2800" dirty="0" err="1">
                <a:solidFill>
                  <a:srgbClr val="0000FF"/>
                </a:solidFill>
              </a:rPr>
              <a:t>humans</a:t>
            </a:r>
            <a:r>
              <a:rPr lang="cs-CZ" altLang="cs-CZ" sz="2800" dirty="0">
                <a:solidFill>
                  <a:srgbClr val="0000FF"/>
                </a:solidFill>
              </a:rPr>
              <a:t>:</a:t>
            </a:r>
            <a:br>
              <a:rPr lang="cs-CZ" altLang="cs-CZ" sz="2800" dirty="0">
                <a:solidFill>
                  <a:srgbClr val="0000FF"/>
                </a:solidFill>
              </a:rPr>
            </a:br>
            <a:r>
              <a:rPr lang="cs-CZ" altLang="cs-CZ" sz="2800" dirty="0">
                <a:solidFill>
                  <a:srgbClr val="0000FF"/>
                </a:solidFill>
              </a:rPr>
              <a:t>live </a:t>
            </a:r>
            <a:r>
              <a:rPr lang="cs-CZ" altLang="cs-CZ" sz="2800" dirty="0" err="1">
                <a:solidFill>
                  <a:srgbClr val="0000FF"/>
                </a:solidFill>
              </a:rPr>
              <a:t>poultry</a:t>
            </a:r>
            <a:r>
              <a:rPr lang="cs-CZ" altLang="cs-CZ" sz="2800" dirty="0">
                <a:solidFill>
                  <a:srgbClr val="0000FF"/>
                </a:solidFill>
              </a:rPr>
              <a:t> </a:t>
            </a:r>
            <a:r>
              <a:rPr lang="cs-CZ" altLang="cs-CZ" sz="2800" dirty="0" err="1">
                <a:solidFill>
                  <a:srgbClr val="0000FF"/>
                </a:solidFill>
              </a:rPr>
              <a:t>markets</a:t>
            </a:r>
            <a:endParaRPr lang="cs-CZ" altLang="cs-CZ" sz="2800" dirty="0">
              <a:solidFill>
                <a:srgbClr val="0000FF"/>
              </a:solidFill>
            </a:endParaRPr>
          </a:p>
        </p:txBody>
      </p:sp>
      <p:pic>
        <p:nvPicPr>
          <p:cNvPr id="215043"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74826" y="1268414"/>
            <a:ext cx="4392613" cy="42370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115889"/>
            <a:ext cx="4176713"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45" name="Picture 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311901" y="3500438"/>
            <a:ext cx="4176713" cy="2952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46" name="Text Box 6"/>
          <p:cNvSpPr txBox="1">
            <a:spLocks noChangeArrowheads="1"/>
          </p:cNvSpPr>
          <p:nvPr/>
        </p:nvSpPr>
        <p:spPr bwMode="auto">
          <a:xfrm>
            <a:off x="2979738" y="6113463"/>
            <a:ext cx="173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defRPr>
            </a:lvl1pPr>
            <a:lvl2pPr marL="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defRPr>
            </a:lvl2pPr>
            <a:lvl3pPr marL="9144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defRPr>
            </a:lvl3pPr>
            <a:lvl4pPr marL="1371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4pPr>
            <a:lvl5pPr marL="18288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5pPr>
            <a:lvl6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6pPr>
            <a:lvl7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7pPr>
            <a:lvl8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8pPr>
            <a:lvl9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9pPr>
          </a:lstStyle>
          <a:p>
            <a:pPr>
              <a:spcBef>
                <a:spcPct val="0"/>
              </a:spcBef>
              <a:buClrTx/>
              <a:buSzTx/>
            </a:pPr>
            <a:r>
              <a:rPr lang="cs-CZ" altLang="cs-CZ" sz="1800">
                <a:solidFill>
                  <a:srgbClr val="0000FF"/>
                </a:solidFill>
              </a:rPr>
              <a:t>T. Uyeki (CDC)</a:t>
            </a:r>
          </a:p>
        </p:txBody>
      </p:sp>
    </p:spTree>
    <p:extLst>
      <p:ext uri="{BB962C8B-B14F-4D97-AF65-F5344CB8AC3E}">
        <p14:creationId xmlns:p14="http://schemas.microsoft.com/office/powerpoint/2010/main" val="1574968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1774826" y="111171"/>
            <a:ext cx="8713788" cy="996950"/>
          </a:xfrm>
          <a:noFill/>
          <a:ln>
            <a:solidFill>
              <a:schemeClr val="accent1"/>
            </a:solidFill>
          </a:ln>
        </p:spPr>
        <p:txBody>
          <a:bodyPr>
            <a:normAutofit fontScale="90000"/>
          </a:bodyPr>
          <a:lstStyle/>
          <a:p>
            <a:r>
              <a:rPr lang="cs-CZ" altLang="cs-CZ" sz="3600">
                <a:solidFill>
                  <a:srgbClr val="0000FF"/>
                </a:solidFill>
              </a:rPr>
              <a:t>Origin of pandemic influenza</a:t>
            </a:r>
            <a:r>
              <a:rPr lang="cs-CZ" altLang="cs-CZ" sz="4000">
                <a:solidFill>
                  <a:srgbClr val="0000FF"/>
                </a:solidFill>
              </a:rPr>
              <a:t>                </a:t>
            </a:r>
            <a:r>
              <a:rPr lang="cs-CZ" altLang="cs-CZ" sz="2800">
                <a:solidFill>
                  <a:srgbClr val="0000FF"/>
                </a:solidFill>
              </a:rPr>
              <a:t>(Nicholson et al. 2003)</a:t>
            </a:r>
          </a:p>
        </p:txBody>
      </p:sp>
      <p:graphicFrame>
        <p:nvGraphicFramePr>
          <p:cNvPr id="216067" name="Object 3"/>
          <p:cNvGraphicFramePr>
            <a:graphicFrameLocks noGrp="1" noChangeAspect="1"/>
          </p:cNvGraphicFramePr>
          <p:nvPr>
            <p:ph idx="1"/>
          </p:nvPr>
        </p:nvGraphicFramePr>
        <p:xfrm>
          <a:off x="1703389" y="1412875"/>
          <a:ext cx="8785225" cy="4895850"/>
        </p:xfrm>
        <a:graphic>
          <a:graphicData uri="http://schemas.openxmlformats.org/presentationml/2006/ole">
            <mc:AlternateContent xmlns:mc="http://schemas.openxmlformats.org/markup-compatibility/2006">
              <mc:Choice xmlns:v="urn:schemas-microsoft-com:vml" Requires="v">
                <p:oleObj spid="_x0000_s2057" name="Fotografie" r:id="rId3" imgW="6304762" imgH="3914286" progId="MSPhotoEd.3">
                  <p:embed/>
                </p:oleObj>
              </mc:Choice>
              <mc:Fallback>
                <p:oleObj name="Fotografie" r:id="rId3" imgW="6304762" imgH="3914286" progId="MSPhotoEd.3">
                  <p:embed/>
                  <p:pic>
                    <p:nvPicPr>
                      <p:cNvPr id="21606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1412875"/>
                        <a:ext cx="8785225"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6068" name="Text Box 4"/>
          <p:cNvSpPr txBox="1">
            <a:spLocks noChangeArrowheads="1"/>
          </p:cNvSpPr>
          <p:nvPr/>
        </p:nvSpPr>
        <p:spPr bwMode="auto">
          <a:xfrm>
            <a:off x="6096001" y="2492376"/>
            <a:ext cx="18002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defRPr>
            </a:lvl1pPr>
            <a:lvl2pPr marL="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defRPr>
            </a:lvl2pPr>
            <a:lvl3pPr marL="9144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defRPr>
            </a:lvl3pPr>
            <a:lvl4pPr marL="1371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4pPr>
            <a:lvl5pPr marL="18288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5pPr>
            <a:lvl6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6pPr>
            <a:lvl7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7pPr>
            <a:lvl8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8pPr>
            <a:lvl9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9pPr>
          </a:lstStyle>
          <a:p>
            <a:pPr>
              <a:spcBef>
                <a:spcPct val="0"/>
              </a:spcBef>
              <a:buClrTx/>
              <a:buSzTx/>
            </a:pPr>
            <a:r>
              <a:rPr lang="cs-CZ" altLang="cs-CZ" sz="1800">
                <a:solidFill>
                  <a:srgbClr val="FF00FF"/>
                </a:solidFill>
              </a:rPr>
              <a:t>    </a:t>
            </a:r>
            <a:r>
              <a:rPr lang="cs-CZ" altLang="cs-CZ" sz="2000" b="1">
                <a:solidFill>
                  <a:srgbClr val="FF3399"/>
                </a:solidFill>
              </a:rPr>
              <a:t>Pig</a:t>
            </a:r>
            <a:r>
              <a:rPr lang="cs-CZ" altLang="cs-CZ" sz="1800">
                <a:solidFill>
                  <a:srgbClr val="FF00FF"/>
                </a:solidFill>
              </a:rPr>
              <a:t> as a </a:t>
            </a:r>
            <a:r>
              <a:rPr lang="en-US" altLang="cs-CZ" sz="1800">
                <a:solidFill>
                  <a:srgbClr val="FF00FF"/>
                </a:solidFill>
                <a:cs typeface="Arial" panose="020B0604020202020204" pitchFamily="34" charset="0"/>
              </a:rPr>
              <a:t>"</a:t>
            </a:r>
            <a:r>
              <a:rPr lang="cs-CZ" altLang="cs-CZ" sz="1800" i="1">
                <a:solidFill>
                  <a:srgbClr val="FF00FF"/>
                </a:solidFill>
              </a:rPr>
              <a:t>mixing vessel</a:t>
            </a:r>
            <a:r>
              <a:rPr lang="en-US" altLang="cs-CZ" sz="1800">
                <a:solidFill>
                  <a:srgbClr val="FF00FF"/>
                </a:solidFill>
                <a:cs typeface="Arial" panose="020B0604020202020204" pitchFamily="34" charset="0"/>
              </a:rPr>
              <a:t>"</a:t>
            </a:r>
          </a:p>
        </p:txBody>
      </p:sp>
      <p:sp>
        <p:nvSpPr>
          <p:cNvPr id="216069" name="Text Box 5"/>
          <p:cNvSpPr txBox="1">
            <a:spLocks noChangeArrowheads="1"/>
          </p:cNvSpPr>
          <p:nvPr/>
        </p:nvSpPr>
        <p:spPr bwMode="auto">
          <a:xfrm>
            <a:off x="8256588" y="5229225"/>
            <a:ext cx="172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defRPr>
            </a:lvl1pPr>
            <a:lvl2pPr marL="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defRPr>
            </a:lvl2pPr>
            <a:lvl3pPr marL="9144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defRPr>
            </a:lvl3pPr>
            <a:lvl4pPr marL="1371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4pPr>
            <a:lvl5pPr marL="18288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defRPr>
            </a:lvl5pPr>
            <a:lvl6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6pPr>
            <a:lvl7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7pPr>
            <a:lvl8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8pPr>
            <a:lvl9pPr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defRPr>
            </a:lvl9pPr>
          </a:lstStyle>
          <a:p>
            <a:pPr>
              <a:spcBef>
                <a:spcPct val="0"/>
              </a:spcBef>
              <a:buClrTx/>
              <a:buSzTx/>
            </a:pPr>
            <a:r>
              <a:rPr lang="cs-CZ" altLang="cs-CZ" sz="1800">
                <a:solidFill>
                  <a:schemeClr val="tx1"/>
                </a:solidFill>
              </a:rPr>
              <a:t> </a:t>
            </a:r>
            <a:r>
              <a:rPr lang="cs-CZ" altLang="cs-CZ" sz="2400" b="1">
                <a:solidFill>
                  <a:srgbClr val="FF00FF"/>
                </a:solidFill>
              </a:rPr>
              <a:t>_______</a:t>
            </a:r>
          </a:p>
        </p:txBody>
      </p:sp>
    </p:spTree>
    <p:extLst>
      <p:ext uri="{BB962C8B-B14F-4D97-AF65-F5344CB8AC3E}">
        <p14:creationId xmlns:p14="http://schemas.microsoft.com/office/powerpoint/2010/main" val="1394914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1052513"/>
            <a:ext cx="7667625" cy="533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79" name="TextovéPole 1"/>
          <p:cNvSpPr txBox="1">
            <a:spLocks noChangeArrowheads="1"/>
          </p:cNvSpPr>
          <p:nvPr/>
        </p:nvSpPr>
        <p:spPr bwMode="auto">
          <a:xfrm>
            <a:off x="3130550" y="280988"/>
            <a:ext cx="5717359" cy="584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err="1">
                <a:solidFill>
                  <a:srgbClr val="0000DC"/>
                </a:solidFill>
              </a:rPr>
              <a:t>Worldwide</a:t>
            </a:r>
            <a:r>
              <a:rPr lang="cs-CZ" altLang="cs-CZ" dirty="0">
                <a:solidFill>
                  <a:srgbClr val="0000DC"/>
                </a:solidFill>
              </a:rPr>
              <a:t> </a:t>
            </a:r>
            <a:r>
              <a:rPr lang="cs-CZ" altLang="cs-CZ" dirty="0" err="1">
                <a:solidFill>
                  <a:srgbClr val="0000DC"/>
                </a:solidFill>
              </a:rPr>
              <a:t>circulation</a:t>
            </a:r>
            <a:r>
              <a:rPr lang="cs-CZ" altLang="cs-CZ" dirty="0">
                <a:solidFill>
                  <a:srgbClr val="0000DC"/>
                </a:solidFill>
              </a:rPr>
              <a:t> </a:t>
            </a:r>
            <a:r>
              <a:rPr lang="cs-CZ" altLang="cs-CZ" dirty="0" err="1">
                <a:solidFill>
                  <a:srgbClr val="0000DC"/>
                </a:solidFill>
              </a:rPr>
              <a:t>of</a:t>
            </a:r>
            <a:r>
              <a:rPr lang="cs-CZ" altLang="cs-CZ" dirty="0">
                <a:solidFill>
                  <a:srgbClr val="0000DC"/>
                </a:solidFill>
              </a:rPr>
              <a:t> H5N1</a:t>
            </a:r>
          </a:p>
        </p:txBody>
      </p:sp>
    </p:spTree>
    <p:extLst>
      <p:ext uri="{BB962C8B-B14F-4D97-AF65-F5344CB8AC3E}">
        <p14:creationId xmlns:p14="http://schemas.microsoft.com/office/powerpoint/2010/main" val="2577809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ouvisející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6988" y="1341438"/>
            <a:ext cx="67691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ovéPole 1"/>
          <p:cNvSpPr txBox="1">
            <a:spLocks noChangeArrowheads="1"/>
          </p:cNvSpPr>
          <p:nvPr/>
        </p:nvSpPr>
        <p:spPr bwMode="auto">
          <a:xfrm>
            <a:off x="4511676" y="360364"/>
            <a:ext cx="2733855" cy="5222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dirty="0">
                <a:solidFill>
                  <a:srgbClr val="0000DC"/>
                </a:solidFill>
              </a:rPr>
              <a:t>Cirkulace H5N1</a:t>
            </a:r>
          </a:p>
        </p:txBody>
      </p:sp>
    </p:spTree>
    <p:extLst>
      <p:ext uri="{BB962C8B-B14F-4D97-AF65-F5344CB8AC3E}">
        <p14:creationId xmlns:p14="http://schemas.microsoft.com/office/powerpoint/2010/main" val="1628750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influenza_rna_synthesis">
            <a:extLst>
              <a:ext uri="{FF2B5EF4-FFF2-40B4-BE49-F238E27FC236}">
                <a16:creationId xmlns:a16="http://schemas.microsoft.com/office/drawing/2014/main" id="{E3C89910-EA95-482E-8A8A-507830D09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175" y="1449389"/>
            <a:ext cx="531495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ovéPole 1">
            <a:extLst>
              <a:ext uri="{FF2B5EF4-FFF2-40B4-BE49-F238E27FC236}">
                <a16:creationId xmlns:a16="http://schemas.microsoft.com/office/drawing/2014/main" id="{CEA2AD1E-5776-4C9F-A9BB-3CDF408EBD0C}"/>
              </a:ext>
            </a:extLst>
          </p:cNvPr>
          <p:cNvSpPr txBox="1">
            <a:spLocks noChangeArrowheads="1"/>
          </p:cNvSpPr>
          <p:nvPr/>
        </p:nvSpPr>
        <p:spPr bwMode="auto">
          <a:xfrm>
            <a:off x="2488802" y="337342"/>
            <a:ext cx="6392551" cy="52228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a:solidFill>
                  <a:srgbClr val="0000FF"/>
                </a:solidFill>
              </a:rPr>
              <a:t>Influenza virus (transkripce a replikace)</a:t>
            </a:r>
          </a:p>
        </p:txBody>
      </p:sp>
      <p:sp>
        <p:nvSpPr>
          <p:cNvPr id="104452" name="TextovéPole 1">
            <a:extLst>
              <a:ext uri="{FF2B5EF4-FFF2-40B4-BE49-F238E27FC236}">
                <a16:creationId xmlns:a16="http://schemas.microsoft.com/office/drawing/2014/main" id="{823762BB-F5D2-4DFD-BEC5-88A821D3459A}"/>
              </a:ext>
            </a:extLst>
          </p:cNvPr>
          <p:cNvSpPr txBox="1">
            <a:spLocks noChangeArrowheads="1"/>
          </p:cNvSpPr>
          <p:nvPr/>
        </p:nvSpPr>
        <p:spPr bwMode="auto">
          <a:xfrm>
            <a:off x="7896225" y="4441825"/>
            <a:ext cx="2160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a:solidFill>
                  <a:srgbClr val="FF0000"/>
                </a:solidFill>
              </a:rPr>
              <a:t>Antigenomic RNA (+)</a:t>
            </a:r>
          </a:p>
        </p:txBody>
      </p:sp>
      <p:sp>
        <p:nvSpPr>
          <p:cNvPr id="104453" name="TextovéPole 4">
            <a:extLst>
              <a:ext uri="{FF2B5EF4-FFF2-40B4-BE49-F238E27FC236}">
                <a16:creationId xmlns:a16="http://schemas.microsoft.com/office/drawing/2014/main" id="{35FA7D56-A68D-4E8B-86FD-DF0C894676D8}"/>
              </a:ext>
            </a:extLst>
          </p:cNvPr>
          <p:cNvSpPr txBox="1">
            <a:spLocks noChangeArrowheads="1"/>
          </p:cNvSpPr>
          <p:nvPr/>
        </p:nvSpPr>
        <p:spPr bwMode="auto">
          <a:xfrm>
            <a:off x="8256589" y="5921375"/>
            <a:ext cx="21605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a:solidFill>
                  <a:srgbClr val="FF0000"/>
                </a:solidFill>
              </a:rPr>
              <a:t>genomic RNA (-)</a:t>
            </a:r>
          </a:p>
        </p:txBody>
      </p:sp>
    </p:spTree>
    <p:extLst>
      <p:ext uri="{BB962C8B-B14F-4D97-AF65-F5344CB8AC3E}">
        <p14:creationId xmlns:p14="http://schemas.microsoft.com/office/powerpoint/2010/main" val="1523591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3970D0-30B0-4300-8DDD-0FAC9C56895E}"/>
              </a:ext>
            </a:extLst>
          </p:cNvPr>
          <p:cNvSpPr>
            <a:spLocks noGrp="1"/>
          </p:cNvSpPr>
          <p:nvPr>
            <p:ph type="title"/>
          </p:nvPr>
        </p:nvSpPr>
        <p:spPr>
          <a:xfrm>
            <a:off x="754834" y="406491"/>
            <a:ext cx="10753200" cy="1187178"/>
          </a:xfrm>
          <a:ln>
            <a:solidFill>
              <a:schemeClr val="accent1"/>
            </a:solidFill>
          </a:ln>
        </p:spPr>
        <p:txBody>
          <a:bodyPr>
            <a:normAutofit/>
          </a:bodyPr>
          <a:lstStyle/>
          <a:p>
            <a:pPr algn="ctr">
              <a:defRPr/>
            </a:pPr>
            <a:r>
              <a:rPr lang="cs-CZ" dirty="0"/>
              <a:t>Animal model </a:t>
            </a:r>
            <a:r>
              <a:rPr lang="cs-CZ" dirty="0" err="1"/>
              <a:t>for</a:t>
            </a:r>
            <a:r>
              <a:rPr lang="cs-CZ" dirty="0"/>
              <a:t> </a:t>
            </a:r>
            <a:r>
              <a:rPr lang="cs-CZ" dirty="0" err="1"/>
              <a:t>experimental</a:t>
            </a:r>
            <a:r>
              <a:rPr lang="cs-CZ" dirty="0"/>
              <a:t> </a:t>
            </a:r>
            <a:r>
              <a:rPr lang="cs-CZ" dirty="0" err="1"/>
              <a:t>infection</a:t>
            </a:r>
            <a:r>
              <a:rPr lang="cs-CZ" dirty="0"/>
              <a:t> </a:t>
            </a:r>
            <a:r>
              <a:rPr lang="cs-CZ" dirty="0" err="1"/>
              <a:t>of</a:t>
            </a:r>
            <a:r>
              <a:rPr lang="cs-CZ" dirty="0"/>
              <a:t> influenza </a:t>
            </a:r>
            <a:r>
              <a:rPr lang="cs-CZ" dirty="0" err="1"/>
              <a:t>viruses</a:t>
            </a:r>
            <a:endParaRPr lang="cs-CZ" dirty="0"/>
          </a:p>
        </p:txBody>
      </p:sp>
      <p:pic>
        <p:nvPicPr>
          <p:cNvPr id="778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1700213"/>
            <a:ext cx="7400925"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9148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adpis 1"/>
          <p:cNvSpPr>
            <a:spLocks noGrp="1" noChangeArrowheads="1"/>
          </p:cNvSpPr>
          <p:nvPr>
            <p:ph type="title"/>
          </p:nvPr>
        </p:nvSpPr>
        <p:spPr>
          <a:xfrm>
            <a:off x="2589848" y="211683"/>
            <a:ext cx="7064375" cy="737552"/>
          </a:xfrm>
          <a:ln>
            <a:solidFill>
              <a:schemeClr val="accent1"/>
            </a:solidFill>
          </a:ln>
        </p:spPr>
        <p:txBody>
          <a:bodyPr/>
          <a:lstStyle/>
          <a:p>
            <a:r>
              <a:rPr lang="cs-CZ" altLang="cs-CZ" dirty="0"/>
              <a:t>H5N1 in </a:t>
            </a:r>
            <a:r>
              <a:rPr lang="cs-CZ" altLang="cs-CZ" dirty="0" err="1"/>
              <a:t>experimental</a:t>
            </a:r>
            <a:r>
              <a:rPr lang="cs-CZ" altLang="cs-CZ" dirty="0"/>
              <a:t> model</a:t>
            </a:r>
          </a:p>
        </p:txBody>
      </p:sp>
      <p:pic>
        <p:nvPicPr>
          <p:cNvPr id="788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1084264"/>
            <a:ext cx="4608513" cy="564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4600" r="14783"/>
          <a:stretch>
            <a:fillRect/>
          </a:stretch>
        </p:blipFill>
        <p:spPr>
          <a:xfrm>
            <a:off x="6888163" y="1268414"/>
            <a:ext cx="2095500" cy="2016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545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B8921B-F99D-4893-AD4C-6F20FFB33706}"/>
              </a:ext>
            </a:extLst>
          </p:cNvPr>
          <p:cNvSpPr>
            <a:spLocks noGrp="1"/>
          </p:cNvSpPr>
          <p:nvPr>
            <p:ph type="title"/>
          </p:nvPr>
        </p:nvSpPr>
        <p:spPr>
          <a:xfrm>
            <a:off x="679714" y="389073"/>
            <a:ext cx="10753200" cy="1021715"/>
          </a:xfrm>
          <a:ln>
            <a:solidFill>
              <a:schemeClr val="accent1"/>
            </a:solidFill>
          </a:ln>
        </p:spPr>
        <p:txBody>
          <a:bodyPr>
            <a:normAutofit/>
          </a:bodyPr>
          <a:lstStyle/>
          <a:p>
            <a:pPr algn="ctr">
              <a:defRPr/>
            </a:pPr>
            <a:r>
              <a:rPr lang="cs-CZ" dirty="0" err="1"/>
              <a:t>Molecular</a:t>
            </a:r>
            <a:r>
              <a:rPr lang="cs-CZ" dirty="0"/>
              <a:t> </a:t>
            </a:r>
            <a:r>
              <a:rPr lang="cs-CZ" dirty="0" err="1"/>
              <a:t>determinants</a:t>
            </a:r>
            <a:r>
              <a:rPr lang="cs-CZ" dirty="0"/>
              <a:t> </a:t>
            </a:r>
            <a:r>
              <a:rPr lang="cs-CZ" dirty="0" err="1"/>
              <a:t>of</a:t>
            </a:r>
            <a:r>
              <a:rPr lang="cs-CZ" dirty="0"/>
              <a:t> H5N1 </a:t>
            </a:r>
            <a:r>
              <a:rPr lang="cs-CZ" dirty="0" err="1"/>
              <a:t>pathogenesis</a:t>
            </a:r>
            <a:r>
              <a:rPr lang="cs-CZ" dirty="0"/>
              <a:t> </a:t>
            </a:r>
            <a:r>
              <a:rPr lang="cs-CZ" i="1" dirty="0"/>
              <a:t>in </a:t>
            </a:r>
            <a:r>
              <a:rPr lang="cs-CZ" i="1" dirty="0" err="1"/>
              <a:t>vivo</a:t>
            </a:r>
            <a:endParaRPr lang="cs-CZ" i="1" dirty="0"/>
          </a:p>
        </p:txBody>
      </p:sp>
      <p:pic>
        <p:nvPicPr>
          <p:cNvPr id="798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1" y="1525588"/>
            <a:ext cx="4398963" cy="533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026150" y="1798639"/>
            <a:ext cx="4641850" cy="50307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630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3" y="873126"/>
            <a:ext cx="5111750" cy="339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4587875"/>
            <a:ext cx="31686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4332288"/>
            <a:ext cx="3816350" cy="2525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25" name="TextovéPole 1"/>
          <p:cNvSpPr txBox="1">
            <a:spLocks noChangeArrowheads="1"/>
          </p:cNvSpPr>
          <p:nvPr/>
        </p:nvSpPr>
        <p:spPr bwMode="auto">
          <a:xfrm>
            <a:off x="3071813" y="127001"/>
            <a:ext cx="54721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3600" dirty="0">
                <a:solidFill>
                  <a:srgbClr val="0000DC"/>
                </a:solidFill>
              </a:rPr>
              <a:t>Live </a:t>
            </a:r>
            <a:r>
              <a:rPr lang="cs-CZ" altLang="cs-CZ" sz="3600" dirty="0" err="1">
                <a:solidFill>
                  <a:srgbClr val="0000DC"/>
                </a:solidFill>
              </a:rPr>
              <a:t>bird</a:t>
            </a:r>
            <a:r>
              <a:rPr lang="cs-CZ" altLang="cs-CZ" sz="3600" dirty="0">
                <a:solidFill>
                  <a:srgbClr val="0000DC"/>
                </a:solidFill>
              </a:rPr>
              <a:t> (</a:t>
            </a:r>
            <a:r>
              <a:rPr lang="cs-CZ" altLang="cs-CZ" sz="3600" dirty="0" err="1">
                <a:solidFill>
                  <a:srgbClr val="0000DC"/>
                </a:solidFill>
              </a:rPr>
              <a:t>poultry</a:t>
            </a:r>
            <a:r>
              <a:rPr lang="cs-CZ" altLang="cs-CZ" sz="3600" dirty="0">
                <a:solidFill>
                  <a:srgbClr val="0000DC"/>
                </a:solidFill>
              </a:rPr>
              <a:t>) </a:t>
            </a:r>
            <a:r>
              <a:rPr lang="cs-CZ" altLang="cs-CZ" sz="3600" dirty="0" err="1">
                <a:solidFill>
                  <a:srgbClr val="0000DC"/>
                </a:solidFill>
              </a:rPr>
              <a:t>markets</a:t>
            </a:r>
            <a:endParaRPr lang="cs-CZ" altLang="cs-CZ" sz="3600" dirty="0">
              <a:solidFill>
                <a:srgbClr val="0000DC"/>
              </a:solidFill>
            </a:endParaRPr>
          </a:p>
        </p:txBody>
      </p:sp>
    </p:spTree>
    <p:extLst>
      <p:ext uri="{BB962C8B-B14F-4D97-AF65-F5344CB8AC3E}">
        <p14:creationId xmlns:p14="http://schemas.microsoft.com/office/powerpoint/2010/main" val="1582662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989" y="1021308"/>
            <a:ext cx="7348537" cy="551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47" name="TextovéPole 1"/>
          <p:cNvSpPr txBox="1">
            <a:spLocks noChangeArrowheads="1"/>
          </p:cNvSpPr>
          <p:nvPr/>
        </p:nvSpPr>
        <p:spPr bwMode="auto">
          <a:xfrm>
            <a:off x="1830433" y="82104"/>
            <a:ext cx="8712200" cy="107721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a:solidFill>
                  <a:srgbClr val="0000DC"/>
                </a:solidFill>
              </a:rPr>
              <a:t>High pathogenic and low pathogenic bird influenza </a:t>
            </a:r>
          </a:p>
        </p:txBody>
      </p:sp>
    </p:spTree>
    <p:extLst>
      <p:ext uri="{BB962C8B-B14F-4D97-AF65-F5344CB8AC3E}">
        <p14:creationId xmlns:p14="http://schemas.microsoft.com/office/powerpoint/2010/main" val="3950239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484313"/>
            <a:ext cx="8548688" cy="478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971" name="TextovéPole 1"/>
          <p:cNvSpPr txBox="1">
            <a:spLocks noChangeArrowheads="1"/>
          </p:cNvSpPr>
          <p:nvPr/>
        </p:nvSpPr>
        <p:spPr bwMode="auto">
          <a:xfrm>
            <a:off x="1774825" y="333375"/>
            <a:ext cx="8785225" cy="584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a:solidFill>
                  <a:srgbClr val="0000DC"/>
                </a:solidFill>
              </a:rPr>
              <a:t> Response </a:t>
            </a:r>
            <a:r>
              <a:rPr lang="cs-CZ" altLang="cs-CZ" dirty="0" err="1">
                <a:solidFill>
                  <a:srgbClr val="0000DC"/>
                </a:solidFill>
              </a:rPr>
              <a:t>of</a:t>
            </a:r>
            <a:r>
              <a:rPr lang="cs-CZ" altLang="cs-CZ" dirty="0">
                <a:solidFill>
                  <a:srgbClr val="0000DC"/>
                </a:solidFill>
              </a:rPr>
              <a:t> </a:t>
            </a:r>
            <a:r>
              <a:rPr lang="cs-CZ" altLang="cs-CZ" dirty="0" err="1">
                <a:solidFill>
                  <a:srgbClr val="0000DC"/>
                </a:solidFill>
              </a:rPr>
              <a:t>immune</a:t>
            </a:r>
            <a:r>
              <a:rPr lang="cs-CZ" altLang="cs-CZ" dirty="0">
                <a:solidFill>
                  <a:srgbClr val="0000DC"/>
                </a:solidFill>
              </a:rPr>
              <a:t> </a:t>
            </a:r>
            <a:r>
              <a:rPr lang="cs-CZ" altLang="cs-CZ" dirty="0" err="1">
                <a:solidFill>
                  <a:srgbClr val="0000DC"/>
                </a:solidFill>
              </a:rPr>
              <a:t>system</a:t>
            </a:r>
            <a:r>
              <a:rPr lang="cs-CZ" altLang="cs-CZ" dirty="0">
                <a:solidFill>
                  <a:srgbClr val="0000DC"/>
                </a:solidFill>
              </a:rPr>
              <a:t> to H5N1 </a:t>
            </a:r>
            <a:r>
              <a:rPr lang="cs-CZ" altLang="cs-CZ" dirty="0" err="1">
                <a:solidFill>
                  <a:srgbClr val="0000DC"/>
                </a:solidFill>
              </a:rPr>
              <a:t>infection</a:t>
            </a:r>
            <a:endParaRPr lang="cs-CZ" altLang="cs-CZ" dirty="0">
              <a:solidFill>
                <a:srgbClr val="0000DC"/>
              </a:solidFill>
            </a:endParaRPr>
          </a:p>
        </p:txBody>
      </p:sp>
    </p:spTree>
    <p:extLst>
      <p:ext uri="{BB962C8B-B14F-4D97-AF65-F5344CB8AC3E}">
        <p14:creationId xmlns:p14="http://schemas.microsoft.com/office/powerpoint/2010/main" val="3983537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075" y="800100"/>
            <a:ext cx="718185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3503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981076"/>
            <a:ext cx="7667625" cy="575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019" name="TextovéPole 1"/>
          <p:cNvSpPr txBox="1">
            <a:spLocks noChangeArrowheads="1"/>
          </p:cNvSpPr>
          <p:nvPr/>
        </p:nvSpPr>
        <p:spPr bwMode="auto">
          <a:xfrm>
            <a:off x="3719513" y="333375"/>
            <a:ext cx="4824412" cy="584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err="1">
                <a:solidFill>
                  <a:srgbClr val="0000DC"/>
                </a:solidFill>
              </a:rPr>
              <a:t>Evolution</a:t>
            </a:r>
            <a:r>
              <a:rPr lang="cs-CZ" altLang="cs-CZ" dirty="0">
                <a:solidFill>
                  <a:srgbClr val="0000DC"/>
                </a:solidFill>
              </a:rPr>
              <a:t> </a:t>
            </a:r>
            <a:r>
              <a:rPr lang="cs-CZ" altLang="cs-CZ" dirty="0" err="1">
                <a:solidFill>
                  <a:srgbClr val="0000DC"/>
                </a:solidFill>
              </a:rPr>
              <a:t>of</a:t>
            </a:r>
            <a:r>
              <a:rPr lang="cs-CZ" altLang="cs-CZ" dirty="0">
                <a:solidFill>
                  <a:srgbClr val="0000DC"/>
                </a:solidFill>
              </a:rPr>
              <a:t> H1N1 (2009)</a:t>
            </a:r>
          </a:p>
        </p:txBody>
      </p:sp>
    </p:spTree>
    <p:extLst>
      <p:ext uri="{BB962C8B-B14F-4D97-AF65-F5344CB8AC3E}">
        <p14:creationId xmlns:p14="http://schemas.microsoft.com/office/powerpoint/2010/main" val="3863993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ovéPole 1"/>
          <p:cNvSpPr txBox="1">
            <a:spLocks noChangeArrowheads="1"/>
          </p:cNvSpPr>
          <p:nvPr/>
        </p:nvSpPr>
        <p:spPr bwMode="auto">
          <a:xfrm>
            <a:off x="3731578" y="293279"/>
            <a:ext cx="4895850" cy="584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err="1">
                <a:solidFill>
                  <a:srgbClr val="0000DC"/>
                </a:solidFill>
              </a:rPr>
              <a:t>Evolution</a:t>
            </a:r>
            <a:r>
              <a:rPr lang="cs-CZ" altLang="cs-CZ" dirty="0">
                <a:solidFill>
                  <a:srgbClr val="0000DC"/>
                </a:solidFill>
              </a:rPr>
              <a:t> </a:t>
            </a:r>
            <a:r>
              <a:rPr lang="cs-CZ" altLang="cs-CZ" dirty="0" err="1">
                <a:solidFill>
                  <a:srgbClr val="0000DC"/>
                </a:solidFill>
              </a:rPr>
              <a:t>of</a:t>
            </a:r>
            <a:r>
              <a:rPr lang="cs-CZ" altLang="cs-CZ" dirty="0">
                <a:solidFill>
                  <a:srgbClr val="0000DC"/>
                </a:solidFill>
              </a:rPr>
              <a:t> H7N9 (2013)</a:t>
            </a:r>
          </a:p>
        </p:txBody>
      </p:sp>
      <p:pic>
        <p:nvPicPr>
          <p:cNvPr id="87043" name="Picture 4" descr="Související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4" y="981075"/>
            <a:ext cx="693578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364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0" y="1341438"/>
            <a:ext cx="7945438"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067" name="TextovéPole 1"/>
          <p:cNvSpPr txBox="1">
            <a:spLocks noChangeArrowheads="1"/>
          </p:cNvSpPr>
          <p:nvPr/>
        </p:nvSpPr>
        <p:spPr bwMode="auto">
          <a:xfrm>
            <a:off x="1530940" y="396106"/>
            <a:ext cx="8875803" cy="52322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dirty="0" err="1">
                <a:solidFill>
                  <a:srgbClr val="0000DC"/>
                </a:solidFill>
              </a:rPr>
              <a:t>Geographic</a:t>
            </a:r>
            <a:r>
              <a:rPr lang="cs-CZ" altLang="cs-CZ" sz="2800" dirty="0">
                <a:solidFill>
                  <a:srgbClr val="0000DC"/>
                </a:solidFill>
              </a:rPr>
              <a:t> </a:t>
            </a:r>
            <a:r>
              <a:rPr lang="cs-CZ" altLang="cs-CZ" sz="2800" dirty="0" err="1">
                <a:solidFill>
                  <a:srgbClr val="0000DC"/>
                </a:solidFill>
              </a:rPr>
              <a:t>localization</a:t>
            </a:r>
            <a:r>
              <a:rPr lang="cs-CZ" altLang="cs-CZ" sz="2800" dirty="0">
                <a:solidFill>
                  <a:srgbClr val="0000DC"/>
                </a:solidFill>
              </a:rPr>
              <a:t> </a:t>
            </a:r>
            <a:r>
              <a:rPr lang="cs-CZ" altLang="cs-CZ" sz="2800" dirty="0" err="1">
                <a:solidFill>
                  <a:srgbClr val="0000DC"/>
                </a:solidFill>
              </a:rPr>
              <a:t>of</a:t>
            </a:r>
            <a:r>
              <a:rPr lang="cs-CZ" altLang="cs-CZ" sz="2800" dirty="0">
                <a:solidFill>
                  <a:srgbClr val="0000DC"/>
                </a:solidFill>
              </a:rPr>
              <a:t> H7N9, H5N1, H10N8, H5N6</a:t>
            </a:r>
          </a:p>
        </p:txBody>
      </p:sp>
    </p:spTree>
    <p:extLst>
      <p:ext uri="{BB962C8B-B14F-4D97-AF65-F5344CB8AC3E}">
        <p14:creationId xmlns:p14="http://schemas.microsoft.com/office/powerpoint/2010/main" val="2203613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dpis 1">
            <a:extLst>
              <a:ext uri="{FF2B5EF4-FFF2-40B4-BE49-F238E27FC236}">
                <a16:creationId xmlns:a16="http://schemas.microsoft.com/office/drawing/2014/main" id="{259DBBCB-8143-41CD-90EF-07978F7CA972}"/>
              </a:ext>
            </a:extLst>
          </p:cNvPr>
          <p:cNvSpPr>
            <a:spLocks noGrp="1" noChangeArrowheads="1"/>
          </p:cNvSpPr>
          <p:nvPr>
            <p:ph type="title"/>
          </p:nvPr>
        </p:nvSpPr>
        <p:spPr>
          <a:xfrm>
            <a:off x="1981200" y="166862"/>
            <a:ext cx="6780245" cy="514350"/>
          </a:xfrm>
          <a:ln>
            <a:solidFill>
              <a:srgbClr val="0000FF"/>
            </a:solidFill>
            <a:miter lim="800000"/>
            <a:headEnd/>
            <a:tailEnd/>
          </a:ln>
        </p:spPr>
        <p:txBody>
          <a:bodyPr>
            <a:normAutofit/>
          </a:bodyPr>
          <a:lstStyle/>
          <a:p>
            <a:pPr eaLnBrk="1" hangingPunct="1"/>
            <a:r>
              <a:rPr lang="cs-CZ" altLang="cs-CZ" sz="3200">
                <a:solidFill>
                  <a:srgbClr val="0000FF"/>
                </a:solidFill>
              </a:rPr>
              <a:t>Strategie replikace u influenza viru</a:t>
            </a:r>
          </a:p>
        </p:txBody>
      </p:sp>
      <p:sp>
        <p:nvSpPr>
          <p:cNvPr id="103427" name="Zástupný symbol pro obsah 2">
            <a:extLst>
              <a:ext uri="{FF2B5EF4-FFF2-40B4-BE49-F238E27FC236}">
                <a16:creationId xmlns:a16="http://schemas.microsoft.com/office/drawing/2014/main" id="{ED71C1E4-969C-4580-A0F5-5EF75F48516A}"/>
              </a:ext>
            </a:extLst>
          </p:cNvPr>
          <p:cNvSpPr>
            <a:spLocks noGrp="1" noChangeArrowheads="1"/>
          </p:cNvSpPr>
          <p:nvPr>
            <p:ph idx="1"/>
          </p:nvPr>
        </p:nvSpPr>
        <p:spPr>
          <a:xfrm>
            <a:off x="169178" y="658230"/>
            <a:ext cx="11853644" cy="5546550"/>
          </a:xfrm>
        </p:spPr>
        <p:txBody>
          <a:bodyPr/>
          <a:lstStyle/>
          <a:p>
            <a:pPr marL="609600" indent="-609600">
              <a:buNone/>
            </a:pPr>
            <a:r>
              <a:rPr lang="cs-CZ" altLang="cs-CZ" sz="1600" dirty="0">
                <a:solidFill>
                  <a:srgbClr val="FF0000"/>
                </a:solidFill>
              </a:rPr>
              <a:t>Replikace probíhá v jádře</a:t>
            </a:r>
          </a:p>
          <a:p>
            <a:pPr marL="609600" indent="-609600">
              <a:buFontTx/>
              <a:buAutoNum type="arabicPeriod"/>
            </a:pPr>
            <a:r>
              <a:rPr lang="cs-CZ" altLang="cs-CZ" sz="1600" dirty="0"/>
              <a:t>virus se spojí </a:t>
            </a:r>
            <a:r>
              <a:rPr lang="cs-CZ" altLang="cs-CZ" sz="1600" dirty="0" err="1"/>
              <a:t>hemaglutininem</a:t>
            </a:r>
            <a:r>
              <a:rPr lang="cs-CZ" altLang="cs-CZ" sz="1600" dirty="0"/>
              <a:t> (HA1) k receptoru </a:t>
            </a:r>
            <a:r>
              <a:rPr lang="cs-CZ" altLang="cs-CZ" sz="1600" dirty="0" err="1"/>
              <a:t>kys</a:t>
            </a:r>
            <a:r>
              <a:rPr lang="cs-CZ" altLang="cs-CZ" sz="1600" dirty="0"/>
              <a:t>. sialové host. buňky a spustí endocytózu</a:t>
            </a:r>
          </a:p>
          <a:p>
            <a:pPr marL="609600" indent="-609600">
              <a:buFontTx/>
              <a:buAutoNum type="arabicPeriod"/>
            </a:pPr>
            <a:r>
              <a:rPr lang="cs-CZ" altLang="cs-CZ" sz="1600" dirty="0"/>
              <a:t>acidifikace uvnitř </a:t>
            </a:r>
            <a:r>
              <a:rPr lang="cs-CZ" altLang="cs-CZ" sz="1600" dirty="0" err="1"/>
              <a:t>endozómu</a:t>
            </a:r>
            <a:r>
              <a:rPr lang="cs-CZ" altLang="cs-CZ" sz="1600" dirty="0"/>
              <a:t> (změna konformace M2-pumpování H+, strmé snížení pH) způsobí fúzi obalu viru s membránou </a:t>
            </a:r>
            <a:r>
              <a:rPr lang="cs-CZ" altLang="cs-CZ" sz="1600" dirty="0" err="1"/>
              <a:t>endozómu</a:t>
            </a:r>
            <a:r>
              <a:rPr lang="cs-CZ" altLang="cs-CZ" sz="1600" dirty="0"/>
              <a:t> – RNP komplex putuje k jádru</a:t>
            </a:r>
          </a:p>
          <a:p>
            <a:pPr marL="609600" indent="-609600">
              <a:buFontTx/>
              <a:buAutoNum type="arabicPeriod"/>
            </a:pPr>
            <a:r>
              <a:rPr lang="cs-CZ" altLang="cs-CZ" sz="1600" dirty="0">
                <a:solidFill>
                  <a:srgbClr val="0000FF"/>
                </a:solidFill>
              </a:rPr>
              <a:t>transkripce</a:t>
            </a:r>
            <a:r>
              <a:rPr lang="cs-CZ" altLang="cs-CZ" sz="1600" dirty="0"/>
              <a:t> </a:t>
            </a:r>
            <a:r>
              <a:rPr lang="cs-CZ" altLang="cs-CZ" sz="1600" dirty="0" err="1"/>
              <a:t>genomických</a:t>
            </a:r>
            <a:r>
              <a:rPr lang="cs-CZ" altLang="cs-CZ" sz="1600" dirty="0"/>
              <a:t> segmentů virovou RNA polymerázou produkuje </a:t>
            </a:r>
            <a:r>
              <a:rPr lang="cs-CZ" altLang="cs-CZ" sz="1600" dirty="0" err="1"/>
              <a:t>mRNA</a:t>
            </a:r>
            <a:endParaRPr lang="cs-CZ" altLang="cs-CZ" sz="1600" dirty="0"/>
          </a:p>
          <a:p>
            <a:pPr marL="609600" indent="-609600">
              <a:buFontTx/>
              <a:buAutoNum type="arabicPeriod"/>
            </a:pPr>
            <a:r>
              <a:rPr lang="cs-CZ" altLang="cs-CZ" sz="1600" dirty="0"/>
              <a:t>současně </a:t>
            </a:r>
            <a:r>
              <a:rPr lang="cs-CZ" altLang="cs-CZ" sz="1600" dirty="0">
                <a:solidFill>
                  <a:srgbClr val="0000FF"/>
                </a:solidFill>
              </a:rPr>
              <a:t>replikace</a:t>
            </a:r>
            <a:r>
              <a:rPr lang="cs-CZ" altLang="cs-CZ" sz="1600" dirty="0"/>
              <a:t> </a:t>
            </a:r>
            <a:r>
              <a:rPr lang="cs-CZ" altLang="cs-CZ" sz="1600" dirty="0" err="1"/>
              <a:t>antigenomic</a:t>
            </a:r>
            <a:r>
              <a:rPr lang="cs-CZ" altLang="cs-CZ" sz="1600" dirty="0"/>
              <a:t> (+)</a:t>
            </a:r>
            <a:r>
              <a:rPr lang="cs-CZ" altLang="cs-CZ" sz="1600" dirty="0" err="1"/>
              <a:t>ssRNA</a:t>
            </a:r>
            <a:r>
              <a:rPr lang="cs-CZ" altLang="cs-CZ" sz="1600" dirty="0"/>
              <a:t> jako </a:t>
            </a:r>
            <a:r>
              <a:rPr lang="cs-CZ" altLang="cs-CZ" sz="1600" dirty="0" err="1"/>
              <a:t>templát</a:t>
            </a:r>
            <a:r>
              <a:rPr lang="cs-CZ" altLang="cs-CZ" sz="1600" dirty="0"/>
              <a:t> pro syntézu nových (-)</a:t>
            </a:r>
            <a:r>
              <a:rPr lang="cs-CZ" altLang="cs-CZ" sz="1600" dirty="0" err="1"/>
              <a:t>ssRNA</a:t>
            </a:r>
            <a:endParaRPr lang="cs-CZ" altLang="cs-CZ" sz="1600" dirty="0"/>
          </a:p>
          <a:p>
            <a:pPr marL="609600" indent="-609600">
              <a:buFontTx/>
              <a:buAutoNum type="arabicPeriod"/>
            </a:pPr>
            <a:r>
              <a:rPr lang="cs-CZ" altLang="cs-CZ" sz="1600" dirty="0"/>
              <a:t>Obalové proteiny  (HA, NA, M2) jsou </a:t>
            </a:r>
            <a:r>
              <a:rPr lang="cs-CZ" altLang="cs-CZ" sz="1600" dirty="0" err="1"/>
              <a:t>translatovány</a:t>
            </a:r>
            <a:r>
              <a:rPr lang="cs-CZ" altLang="cs-CZ" sz="1600" dirty="0"/>
              <a:t> na ER a transportovány do GK, kde probíhají </a:t>
            </a:r>
            <a:r>
              <a:rPr lang="cs-CZ" altLang="cs-CZ" sz="1600" dirty="0" err="1"/>
              <a:t>postranslační</a:t>
            </a:r>
            <a:r>
              <a:rPr lang="cs-CZ" altLang="cs-CZ" sz="1600" dirty="0"/>
              <a:t> modifikace (M2 plní opačnou roli než při vstupu do buňky-pumpuje H+ ven, aby nedošlo ke konformačním změnám HA komplexu</a:t>
            </a:r>
          </a:p>
          <a:p>
            <a:pPr marL="609600" indent="-609600">
              <a:buFontTx/>
              <a:buAutoNum type="arabicPeriod"/>
            </a:pPr>
            <a:r>
              <a:rPr lang="cs-CZ" altLang="cs-CZ" sz="1600" dirty="0"/>
              <a:t>zbylé proteiny jsou syntetizovány na volných ribozomech v cytoplazmě</a:t>
            </a:r>
          </a:p>
          <a:p>
            <a:pPr marL="609600" indent="-609600">
              <a:buFontTx/>
              <a:buAutoNum type="arabicPeriod"/>
            </a:pPr>
            <a:r>
              <a:rPr lang="cs-CZ" altLang="cs-CZ" sz="1600" dirty="0"/>
              <a:t>sestavení viru a pučení na plazmatické membráně (RNP komplex se akumuluje pod CM, stejně jako </a:t>
            </a:r>
            <a:r>
              <a:rPr lang="cs-CZ" altLang="cs-CZ" sz="1600" dirty="0" err="1"/>
              <a:t>transmembránové</a:t>
            </a:r>
            <a:r>
              <a:rPr lang="cs-CZ" altLang="cs-CZ" sz="1600" dirty="0"/>
              <a:t> proteiny HA, NA, M2, </a:t>
            </a:r>
            <a:r>
              <a:rPr lang="cs-CZ" altLang="cs-CZ" sz="1600" dirty="0">
                <a:solidFill>
                  <a:srgbClr val="FF0000"/>
                </a:solidFill>
              </a:rPr>
              <a:t>M1 protein se váže na CM, </a:t>
            </a:r>
            <a:r>
              <a:rPr lang="cs-CZ" altLang="cs-CZ" sz="1600" dirty="0">
                <a:solidFill>
                  <a:srgbClr val="FF0000"/>
                </a:solidFill>
                <a:sym typeface="Symbol" panose="05050102010706020507" pitchFamily="18" charset="2"/>
              </a:rPr>
              <a:t></a:t>
            </a:r>
            <a:r>
              <a:rPr lang="cs-CZ" altLang="cs-CZ" sz="1600" dirty="0" err="1">
                <a:solidFill>
                  <a:srgbClr val="FF0000"/>
                </a:solidFill>
              </a:rPr>
              <a:t>packaging</a:t>
            </a:r>
            <a:r>
              <a:rPr lang="cs-CZ" altLang="cs-CZ" sz="1600" dirty="0">
                <a:solidFill>
                  <a:srgbClr val="FF0000"/>
                </a:solidFill>
              </a:rPr>
              <a:t> </a:t>
            </a:r>
            <a:r>
              <a:rPr lang="cs-CZ" altLang="cs-CZ" sz="1600" dirty="0" err="1">
                <a:solidFill>
                  <a:srgbClr val="FF0000"/>
                </a:solidFill>
              </a:rPr>
              <a:t>signal</a:t>
            </a:r>
            <a:r>
              <a:rPr lang="cs-CZ" altLang="cs-CZ" sz="1600" dirty="0">
                <a:solidFill>
                  <a:srgbClr val="FF0000"/>
                </a:solidFill>
                <a:sym typeface="Symbol" panose="05050102010706020507" pitchFamily="18" charset="2"/>
              </a:rPr>
              <a:t></a:t>
            </a:r>
            <a:r>
              <a:rPr lang="cs-CZ" altLang="cs-CZ" sz="1600" dirty="0">
                <a:solidFill>
                  <a:srgbClr val="FF0000"/>
                </a:solidFill>
              </a:rPr>
              <a:t> umožní integraci osmi RNA segmentů do nového virionu</a:t>
            </a:r>
          </a:p>
          <a:p>
            <a:pPr marL="609600" indent="-609600">
              <a:buFontTx/>
              <a:buAutoNum type="arabicPeriod"/>
            </a:pPr>
            <a:r>
              <a:rPr lang="cs-CZ" altLang="cs-CZ" sz="1600" dirty="0"/>
              <a:t>po vypučení viru přes CM je virus spojen s receptory přes HA, dokud </a:t>
            </a:r>
            <a:r>
              <a:rPr lang="cs-CZ" altLang="cs-CZ" sz="1600" dirty="0" err="1"/>
              <a:t>neuraminidáza</a:t>
            </a:r>
            <a:r>
              <a:rPr lang="cs-CZ" altLang="cs-CZ" sz="1600" dirty="0"/>
              <a:t> neodštěpí receptor a virus opustí buňku</a:t>
            </a:r>
          </a:p>
        </p:txBody>
      </p:sp>
    </p:spTree>
    <p:extLst>
      <p:ext uri="{BB962C8B-B14F-4D97-AF65-F5344CB8AC3E}">
        <p14:creationId xmlns:p14="http://schemas.microsoft.com/office/powerpoint/2010/main" val="27302622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1052513"/>
            <a:ext cx="7637463" cy="534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0115" name="TextovéPole 1"/>
          <p:cNvSpPr txBox="1">
            <a:spLocks noChangeArrowheads="1"/>
          </p:cNvSpPr>
          <p:nvPr/>
        </p:nvSpPr>
        <p:spPr bwMode="auto">
          <a:xfrm>
            <a:off x="3863975" y="242934"/>
            <a:ext cx="450496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3600" dirty="0">
                <a:solidFill>
                  <a:srgbClr val="0000DC"/>
                </a:solidFill>
              </a:rPr>
              <a:t>Influenza </a:t>
            </a:r>
            <a:r>
              <a:rPr lang="cs-CZ" altLang="cs-CZ" sz="3600" dirty="0" err="1">
                <a:solidFill>
                  <a:srgbClr val="0000DC"/>
                </a:solidFill>
              </a:rPr>
              <a:t>pandemics</a:t>
            </a:r>
            <a:endParaRPr lang="cs-CZ" altLang="cs-CZ" sz="3600" dirty="0">
              <a:solidFill>
                <a:srgbClr val="0000DC"/>
              </a:solidFill>
            </a:endParaRPr>
          </a:p>
        </p:txBody>
      </p:sp>
    </p:spTree>
    <p:extLst>
      <p:ext uri="{BB962C8B-B14F-4D97-AF65-F5344CB8AC3E}">
        <p14:creationId xmlns:p14="http://schemas.microsoft.com/office/powerpoint/2010/main" val="3315822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688" y="1484314"/>
            <a:ext cx="7524750"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139" name="TextovéPole 1"/>
          <p:cNvSpPr txBox="1">
            <a:spLocks noChangeArrowheads="1"/>
          </p:cNvSpPr>
          <p:nvPr/>
        </p:nvSpPr>
        <p:spPr bwMode="auto">
          <a:xfrm>
            <a:off x="3216276" y="404813"/>
            <a:ext cx="5727427" cy="6461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3600" dirty="0">
                <a:solidFill>
                  <a:srgbClr val="0000DC"/>
                </a:solidFill>
              </a:rPr>
              <a:t>Výskyt H9N2, H7N7, H5N6</a:t>
            </a:r>
          </a:p>
        </p:txBody>
      </p:sp>
      <p:sp>
        <p:nvSpPr>
          <p:cNvPr id="4" name="Ovál 3">
            <a:extLst>
              <a:ext uri="{FF2B5EF4-FFF2-40B4-BE49-F238E27FC236}">
                <a16:creationId xmlns:a16="http://schemas.microsoft.com/office/drawing/2014/main" id="{5FC57898-10C8-432A-A935-9CE241F89BE0}"/>
              </a:ext>
            </a:extLst>
          </p:cNvPr>
          <p:cNvSpPr/>
          <p:nvPr/>
        </p:nvSpPr>
        <p:spPr>
          <a:xfrm>
            <a:off x="5627688" y="2852739"/>
            <a:ext cx="1439862"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extLst>
      <p:ext uri="{BB962C8B-B14F-4D97-AF65-F5344CB8AC3E}">
        <p14:creationId xmlns:p14="http://schemas.microsoft.com/office/powerpoint/2010/main" val="31308702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1106489"/>
            <a:ext cx="6697662" cy="542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63" name="TextovéPole 1"/>
          <p:cNvSpPr txBox="1">
            <a:spLocks noChangeArrowheads="1"/>
          </p:cNvSpPr>
          <p:nvPr/>
        </p:nvSpPr>
        <p:spPr bwMode="auto">
          <a:xfrm>
            <a:off x="1992313" y="334963"/>
            <a:ext cx="8623436" cy="6461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3600" dirty="0" err="1">
                <a:solidFill>
                  <a:srgbClr val="0000DC"/>
                </a:solidFill>
              </a:rPr>
              <a:t>Main</a:t>
            </a:r>
            <a:r>
              <a:rPr lang="cs-CZ" altLang="cs-CZ" sz="3600" dirty="0">
                <a:solidFill>
                  <a:srgbClr val="0000DC"/>
                </a:solidFill>
              </a:rPr>
              <a:t> </a:t>
            </a:r>
            <a:r>
              <a:rPr lang="cs-CZ" altLang="cs-CZ" sz="3600" dirty="0" err="1">
                <a:solidFill>
                  <a:srgbClr val="0000DC"/>
                </a:solidFill>
              </a:rPr>
              <a:t>symptoms</a:t>
            </a:r>
            <a:r>
              <a:rPr lang="cs-CZ" altLang="cs-CZ" sz="3600" dirty="0">
                <a:solidFill>
                  <a:srgbClr val="0000DC"/>
                </a:solidFill>
              </a:rPr>
              <a:t> and </a:t>
            </a:r>
            <a:r>
              <a:rPr lang="cs-CZ" altLang="cs-CZ" sz="3600" dirty="0" err="1">
                <a:solidFill>
                  <a:srgbClr val="0000DC"/>
                </a:solidFill>
              </a:rPr>
              <a:t>complications</a:t>
            </a:r>
            <a:r>
              <a:rPr lang="cs-CZ" altLang="cs-CZ" sz="3600" dirty="0">
                <a:solidFill>
                  <a:srgbClr val="0000DC"/>
                </a:solidFill>
              </a:rPr>
              <a:t> </a:t>
            </a:r>
            <a:r>
              <a:rPr lang="cs-CZ" altLang="cs-CZ" sz="3600" dirty="0" err="1">
                <a:solidFill>
                  <a:srgbClr val="0000DC"/>
                </a:solidFill>
              </a:rPr>
              <a:t>of</a:t>
            </a:r>
            <a:r>
              <a:rPr lang="cs-CZ" altLang="cs-CZ" sz="3600" dirty="0">
                <a:solidFill>
                  <a:srgbClr val="0000DC"/>
                </a:solidFill>
              </a:rPr>
              <a:t> </a:t>
            </a:r>
            <a:r>
              <a:rPr lang="cs-CZ" altLang="cs-CZ" sz="3600" dirty="0" err="1">
                <a:solidFill>
                  <a:srgbClr val="0000DC"/>
                </a:solidFill>
              </a:rPr>
              <a:t>flue</a:t>
            </a:r>
            <a:endParaRPr lang="cs-CZ" altLang="cs-CZ" sz="3600" dirty="0">
              <a:solidFill>
                <a:srgbClr val="0000DC"/>
              </a:solidFill>
            </a:endParaRPr>
          </a:p>
        </p:txBody>
      </p:sp>
    </p:spTree>
    <p:extLst>
      <p:ext uri="{BB962C8B-B14F-4D97-AF65-F5344CB8AC3E}">
        <p14:creationId xmlns:p14="http://schemas.microsoft.com/office/powerpoint/2010/main" val="12345910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6" y="620714"/>
            <a:ext cx="5040313" cy="604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864" y="71438"/>
            <a:ext cx="2160587"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1" y="3357564"/>
            <a:ext cx="2087563"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976" y="2236788"/>
            <a:ext cx="8112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625" y="2325688"/>
            <a:ext cx="1150938"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863" y="1069975"/>
            <a:ext cx="811212"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051" y="5516564"/>
            <a:ext cx="811213"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089" y="5516563"/>
            <a:ext cx="1152525"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8152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1412875"/>
            <a:ext cx="5975350" cy="467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ál 1">
            <a:extLst>
              <a:ext uri="{FF2B5EF4-FFF2-40B4-BE49-F238E27FC236}">
                <a16:creationId xmlns:a16="http://schemas.microsoft.com/office/drawing/2014/main" id="{65178ED0-4AB9-4333-83AB-41A4673A08E0}"/>
              </a:ext>
            </a:extLst>
          </p:cNvPr>
          <p:cNvSpPr/>
          <p:nvPr/>
        </p:nvSpPr>
        <p:spPr>
          <a:xfrm>
            <a:off x="5180014" y="1655764"/>
            <a:ext cx="1800225" cy="8715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 name="Ovál 3">
            <a:extLst>
              <a:ext uri="{FF2B5EF4-FFF2-40B4-BE49-F238E27FC236}">
                <a16:creationId xmlns:a16="http://schemas.microsoft.com/office/drawing/2014/main" id="{258407B0-1103-4BAC-B792-FDC90FED8805}"/>
              </a:ext>
            </a:extLst>
          </p:cNvPr>
          <p:cNvSpPr/>
          <p:nvPr/>
        </p:nvSpPr>
        <p:spPr>
          <a:xfrm>
            <a:off x="2927351" y="1790700"/>
            <a:ext cx="1439863" cy="71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5" name="Ovál 4">
            <a:extLst>
              <a:ext uri="{FF2B5EF4-FFF2-40B4-BE49-F238E27FC236}">
                <a16:creationId xmlns:a16="http://schemas.microsoft.com/office/drawing/2014/main" id="{D5F2DECB-D594-4FF6-A6C7-0CF2C0E02F92}"/>
              </a:ext>
            </a:extLst>
          </p:cNvPr>
          <p:cNvSpPr/>
          <p:nvPr/>
        </p:nvSpPr>
        <p:spPr>
          <a:xfrm>
            <a:off x="2949575" y="3749676"/>
            <a:ext cx="3081338"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94214" name="TextovéPole 2"/>
          <p:cNvSpPr txBox="1">
            <a:spLocks noChangeArrowheads="1"/>
          </p:cNvSpPr>
          <p:nvPr/>
        </p:nvSpPr>
        <p:spPr bwMode="auto">
          <a:xfrm>
            <a:off x="4008438" y="403225"/>
            <a:ext cx="3655105" cy="5857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a:solidFill>
                  <a:srgbClr val="0000DC"/>
                </a:solidFill>
              </a:rPr>
              <a:t>Source </a:t>
            </a:r>
            <a:r>
              <a:rPr lang="cs-CZ" altLang="cs-CZ" dirty="0" err="1">
                <a:solidFill>
                  <a:srgbClr val="0000DC"/>
                </a:solidFill>
              </a:rPr>
              <a:t>of</a:t>
            </a:r>
            <a:r>
              <a:rPr lang="cs-CZ" altLang="cs-CZ" dirty="0">
                <a:solidFill>
                  <a:srgbClr val="0000DC"/>
                </a:solidFill>
              </a:rPr>
              <a:t> </a:t>
            </a:r>
            <a:r>
              <a:rPr lang="cs-CZ" altLang="cs-CZ" dirty="0" err="1">
                <a:solidFill>
                  <a:srgbClr val="0000DC"/>
                </a:solidFill>
              </a:rPr>
              <a:t>infection</a:t>
            </a:r>
            <a:endParaRPr lang="cs-CZ" altLang="cs-CZ" dirty="0">
              <a:solidFill>
                <a:srgbClr val="0000DC"/>
              </a:solidFill>
            </a:endParaRPr>
          </a:p>
        </p:txBody>
      </p:sp>
    </p:spTree>
    <p:extLst>
      <p:ext uri="{BB962C8B-B14F-4D97-AF65-F5344CB8AC3E}">
        <p14:creationId xmlns:p14="http://schemas.microsoft.com/office/powerpoint/2010/main" val="3556826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1069932"/>
            <a:ext cx="8129587" cy="521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259" name="TextovéPole 1"/>
          <p:cNvSpPr txBox="1">
            <a:spLocks noChangeArrowheads="1"/>
          </p:cNvSpPr>
          <p:nvPr/>
        </p:nvSpPr>
        <p:spPr bwMode="auto">
          <a:xfrm>
            <a:off x="3648075" y="260350"/>
            <a:ext cx="4319588" cy="5857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err="1">
                <a:solidFill>
                  <a:srgbClr val="0000DC"/>
                </a:solidFill>
              </a:rPr>
              <a:t>Laboratory</a:t>
            </a:r>
            <a:r>
              <a:rPr lang="cs-CZ" altLang="cs-CZ" dirty="0">
                <a:solidFill>
                  <a:srgbClr val="0000DC"/>
                </a:solidFill>
              </a:rPr>
              <a:t> </a:t>
            </a:r>
            <a:r>
              <a:rPr lang="cs-CZ" altLang="cs-CZ" dirty="0" err="1">
                <a:solidFill>
                  <a:srgbClr val="0000DC"/>
                </a:solidFill>
              </a:rPr>
              <a:t>diagnostics</a:t>
            </a:r>
            <a:endParaRPr lang="cs-CZ" altLang="cs-CZ" dirty="0">
              <a:solidFill>
                <a:srgbClr val="0000DC"/>
              </a:solidFill>
            </a:endParaRPr>
          </a:p>
        </p:txBody>
      </p:sp>
    </p:spTree>
    <p:extLst>
      <p:ext uri="{BB962C8B-B14F-4D97-AF65-F5344CB8AC3E}">
        <p14:creationId xmlns:p14="http://schemas.microsoft.com/office/powerpoint/2010/main" val="8807157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ecdc.europa.eu/en/healthtopics/seasonal_influenza/PublishingImages/influenza-europe-weekly-info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1" y="1152526"/>
            <a:ext cx="4392613"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ovéPole 1"/>
          <p:cNvSpPr txBox="1">
            <a:spLocks noChangeArrowheads="1"/>
          </p:cNvSpPr>
          <p:nvPr/>
        </p:nvSpPr>
        <p:spPr bwMode="auto">
          <a:xfrm>
            <a:off x="3359150" y="333376"/>
            <a:ext cx="5140416"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a:solidFill>
                  <a:srgbClr val="0000DC"/>
                </a:solidFill>
              </a:rPr>
              <a:t>Distribuce chřipkových virů v Evropě</a:t>
            </a:r>
          </a:p>
        </p:txBody>
      </p:sp>
      <p:pic>
        <p:nvPicPr>
          <p:cNvPr id="97284" name="Picture 5" descr="http://ecdc.europa.eu/en/healthtopics/seasonal_influenza/PublishingImages/influenza-europe-weekly-infograph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313" y="1166814"/>
            <a:ext cx="4392612"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6862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Nadpis 1">
            <a:extLst>
              <a:ext uri="{FF2B5EF4-FFF2-40B4-BE49-F238E27FC236}">
                <a16:creationId xmlns:a16="http://schemas.microsoft.com/office/drawing/2014/main" id="{CE6A845F-52CF-4FC3-9D65-97F5CF6827BD}"/>
              </a:ext>
            </a:extLst>
          </p:cNvPr>
          <p:cNvSpPr>
            <a:spLocks noGrp="1" noChangeArrowheads="1"/>
          </p:cNvSpPr>
          <p:nvPr>
            <p:ph type="title"/>
          </p:nvPr>
        </p:nvSpPr>
        <p:spPr>
          <a:xfrm>
            <a:off x="3018246" y="241725"/>
            <a:ext cx="5630804" cy="572008"/>
          </a:xfrm>
          <a:ln>
            <a:solidFill>
              <a:srgbClr val="0000FF"/>
            </a:solidFill>
            <a:miter lim="800000"/>
            <a:headEnd/>
            <a:tailEnd/>
          </a:ln>
        </p:spPr>
        <p:txBody>
          <a:bodyPr/>
          <a:lstStyle/>
          <a:p>
            <a:r>
              <a:rPr lang="cs-CZ" altLang="cs-CZ" sz="2800">
                <a:solidFill>
                  <a:srgbClr val="0000FF"/>
                </a:solidFill>
              </a:rPr>
              <a:t>Organizace genomu viru chřipky</a:t>
            </a:r>
          </a:p>
        </p:txBody>
      </p:sp>
      <p:pic>
        <p:nvPicPr>
          <p:cNvPr id="105475" name="Picture 2" descr="C:\Users\rudolf\Pictures\Moje naskenované obrázky\2015-03 (březen)\skenování0034.jpg">
            <a:extLst>
              <a:ext uri="{FF2B5EF4-FFF2-40B4-BE49-F238E27FC236}">
                <a16:creationId xmlns:a16="http://schemas.microsoft.com/office/drawing/2014/main" id="{97ADB39C-2171-406B-B5AA-382FBD006E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834" t="50000" r="9251" b="12402"/>
          <a:stretch>
            <a:fillRect/>
          </a:stretch>
        </p:blipFill>
        <p:spPr bwMode="auto">
          <a:xfrm>
            <a:off x="2351088" y="1168400"/>
            <a:ext cx="71374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ovéPole 1">
            <a:extLst>
              <a:ext uri="{FF2B5EF4-FFF2-40B4-BE49-F238E27FC236}">
                <a16:creationId xmlns:a16="http://schemas.microsoft.com/office/drawing/2014/main" id="{B31EB2B9-A32B-4D78-A01A-3E41698E41E3}"/>
              </a:ext>
            </a:extLst>
          </p:cNvPr>
          <p:cNvSpPr txBox="1">
            <a:spLocks noChangeArrowheads="1"/>
          </p:cNvSpPr>
          <p:nvPr/>
        </p:nvSpPr>
        <p:spPr bwMode="auto">
          <a:xfrm>
            <a:off x="1631951" y="6478589"/>
            <a:ext cx="2519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a:t>Carter and Saunders, 2013</a:t>
            </a:r>
          </a:p>
        </p:txBody>
      </p:sp>
    </p:spTree>
    <p:extLst>
      <p:ext uri="{BB962C8B-B14F-4D97-AF65-F5344CB8AC3E}">
        <p14:creationId xmlns:p14="http://schemas.microsoft.com/office/powerpoint/2010/main" val="2147367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Users\rudolf\Pictures\Moje naskenované obrázky\2015-03 (březen)\skenování0035.jpg">
            <a:extLst>
              <a:ext uri="{FF2B5EF4-FFF2-40B4-BE49-F238E27FC236}">
                <a16:creationId xmlns:a16="http://schemas.microsoft.com/office/drawing/2014/main" id="{FAB7A4EC-789B-41A8-8797-F6FD873EB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327" t="11317" r="11610" b="41861"/>
          <a:stretch>
            <a:fillRect/>
          </a:stretch>
        </p:blipFill>
        <p:spPr bwMode="auto">
          <a:xfrm>
            <a:off x="2459038" y="746125"/>
            <a:ext cx="6661150"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ovéPole 1">
            <a:extLst>
              <a:ext uri="{FF2B5EF4-FFF2-40B4-BE49-F238E27FC236}">
                <a16:creationId xmlns:a16="http://schemas.microsoft.com/office/drawing/2014/main" id="{75B77C68-7F06-4F5E-AB68-F8FF8628E6DC}"/>
              </a:ext>
            </a:extLst>
          </p:cNvPr>
          <p:cNvSpPr txBox="1">
            <a:spLocks noChangeArrowheads="1"/>
          </p:cNvSpPr>
          <p:nvPr/>
        </p:nvSpPr>
        <p:spPr bwMode="auto">
          <a:xfrm>
            <a:off x="2185158" y="112886"/>
            <a:ext cx="6564560" cy="52228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a:solidFill>
                  <a:srgbClr val="0000FF"/>
                </a:solidFill>
              </a:rPr>
              <a:t>Strategie replikace viru chřipky (shrnutí)</a:t>
            </a:r>
          </a:p>
        </p:txBody>
      </p:sp>
      <p:sp>
        <p:nvSpPr>
          <p:cNvPr id="106500" name="TextovéPole 1">
            <a:extLst>
              <a:ext uri="{FF2B5EF4-FFF2-40B4-BE49-F238E27FC236}">
                <a16:creationId xmlns:a16="http://schemas.microsoft.com/office/drawing/2014/main" id="{7AC1FB87-A27D-419C-959D-ECCD2EDF4BA5}"/>
              </a:ext>
            </a:extLst>
          </p:cNvPr>
          <p:cNvSpPr txBox="1">
            <a:spLocks noChangeArrowheads="1"/>
          </p:cNvSpPr>
          <p:nvPr/>
        </p:nvSpPr>
        <p:spPr bwMode="auto">
          <a:xfrm>
            <a:off x="1631951" y="6478589"/>
            <a:ext cx="2519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a:t>Carter and Saunders, 2013</a:t>
            </a:r>
          </a:p>
        </p:txBody>
      </p:sp>
    </p:spTree>
    <p:extLst>
      <p:ext uri="{BB962C8B-B14F-4D97-AF65-F5344CB8AC3E}">
        <p14:creationId xmlns:p14="http://schemas.microsoft.com/office/powerpoint/2010/main" val="752192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Nadpis 1">
            <a:extLst>
              <a:ext uri="{FF2B5EF4-FFF2-40B4-BE49-F238E27FC236}">
                <a16:creationId xmlns:a16="http://schemas.microsoft.com/office/drawing/2014/main" id="{E9647CFE-43B1-4679-B29E-96EF82F6E997}"/>
              </a:ext>
            </a:extLst>
          </p:cNvPr>
          <p:cNvSpPr>
            <a:spLocks noGrp="1" noChangeArrowheads="1"/>
          </p:cNvSpPr>
          <p:nvPr>
            <p:ph type="title" idx="4294967295"/>
          </p:nvPr>
        </p:nvSpPr>
        <p:spPr>
          <a:xfrm>
            <a:off x="2345991" y="125835"/>
            <a:ext cx="6303059" cy="503339"/>
          </a:xfrm>
          <a:ln>
            <a:solidFill>
              <a:schemeClr val="accent1"/>
            </a:solidFill>
          </a:ln>
        </p:spPr>
        <p:txBody>
          <a:bodyPr>
            <a:normAutofit fontScale="90000"/>
          </a:bodyPr>
          <a:lstStyle/>
          <a:p>
            <a:r>
              <a:rPr lang="cs-CZ" altLang="cs-CZ" sz="3200" dirty="0">
                <a:solidFill>
                  <a:schemeClr val="accent1"/>
                </a:solidFill>
              </a:rPr>
              <a:t>Infekce vyvolané </a:t>
            </a:r>
            <a:r>
              <a:rPr lang="cs-CZ" altLang="cs-CZ" sz="3200" dirty="0" err="1">
                <a:solidFill>
                  <a:schemeClr val="accent1"/>
                </a:solidFill>
              </a:rPr>
              <a:t>orthomyxoviry</a:t>
            </a:r>
            <a:endParaRPr lang="cs-CZ" altLang="cs-CZ" sz="3200" dirty="0">
              <a:solidFill>
                <a:schemeClr val="accent1"/>
              </a:solidFill>
            </a:endParaRPr>
          </a:p>
        </p:txBody>
      </p:sp>
      <p:sp>
        <p:nvSpPr>
          <p:cNvPr id="68611" name="Zástupný symbol pro obsah 2">
            <a:extLst>
              <a:ext uri="{FF2B5EF4-FFF2-40B4-BE49-F238E27FC236}">
                <a16:creationId xmlns:a16="http://schemas.microsoft.com/office/drawing/2014/main" id="{4797A8A5-6BDA-40DF-9F7F-1B84D79B77D7}"/>
              </a:ext>
            </a:extLst>
          </p:cNvPr>
          <p:cNvSpPr>
            <a:spLocks noGrp="1" noChangeArrowheads="1"/>
          </p:cNvSpPr>
          <p:nvPr>
            <p:ph idx="4294967295"/>
          </p:nvPr>
        </p:nvSpPr>
        <p:spPr>
          <a:xfrm>
            <a:off x="377505" y="1036099"/>
            <a:ext cx="10947633" cy="5364701"/>
          </a:xfrm>
        </p:spPr>
        <p:txBody>
          <a:bodyPr/>
          <a:lstStyle/>
          <a:p>
            <a:r>
              <a:rPr lang="cs-CZ" altLang="cs-CZ" sz="1600" dirty="0">
                <a:solidFill>
                  <a:srgbClr val="0000DC"/>
                </a:solidFill>
                <a:highlight>
                  <a:srgbClr val="FFFF00"/>
                </a:highlight>
              </a:rPr>
              <a:t>Chřipka A (lidé a zvířata), B (lidé, sporadická onemocnění s lehčím průběhem), C-nezařazen, D-</a:t>
            </a:r>
          </a:p>
          <a:p>
            <a:r>
              <a:rPr lang="cs-CZ" altLang="cs-CZ" sz="1600" dirty="0">
                <a:solidFill>
                  <a:srgbClr val="0000DC"/>
                </a:solidFill>
              </a:rPr>
              <a:t>Pandemie člověka: </a:t>
            </a:r>
          </a:p>
          <a:p>
            <a:r>
              <a:rPr lang="cs-CZ" altLang="cs-CZ" sz="1600" dirty="0">
                <a:solidFill>
                  <a:srgbClr val="0000DC"/>
                </a:solidFill>
              </a:rPr>
              <a:t>AH1N1(1918) – španělská, zemřelo až 40 mil. lidí</a:t>
            </a:r>
          </a:p>
          <a:p>
            <a:pPr>
              <a:spcBef>
                <a:spcPct val="0"/>
              </a:spcBef>
            </a:pPr>
            <a:r>
              <a:rPr lang="cs-CZ" altLang="cs-CZ" sz="1600" dirty="0">
                <a:solidFill>
                  <a:srgbClr val="0000DC"/>
                </a:solidFill>
              </a:rPr>
              <a:t>AH2N2 1957/58 ('asijská' chřipka,) &gt;1 mil. lidí</a:t>
            </a:r>
          </a:p>
          <a:p>
            <a:pPr>
              <a:spcBef>
                <a:spcPct val="0"/>
              </a:spcBef>
            </a:pPr>
            <a:r>
              <a:rPr lang="cs-CZ" altLang="cs-CZ" sz="1600" dirty="0">
                <a:solidFill>
                  <a:srgbClr val="0000DC"/>
                </a:solidFill>
              </a:rPr>
              <a:t>AH3N2 1968/70 ('hongkongská' chřipka,) &gt;1 mil. lidí </a:t>
            </a:r>
          </a:p>
          <a:p>
            <a:pPr>
              <a:spcBef>
                <a:spcPct val="0"/>
              </a:spcBef>
            </a:pPr>
            <a:r>
              <a:rPr lang="cs-CZ" altLang="cs-CZ" sz="1600" dirty="0">
                <a:solidFill>
                  <a:srgbClr val="0000DC"/>
                </a:solidFill>
              </a:rPr>
              <a:t>AH1N1 1977 ('ruská' chřipka) </a:t>
            </a:r>
          </a:p>
          <a:p>
            <a:pPr>
              <a:spcBef>
                <a:spcPct val="0"/>
              </a:spcBef>
            </a:pPr>
            <a:endParaRPr lang="cs-CZ" altLang="cs-CZ" sz="1600" dirty="0">
              <a:solidFill>
                <a:srgbClr val="0000DC"/>
              </a:solidFill>
            </a:endParaRPr>
          </a:p>
          <a:p>
            <a:pPr>
              <a:lnSpc>
                <a:spcPct val="50000"/>
              </a:lnSpc>
              <a:spcBef>
                <a:spcPct val="0"/>
              </a:spcBef>
            </a:pPr>
            <a:r>
              <a:rPr lang="cs-CZ" altLang="cs-CZ" sz="1200" dirty="0">
                <a:solidFill>
                  <a:srgbClr val="0000DC"/>
                </a:solidFill>
              </a:rPr>
              <a:t>všechny pandemické kmeny měly vloženy do svého genomu charakteristické úseky genomu ptačích chřipkových virů; vznikly tedy </a:t>
            </a:r>
            <a:r>
              <a:rPr lang="cs-CZ" altLang="cs-CZ" sz="1200" dirty="0" err="1">
                <a:solidFill>
                  <a:srgbClr val="0000DC"/>
                </a:solidFill>
              </a:rPr>
              <a:t>reasortací</a:t>
            </a:r>
            <a:r>
              <a:rPr lang="cs-CZ" altLang="cs-CZ" sz="1200" dirty="0">
                <a:solidFill>
                  <a:srgbClr val="0000DC"/>
                </a:solidFill>
              </a:rPr>
              <a:t> ptačích a savčích kmenů při </a:t>
            </a:r>
            <a:r>
              <a:rPr lang="cs-CZ" altLang="cs-CZ" sz="1200" dirty="0" err="1">
                <a:solidFill>
                  <a:srgbClr val="0000DC"/>
                </a:solidFill>
              </a:rPr>
              <a:t>koinfekci</a:t>
            </a:r>
            <a:r>
              <a:rPr lang="cs-CZ" altLang="cs-CZ" sz="1200" dirty="0">
                <a:solidFill>
                  <a:srgbClr val="0000DC"/>
                </a:solidFill>
              </a:rPr>
              <a:t> vnímavého hostitele (obvykle prasete jako tzv. '</a:t>
            </a:r>
            <a:r>
              <a:rPr lang="cs-CZ" altLang="cs-CZ" sz="1200" dirty="0" err="1">
                <a:solidFill>
                  <a:srgbClr val="0000DC"/>
                </a:solidFill>
              </a:rPr>
              <a:t>mixing</a:t>
            </a:r>
            <a:r>
              <a:rPr lang="cs-CZ" altLang="cs-CZ" sz="1200" dirty="0">
                <a:solidFill>
                  <a:srgbClr val="0000DC"/>
                </a:solidFill>
              </a:rPr>
              <a:t> </a:t>
            </a:r>
            <a:r>
              <a:rPr lang="cs-CZ" altLang="cs-CZ" sz="1200" dirty="0" err="1">
                <a:solidFill>
                  <a:srgbClr val="0000DC"/>
                </a:solidFill>
              </a:rPr>
              <a:t>vessel</a:t>
            </a:r>
            <a:r>
              <a:rPr lang="cs-CZ" altLang="cs-CZ" sz="1200" dirty="0">
                <a:solidFill>
                  <a:srgbClr val="0000DC"/>
                </a:solidFill>
              </a:rPr>
              <a:t>').</a:t>
            </a:r>
            <a:r>
              <a:rPr lang="cs-CZ" altLang="cs-CZ" dirty="0">
                <a:solidFill>
                  <a:srgbClr val="0000DC"/>
                </a:solidFill>
              </a:rPr>
              <a:t> </a:t>
            </a:r>
          </a:p>
          <a:p>
            <a:pPr>
              <a:spcBef>
                <a:spcPct val="0"/>
              </a:spcBef>
            </a:pPr>
            <a:r>
              <a:rPr lang="cs-CZ" altLang="cs-CZ" sz="1600" dirty="0">
                <a:solidFill>
                  <a:srgbClr val="0000DC"/>
                </a:solidFill>
              </a:rPr>
              <a:t>Epidemiologie: sezónní charakter, epidemie (více jak 2000 nemocných na 100 000 obyvatel), v ČR podlehne chřipce 2000-3000 osob ročně</a:t>
            </a:r>
          </a:p>
          <a:p>
            <a:r>
              <a:rPr lang="cs-CZ" altLang="cs-CZ" sz="1600" dirty="0">
                <a:solidFill>
                  <a:srgbClr val="0000DC"/>
                </a:solidFill>
              </a:rPr>
              <a:t>5-15% akutních infekcí hor. cest dýchacích, avšak až 80% komplikací</a:t>
            </a:r>
          </a:p>
          <a:p>
            <a:r>
              <a:rPr lang="cs-CZ" altLang="cs-CZ" sz="1600" dirty="0">
                <a:solidFill>
                  <a:srgbClr val="0000DC"/>
                </a:solidFill>
              </a:rPr>
              <a:t>Patogenita: určována povrchovými antigeny:</a:t>
            </a:r>
          </a:p>
          <a:p>
            <a:r>
              <a:rPr lang="cs-CZ" altLang="cs-CZ" sz="1600" b="1" dirty="0" err="1">
                <a:solidFill>
                  <a:srgbClr val="0000DC"/>
                </a:solidFill>
              </a:rPr>
              <a:t>Hemaglutininy</a:t>
            </a:r>
            <a:r>
              <a:rPr lang="cs-CZ" altLang="cs-CZ" sz="1600" dirty="0">
                <a:solidFill>
                  <a:srgbClr val="0000DC"/>
                </a:solidFill>
              </a:rPr>
              <a:t> H (</a:t>
            </a:r>
            <a:r>
              <a:rPr lang="cs-CZ" altLang="cs-CZ" sz="1600" dirty="0">
                <a:solidFill>
                  <a:srgbClr val="0000DC"/>
                </a:solidFill>
                <a:highlight>
                  <a:srgbClr val="FFFF00"/>
                </a:highlight>
              </a:rPr>
              <a:t>18 subtypů</a:t>
            </a:r>
            <a:r>
              <a:rPr lang="cs-CZ" altLang="cs-CZ" sz="1600" dirty="0">
                <a:solidFill>
                  <a:srgbClr val="0000DC"/>
                </a:solidFill>
              </a:rPr>
              <a:t>) – vazba na povrch vnímavých buněk hor. cest dýchacích (H1, H2 a H3 u lidí)</a:t>
            </a:r>
          </a:p>
          <a:p>
            <a:r>
              <a:rPr lang="cs-CZ" altLang="cs-CZ" sz="1600" b="1" dirty="0" err="1">
                <a:solidFill>
                  <a:srgbClr val="0000DC"/>
                </a:solidFill>
              </a:rPr>
              <a:t>Neuraminidáza</a:t>
            </a:r>
            <a:r>
              <a:rPr lang="cs-CZ" altLang="cs-CZ" sz="1600" dirty="0">
                <a:solidFill>
                  <a:srgbClr val="0000DC"/>
                </a:solidFill>
              </a:rPr>
              <a:t> N (</a:t>
            </a:r>
            <a:r>
              <a:rPr lang="cs-CZ" altLang="cs-CZ" sz="1600" dirty="0">
                <a:solidFill>
                  <a:srgbClr val="0000DC"/>
                </a:solidFill>
                <a:highlight>
                  <a:srgbClr val="FFFF00"/>
                </a:highlight>
              </a:rPr>
              <a:t>11 subtypů</a:t>
            </a:r>
            <a:r>
              <a:rPr lang="cs-CZ" altLang="cs-CZ" sz="1600" dirty="0">
                <a:solidFill>
                  <a:srgbClr val="0000DC"/>
                </a:solidFill>
              </a:rPr>
              <a:t>)  - umožňuje vniknutí viru do cytoplazmy a po syntéze nových virionů také opuštění hostitelské buňky</a:t>
            </a:r>
          </a:p>
          <a:p>
            <a:r>
              <a:rPr lang="cs-CZ" altLang="cs-CZ" sz="1600" u="sng" dirty="0">
                <a:solidFill>
                  <a:srgbClr val="0000DC"/>
                </a:solidFill>
              </a:rPr>
              <a:t>Antigenní drift</a:t>
            </a:r>
            <a:r>
              <a:rPr lang="cs-CZ" altLang="cs-CZ" sz="1600" dirty="0">
                <a:solidFill>
                  <a:srgbClr val="0000DC"/>
                </a:solidFill>
              </a:rPr>
              <a:t> – drobná změna ve struktuře některých povrchových antigenů, kombinace H a N zůstává shodná (sezónní charakter)</a:t>
            </a:r>
          </a:p>
          <a:p>
            <a:r>
              <a:rPr lang="cs-CZ" altLang="cs-CZ" sz="1600" u="sng" dirty="0">
                <a:solidFill>
                  <a:srgbClr val="0000DC"/>
                </a:solidFill>
              </a:rPr>
              <a:t>Antigenní shift</a:t>
            </a:r>
            <a:r>
              <a:rPr lang="cs-CZ" altLang="cs-CZ" sz="1600" dirty="0">
                <a:solidFill>
                  <a:srgbClr val="0000DC"/>
                </a:solidFill>
              </a:rPr>
              <a:t> – úplná změna antigenu H nebo N nebo obou – </a:t>
            </a:r>
            <a:r>
              <a:rPr lang="cs-CZ" altLang="cs-CZ" sz="1600" dirty="0" err="1">
                <a:solidFill>
                  <a:srgbClr val="0000DC"/>
                </a:solidFill>
              </a:rPr>
              <a:t>nepromořená</a:t>
            </a:r>
            <a:r>
              <a:rPr lang="cs-CZ" altLang="cs-CZ" sz="1600" dirty="0">
                <a:solidFill>
                  <a:srgbClr val="0000DC"/>
                </a:solidFill>
              </a:rPr>
              <a:t> populace-pandemie, interval asi 20 let</a:t>
            </a:r>
          </a:p>
          <a:p>
            <a:endParaRPr lang="cs-CZ" altLang="cs-CZ" sz="1600" dirty="0">
              <a:solidFill>
                <a:srgbClr val="0000DC"/>
              </a:solidFill>
            </a:endParaRPr>
          </a:p>
          <a:p>
            <a:endParaRPr lang="cs-CZ" altLang="cs-CZ" sz="1600" dirty="0">
              <a:solidFill>
                <a:srgbClr val="0000DC"/>
              </a:solidFill>
            </a:endParaRPr>
          </a:p>
          <a:p>
            <a:endParaRPr lang="cs-CZ" altLang="cs-CZ" sz="1600" dirty="0">
              <a:solidFill>
                <a:srgbClr val="0000DC"/>
              </a:solidFill>
            </a:endParaRPr>
          </a:p>
        </p:txBody>
      </p:sp>
    </p:spTree>
    <p:extLst>
      <p:ext uri="{BB962C8B-B14F-4D97-AF65-F5344CB8AC3E}">
        <p14:creationId xmlns:p14="http://schemas.microsoft.com/office/powerpoint/2010/main" val="2912873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dpis 1">
            <a:extLst>
              <a:ext uri="{FF2B5EF4-FFF2-40B4-BE49-F238E27FC236}">
                <a16:creationId xmlns:a16="http://schemas.microsoft.com/office/drawing/2014/main" id="{CDAC9E01-AE19-49BA-BE4F-A7411C30E83A}"/>
              </a:ext>
            </a:extLst>
          </p:cNvPr>
          <p:cNvSpPr>
            <a:spLocks noGrp="1" noChangeArrowheads="1"/>
          </p:cNvSpPr>
          <p:nvPr>
            <p:ph type="title" idx="4294967295"/>
          </p:nvPr>
        </p:nvSpPr>
        <p:spPr>
          <a:xfrm>
            <a:off x="2540073" y="417630"/>
            <a:ext cx="6276756" cy="572272"/>
          </a:xfrm>
          <a:ln>
            <a:solidFill>
              <a:schemeClr val="accent1"/>
            </a:solidFill>
          </a:ln>
        </p:spPr>
        <p:txBody>
          <a:bodyPr/>
          <a:lstStyle/>
          <a:p>
            <a:r>
              <a:rPr lang="cs-CZ" altLang="cs-CZ" sz="3200" dirty="0">
                <a:solidFill>
                  <a:schemeClr val="accent1"/>
                </a:solidFill>
              </a:rPr>
              <a:t>Infekce vyvolané </a:t>
            </a:r>
            <a:r>
              <a:rPr lang="cs-CZ" altLang="cs-CZ" sz="3200" dirty="0" err="1">
                <a:solidFill>
                  <a:schemeClr val="accent1"/>
                </a:solidFill>
              </a:rPr>
              <a:t>orthomyxoviry</a:t>
            </a:r>
            <a:endParaRPr lang="cs-CZ" altLang="cs-CZ" sz="3200" dirty="0">
              <a:solidFill>
                <a:schemeClr val="accent1"/>
              </a:solidFill>
            </a:endParaRPr>
          </a:p>
        </p:txBody>
      </p:sp>
      <p:sp>
        <p:nvSpPr>
          <p:cNvPr id="69635" name="Zástupný symbol pro obsah 2">
            <a:extLst>
              <a:ext uri="{FF2B5EF4-FFF2-40B4-BE49-F238E27FC236}">
                <a16:creationId xmlns:a16="http://schemas.microsoft.com/office/drawing/2014/main" id="{7BF6AF9B-320D-4932-86BB-C5B26A8ADF29}"/>
              </a:ext>
            </a:extLst>
          </p:cNvPr>
          <p:cNvSpPr>
            <a:spLocks noGrp="1" noChangeArrowheads="1"/>
          </p:cNvSpPr>
          <p:nvPr>
            <p:ph idx="4294967295"/>
          </p:nvPr>
        </p:nvSpPr>
        <p:spPr>
          <a:xfrm>
            <a:off x="395681" y="1116013"/>
            <a:ext cx="11400638" cy="4538444"/>
          </a:xfrm>
        </p:spPr>
        <p:txBody>
          <a:bodyPr>
            <a:normAutofit/>
          </a:bodyPr>
          <a:lstStyle/>
          <a:p>
            <a:pPr marL="609600" indent="-609600"/>
            <a:endParaRPr lang="cs-CZ" altLang="cs-CZ" sz="1600" dirty="0">
              <a:solidFill>
                <a:srgbClr val="0000DC"/>
              </a:solidFill>
            </a:endParaRPr>
          </a:p>
          <a:p>
            <a:pPr marL="609600" indent="-609600"/>
            <a:r>
              <a:rPr lang="cs-CZ" altLang="cs-CZ" sz="1600" b="1" dirty="0">
                <a:solidFill>
                  <a:srgbClr val="0000DC"/>
                </a:solidFill>
              </a:rPr>
              <a:t>Přenos:</a:t>
            </a:r>
            <a:r>
              <a:rPr lang="cs-CZ" altLang="cs-CZ" sz="1600" dirty="0">
                <a:solidFill>
                  <a:srgbClr val="0000DC"/>
                </a:solidFill>
              </a:rPr>
              <a:t> kapénkově (vysoce nakažlivé onemocnění)</a:t>
            </a:r>
          </a:p>
          <a:p>
            <a:pPr marL="609600" indent="-609600"/>
            <a:endParaRPr lang="cs-CZ" altLang="cs-CZ" sz="1600" dirty="0">
              <a:solidFill>
                <a:srgbClr val="0000DC"/>
              </a:solidFill>
            </a:endParaRPr>
          </a:p>
          <a:p>
            <a:pPr marL="609600" indent="-609600"/>
            <a:r>
              <a:rPr lang="cs-CZ" altLang="cs-CZ" sz="1600" b="1" dirty="0">
                <a:solidFill>
                  <a:srgbClr val="0000DC"/>
                </a:solidFill>
              </a:rPr>
              <a:t>Inkubační doba:</a:t>
            </a:r>
            <a:r>
              <a:rPr lang="cs-CZ" altLang="cs-CZ" sz="1600" dirty="0">
                <a:solidFill>
                  <a:srgbClr val="0000DC"/>
                </a:solidFill>
              </a:rPr>
              <a:t> od vniknutí do organizmu k prvním příznaků trvá 24 až 48 hodin (nakažený člověk je zdrojem infekce ještě před vznikem prvních příznaků)</a:t>
            </a:r>
          </a:p>
          <a:p>
            <a:pPr marL="609600" indent="-609600"/>
            <a:endParaRPr lang="cs-CZ" altLang="cs-CZ" sz="1600" dirty="0">
              <a:solidFill>
                <a:srgbClr val="0000DC"/>
              </a:solidFill>
            </a:endParaRPr>
          </a:p>
          <a:p>
            <a:pPr marL="609600" indent="-609600"/>
            <a:r>
              <a:rPr lang="cs-CZ" altLang="cs-CZ" sz="1600" b="1" dirty="0">
                <a:solidFill>
                  <a:srgbClr val="0000DC"/>
                </a:solidFill>
              </a:rPr>
              <a:t>Klinický obraz:</a:t>
            </a:r>
            <a:r>
              <a:rPr lang="cs-CZ" altLang="cs-CZ" sz="1600" dirty="0">
                <a:solidFill>
                  <a:srgbClr val="0000DC"/>
                </a:solidFill>
              </a:rPr>
              <a:t> náhlý začátek - vysoká horečka (i přes 40°C, zimnice, bolest hlavy, svalů a kloubů), bolestivý suchý kašel, nechutenství, u malých dětí zvracení, průjem, někdy febrilní křeče</a:t>
            </a:r>
          </a:p>
          <a:p>
            <a:pPr marL="609600" indent="-609600"/>
            <a:endParaRPr lang="cs-CZ" altLang="cs-CZ" sz="1600" dirty="0">
              <a:solidFill>
                <a:srgbClr val="0000DC"/>
              </a:solidFill>
            </a:endParaRPr>
          </a:p>
          <a:p>
            <a:pPr marL="609600" indent="-609600"/>
            <a:r>
              <a:rPr lang="cs-CZ" altLang="cs-CZ" sz="1600" b="1" dirty="0">
                <a:solidFill>
                  <a:srgbClr val="0000DC"/>
                </a:solidFill>
              </a:rPr>
              <a:t>Komplikace:</a:t>
            </a:r>
            <a:r>
              <a:rPr lang="cs-CZ" altLang="cs-CZ" sz="1600" dirty="0">
                <a:solidFill>
                  <a:srgbClr val="0000DC"/>
                </a:solidFill>
              </a:rPr>
              <a:t> primární virová pneumonie (při srdečním onemocnění), bakteriální superinfekce pneumokoky nebo hemofily (záněty středouší u dětí nebo obličejových dutin u dospělých, bakteriální pneumonie), myokarditida</a:t>
            </a:r>
          </a:p>
          <a:p>
            <a:pPr marL="609600" indent="-609600"/>
            <a:r>
              <a:rPr lang="cs-CZ" altLang="cs-CZ" sz="1600" dirty="0">
                <a:solidFill>
                  <a:srgbClr val="0000DC"/>
                </a:solidFill>
              </a:rPr>
              <a:t>Rizika: osoby starší 65 let (s chronickým onemocněním), gravidní ženy, </a:t>
            </a:r>
            <a:r>
              <a:rPr lang="cs-CZ" altLang="cs-CZ" sz="1600" dirty="0" err="1">
                <a:solidFill>
                  <a:srgbClr val="0000DC"/>
                </a:solidFill>
              </a:rPr>
              <a:t>imunokompromitovaní</a:t>
            </a:r>
            <a:r>
              <a:rPr lang="cs-CZ" altLang="cs-CZ" sz="1600" dirty="0">
                <a:solidFill>
                  <a:srgbClr val="0000DC"/>
                </a:solidFill>
              </a:rPr>
              <a:t> lidé</a:t>
            </a:r>
          </a:p>
          <a:p>
            <a:pPr marL="609600" indent="-609600"/>
            <a:r>
              <a:rPr lang="cs-CZ" altLang="cs-CZ" sz="1600" b="1" dirty="0">
                <a:solidFill>
                  <a:srgbClr val="0000DC"/>
                </a:solidFill>
              </a:rPr>
              <a:t>Prevence:</a:t>
            </a:r>
          </a:p>
          <a:p>
            <a:pPr marL="609600" indent="-609600"/>
            <a:r>
              <a:rPr lang="cs-CZ" altLang="cs-CZ" sz="1600" dirty="0">
                <a:solidFill>
                  <a:srgbClr val="0000DC"/>
                </a:solidFill>
              </a:rPr>
              <a:t>(1) Vakcinace – inaktivovaná </a:t>
            </a:r>
            <a:r>
              <a:rPr lang="cs-CZ" altLang="cs-CZ" sz="1600" dirty="0" err="1">
                <a:solidFill>
                  <a:srgbClr val="0000DC"/>
                </a:solidFill>
              </a:rPr>
              <a:t>trivakcína</a:t>
            </a:r>
            <a:r>
              <a:rPr lang="cs-CZ" altLang="cs-CZ" sz="1600" dirty="0">
                <a:solidFill>
                  <a:srgbClr val="0000DC"/>
                </a:solidFill>
              </a:rPr>
              <a:t> (2 subtypy chřipky A </a:t>
            </a:r>
            <a:r>
              <a:rPr lang="cs-CZ" altLang="cs-CZ" sz="1600" dirty="0" err="1">
                <a:solidFill>
                  <a:srgbClr val="0000DC"/>
                </a:solidFill>
              </a:rPr>
              <a:t>a</a:t>
            </a:r>
            <a:r>
              <a:rPr lang="cs-CZ" altLang="cs-CZ" sz="1600" dirty="0">
                <a:solidFill>
                  <a:srgbClr val="0000DC"/>
                </a:solidFill>
              </a:rPr>
              <a:t> 1 subtyp chřipky B), každoročně, složení se mění na základě cirkulujících kmenů, obvykle 1 dávka</a:t>
            </a:r>
          </a:p>
          <a:p>
            <a:pPr marL="609600" indent="-609600"/>
            <a:r>
              <a:rPr lang="cs-CZ" altLang="cs-CZ" sz="1600" dirty="0">
                <a:solidFill>
                  <a:srgbClr val="0000DC"/>
                </a:solidFill>
              </a:rPr>
              <a:t>(2) Hygiena – mytí rukou, výměna kapesníků, izolace pacienta</a:t>
            </a:r>
          </a:p>
          <a:p>
            <a:pPr marL="609600" indent="-609600"/>
            <a:endParaRPr lang="cs-CZ" altLang="cs-CZ" sz="1600" dirty="0">
              <a:solidFill>
                <a:srgbClr val="0000DC"/>
              </a:solidFill>
            </a:endParaRPr>
          </a:p>
        </p:txBody>
      </p:sp>
    </p:spTree>
    <p:extLst>
      <p:ext uri="{BB962C8B-B14F-4D97-AF65-F5344CB8AC3E}">
        <p14:creationId xmlns:p14="http://schemas.microsoft.com/office/powerpoint/2010/main" val="3681177826"/>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sci-prezentace-16-9-cz-v11.potx" id="{752B7536-5AE2-417E-ADC9-516CF57E47A0}" vid="{C3A561A7-18A2-4AA4-BD35-A7AB220CBEDF}"/>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muni-sci-prezentace-16-9-cz-v11</Template>
  <TotalTime>28</TotalTime>
  <Words>2149</Words>
  <Application>Microsoft Office PowerPoint</Application>
  <PresentationFormat>Širokoúhlá obrazovka</PresentationFormat>
  <Paragraphs>173</Paragraphs>
  <Slides>56</Slides>
  <Notes>2</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2</vt:i4>
      </vt:variant>
      <vt:variant>
        <vt:lpstr>Nadpisy snímků</vt:lpstr>
      </vt:variant>
      <vt:variant>
        <vt:i4>56</vt:i4>
      </vt:variant>
    </vt:vector>
  </HeadingPairs>
  <TitlesOfParts>
    <vt:vector size="64" baseType="lpstr">
      <vt:lpstr>Arial</vt:lpstr>
      <vt:lpstr>Symbol</vt:lpstr>
      <vt:lpstr>Tahoma</vt:lpstr>
      <vt:lpstr>Times New Roman</vt:lpstr>
      <vt:lpstr>Wingdings</vt:lpstr>
      <vt:lpstr>Prezentace_MU_CZ</vt:lpstr>
      <vt:lpstr>Graf</vt:lpstr>
      <vt:lpstr>Fotografie</vt:lpstr>
      <vt:lpstr>Chřipka</vt:lpstr>
      <vt:lpstr>Influenza A virion</vt:lpstr>
      <vt:lpstr>Čel: Orthomyxoviridae Influenza virus</vt:lpstr>
      <vt:lpstr>Prezentace aplikace PowerPoint</vt:lpstr>
      <vt:lpstr>Strategie replikace u influenza viru</vt:lpstr>
      <vt:lpstr>Organizace genomu viru chřipky</vt:lpstr>
      <vt:lpstr>Prezentace aplikace PowerPoint</vt:lpstr>
      <vt:lpstr>Infekce vyvolané orthomyxoviry</vt:lpstr>
      <vt:lpstr>Infekce vyvolané orthomyxoviry</vt:lpstr>
      <vt:lpstr>Infekce vyvolané orthomyxoviry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Chřipka H1N1: porovnání pandemických kmenů  1918: španělská chřipka  2009: mexická (prasečí) chřipka</vt:lpstr>
      <vt:lpstr>Molecular determinants of H5N1 pathogenesis in vivo</vt:lpstr>
      <vt:lpstr>HPAI klinické projevy</vt:lpstr>
      <vt:lpstr>Prezentace aplikace PowerPoint</vt:lpstr>
      <vt:lpstr>Prezentace aplikace PowerPoint</vt:lpstr>
      <vt:lpstr>HPAI, January 2006</vt:lpstr>
      <vt:lpstr>HPAI v Dunajské deltě, říjen 2005</vt:lpstr>
      <vt:lpstr>H5N1, leden až červen 2007</vt:lpstr>
      <vt:lpstr>První případ HPAI H5N1 v Česku:                                   labuť v Hluboké n.Vlt., 27. březen 2006</vt:lpstr>
      <vt:lpstr>Summary of the H5N1 spread chronology (as of 31 January 2006)</vt:lpstr>
      <vt:lpstr>HPAI risk for humans: live poultry markets</vt:lpstr>
      <vt:lpstr>Origin of pandemic influenza                (Nicholson et al. 2003)</vt:lpstr>
      <vt:lpstr>Prezentace aplikace PowerPoint</vt:lpstr>
      <vt:lpstr>Prezentace aplikace PowerPoint</vt:lpstr>
      <vt:lpstr>Animal model for experimental infection of influenza viruses</vt:lpstr>
      <vt:lpstr>H5N1 in experimental model</vt:lpstr>
      <vt:lpstr>Molecular determinants of H5N1 pathogenesis in vivo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rudolf</dc:creator>
  <cp:lastModifiedBy>Uživatel systému Windows</cp:lastModifiedBy>
  <cp:revision>10</cp:revision>
  <cp:lastPrinted>1601-01-01T00:00:00Z</cp:lastPrinted>
  <dcterms:created xsi:type="dcterms:W3CDTF">2023-02-14T11:54:02Z</dcterms:created>
  <dcterms:modified xsi:type="dcterms:W3CDTF">2024-06-24T20:49:31Z</dcterms:modified>
</cp:coreProperties>
</file>