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85"/>
  </p:notesMasterIdLst>
  <p:handoutMasterIdLst>
    <p:handoutMasterId r:id="rId86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AF3F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9" autoAdjust="0"/>
    <p:restoredTop sz="95768" autoAdjust="0"/>
  </p:normalViewPr>
  <p:slideViewPr>
    <p:cSldViewPr snapToGrid="0">
      <p:cViewPr varScale="1">
        <p:scale>
          <a:sx n="88" d="100"/>
          <a:sy n="88" d="100"/>
        </p:scale>
        <p:origin x="490" y="6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CA3BEB7B-9E50-4BFF-B823-2AD724C34369}" type="slidenum">
              <a:rPr lang="cs-CZ" altLang="cs-CZ" smtClean="0">
                <a:solidFill>
                  <a:srgbClr val="000000"/>
                </a:solidFill>
                <a:ea typeface="MS Gothic" panose="020B0609070205080204" pitchFamily="49" charset="-128"/>
              </a:rPr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2</a:t>
            </a:fld>
            <a:endParaRPr lang="cs-CZ" altLang="cs-CZ">
              <a:solidFill>
                <a:srgbClr val="000000"/>
              </a:solidFill>
              <a:ea typeface="MS Gothic" panose="020B0609070205080204" pitchFamily="49" charset="-128"/>
            </a:endParaRPr>
          </a:p>
        </p:txBody>
      </p:sp>
      <p:sp>
        <p:nvSpPr>
          <p:cNvPr id="40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492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F0F62549-2E2F-4F25-9295-F8B36185FCD3}" type="slidenum">
              <a:rPr lang="cs-CZ" altLang="cs-CZ" smtClean="0">
                <a:solidFill>
                  <a:srgbClr val="000000"/>
                </a:solidFill>
                <a:ea typeface="MS Gothic" panose="020B0609070205080204" pitchFamily="49" charset="-128"/>
              </a:rPr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11</a:t>
            </a:fld>
            <a:endParaRPr lang="cs-CZ" altLang="cs-CZ">
              <a:solidFill>
                <a:srgbClr val="000000"/>
              </a:solidFill>
              <a:ea typeface="MS Gothic" panose="020B0609070205080204" pitchFamily="49" charset="-128"/>
            </a:endParaRPr>
          </a:p>
        </p:txBody>
      </p:sp>
      <p:sp>
        <p:nvSpPr>
          <p:cNvPr id="143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142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23A8C6B5-5DB8-42BD-A849-FB45D1780042}" type="slidenum">
              <a:rPr lang="cs-CZ" altLang="cs-CZ" smtClean="0">
                <a:solidFill>
                  <a:srgbClr val="000000"/>
                </a:solidFill>
                <a:ea typeface="MS Gothic" panose="020B0609070205080204" pitchFamily="49" charset="-128"/>
              </a:rPr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12</a:t>
            </a:fld>
            <a:endParaRPr lang="cs-CZ" altLang="cs-CZ">
              <a:solidFill>
                <a:srgbClr val="000000"/>
              </a:solidFill>
              <a:ea typeface="MS Gothic" panose="020B0609070205080204" pitchFamily="49" charset="-128"/>
            </a:endParaRPr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61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215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26F765-6847-4659-A83B-8AC833C0A7BE}" type="slidenum">
              <a:rPr lang="cs-CZ" altLang="cs-CZ" smtClean="0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6014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fld id="{5024D279-EF00-4FA1-99ED-54F150A28A64}" type="slidenum">
              <a:rPr lang="cs-CZ" altLang="cs-CZ">
                <a:solidFill>
                  <a:srgbClr val="000000"/>
                </a:solidFill>
                <a:ea typeface="MS Gothic" panose="020B0609070205080204" pitchFamily="49" charset="-128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t>48</a:t>
            </a:fld>
            <a:endParaRPr lang="cs-CZ" altLang="cs-CZ">
              <a:solidFill>
                <a:srgbClr val="000000"/>
              </a:solidFill>
              <a:ea typeface="MS Gothic" panose="020B0609070205080204" pitchFamily="49" charset="-128"/>
            </a:endParaRPr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9563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fld id="{2CFDFF97-2B4C-4EF5-A3DB-F4CED188E79E}" type="slidenum">
              <a:rPr lang="cs-CZ" altLang="cs-CZ">
                <a:solidFill>
                  <a:srgbClr val="000000"/>
                </a:solidFill>
                <a:ea typeface="MS Gothic" panose="020B0609070205080204" pitchFamily="49" charset="-128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t>62</a:t>
            </a:fld>
            <a:endParaRPr lang="cs-CZ" altLang="cs-CZ">
              <a:solidFill>
                <a:srgbClr val="000000"/>
              </a:solidFill>
              <a:ea typeface="MS Gothic" panose="020B0609070205080204" pitchFamily="49" charset="-128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7804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B0F7ADA8-E0D8-E140-B3EB-7B177B99E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84321F44-F4CD-1342-9190-83F802717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82366C8-899C-3046-9F1A-E4AA93091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2C8EF9BC-CA15-F749-AE84-143521C1B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CDFB5469-7B43-0D44-819F-C70413523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3839D93F-D054-0C49-B5BA-33CA7A41A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E1F77B3-EBC6-1040-9535-33D9549B74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797919FE-C3ED-C14E-AED0-882F98229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4329B9F-B123-B646-A47E-27058DD10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1109301E-D1AD-0B43-976E-29DC995E1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DE62B41-48ED-D243-8CF8-571E1EC80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2E98577-C944-7148-9D17-F5F41F0E8A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en.wikipedia.org/wiki/File:Trypanosoma_sp._PHIL_613_lores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hyperlink" Target="http://en.wikipedia.org/wiki/File:Immature_and_mature_trophozoites_of_the_Plasmodium_vivax_parasite_PHIL_2720_lores.jp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hyperlink" Target="http://www.google.cz/url?sa=i&amp;rct=j&amp;q=&amp;esrc=s&amp;source=images&amp;cd=&amp;cad=rja&amp;uact=8&amp;ved=0CAcQjRw&amp;url=http%3A%2F%2Fwww.ispotnature.org%2Fspecies-dictionaries%2Fuksi%2FDiptera&amp;ei=iOqGVIXzI4avUcirg6gO&amp;bvm=bv.81449611,d.d2s&amp;psig=AFQjCNG9Tb6qPm71Vr9I_-nahSHp4Z0xqQ&amp;ust=141821420044876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hyperlink" Target="http://www.google.cz/url?sa=i&amp;rct=j&amp;q=&amp;esrc=s&amp;source=images&amp;cd=&amp;cad=rja&amp;uact=8&amp;ved=0CAcQjRw&amp;url=http%3A%2F%2Fwww.discoverlife.org%2Fmp%2F20p%3F%26res%3D80%26selected%3D1%26name%3DStomoxys%2Bcalcitrans%26see%3Dname%26mobile%3DiPhone%26xml%3DChecklist_Australia_Diptera%3BInsecta%3BNearctic_Diptera%3B&amp;ei=s-qGVIbKIcWuUdbjgMgH&amp;bvm=bv.81449611,d.d2s&amp;psig=AFQjCNG9Tb6qPm71Vr9I_-nahSHp4Z0xqQ&amp;ust=1418214200448766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Hematofágní</a:t>
            </a:r>
            <a:r>
              <a:rPr lang="cs-CZ" dirty="0"/>
              <a:t> přenašeči </a:t>
            </a:r>
            <a:r>
              <a:rPr lang="cs-CZ" dirty="0" err="1"/>
              <a:t>zoonotických</a:t>
            </a:r>
            <a:r>
              <a:rPr lang="cs-CZ" dirty="0"/>
              <a:t> virů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7273749" cy="698497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0000DC"/>
                </a:solidFill>
              </a:rPr>
              <a:t>Haematophagous</a:t>
            </a:r>
            <a:r>
              <a:rPr lang="cs-CZ" sz="2800" dirty="0" smtClean="0">
                <a:solidFill>
                  <a:srgbClr val="0000DC"/>
                </a:solidFill>
              </a:rPr>
              <a:t> </a:t>
            </a:r>
            <a:r>
              <a:rPr lang="cs-CZ" sz="2800" dirty="0" err="1" smtClean="0">
                <a:solidFill>
                  <a:srgbClr val="0000DC"/>
                </a:solidFill>
              </a:rPr>
              <a:t>vectors</a:t>
            </a:r>
            <a:r>
              <a:rPr lang="cs-CZ" sz="2800" dirty="0" smtClean="0">
                <a:solidFill>
                  <a:srgbClr val="0000DC"/>
                </a:solidFill>
              </a:rPr>
              <a:t> </a:t>
            </a:r>
            <a:r>
              <a:rPr lang="cs-CZ" sz="2800" dirty="0" err="1" smtClean="0">
                <a:solidFill>
                  <a:srgbClr val="0000DC"/>
                </a:solidFill>
              </a:rPr>
              <a:t>of</a:t>
            </a:r>
            <a:r>
              <a:rPr lang="cs-CZ" sz="2800" dirty="0" smtClean="0">
                <a:solidFill>
                  <a:srgbClr val="0000DC"/>
                </a:solidFill>
              </a:rPr>
              <a:t> </a:t>
            </a:r>
            <a:r>
              <a:rPr lang="cs-CZ" sz="2800" dirty="0" err="1" smtClean="0">
                <a:solidFill>
                  <a:srgbClr val="0000DC"/>
                </a:solidFill>
              </a:rPr>
              <a:t>arboviruses</a:t>
            </a:r>
            <a:endParaRPr lang="cs-CZ" sz="2800" dirty="0">
              <a:solidFill>
                <a:srgbClr val="0000DC"/>
              </a:solidFill>
            </a:endParaRPr>
          </a:p>
        </p:txBody>
      </p:sp>
      <p:pic>
        <p:nvPicPr>
          <p:cNvPr id="6" name="Obrázek 5"/>
          <p:cNvPicPr/>
          <p:nvPr/>
        </p:nvPicPr>
        <p:blipFill>
          <a:blip r:embed="rId2"/>
          <a:stretch>
            <a:fillRect/>
          </a:stretch>
        </p:blipFill>
        <p:spPr>
          <a:xfrm>
            <a:off x="2743198" y="5130981"/>
            <a:ext cx="6505304" cy="9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401AB05-0DAE-4206-A9F5-A091CDAFA246}"/>
              </a:ext>
            </a:extLst>
          </p:cNvPr>
          <p:cNvSpPr/>
          <p:nvPr/>
        </p:nvSpPr>
        <p:spPr>
          <a:xfrm>
            <a:off x="1195752" y="58723"/>
            <a:ext cx="8527088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>
              <a:defRPr/>
            </a:pPr>
            <a:r>
              <a:rPr lang="cs-CZ" b="1" u="sng" dirty="0">
                <a:solidFill>
                  <a:srgbClr val="0000DC"/>
                </a:solidFill>
                <a:cs typeface="Arial" charset="0"/>
              </a:rPr>
              <a:t>Systematické řazení </a:t>
            </a:r>
            <a:r>
              <a:rPr lang="cs-CZ" b="1" u="sng" dirty="0" err="1">
                <a:solidFill>
                  <a:srgbClr val="0000DC"/>
                </a:solidFill>
                <a:cs typeface="Arial" charset="0"/>
              </a:rPr>
              <a:t>hematofágních</a:t>
            </a:r>
            <a:r>
              <a:rPr lang="cs-CZ" b="1" u="sng" dirty="0">
                <a:solidFill>
                  <a:srgbClr val="0000DC"/>
                </a:solidFill>
                <a:cs typeface="Arial" charset="0"/>
              </a:rPr>
              <a:t> členovců</a:t>
            </a:r>
            <a:endParaRPr lang="cs-CZ" dirty="0">
              <a:solidFill>
                <a:srgbClr val="0000DC"/>
              </a:solidFill>
              <a:cs typeface="Arial" charset="0"/>
            </a:endParaRPr>
          </a:p>
          <a:p>
            <a:pPr eaLnBrk="1">
              <a:defRPr/>
            </a:pPr>
            <a:r>
              <a:rPr lang="cs-CZ" sz="2000" b="1" dirty="0">
                <a:solidFill>
                  <a:srgbClr val="0000DC"/>
                </a:solidFill>
                <a:cs typeface="Arial" charset="0"/>
              </a:rPr>
              <a:t> </a:t>
            </a:r>
            <a:endParaRPr lang="cs-CZ" dirty="0">
              <a:solidFill>
                <a:srgbClr val="0000DC"/>
              </a:solidFill>
              <a:cs typeface="Arial" charset="0"/>
            </a:endParaRPr>
          </a:p>
          <a:p>
            <a:pPr eaLnBrk="1">
              <a:defRPr/>
            </a:pPr>
            <a:r>
              <a:rPr lang="cs-CZ" b="1" dirty="0">
                <a:solidFill>
                  <a:srgbClr val="0000DC"/>
                </a:solidFill>
                <a:cs typeface="Arial" charset="0"/>
              </a:rPr>
              <a:t>Č l e n o v c i   </a:t>
            </a:r>
            <a:r>
              <a:rPr lang="cs-CZ" dirty="0">
                <a:solidFill>
                  <a:srgbClr val="0000DC"/>
                </a:solidFill>
                <a:cs typeface="Arial" charset="0"/>
              </a:rPr>
              <a:t>(</a:t>
            </a:r>
            <a:r>
              <a:rPr lang="cs-CZ" i="1" cap="all" dirty="0" err="1">
                <a:solidFill>
                  <a:srgbClr val="0000DC"/>
                </a:solidFill>
                <a:cs typeface="Arial" charset="0"/>
              </a:rPr>
              <a:t>Arthropoda</a:t>
            </a:r>
            <a:r>
              <a:rPr lang="cs-CZ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i="1" dirty="0">
                <a:solidFill>
                  <a:srgbClr val="0000DC"/>
                </a:solidFill>
                <a:cs typeface="Arial" charset="0"/>
              </a:rPr>
              <a:t>               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[kmen]</a:t>
            </a:r>
          </a:p>
          <a:p>
            <a:pPr eaLnBrk="1">
              <a:defRPr/>
            </a:pPr>
            <a:r>
              <a:rPr lang="cs-CZ" sz="2000" dirty="0">
                <a:solidFill>
                  <a:srgbClr val="0000DC"/>
                </a:solidFill>
                <a:cs typeface="Arial" charset="0"/>
              </a:rPr>
              <a:t>K l e p í t k a t c i   (</a:t>
            </a:r>
            <a:r>
              <a:rPr lang="cs-CZ" sz="2000" i="1" dirty="0">
                <a:solidFill>
                  <a:srgbClr val="0000DC"/>
                </a:solidFill>
                <a:cs typeface="Arial" charset="0"/>
              </a:rPr>
              <a:t>C h e l i c e r a t a</a:t>
            </a:r>
            <a:r>
              <a:rPr lang="cs-CZ" sz="20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2000" i="1" dirty="0">
                <a:solidFill>
                  <a:srgbClr val="0000DC"/>
                </a:solidFill>
                <a:cs typeface="Arial" charset="0"/>
              </a:rPr>
              <a:t>     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	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[třída]</a:t>
            </a: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	1. Roztoči  (</a:t>
            </a:r>
            <a:r>
              <a:rPr lang="cs-CZ" sz="1400" i="1" dirty="0" err="1">
                <a:solidFill>
                  <a:srgbClr val="0000DC"/>
                </a:solidFill>
                <a:cs typeface="Arial" charset="0"/>
              </a:rPr>
              <a:t>Acarina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                            		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[řád]</a:t>
            </a: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          		Klíšťata  (</a:t>
            </a:r>
            <a:r>
              <a:rPr lang="cs-CZ" sz="1400" i="1" dirty="0" err="1">
                <a:solidFill>
                  <a:srgbClr val="0000DC"/>
                </a:solidFill>
                <a:cs typeface="Arial" charset="0"/>
              </a:rPr>
              <a:t>Ixodides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                        	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[podřád]</a:t>
            </a: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           			</a:t>
            </a:r>
            <a:r>
              <a:rPr lang="cs-CZ" sz="1400" b="1" dirty="0" err="1">
                <a:solidFill>
                  <a:srgbClr val="0000DC"/>
                </a:solidFill>
                <a:cs typeface="Arial" charset="0"/>
              </a:rPr>
              <a:t>Klíšťatovití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  (</a:t>
            </a:r>
            <a:r>
              <a:rPr lang="cs-CZ" sz="1400" i="1" dirty="0" err="1">
                <a:solidFill>
                  <a:srgbClr val="0000DC"/>
                </a:solidFill>
                <a:cs typeface="Arial" charset="0"/>
              </a:rPr>
              <a:t>Ixodidae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               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[čeleď]</a:t>
            </a: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                            		</a:t>
            </a:r>
            <a:r>
              <a:rPr lang="cs-CZ" sz="1400" b="1" dirty="0" err="1">
                <a:solidFill>
                  <a:srgbClr val="0000DC"/>
                </a:solidFill>
                <a:cs typeface="Arial" charset="0"/>
              </a:rPr>
              <a:t>Klíšťákovití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  (</a:t>
            </a:r>
            <a:r>
              <a:rPr lang="cs-CZ" sz="1400" i="1" dirty="0" err="1">
                <a:solidFill>
                  <a:srgbClr val="0000DC"/>
                </a:solidFill>
                <a:cs typeface="Arial" charset="0"/>
              </a:rPr>
              <a:t>Argasidae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              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[čeleď]</a:t>
            </a: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                 			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		</a:t>
            </a:r>
            <a:endParaRPr lang="cs-CZ" sz="1400" dirty="0">
              <a:solidFill>
                <a:srgbClr val="0000DC"/>
              </a:solidFill>
              <a:cs typeface="Arial" charset="0"/>
            </a:endParaRP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          		</a:t>
            </a:r>
            <a:r>
              <a:rPr lang="cs-CZ" sz="1400" dirty="0" err="1">
                <a:solidFill>
                  <a:srgbClr val="0000DC"/>
                </a:solidFill>
                <a:cs typeface="Arial" charset="0"/>
              </a:rPr>
              <a:t>Zákožkovci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  (</a:t>
            </a:r>
            <a:r>
              <a:rPr lang="cs-CZ" sz="1400" i="1" dirty="0" err="1">
                <a:solidFill>
                  <a:srgbClr val="0000DC"/>
                </a:solidFill>
                <a:cs typeface="Arial" charset="0"/>
              </a:rPr>
              <a:t>Acariformes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                   	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[podřád]</a:t>
            </a: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            			</a:t>
            </a:r>
            <a:r>
              <a:rPr lang="cs-CZ" sz="1400" b="1" dirty="0" err="1">
                <a:solidFill>
                  <a:srgbClr val="0000DC"/>
                </a:solidFill>
                <a:cs typeface="Arial" charset="0"/>
              </a:rPr>
              <a:t>Sametkovití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  (</a:t>
            </a:r>
            <a:r>
              <a:rPr lang="cs-CZ" sz="1400" i="1" dirty="0" err="1">
                <a:solidFill>
                  <a:srgbClr val="0000DC"/>
                </a:solidFill>
                <a:cs typeface="Arial" charset="0"/>
              </a:rPr>
              <a:t>Trombiculidae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 	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[čeleď]</a:t>
            </a: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            			</a:t>
            </a:r>
            <a:r>
              <a:rPr lang="cs-CZ" sz="1400" b="1" dirty="0" err="1">
                <a:solidFill>
                  <a:srgbClr val="0000DC"/>
                </a:solidFill>
                <a:cs typeface="Arial" charset="0"/>
              </a:rPr>
              <a:t>Čmelíkovití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  (</a:t>
            </a:r>
            <a:r>
              <a:rPr lang="cs-CZ" sz="1400" i="1" dirty="0" err="1">
                <a:solidFill>
                  <a:srgbClr val="0000DC"/>
                </a:solidFill>
                <a:cs typeface="Arial" charset="0"/>
              </a:rPr>
              <a:t>Dermanyssidae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        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[čeleď]</a:t>
            </a:r>
          </a:p>
          <a:p>
            <a:pPr eaLnBrk="1">
              <a:defRPr/>
            </a:pPr>
            <a:r>
              <a:rPr lang="cs-CZ" sz="2000" dirty="0">
                <a:solidFill>
                  <a:srgbClr val="0000DC"/>
                </a:solidFill>
                <a:cs typeface="Arial" charset="0"/>
              </a:rPr>
              <a:t>H m y z   (</a:t>
            </a:r>
            <a:r>
              <a:rPr lang="cs-CZ" sz="2000" i="1" dirty="0">
                <a:solidFill>
                  <a:srgbClr val="0000DC"/>
                </a:solidFill>
                <a:cs typeface="Arial" charset="0"/>
              </a:rPr>
              <a:t>I n s e c t a</a:t>
            </a:r>
            <a:r>
              <a:rPr lang="cs-CZ" sz="20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2000" i="1" dirty="0">
                <a:solidFill>
                  <a:srgbClr val="0000DC"/>
                </a:solidFill>
                <a:cs typeface="Arial" charset="0"/>
              </a:rPr>
              <a:t>                           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	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[třída]</a:t>
            </a: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     	2. Vši  (</a:t>
            </a:r>
            <a:r>
              <a:rPr lang="cs-CZ" sz="1400" i="1" dirty="0" err="1">
                <a:solidFill>
                  <a:srgbClr val="0000DC"/>
                </a:solidFill>
                <a:cs typeface="Arial" charset="0"/>
              </a:rPr>
              <a:t>Anoplura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                               		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[řád]</a:t>
            </a: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     	3. Ploštice  (</a:t>
            </a:r>
            <a:r>
              <a:rPr lang="cs-CZ" sz="1400" i="1" dirty="0" err="1">
                <a:solidFill>
                  <a:srgbClr val="0000DC"/>
                </a:solidFill>
                <a:cs typeface="Arial" charset="0"/>
              </a:rPr>
              <a:t>Heteroptera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                       		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[řád]</a:t>
            </a: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          			</a:t>
            </a:r>
            <a:r>
              <a:rPr lang="cs-CZ" sz="1400" b="1" dirty="0" err="1">
                <a:solidFill>
                  <a:srgbClr val="0000DC"/>
                </a:solidFill>
                <a:cs typeface="Arial" charset="0"/>
              </a:rPr>
              <a:t>Štěnicovití</a:t>
            </a:r>
            <a:r>
              <a:rPr lang="cs-CZ" sz="1400" b="1" dirty="0">
                <a:solidFill>
                  <a:srgbClr val="0000DC"/>
                </a:solidFill>
                <a:cs typeface="Arial" charset="0"/>
              </a:rPr>
              <a:t> 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 (</a:t>
            </a:r>
            <a:r>
              <a:rPr lang="cs-CZ" sz="1400" i="1" dirty="0" err="1">
                <a:solidFill>
                  <a:srgbClr val="0000DC"/>
                </a:solidFill>
                <a:cs typeface="Arial" charset="0"/>
              </a:rPr>
              <a:t>Cimicidae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                    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[čeleď]</a:t>
            </a: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          			</a:t>
            </a:r>
            <a:r>
              <a:rPr lang="cs-CZ" sz="1400" b="1" dirty="0" err="1">
                <a:solidFill>
                  <a:srgbClr val="0000DC"/>
                </a:solidFill>
                <a:cs typeface="Arial" charset="0"/>
              </a:rPr>
              <a:t>Zákeřnicovití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  (</a:t>
            </a:r>
            <a:r>
              <a:rPr lang="cs-CZ" sz="1400" i="1" dirty="0" err="1">
                <a:solidFill>
                  <a:srgbClr val="0000DC"/>
                </a:solidFill>
                <a:cs typeface="Arial" charset="0"/>
              </a:rPr>
              <a:t>Reduviidae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                 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[čeleď]</a:t>
            </a: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     	4. Dvoukřídlí  (</a:t>
            </a:r>
            <a:r>
              <a:rPr lang="cs-CZ" sz="1400" i="1" dirty="0" err="1">
                <a:solidFill>
                  <a:srgbClr val="0000DC"/>
                </a:solidFill>
                <a:cs typeface="Arial" charset="0"/>
              </a:rPr>
              <a:t>Diptera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                      		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[řád]</a:t>
            </a: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          			</a:t>
            </a:r>
            <a:r>
              <a:rPr lang="cs-CZ" sz="1400" b="1" dirty="0" err="1">
                <a:solidFill>
                  <a:srgbClr val="0000DC"/>
                </a:solidFill>
                <a:cs typeface="Arial" charset="0"/>
              </a:rPr>
              <a:t>Komárovití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  (</a:t>
            </a:r>
            <a:r>
              <a:rPr lang="cs-CZ" sz="1400" i="1" dirty="0" err="1">
                <a:solidFill>
                  <a:srgbClr val="0000DC"/>
                </a:solidFill>
                <a:cs typeface="Arial" charset="0"/>
              </a:rPr>
              <a:t>Culicidae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                     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[čeleď]</a:t>
            </a: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            			</a:t>
            </a:r>
            <a:r>
              <a:rPr lang="cs-CZ" sz="1400" b="1" dirty="0" err="1">
                <a:solidFill>
                  <a:srgbClr val="0000DC"/>
                </a:solidFill>
                <a:cs typeface="Arial" charset="0"/>
              </a:rPr>
              <a:t>Flebotomové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  (</a:t>
            </a:r>
            <a:r>
              <a:rPr lang="cs-CZ" sz="1400" i="1" dirty="0" err="1">
                <a:solidFill>
                  <a:srgbClr val="0000DC"/>
                </a:solidFill>
                <a:cs typeface="Arial" charset="0"/>
              </a:rPr>
              <a:t>Psychodidae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             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[čeleď]</a:t>
            </a: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                      			</a:t>
            </a:r>
            <a:r>
              <a:rPr lang="cs-CZ" sz="1400" b="1" dirty="0" err="1">
                <a:solidFill>
                  <a:srgbClr val="0000DC"/>
                </a:solidFill>
                <a:cs typeface="Arial" charset="0"/>
              </a:rPr>
              <a:t>Pakomárcovití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  (</a:t>
            </a:r>
            <a:r>
              <a:rPr lang="cs-CZ" sz="1400" i="1" dirty="0" err="1">
                <a:solidFill>
                  <a:srgbClr val="0000DC"/>
                </a:solidFill>
                <a:cs typeface="Arial" charset="0"/>
              </a:rPr>
              <a:t>Ceratopogonidae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    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[čeleď]</a:t>
            </a: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          			</a:t>
            </a:r>
            <a:r>
              <a:rPr lang="cs-CZ" sz="1400" b="1" dirty="0" err="1">
                <a:solidFill>
                  <a:srgbClr val="0000DC"/>
                </a:solidFill>
                <a:cs typeface="Arial" charset="0"/>
              </a:rPr>
              <a:t>Muchničkovití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  (</a:t>
            </a:r>
            <a:r>
              <a:rPr lang="cs-CZ" sz="1400" i="1" dirty="0" err="1">
                <a:solidFill>
                  <a:srgbClr val="0000DC"/>
                </a:solidFill>
                <a:cs typeface="Arial" charset="0"/>
              </a:rPr>
              <a:t>Simuliidae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             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[čeleď]</a:t>
            </a: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          			</a:t>
            </a:r>
            <a:r>
              <a:rPr lang="cs-CZ" sz="1400" b="1" dirty="0" err="1">
                <a:solidFill>
                  <a:srgbClr val="0000DC"/>
                </a:solidFill>
                <a:cs typeface="Arial" charset="0"/>
              </a:rPr>
              <a:t>Ovádovití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  (</a:t>
            </a:r>
            <a:r>
              <a:rPr lang="cs-CZ" sz="1400" i="1" dirty="0" err="1">
                <a:solidFill>
                  <a:srgbClr val="0000DC"/>
                </a:solidFill>
                <a:cs typeface="Arial" charset="0"/>
              </a:rPr>
              <a:t>Tabanidae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                      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[čeleď]</a:t>
            </a: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          			</a:t>
            </a:r>
            <a:r>
              <a:rPr lang="cs-CZ" sz="1400" b="1" dirty="0" err="1">
                <a:solidFill>
                  <a:srgbClr val="0000DC"/>
                </a:solidFill>
                <a:cs typeface="Arial" charset="0"/>
              </a:rPr>
              <a:t>Bodalkovití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  (</a:t>
            </a:r>
            <a:r>
              <a:rPr lang="cs-CZ" sz="1400" i="1" dirty="0" err="1">
                <a:solidFill>
                  <a:srgbClr val="0000DC"/>
                </a:solidFill>
                <a:cs typeface="Arial" charset="0"/>
              </a:rPr>
              <a:t>Stomoxyidae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              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[čeleď]</a:t>
            </a: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          			</a:t>
            </a:r>
            <a:r>
              <a:rPr lang="cs-CZ" sz="1400" b="1" dirty="0" err="1">
                <a:solidFill>
                  <a:srgbClr val="0000DC"/>
                </a:solidFill>
                <a:cs typeface="Arial" charset="0"/>
              </a:rPr>
              <a:t>Glosiny</a:t>
            </a:r>
            <a:r>
              <a:rPr lang="cs-CZ" sz="1400" b="1" dirty="0">
                <a:solidFill>
                  <a:srgbClr val="0000DC"/>
                </a:solidFill>
                <a:cs typeface="Arial" charset="0"/>
              </a:rPr>
              <a:t> 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 (</a:t>
            </a:r>
            <a:r>
              <a:rPr lang="cs-CZ" sz="1400" i="1" dirty="0" err="1">
                <a:solidFill>
                  <a:srgbClr val="0000DC"/>
                </a:solidFill>
                <a:cs typeface="Arial" charset="0"/>
              </a:rPr>
              <a:t>Glossinidae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                      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[čeleď]</a:t>
            </a: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          			</a:t>
            </a:r>
            <a:r>
              <a:rPr lang="cs-CZ" sz="1400" b="1" dirty="0" err="1">
                <a:solidFill>
                  <a:srgbClr val="0000DC"/>
                </a:solidFill>
                <a:cs typeface="Arial" charset="0"/>
              </a:rPr>
              <a:t>Klošovití</a:t>
            </a:r>
            <a:r>
              <a:rPr lang="cs-CZ" sz="1400" b="1" dirty="0">
                <a:solidFill>
                  <a:srgbClr val="0000DC"/>
                </a:solidFill>
                <a:cs typeface="Arial" charset="0"/>
              </a:rPr>
              <a:t> 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 (</a:t>
            </a:r>
            <a:r>
              <a:rPr lang="cs-CZ" sz="1400" i="1" dirty="0" err="1">
                <a:solidFill>
                  <a:srgbClr val="0000DC"/>
                </a:solidFill>
                <a:cs typeface="Arial" charset="0"/>
              </a:rPr>
              <a:t>Hippoboscidae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                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[čeleď]</a:t>
            </a:r>
          </a:p>
          <a:p>
            <a:pPr eaLnBrk="1">
              <a:defRPr/>
            </a:pPr>
            <a:r>
              <a:rPr lang="cs-CZ" sz="1400" dirty="0">
                <a:solidFill>
                  <a:srgbClr val="0000DC"/>
                </a:solidFill>
                <a:cs typeface="Arial" charset="0"/>
              </a:rPr>
              <a:t>     	5. </a:t>
            </a:r>
            <a:r>
              <a:rPr lang="cs-CZ" sz="1400" b="1" dirty="0">
                <a:solidFill>
                  <a:srgbClr val="0000DC"/>
                </a:solidFill>
                <a:cs typeface="Arial" charset="0"/>
              </a:rPr>
              <a:t>Blechy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  (</a:t>
            </a:r>
            <a:r>
              <a:rPr lang="cs-CZ" sz="1400" i="1" dirty="0" err="1">
                <a:solidFill>
                  <a:srgbClr val="0000DC"/>
                </a:solidFill>
                <a:cs typeface="Arial" charset="0"/>
              </a:rPr>
              <a:t>Siphonaptera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1400" i="1" dirty="0">
                <a:solidFill>
                  <a:srgbClr val="0000DC"/>
                </a:solidFill>
                <a:cs typeface="Arial" charset="0"/>
              </a:rPr>
              <a:t>                        				</a:t>
            </a:r>
            <a:r>
              <a:rPr lang="cs-CZ" sz="1400" dirty="0">
                <a:solidFill>
                  <a:srgbClr val="0000DC"/>
                </a:solidFill>
                <a:cs typeface="Arial" charset="0"/>
              </a:rPr>
              <a:t>[řád]</a:t>
            </a:r>
          </a:p>
        </p:txBody>
      </p:sp>
    </p:spTree>
    <p:extLst>
      <p:ext uri="{BB962C8B-B14F-4D97-AF65-F5344CB8AC3E}">
        <p14:creationId xmlns:p14="http://schemas.microsoft.com/office/powerpoint/2010/main" val="2780579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1333413" y="232693"/>
            <a:ext cx="91440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>
                <a:solidFill>
                  <a:srgbClr val="0000DC"/>
                </a:solidFill>
                <a:ea typeface="MS Gothic" panose="020B0609070205080204" pitchFamily="49" charset="-128"/>
              </a:rPr>
              <a:t>Hematofágní</a:t>
            </a:r>
            <a:r>
              <a:rPr lang="cs-CZ" altLang="cs-CZ" b="1" dirty="0">
                <a:solidFill>
                  <a:srgbClr val="0000DC"/>
                </a:solidFill>
                <a:ea typeface="MS Gothic" panose="020B0609070205080204" pitchFamily="49" charset="-128"/>
              </a:rPr>
              <a:t> členovci – přenašeči (zejména) arbovirů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>
                <a:solidFill>
                  <a:srgbClr val="0000DC"/>
                </a:solidFill>
                <a:ea typeface="MS Gothic" panose="020B0609070205080204" pitchFamily="49" charset="-128"/>
              </a:rPr>
              <a:t>Arthropod-borne</a:t>
            </a:r>
            <a:r>
              <a:rPr lang="cs-CZ" altLang="cs-CZ" b="1" dirty="0">
                <a:solidFill>
                  <a:srgbClr val="0000DC"/>
                </a:solidFill>
                <a:ea typeface="MS Gothic" panose="020B0609070205080204" pitchFamily="49" charset="-128"/>
              </a:rPr>
              <a:t>/</a:t>
            </a:r>
            <a:r>
              <a:rPr lang="cs-CZ" altLang="cs-CZ" b="1" dirty="0" err="1">
                <a:solidFill>
                  <a:srgbClr val="0000DC"/>
                </a:solidFill>
                <a:ea typeface="MS Gothic" panose="020B0609070205080204" pitchFamily="49" charset="-128"/>
              </a:rPr>
              <a:t>vector-borne</a:t>
            </a:r>
            <a:r>
              <a:rPr lang="cs-CZ" altLang="cs-CZ" b="1" dirty="0">
                <a:solidFill>
                  <a:srgbClr val="0000DC"/>
                </a:solidFill>
                <a:ea typeface="MS Gothic" panose="020B0609070205080204" pitchFamily="49" charset="-128"/>
              </a:rPr>
              <a:t> </a:t>
            </a:r>
            <a:r>
              <a:rPr lang="cs-CZ" altLang="cs-CZ" b="1" dirty="0" err="1">
                <a:solidFill>
                  <a:srgbClr val="0000DC"/>
                </a:solidFill>
                <a:ea typeface="MS Gothic" panose="020B0609070205080204" pitchFamily="49" charset="-128"/>
              </a:rPr>
              <a:t>diseases</a:t>
            </a:r>
            <a:endParaRPr lang="cs-CZ" altLang="cs-CZ" b="1" dirty="0">
              <a:solidFill>
                <a:srgbClr val="0000DC"/>
              </a:solidFill>
              <a:ea typeface="MS Gothic" panose="020B0609070205080204" pitchFamily="49" charset="-128"/>
            </a:endParaRPr>
          </a:p>
        </p:txBody>
      </p:sp>
      <p:sp>
        <p:nvSpPr>
          <p:cNvPr id="10243" name="Text Box 2">
            <a:extLst>
              <a:ext uri="{FF2B5EF4-FFF2-40B4-BE49-F238E27FC236}">
                <a16:creationId xmlns:a16="http://schemas.microsoft.com/office/drawing/2014/main" id="{E173B80A-5E39-46DC-A36D-7D4082782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413" y="1857390"/>
            <a:ext cx="8763000" cy="4525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450"/>
              </a:spcBef>
              <a:buNone/>
              <a:defRPr/>
            </a:pPr>
            <a:r>
              <a:rPr lang="cs-CZ" altLang="cs-CZ" sz="1800" b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V Evropě se vyskytuje 50 arbovirů (</a:t>
            </a:r>
            <a:r>
              <a:rPr lang="cs-CZ" altLang="cs-CZ" sz="1800" b="1" dirty="0" err="1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Gratz</a:t>
            </a:r>
            <a:r>
              <a:rPr lang="cs-CZ" altLang="cs-CZ" sz="1800" b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, 2007):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defRPr/>
            </a:pPr>
            <a:r>
              <a:rPr lang="cs-CZ" altLang="cs-CZ" sz="2400" b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Klíšťata</a:t>
            </a:r>
            <a:r>
              <a:rPr lang="cs-CZ" altLang="cs-CZ" sz="2800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 </a:t>
            </a:r>
            <a:r>
              <a:rPr lang="cs-CZ" altLang="cs-CZ" sz="2000" i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(</a:t>
            </a:r>
            <a:r>
              <a:rPr lang="cs-CZ" altLang="cs-CZ" sz="2000" i="1" dirty="0" err="1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Ixodidae</a:t>
            </a:r>
            <a:r>
              <a:rPr lang="cs-CZ" altLang="cs-CZ" sz="2000" i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)</a:t>
            </a:r>
            <a:r>
              <a:rPr lang="cs-CZ" altLang="cs-CZ" sz="2000" i="1" dirty="0">
                <a:solidFill>
                  <a:srgbClr val="0000DC"/>
                </a:solidFill>
                <a:latin typeface="Times New Roman" pitchFamily="18" charset="0"/>
                <a:ea typeface="MS Gothic" pitchFamily="49" charset="-128"/>
                <a:cs typeface="Arial" charset="0"/>
              </a:rPr>
              <a:t>		</a:t>
            </a:r>
            <a:r>
              <a:rPr lang="cs-CZ" altLang="cs-CZ" sz="2000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26 arbovirů		</a:t>
            </a:r>
            <a:r>
              <a:rPr lang="cs-CZ" altLang="cs-CZ" sz="2000" b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CEE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defRPr/>
            </a:pPr>
            <a:r>
              <a:rPr lang="cs-CZ" altLang="cs-CZ" sz="2400" b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Komáři</a:t>
            </a:r>
            <a:r>
              <a:rPr lang="cs-CZ" altLang="cs-CZ" sz="2800" b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 </a:t>
            </a:r>
            <a:r>
              <a:rPr lang="cs-CZ" altLang="cs-CZ" sz="2000" i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(</a:t>
            </a:r>
            <a:r>
              <a:rPr lang="cs-CZ" altLang="cs-CZ" sz="2000" i="1" dirty="0" err="1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Culicidae</a:t>
            </a:r>
            <a:r>
              <a:rPr lang="cs-CZ" altLang="cs-CZ" sz="2000" i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)</a:t>
            </a:r>
            <a:r>
              <a:rPr lang="cs-CZ" altLang="cs-CZ" sz="2000" i="1" dirty="0">
                <a:solidFill>
                  <a:srgbClr val="0000DC"/>
                </a:solidFill>
                <a:latin typeface="Times New Roman" pitchFamily="18" charset="0"/>
                <a:ea typeface="MS Gothic" pitchFamily="49" charset="-128"/>
                <a:cs typeface="Arial" charset="0"/>
              </a:rPr>
              <a:t> 		</a:t>
            </a:r>
            <a:r>
              <a:rPr lang="cs-CZ" altLang="cs-CZ" sz="2000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9 arbovirů		</a:t>
            </a:r>
            <a:r>
              <a:rPr lang="cs-CZ" altLang="cs-CZ" sz="2000" b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SIN,</a:t>
            </a:r>
            <a:r>
              <a:rPr lang="cs-CZ" altLang="cs-CZ" sz="2000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 </a:t>
            </a:r>
            <a:r>
              <a:rPr lang="cs-CZ" altLang="cs-CZ" sz="2000" b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WN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defRPr/>
            </a:pPr>
            <a:r>
              <a:rPr lang="cs-CZ" altLang="cs-CZ" sz="2400" b="1" dirty="0" err="1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Flebotomové</a:t>
            </a:r>
            <a:r>
              <a:rPr lang="cs-CZ" altLang="cs-CZ" sz="2800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 </a:t>
            </a:r>
            <a:r>
              <a:rPr lang="cs-CZ" altLang="cs-CZ" sz="2000" i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(</a:t>
            </a:r>
            <a:r>
              <a:rPr lang="cs-CZ" altLang="cs-CZ" sz="2000" i="1" dirty="0" err="1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Psychodidae</a:t>
            </a:r>
            <a:r>
              <a:rPr lang="cs-CZ" altLang="cs-CZ" sz="2000" i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)</a:t>
            </a:r>
            <a:r>
              <a:rPr lang="cs-CZ" altLang="cs-CZ" sz="2000" i="1" dirty="0">
                <a:solidFill>
                  <a:srgbClr val="0000DC"/>
                </a:solidFill>
                <a:latin typeface="Times New Roman" pitchFamily="18" charset="0"/>
                <a:ea typeface="MS Gothic" pitchFamily="49" charset="-128"/>
                <a:cs typeface="Arial" charset="0"/>
              </a:rPr>
              <a:t>	</a:t>
            </a:r>
            <a:r>
              <a:rPr lang="cs-CZ" altLang="cs-CZ" sz="2000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7 arbovirů		</a:t>
            </a:r>
            <a:r>
              <a:rPr lang="cs-CZ" altLang="cs-CZ" sz="2000" b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SFN, SFS, TOS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defRPr/>
            </a:pPr>
            <a:r>
              <a:rPr lang="cs-CZ" altLang="cs-CZ" sz="2400" b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Klíšťáci</a:t>
            </a:r>
            <a:r>
              <a:rPr lang="cs-CZ" altLang="cs-CZ" sz="2400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 </a:t>
            </a:r>
            <a:r>
              <a:rPr lang="cs-CZ" altLang="cs-CZ" sz="2000" i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(</a:t>
            </a:r>
            <a:r>
              <a:rPr lang="cs-CZ" altLang="cs-CZ" sz="2000" i="1" dirty="0" err="1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Argasidae</a:t>
            </a:r>
            <a:r>
              <a:rPr lang="cs-CZ" altLang="cs-CZ" sz="2000" i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)</a:t>
            </a:r>
            <a:r>
              <a:rPr lang="cs-CZ" altLang="cs-CZ" sz="2000" i="1" dirty="0">
                <a:solidFill>
                  <a:srgbClr val="0000DC"/>
                </a:solidFill>
                <a:latin typeface="Times New Roman" pitchFamily="18" charset="0"/>
                <a:ea typeface="MS Gothic" pitchFamily="49" charset="-128"/>
                <a:cs typeface="Arial" charset="0"/>
              </a:rPr>
              <a:t> 		</a:t>
            </a:r>
            <a:r>
              <a:rPr lang="cs-CZ" altLang="cs-CZ" sz="2000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6 arbovirů		</a:t>
            </a:r>
            <a:r>
              <a:rPr lang="cs-CZ" altLang="cs-CZ" sz="2000" b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(WNV)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defRPr/>
            </a:pPr>
            <a:r>
              <a:rPr lang="cs-CZ" altLang="cs-CZ" sz="2400" b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Pakomárci</a:t>
            </a:r>
            <a:r>
              <a:rPr lang="cs-CZ" altLang="cs-CZ" sz="2800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 </a:t>
            </a:r>
            <a:r>
              <a:rPr lang="cs-CZ" altLang="cs-CZ" sz="2000" i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(</a:t>
            </a:r>
            <a:r>
              <a:rPr lang="cs-CZ" altLang="cs-CZ" sz="2000" i="1" dirty="0" err="1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Ceratopogonidae</a:t>
            </a:r>
            <a:r>
              <a:rPr lang="cs-CZ" altLang="cs-CZ" sz="2000" i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) </a:t>
            </a:r>
            <a:r>
              <a:rPr lang="cs-CZ" altLang="cs-CZ" sz="2000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2 arboviry		</a:t>
            </a:r>
            <a:r>
              <a:rPr lang="cs-CZ" altLang="cs-CZ" sz="2000" b="1" dirty="0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BTV, </a:t>
            </a:r>
            <a:r>
              <a:rPr lang="cs-CZ" altLang="cs-CZ" sz="2000" b="1" dirty="0" err="1">
                <a:solidFill>
                  <a:srgbClr val="0000DC"/>
                </a:solidFill>
                <a:ea typeface="MS Gothic" pitchFamily="49" charset="-128"/>
                <a:cs typeface="Arial" charset="0"/>
              </a:rPr>
              <a:t>Schmallenberg</a:t>
            </a:r>
            <a:endParaRPr lang="cs-CZ" altLang="cs-CZ" sz="2000" b="1" dirty="0">
              <a:solidFill>
                <a:srgbClr val="0000DC"/>
              </a:solidFill>
              <a:ea typeface="MS Gothic" pitchFamily="49" charset="-128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A50021"/>
              </a:buClr>
              <a:buNone/>
              <a:defRPr/>
            </a:pPr>
            <a:endParaRPr lang="cs-CZ" altLang="cs-CZ" sz="2000" b="1" dirty="0">
              <a:solidFill>
                <a:srgbClr val="0000DC"/>
              </a:solidFill>
              <a:ea typeface="MS Gothic" pitchFamily="49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3899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1524000" y="260350"/>
            <a:ext cx="91440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0000DC"/>
                </a:solidFill>
                <a:ea typeface="MS Gothic" panose="020B0609070205080204" pitchFamily="49" charset="-128"/>
              </a:rPr>
              <a:t>Taxonomická příslušnost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2C6F19DE-6282-4B25-8A42-FE75DD50A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489" y="1675702"/>
            <a:ext cx="8664575" cy="48164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00"/>
              </a:spcBef>
              <a:defRPr/>
            </a:pPr>
            <a:r>
              <a:rPr lang="cs-CZ" altLang="cs-CZ" sz="2000" b="1">
                <a:solidFill>
                  <a:srgbClr val="0000DC"/>
                </a:solidFill>
                <a:ea typeface="MS Gothic" pitchFamily="49" charset="-128"/>
              </a:rPr>
              <a:t>Arboviry </a:t>
            </a:r>
            <a:r>
              <a:rPr lang="cs-CZ" altLang="cs-CZ" sz="2000">
                <a:solidFill>
                  <a:srgbClr val="0000DC"/>
                </a:solidFill>
                <a:ea typeface="MS Gothic" pitchFamily="49" charset="-128"/>
              </a:rPr>
              <a:t>náležejí do 9 čeledí (celosvětově registrováno asi 500 arbovirů):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defRPr/>
            </a:pPr>
            <a:endParaRPr lang="cs-CZ" altLang="cs-CZ" sz="2000">
              <a:solidFill>
                <a:srgbClr val="0000DC"/>
              </a:solidFill>
              <a:ea typeface="MS Gothic" pitchFamily="49" charset="-128"/>
            </a:endParaRPr>
          </a:p>
          <a:p>
            <a:pPr eaLnBrk="1" hangingPunct="1">
              <a:lnSpc>
                <a:spcPct val="140000"/>
              </a:lnSpc>
              <a:spcBef>
                <a:spcPts val="500"/>
              </a:spcBef>
              <a:defRPr/>
            </a:pPr>
            <a:r>
              <a:rPr lang="cs-CZ" altLang="cs-CZ" sz="2000" b="1" i="1">
                <a:solidFill>
                  <a:srgbClr val="0000DC"/>
                </a:solidFill>
                <a:ea typeface="MS Gothic" pitchFamily="49" charset="-128"/>
              </a:rPr>
              <a:t>Bunyaviridae</a:t>
            </a:r>
            <a:r>
              <a:rPr lang="cs-CZ" altLang="cs-CZ" sz="2000" i="1">
                <a:solidFill>
                  <a:srgbClr val="0000DC"/>
                </a:solidFill>
                <a:ea typeface="MS Gothic" pitchFamily="49" charset="-128"/>
              </a:rPr>
              <a:t>		</a:t>
            </a:r>
            <a:r>
              <a:rPr lang="cs-CZ" altLang="cs-CZ" sz="2000">
                <a:solidFill>
                  <a:srgbClr val="0000DC"/>
                </a:solidFill>
                <a:ea typeface="MS Gothic" pitchFamily="49" charset="-128"/>
              </a:rPr>
              <a:t>(51%)		ssRNA (-)	CCHF, TAH, BAT</a:t>
            </a:r>
          </a:p>
          <a:p>
            <a:pPr eaLnBrk="1" hangingPunct="1">
              <a:lnSpc>
                <a:spcPct val="140000"/>
              </a:lnSpc>
              <a:spcBef>
                <a:spcPts val="500"/>
              </a:spcBef>
              <a:defRPr/>
            </a:pPr>
            <a:r>
              <a:rPr lang="cs-CZ" altLang="cs-CZ" sz="2000" b="1" i="1">
                <a:solidFill>
                  <a:srgbClr val="0000DC"/>
                </a:solidFill>
                <a:ea typeface="MS Gothic" pitchFamily="49" charset="-128"/>
              </a:rPr>
              <a:t>Reoviridae</a:t>
            </a:r>
            <a:r>
              <a:rPr lang="cs-CZ" altLang="cs-CZ" sz="2000" i="1">
                <a:solidFill>
                  <a:srgbClr val="0000DC"/>
                </a:solidFill>
                <a:ea typeface="MS Gothic" pitchFamily="49" charset="-128"/>
              </a:rPr>
              <a:t>		</a:t>
            </a:r>
            <a:r>
              <a:rPr lang="cs-CZ" altLang="cs-CZ" sz="2000">
                <a:solidFill>
                  <a:srgbClr val="0000DC"/>
                </a:solidFill>
                <a:ea typeface="MS Gothic" pitchFamily="49" charset="-128"/>
              </a:rPr>
              <a:t>(14%)		dsRNA (-)	TRB, EYA, CTF</a:t>
            </a:r>
          </a:p>
          <a:p>
            <a:pPr eaLnBrk="1" hangingPunct="1">
              <a:lnSpc>
                <a:spcPct val="140000"/>
              </a:lnSpc>
              <a:spcBef>
                <a:spcPts val="500"/>
              </a:spcBef>
              <a:defRPr/>
            </a:pPr>
            <a:r>
              <a:rPr lang="cs-CZ" altLang="cs-CZ" sz="2000" b="1" i="1">
                <a:solidFill>
                  <a:srgbClr val="0000DC"/>
                </a:solidFill>
                <a:ea typeface="MS Gothic" pitchFamily="49" charset="-128"/>
              </a:rPr>
              <a:t>Flaviviridae	</a:t>
            </a:r>
            <a:r>
              <a:rPr lang="cs-CZ" altLang="cs-CZ" sz="2000" i="1">
                <a:solidFill>
                  <a:srgbClr val="0000DC"/>
                </a:solidFill>
                <a:ea typeface="MS Gothic" pitchFamily="49" charset="-128"/>
              </a:rPr>
              <a:t>	</a:t>
            </a:r>
            <a:r>
              <a:rPr lang="cs-CZ" altLang="cs-CZ" sz="2000">
                <a:solidFill>
                  <a:srgbClr val="0000DC"/>
                </a:solidFill>
                <a:ea typeface="MS Gothic" pitchFamily="49" charset="-128"/>
              </a:rPr>
              <a:t>(12%)		ssRNA (+)	CEE, YF, WN, DEN</a:t>
            </a:r>
          </a:p>
          <a:p>
            <a:pPr eaLnBrk="1" hangingPunct="1">
              <a:lnSpc>
                <a:spcPct val="140000"/>
              </a:lnSpc>
              <a:spcBef>
                <a:spcPts val="500"/>
              </a:spcBef>
              <a:defRPr/>
            </a:pPr>
            <a:r>
              <a:rPr lang="cs-CZ" altLang="cs-CZ" sz="2000" b="1" i="1">
                <a:solidFill>
                  <a:srgbClr val="0000DC"/>
                </a:solidFill>
                <a:ea typeface="MS Gothic" pitchFamily="49" charset="-128"/>
              </a:rPr>
              <a:t>Rhabdoviridae	</a:t>
            </a:r>
            <a:r>
              <a:rPr lang="cs-CZ" altLang="cs-CZ" sz="2000" i="1">
                <a:solidFill>
                  <a:srgbClr val="0000DC"/>
                </a:solidFill>
                <a:ea typeface="MS Gothic" pitchFamily="49" charset="-128"/>
              </a:rPr>
              <a:t>	</a:t>
            </a:r>
            <a:r>
              <a:rPr lang="cs-CZ" altLang="cs-CZ" sz="2000">
                <a:solidFill>
                  <a:srgbClr val="0000DC"/>
                </a:solidFill>
                <a:ea typeface="MS Gothic" pitchFamily="49" charset="-128"/>
              </a:rPr>
              <a:t>(10%)		ssRNA (-) 	VSV</a:t>
            </a:r>
          </a:p>
          <a:p>
            <a:pPr eaLnBrk="1" hangingPunct="1">
              <a:lnSpc>
                <a:spcPct val="140000"/>
              </a:lnSpc>
              <a:spcBef>
                <a:spcPts val="450"/>
              </a:spcBef>
              <a:defRPr/>
            </a:pPr>
            <a:r>
              <a:rPr lang="cs-CZ" altLang="cs-CZ" sz="2000" b="1" i="1">
                <a:solidFill>
                  <a:srgbClr val="0000DC"/>
                </a:solidFill>
                <a:ea typeface="MS Gothic" pitchFamily="49" charset="-128"/>
              </a:rPr>
              <a:t>Togaviridae</a:t>
            </a:r>
            <a:r>
              <a:rPr lang="cs-CZ" altLang="cs-CZ" sz="2000" i="1">
                <a:solidFill>
                  <a:srgbClr val="0000DC"/>
                </a:solidFill>
                <a:ea typeface="MS Gothic" pitchFamily="49" charset="-128"/>
              </a:rPr>
              <a:t>		</a:t>
            </a:r>
            <a:r>
              <a:rPr lang="cs-CZ" altLang="cs-CZ" sz="2000">
                <a:solidFill>
                  <a:srgbClr val="0000DC"/>
                </a:solidFill>
                <a:ea typeface="MS Gothic" pitchFamily="49" charset="-128"/>
              </a:rPr>
              <a:t>(8%)		ssRNA (+)	SIN, VEE, EEE, WEE</a:t>
            </a:r>
          </a:p>
          <a:p>
            <a:pPr eaLnBrk="1" hangingPunct="1">
              <a:lnSpc>
                <a:spcPct val="140000"/>
              </a:lnSpc>
              <a:spcBef>
                <a:spcPts val="500"/>
              </a:spcBef>
              <a:defRPr/>
            </a:pPr>
            <a:r>
              <a:rPr lang="cs-CZ" altLang="cs-CZ" sz="2000" b="1" i="1">
                <a:solidFill>
                  <a:srgbClr val="0000DC"/>
                </a:solidFill>
                <a:ea typeface="MS Gothic" pitchFamily="49" charset="-128"/>
              </a:rPr>
              <a:t>Orthomyxoviridae</a:t>
            </a:r>
            <a:r>
              <a:rPr lang="cs-CZ" altLang="cs-CZ" sz="2000" i="1">
                <a:solidFill>
                  <a:srgbClr val="0000DC"/>
                </a:solidFill>
                <a:ea typeface="MS Gothic" pitchFamily="49" charset="-128"/>
              </a:rPr>
              <a:t>	</a:t>
            </a:r>
            <a:r>
              <a:rPr lang="cs-CZ" altLang="cs-CZ" sz="2000">
                <a:solidFill>
                  <a:srgbClr val="0000DC"/>
                </a:solidFill>
                <a:ea typeface="MS Gothic" pitchFamily="49" charset="-128"/>
              </a:rPr>
              <a:t>(</a:t>
            </a:r>
            <a:r>
              <a:rPr lang="cs-CZ" altLang="cs-CZ" sz="2000">
                <a:solidFill>
                  <a:srgbClr val="0000DC"/>
                </a:solidFill>
                <a:ea typeface="MS Gothic" pitchFamily="49" charset="-128"/>
                <a:cs typeface="Times New Roman" pitchFamily="18" charset="0"/>
              </a:rPr>
              <a:t>&lt;</a:t>
            </a:r>
            <a:r>
              <a:rPr lang="cs-CZ" altLang="cs-CZ" sz="2000">
                <a:solidFill>
                  <a:srgbClr val="0000DC"/>
                </a:solidFill>
                <a:ea typeface="MS Gothic" pitchFamily="49" charset="-128"/>
              </a:rPr>
              <a:t>1%)		ssRNA (-)	THO, DHO</a:t>
            </a:r>
          </a:p>
          <a:p>
            <a:pPr eaLnBrk="1" hangingPunct="1">
              <a:lnSpc>
                <a:spcPct val="140000"/>
              </a:lnSpc>
              <a:spcBef>
                <a:spcPts val="500"/>
              </a:spcBef>
              <a:defRPr/>
            </a:pPr>
            <a:r>
              <a:rPr lang="cs-CZ" altLang="cs-CZ" sz="2000" b="1" i="1">
                <a:solidFill>
                  <a:srgbClr val="0000DC"/>
                </a:solidFill>
                <a:ea typeface="MS Gothic" pitchFamily="49" charset="-128"/>
              </a:rPr>
              <a:t>Poxviridae</a:t>
            </a:r>
            <a:r>
              <a:rPr lang="cs-CZ" altLang="cs-CZ" sz="2000" i="1">
                <a:solidFill>
                  <a:srgbClr val="0000DC"/>
                </a:solidFill>
                <a:ea typeface="MS Gothic" pitchFamily="49" charset="-128"/>
              </a:rPr>
              <a:t>		</a:t>
            </a:r>
            <a:r>
              <a:rPr lang="cs-CZ" altLang="cs-CZ" sz="2000">
                <a:solidFill>
                  <a:srgbClr val="0000DC"/>
                </a:solidFill>
                <a:ea typeface="MS Gothic" pitchFamily="49" charset="-128"/>
              </a:rPr>
              <a:t>(&lt;1%)		dsDNA</a:t>
            </a:r>
            <a:r>
              <a:rPr lang="cs-CZ" altLang="cs-CZ" sz="2000" i="1">
                <a:solidFill>
                  <a:srgbClr val="0000DC"/>
                </a:solidFill>
                <a:ea typeface="MS Gothic" pitchFamily="49" charset="-128"/>
              </a:rPr>
              <a:t> </a:t>
            </a:r>
          </a:p>
          <a:p>
            <a:pPr eaLnBrk="1" hangingPunct="1">
              <a:lnSpc>
                <a:spcPct val="140000"/>
              </a:lnSpc>
              <a:spcBef>
                <a:spcPts val="350"/>
              </a:spcBef>
              <a:defRPr/>
            </a:pPr>
            <a:r>
              <a:rPr lang="cs-CZ" altLang="cs-CZ" sz="1400" b="1" i="1">
                <a:solidFill>
                  <a:srgbClr val="0000DC"/>
                </a:solidFill>
                <a:ea typeface="MS Gothic" pitchFamily="49" charset="-128"/>
              </a:rPr>
              <a:t>Asfaviridae</a:t>
            </a:r>
            <a:r>
              <a:rPr lang="cs-CZ" altLang="cs-CZ" sz="1400" i="1">
                <a:solidFill>
                  <a:srgbClr val="0000DC"/>
                </a:solidFill>
                <a:ea typeface="MS Gothic" pitchFamily="49" charset="-128"/>
              </a:rPr>
              <a:t>			</a:t>
            </a:r>
            <a:r>
              <a:rPr lang="cs-CZ" altLang="cs-CZ" sz="1400">
                <a:solidFill>
                  <a:srgbClr val="0000DC"/>
                </a:solidFill>
                <a:ea typeface="MS Gothic" pitchFamily="49" charset="-128"/>
              </a:rPr>
              <a:t>(&lt;1%)		dsDNA		ASF </a:t>
            </a:r>
          </a:p>
          <a:p>
            <a:pPr eaLnBrk="1" hangingPunct="1">
              <a:lnSpc>
                <a:spcPct val="140000"/>
              </a:lnSpc>
              <a:spcBef>
                <a:spcPts val="350"/>
              </a:spcBef>
              <a:defRPr/>
            </a:pPr>
            <a:r>
              <a:rPr lang="cs-CZ" altLang="cs-CZ" sz="1400" b="1" i="1">
                <a:solidFill>
                  <a:srgbClr val="0000DC"/>
                </a:solidFill>
                <a:ea typeface="MS Gothic" pitchFamily="49" charset="-128"/>
              </a:rPr>
              <a:t>Nodaviridae		 	</a:t>
            </a:r>
            <a:r>
              <a:rPr lang="cs-CZ" altLang="cs-CZ" sz="1400">
                <a:solidFill>
                  <a:srgbClr val="0000DC"/>
                </a:solidFill>
                <a:ea typeface="MS Gothic" pitchFamily="49" charset="-128"/>
              </a:rPr>
              <a:t>(&lt;1%)		ssRNA</a:t>
            </a:r>
          </a:p>
          <a:p>
            <a:pPr eaLnBrk="1" hangingPunct="1">
              <a:lnSpc>
                <a:spcPct val="140000"/>
              </a:lnSpc>
              <a:spcBef>
                <a:spcPts val="350"/>
              </a:spcBef>
              <a:defRPr/>
            </a:pPr>
            <a:endParaRPr lang="cs-CZ" altLang="cs-CZ" sz="1400">
              <a:solidFill>
                <a:srgbClr val="0000DC"/>
              </a:solidFill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15210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ovéPole 1"/>
          <p:cNvSpPr txBox="1">
            <a:spLocks noChangeArrowheads="1"/>
          </p:cNvSpPr>
          <p:nvPr/>
        </p:nvSpPr>
        <p:spPr bwMode="auto">
          <a:xfrm>
            <a:off x="4007594" y="277813"/>
            <a:ext cx="3106270" cy="584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0000DC"/>
                </a:solidFill>
              </a:rPr>
              <a:t>Klíšťata (</a:t>
            </a:r>
            <a:r>
              <a:rPr lang="cs-CZ" altLang="cs-CZ" i="1" dirty="0" err="1">
                <a:solidFill>
                  <a:srgbClr val="0000DC"/>
                </a:solidFill>
              </a:rPr>
              <a:t>Ixodides</a:t>
            </a:r>
            <a:r>
              <a:rPr lang="cs-CZ" altLang="cs-CZ" dirty="0">
                <a:solidFill>
                  <a:srgbClr val="0000DC"/>
                </a:solidFill>
              </a:rPr>
              <a:t>)</a:t>
            </a:r>
          </a:p>
        </p:txBody>
      </p:sp>
      <p:sp>
        <p:nvSpPr>
          <p:cNvPr id="17411" name="TextovéPole 2"/>
          <p:cNvSpPr txBox="1">
            <a:spLocks noChangeArrowheads="1"/>
          </p:cNvSpPr>
          <p:nvPr/>
        </p:nvSpPr>
        <p:spPr bwMode="auto">
          <a:xfrm>
            <a:off x="2063751" y="862013"/>
            <a:ext cx="756126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0000D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0000D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0000DC"/>
                </a:solidFill>
              </a:rPr>
              <a:t>gnathosoma</a:t>
            </a:r>
            <a:r>
              <a:rPr lang="cs-CZ" altLang="cs-CZ" sz="2400" dirty="0">
                <a:solidFill>
                  <a:srgbClr val="0000DC"/>
                </a:solidFill>
              </a:rPr>
              <a:t>, </a:t>
            </a:r>
            <a:r>
              <a:rPr lang="cs-CZ" altLang="cs-CZ" sz="2400" dirty="0" err="1">
                <a:solidFill>
                  <a:srgbClr val="0000DC"/>
                </a:solidFill>
              </a:rPr>
              <a:t>idiosoma</a:t>
            </a:r>
            <a:r>
              <a:rPr lang="cs-CZ" altLang="cs-CZ" sz="2400" dirty="0">
                <a:solidFill>
                  <a:srgbClr val="0000DC"/>
                </a:solidFill>
              </a:rPr>
              <a:t>, </a:t>
            </a:r>
            <a:r>
              <a:rPr lang="cs-CZ" altLang="cs-CZ" sz="2400" dirty="0" err="1">
                <a:solidFill>
                  <a:srgbClr val="0000DC"/>
                </a:solidFill>
              </a:rPr>
              <a:t>hypostom</a:t>
            </a:r>
            <a:r>
              <a:rPr lang="cs-CZ" altLang="cs-CZ" sz="2400" dirty="0">
                <a:solidFill>
                  <a:srgbClr val="0000DC"/>
                </a:solidFill>
              </a:rPr>
              <a:t>, chelicery a </a:t>
            </a:r>
            <a:r>
              <a:rPr lang="cs-CZ" altLang="cs-CZ" sz="2400" dirty="0" err="1">
                <a:solidFill>
                  <a:srgbClr val="0000DC"/>
                </a:solidFill>
              </a:rPr>
              <a:t>palpy</a:t>
            </a:r>
            <a:r>
              <a:rPr lang="cs-CZ" altLang="cs-CZ" sz="2400" dirty="0">
                <a:solidFill>
                  <a:srgbClr val="0000DC"/>
                </a:solidFill>
              </a:rPr>
              <a:t> (makadla), </a:t>
            </a:r>
            <a:r>
              <a:rPr lang="cs-CZ" altLang="cs-CZ" sz="2400" dirty="0" err="1">
                <a:solidFill>
                  <a:srgbClr val="0000DC"/>
                </a:solidFill>
              </a:rPr>
              <a:t>scutum</a:t>
            </a:r>
            <a:endParaRPr lang="cs-CZ" altLang="cs-CZ" sz="2400" dirty="0">
              <a:solidFill>
                <a:srgbClr val="0000D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0000D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larvy 3. páry nohou, nymfy a imaga 4. páry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0000D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vývoj: larva</a:t>
            </a:r>
            <a:r>
              <a:rPr lang="cs-CZ" altLang="cs-CZ" sz="2400" dirty="0">
                <a:solidFill>
                  <a:srgbClr val="0000DC"/>
                </a:solidFill>
                <a:sym typeface="Symbol" panose="05050102010706020507" pitchFamily="18" charset="2"/>
              </a:rPr>
              <a:t> nymfa imago</a:t>
            </a:r>
            <a:endParaRPr lang="cs-CZ" altLang="cs-CZ" sz="2400" dirty="0">
              <a:solidFill>
                <a:srgbClr val="0000D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0000D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hostitelské cykly (jedno,- dvou-, </a:t>
            </a:r>
            <a:r>
              <a:rPr lang="cs-CZ" altLang="cs-CZ" sz="2400" dirty="0" err="1">
                <a:solidFill>
                  <a:srgbClr val="0000DC"/>
                </a:solidFill>
              </a:rPr>
              <a:t>tříhostitelský</a:t>
            </a:r>
            <a:r>
              <a:rPr lang="cs-CZ" altLang="cs-CZ" sz="2400" dirty="0">
                <a:solidFill>
                  <a:srgbClr val="0000DC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0000D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samice klade 500-10000 vajíček po  plném nasátí krví a oplození samečkem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0000D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45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4" y="2276476"/>
            <a:ext cx="40925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628776"/>
            <a:ext cx="4851400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ovéPole 3"/>
          <p:cNvSpPr txBox="1">
            <a:spLocks noChangeArrowheads="1"/>
          </p:cNvSpPr>
          <p:nvPr/>
        </p:nvSpPr>
        <p:spPr bwMode="auto">
          <a:xfrm>
            <a:off x="3935414" y="260351"/>
            <a:ext cx="4537075" cy="646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rgbClr val="0000DC"/>
                </a:solidFill>
              </a:rPr>
              <a:t>Vývojový cyklus klíšťat</a:t>
            </a:r>
          </a:p>
        </p:txBody>
      </p:sp>
    </p:spTree>
    <p:extLst>
      <p:ext uri="{BB962C8B-B14F-4D97-AF65-F5344CB8AC3E}">
        <p14:creationId xmlns:p14="http://schemas.microsoft.com/office/powerpoint/2010/main" val="3711673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3001468" y="260729"/>
            <a:ext cx="5932807" cy="594948"/>
          </a:xfrm>
        </p:spPr>
        <p:txBody>
          <a:bodyPr/>
          <a:lstStyle/>
          <a:p>
            <a:r>
              <a:rPr lang="cs-CZ" altLang="cs-CZ" sz="3200" dirty="0">
                <a:solidFill>
                  <a:srgbClr val="0000DC"/>
                </a:solidFill>
              </a:rPr>
              <a:t>Klíště obecné (</a:t>
            </a:r>
            <a:r>
              <a:rPr lang="cs-CZ" altLang="cs-CZ" sz="3200" i="1" dirty="0" err="1">
                <a:solidFill>
                  <a:srgbClr val="0000DC"/>
                </a:solidFill>
              </a:rPr>
              <a:t>Ixodes</a:t>
            </a:r>
            <a:r>
              <a:rPr lang="cs-CZ" altLang="cs-CZ" sz="3200" i="1" dirty="0">
                <a:solidFill>
                  <a:srgbClr val="0000DC"/>
                </a:solidFill>
              </a:rPr>
              <a:t> </a:t>
            </a:r>
            <a:r>
              <a:rPr lang="cs-CZ" altLang="cs-CZ" sz="3200" i="1" dirty="0" err="1">
                <a:solidFill>
                  <a:srgbClr val="0000DC"/>
                </a:solidFill>
              </a:rPr>
              <a:t>ricinus</a:t>
            </a:r>
            <a:r>
              <a:rPr lang="cs-CZ" altLang="cs-CZ" sz="3200" dirty="0">
                <a:solidFill>
                  <a:srgbClr val="0000DC"/>
                </a:solidFill>
              </a:rPr>
              <a:t>)</a:t>
            </a:r>
          </a:p>
        </p:txBody>
      </p:sp>
      <p:pic>
        <p:nvPicPr>
          <p:cNvPr id="19459" name="Picture 3" descr="Ixod sa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077913"/>
            <a:ext cx="3246438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Ixod sam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1112839"/>
            <a:ext cx="3455988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ixod nymf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3933826"/>
            <a:ext cx="3749675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202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2883037" y="442823"/>
            <a:ext cx="5790701" cy="619623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/>
              <a:t>Kopulující pár </a:t>
            </a:r>
            <a:r>
              <a:rPr lang="cs-CZ" altLang="cs-CZ" i="1" dirty="0"/>
              <a:t>I. </a:t>
            </a:r>
            <a:r>
              <a:rPr lang="cs-CZ" altLang="cs-CZ" i="1" dirty="0" err="1"/>
              <a:t>ricinus</a:t>
            </a:r>
            <a:endParaRPr lang="cs-CZ" altLang="cs-CZ" i="1" dirty="0"/>
          </a:p>
        </p:txBody>
      </p:sp>
      <p:pic>
        <p:nvPicPr>
          <p:cNvPr id="20483" name="Picture 2" descr="G:\UBO AVCR\rukopisy\skripta_kniha\Photos Hubalek_Rudolf CD Springer Figures\Chapter 6\6.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8" t="5930" r="20969" b="2412"/>
          <a:stretch>
            <a:fillRect/>
          </a:stretch>
        </p:blipFill>
        <p:spPr bwMode="auto">
          <a:xfrm>
            <a:off x="3441701" y="1268413"/>
            <a:ext cx="5387975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597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4818651" cy="45157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 err="1"/>
              <a:t>Hypostom</a:t>
            </a:r>
            <a:r>
              <a:rPr lang="cs-CZ" altLang="cs-CZ" dirty="0"/>
              <a:t> </a:t>
            </a:r>
            <a:r>
              <a:rPr lang="cs-CZ" altLang="cs-CZ" i="1" dirty="0"/>
              <a:t>I. </a:t>
            </a:r>
            <a:r>
              <a:rPr lang="cs-CZ" altLang="cs-CZ" i="1" dirty="0" err="1"/>
              <a:t>ricinus</a:t>
            </a:r>
            <a:endParaRPr lang="cs-CZ" altLang="cs-CZ" i="1" dirty="0"/>
          </a:p>
        </p:txBody>
      </p:sp>
      <p:pic>
        <p:nvPicPr>
          <p:cNvPr id="22531" name="Picture 2" descr="G:\UBO AVCR\rukopisy\skripta_kniha\Photos Hubalek_Rudolf CD Springer Figures\Chapter 6\6.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700214"/>
            <a:ext cx="6538912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728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2886189" y="382860"/>
            <a:ext cx="5878285" cy="60120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/>
              <a:t>Nasáté samice </a:t>
            </a:r>
            <a:r>
              <a:rPr lang="cs-CZ" altLang="cs-CZ" i="1" dirty="0"/>
              <a:t>I. </a:t>
            </a:r>
            <a:r>
              <a:rPr lang="cs-CZ" altLang="cs-CZ" i="1" dirty="0" err="1"/>
              <a:t>ricinus</a:t>
            </a:r>
            <a:endParaRPr lang="cs-CZ" altLang="cs-CZ" i="1" dirty="0"/>
          </a:p>
        </p:txBody>
      </p:sp>
      <p:pic>
        <p:nvPicPr>
          <p:cNvPr id="23555" name="Picture 2" descr="G:\UBO AVCR\rukopisy\skripta_kniha\Photos Hubalek_Rudolf CD Springer Figures\Chapter 6\6.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7" b="5472"/>
          <a:stretch>
            <a:fillRect/>
          </a:stretch>
        </p:blipFill>
        <p:spPr bwMode="auto">
          <a:xfrm>
            <a:off x="3432176" y="1312864"/>
            <a:ext cx="4786313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816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3037341" y="393065"/>
            <a:ext cx="5941195" cy="591004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/>
              <a:t>Typický biotop </a:t>
            </a:r>
            <a:r>
              <a:rPr lang="cs-CZ" altLang="cs-CZ" i="1" dirty="0"/>
              <a:t>I. </a:t>
            </a:r>
            <a:r>
              <a:rPr lang="cs-CZ" altLang="cs-CZ" i="1" dirty="0" err="1"/>
              <a:t>ricinus</a:t>
            </a:r>
            <a:endParaRPr lang="cs-CZ" altLang="cs-CZ" i="1" dirty="0"/>
          </a:p>
        </p:txBody>
      </p:sp>
      <p:pic>
        <p:nvPicPr>
          <p:cNvPr id="24579" name="Picture 2" descr="G:\UBO AVCR\rukopisy\skripta_kniha\Photos Hubalek_Rudolf CD Springer Figures\Chapter 5\5.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268414"/>
            <a:ext cx="6929438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43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2384425" cy="2078038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5300664"/>
            <a:ext cx="24828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2492376"/>
            <a:ext cx="2124075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6" y="4838700"/>
            <a:ext cx="218122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"/>
            <a:ext cx="294798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3860801"/>
            <a:ext cx="24161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80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078039"/>
            <a:ext cx="238442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81" name="Picture 2" descr="G:\UBO AVCR\rukopisy\skripta_kniha\Photos Hubalek_Rudolf CD Springer Figures\Chapter 6\6.1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5" t="5107" r="18269" b="2998"/>
          <a:stretch>
            <a:fillRect/>
          </a:stretch>
        </p:blipFill>
        <p:spPr bwMode="auto">
          <a:xfrm>
            <a:off x="1524000" y="4437064"/>
            <a:ext cx="238125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" descr="G:\UBO AVCR\rukopisy\skripta_kniha\Photos Hubalek_Rudolf CD Springer Figures\Chapter 6\6.2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6" y="3789364"/>
            <a:ext cx="2390775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6" descr="G:\UBO AVCR\rukopisy\skripta_kniha\Členovci\Tsetse\_G.p. nasatá_0013_filtered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5481638"/>
            <a:ext cx="2398712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" descr="G:\UBO AVCR\rukopisy\skripta_kniha\Photos Hubalek_Rudolf CD Springer Figures\Chapter 6\6.4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21629" r="9827" b="15063"/>
          <a:stretch>
            <a:fillRect/>
          </a:stretch>
        </p:blipFill>
        <p:spPr bwMode="auto">
          <a:xfrm>
            <a:off x="8442326" y="-34925"/>
            <a:ext cx="22256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2">
            <a:extLst>
              <a:ext uri="{FF2B5EF4-FFF2-40B4-BE49-F238E27FC236}">
                <a16:creationId xmlns:a16="http://schemas.microsoft.com/office/drawing/2014/main" id="{CBE3567D-6676-4038-952C-D398635A3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1" y="2060576"/>
            <a:ext cx="4657725" cy="1755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3200" b="1" dirty="0" err="1">
                <a:solidFill>
                  <a:srgbClr val="FF0000"/>
                </a:solidFill>
                <a:latin typeface="+mj-lt"/>
              </a:rPr>
              <a:t>Hematofágní</a:t>
            </a:r>
            <a:r>
              <a:rPr lang="cs-CZ" sz="3200" b="1" dirty="0">
                <a:solidFill>
                  <a:srgbClr val="FF0000"/>
                </a:solidFill>
                <a:latin typeface="+mj-lt"/>
              </a:rPr>
              <a:t> členovci jako přenašeči </a:t>
            </a:r>
            <a:r>
              <a:rPr lang="cs-CZ" sz="3200" b="1" dirty="0" err="1">
                <a:solidFill>
                  <a:srgbClr val="FF0000"/>
                </a:solidFill>
                <a:latin typeface="+mj-lt"/>
              </a:rPr>
              <a:t>zoonotických</a:t>
            </a:r>
            <a:r>
              <a:rPr lang="cs-CZ" sz="3200" b="1" dirty="0">
                <a:solidFill>
                  <a:srgbClr val="FF0000"/>
                </a:solidFill>
                <a:latin typeface="+mj-lt"/>
              </a:rPr>
              <a:t> virů</a:t>
            </a:r>
            <a:endParaRPr lang="cs-CZ" altLang="cs-CZ" sz="3200" dirty="0">
              <a:solidFill>
                <a:schemeClr val="bg1"/>
              </a:solidFill>
              <a:latin typeface="+mj-lt"/>
              <a:ea typeface="MS Gothic" pitchFamily="49" charset="-128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cs-CZ" altLang="cs-CZ" sz="1200" dirty="0">
              <a:solidFill>
                <a:srgbClr val="000000"/>
              </a:solidFill>
              <a:latin typeface="+mj-lt"/>
              <a:ea typeface="MS Gothic" pitchFamily="49" charset="-128"/>
            </a:endParaRPr>
          </a:p>
        </p:txBody>
      </p:sp>
      <p:pic>
        <p:nvPicPr>
          <p:cNvPr id="3086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"/>
            <a:ext cx="24479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3710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UBO AVCR\rukopisy\skripta_kniha\Photos Hubalek_Rudolf CD Springer Figures\Chapter 5\5.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1268414"/>
            <a:ext cx="74168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Nadpis 1"/>
          <p:cNvSpPr txBox="1">
            <a:spLocks/>
          </p:cNvSpPr>
          <p:nvPr/>
        </p:nvSpPr>
        <p:spPr bwMode="auto">
          <a:xfrm>
            <a:off x="1981200" y="274638"/>
            <a:ext cx="8229600" cy="7655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>
                <a:solidFill>
                  <a:srgbClr val="0000DC"/>
                </a:solidFill>
              </a:rPr>
              <a:t>Typický biotop </a:t>
            </a:r>
            <a:r>
              <a:rPr lang="cs-CZ" altLang="cs-CZ" sz="4400" i="1" dirty="0">
                <a:solidFill>
                  <a:srgbClr val="0000DC"/>
                </a:solidFill>
              </a:rPr>
              <a:t>I. </a:t>
            </a:r>
            <a:r>
              <a:rPr lang="cs-CZ" altLang="cs-CZ" sz="4400" i="1" dirty="0" err="1">
                <a:solidFill>
                  <a:srgbClr val="0000DC"/>
                </a:solidFill>
              </a:rPr>
              <a:t>ricinus</a:t>
            </a:r>
            <a:endParaRPr lang="cs-CZ" altLang="cs-CZ" sz="4400" i="1" dirty="0">
              <a:solidFill>
                <a:srgbClr val="0000D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4400" i="1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5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Image00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4200" y="3213100"/>
            <a:ext cx="4572000" cy="3403600"/>
          </a:xfrm>
          <a:noFill/>
        </p:spPr>
      </p:pic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6600825" y="260351"/>
            <a:ext cx="25923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i="1" dirty="0" err="1">
                <a:solidFill>
                  <a:srgbClr val="0000DC"/>
                </a:solidFill>
                <a:latin typeface="Arial" panose="020B0604020202020204" pitchFamily="34" charset="0"/>
              </a:rPr>
              <a:t>Ixodes</a:t>
            </a:r>
            <a:r>
              <a:rPr lang="cs-CZ" altLang="cs-CZ" sz="2800" b="1" i="1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b="1" i="1" dirty="0" err="1">
                <a:solidFill>
                  <a:srgbClr val="0000DC"/>
                </a:solidFill>
                <a:latin typeface="Arial" panose="020B0604020202020204" pitchFamily="34" charset="0"/>
              </a:rPr>
              <a:t>ricinus</a:t>
            </a:r>
            <a:endParaRPr lang="cs-CZ" altLang="cs-CZ" sz="2800" b="1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27652" name="Picture 7" descr="Image029"/>
          <p:cNvPicPr>
            <a:picLocks noChangeAspect="1" noChangeArrowheads="1"/>
          </p:cNvPicPr>
          <p:nvPr/>
        </p:nvPicPr>
        <p:blipFill>
          <a:blip r:embed="rId3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33376"/>
            <a:ext cx="45370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6672264" y="765175"/>
            <a:ext cx="26638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600" b="1" dirty="0">
                <a:solidFill>
                  <a:srgbClr val="0000DC"/>
                </a:solidFill>
                <a:latin typeface="Arial" panose="020B0604020202020204" pitchFamily="34" charset="0"/>
              </a:rPr>
              <a:t>Klíště obecné</a:t>
            </a:r>
          </a:p>
        </p:txBody>
      </p:sp>
      <p:sp>
        <p:nvSpPr>
          <p:cNvPr id="27654" name="Text Box 9"/>
          <p:cNvSpPr txBox="1">
            <a:spLocks noChangeArrowheads="1"/>
          </p:cNvSpPr>
          <p:nvPr/>
        </p:nvSpPr>
        <p:spPr bwMode="auto">
          <a:xfrm>
            <a:off x="1847850" y="3933825"/>
            <a:ext cx="41036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 dirty="0">
                <a:solidFill>
                  <a:srgbClr val="0000DC"/>
                </a:solidFill>
                <a:latin typeface="Arial" panose="020B0604020202020204" pitchFamily="34" charset="0"/>
              </a:rPr>
              <a:t>Přenos virů: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>
                <a:solidFill>
                  <a:srgbClr val="0000DC"/>
                </a:solidFill>
                <a:latin typeface="Arial" panose="020B0604020202020204" pitchFamily="34" charset="0"/>
              </a:rPr>
              <a:t>virus klíšťové encefalitidy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000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 dirty="0">
                <a:solidFill>
                  <a:srgbClr val="0000DC"/>
                </a:solidFill>
                <a:latin typeface="Arial" panose="020B0604020202020204" pitchFamily="34" charset="0"/>
              </a:rPr>
              <a:t>Výskyt v ČR:</a:t>
            </a:r>
            <a:r>
              <a:rPr lang="cs-CZ" altLang="cs-CZ" sz="1800" b="1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DC"/>
                </a:solidFill>
                <a:latin typeface="Arial" panose="020B0604020202020204" pitchFamily="34" charset="0"/>
              </a:rPr>
              <a:t>po celém území</a:t>
            </a:r>
          </a:p>
        </p:txBody>
      </p:sp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6672263" y="1412875"/>
            <a:ext cx="3744912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>
                <a:solidFill>
                  <a:srgbClr val="0000DC"/>
                </a:solidFill>
                <a:latin typeface="Arial" panose="020B0604020202020204" pitchFamily="34" charset="0"/>
              </a:rPr>
              <a:t>listnaté a smíšené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DC"/>
                </a:solidFill>
                <a:latin typeface="Arial" panose="020B0604020202020204" pitchFamily="34" charset="0"/>
              </a:rPr>
              <a:t>lesy do 700 </a:t>
            </a:r>
            <a:r>
              <a:rPr lang="cs-CZ" altLang="cs-CZ" sz="2000" dirty="0" err="1">
                <a:solidFill>
                  <a:srgbClr val="0000DC"/>
                </a:solidFill>
                <a:latin typeface="Arial" panose="020B0604020202020204" pitchFamily="34" charset="0"/>
              </a:rPr>
              <a:t>mnm</a:t>
            </a:r>
            <a:endParaRPr lang="cs-CZ" altLang="cs-CZ" sz="2000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100" dirty="0">
                <a:solidFill>
                  <a:srgbClr val="0000DC"/>
                </a:solidFill>
                <a:latin typeface="Arial" panose="020B0604020202020204" pitchFamily="34" charset="0"/>
              </a:rPr>
              <a:t>3 hostitelské klíště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100" dirty="0">
                <a:solidFill>
                  <a:srgbClr val="0000DC"/>
                </a:solidFill>
                <a:latin typeface="Arial" panose="020B0604020202020204" pitchFamily="34" charset="0"/>
              </a:rPr>
              <a:t>dvouvrcholová křivka výskytu</a:t>
            </a:r>
          </a:p>
        </p:txBody>
      </p:sp>
      <p:pic>
        <p:nvPicPr>
          <p:cNvPr id="27656" name="Picture 11" descr="kliste_2"/>
          <p:cNvPicPr>
            <a:picLocks noChangeAspect="1" noChangeArrowheads="1"/>
          </p:cNvPicPr>
          <p:nvPr/>
        </p:nvPicPr>
        <p:blipFill>
          <a:blip r:embed="rId4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6" y="765175"/>
            <a:ext cx="1166813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009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895600" y="260350"/>
            <a:ext cx="6248400" cy="641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rgbClr val="0000DC"/>
                </a:solidFill>
                <a:latin typeface="Arial" panose="020B0604020202020204" pitchFamily="34" charset="0"/>
              </a:rPr>
              <a:t>Sběr materiálu – klíšťata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063751" y="1700213"/>
            <a:ext cx="3673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FF99"/>
              </a:buClr>
              <a:buFont typeface="Wingdings" panose="05000000000000000000" pitchFamily="2" charset="2"/>
              <a:buChar char="§"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pic>
        <p:nvPicPr>
          <p:cNvPr id="28676" name="Picture 4" descr="F:\Dokumenty\FOTKY\Komari pasti_Havraniky07\P101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68413"/>
            <a:ext cx="70866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152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08354-29F4-4D1B-8F9E-2ADC17BA9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477" y="330142"/>
            <a:ext cx="9293604" cy="642981"/>
          </a:xfrm>
          <a:ln>
            <a:solidFill>
              <a:schemeClr val="accent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rgbClr val="0000DC"/>
                </a:solidFill>
              </a:rPr>
              <a:t>Sběr klíšťat z ovcí (</a:t>
            </a:r>
            <a:r>
              <a:rPr lang="cs-CZ" dirty="0" err="1">
                <a:solidFill>
                  <a:srgbClr val="0000DC"/>
                </a:solidFill>
              </a:rPr>
              <a:t>Suchovské</a:t>
            </a:r>
            <a:r>
              <a:rPr lang="cs-CZ" dirty="0">
                <a:solidFill>
                  <a:srgbClr val="0000DC"/>
                </a:solidFill>
              </a:rPr>
              <a:t> mlýny)</a:t>
            </a:r>
          </a:p>
        </p:txBody>
      </p:sp>
      <p:pic>
        <p:nvPicPr>
          <p:cNvPr id="29699" name="Picture 2" descr="\\JPESKO\Public\Suchov ovce-2013\snimek_6 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247776"/>
            <a:ext cx="7343775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079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>
            <a:off x="719400" y="510275"/>
            <a:ext cx="10753200" cy="11088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Další medicínsky významní zástupci </a:t>
            </a:r>
            <a:r>
              <a:rPr lang="cs-CZ" altLang="cs-CZ" dirty="0" err="1">
                <a:solidFill>
                  <a:srgbClr val="0000DC"/>
                </a:solidFill>
              </a:rPr>
              <a:t>zástupci</a:t>
            </a:r>
            <a:r>
              <a:rPr lang="cs-CZ" altLang="cs-CZ" dirty="0">
                <a:solidFill>
                  <a:srgbClr val="0000DC"/>
                </a:solidFill>
              </a:rPr>
              <a:t> rodu </a:t>
            </a:r>
            <a:r>
              <a:rPr lang="cs-CZ" altLang="cs-CZ" i="1" dirty="0" err="1">
                <a:solidFill>
                  <a:srgbClr val="0000DC"/>
                </a:solidFill>
              </a:rPr>
              <a:t>Ixodes</a:t>
            </a:r>
            <a:endParaRPr lang="cs-CZ" altLang="cs-CZ" i="1" dirty="0">
              <a:solidFill>
                <a:srgbClr val="0000DC"/>
              </a:solidFill>
            </a:endParaRPr>
          </a:p>
        </p:txBody>
      </p:sp>
      <p:sp>
        <p:nvSpPr>
          <p:cNvPr id="30723" name="Zástupný symbol pro obsah 2"/>
          <p:cNvSpPr>
            <a:spLocks noGrp="1"/>
          </p:cNvSpPr>
          <p:nvPr>
            <p:ph idx="1"/>
          </p:nvPr>
        </p:nvSpPr>
        <p:spPr>
          <a:xfrm>
            <a:off x="1922477" y="2423152"/>
            <a:ext cx="8229600" cy="2517964"/>
          </a:xfrm>
        </p:spPr>
        <p:txBody>
          <a:bodyPr/>
          <a:lstStyle/>
          <a:p>
            <a:r>
              <a:rPr lang="cs-CZ" altLang="cs-CZ" i="1" dirty="0">
                <a:solidFill>
                  <a:srgbClr val="0000DC"/>
                </a:solidFill>
              </a:rPr>
              <a:t>I. </a:t>
            </a:r>
            <a:r>
              <a:rPr lang="cs-CZ" altLang="cs-CZ" i="1" dirty="0" err="1">
                <a:solidFill>
                  <a:srgbClr val="0000DC"/>
                </a:solidFill>
              </a:rPr>
              <a:t>persulcatus</a:t>
            </a:r>
            <a:endParaRPr lang="cs-CZ" altLang="cs-CZ" i="1" dirty="0">
              <a:solidFill>
                <a:srgbClr val="0000DC"/>
              </a:solidFill>
            </a:endParaRPr>
          </a:p>
          <a:p>
            <a:r>
              <a:rPr lang="cs-CZ" altLang="cs-CZ" i="1" dirty="0">
                <a:solidFill>
                  <a:srgbClr val="0000DC"/>
                </a:solidFill>
              </a:rPr>
              <a:t>I. </a:t>
            </a:r>
            <a:r>
              <a:rPr lang="cs-CZ" altLang="cs-CZ" i="1" dirty="0" err="1">
                <a:solidFill>
                  <a:srgbClr val="0000DC"/>
                </a:solidFill>
              </a:rPr>
              <a:t>scapularis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dirty="0">
                <a:solidFill>
                  <a:srgbClr val="0000DC"/>
                </a:solidFill>
              </a:rPr>
              <a:t>(</a:t>
            </a:r>
            <a:r>
              <a:rPr lang="cs-CZ" altLang="cs-CZ" i="1" dirty="0">
                <a:solidFill>
                  <a:srgbClr val="0000DC"/>
                </a:solidFill>
              </a:rPr>
              <a:t>I. </a:t>
            </a:r>
            <a:r>
              <a:rPr lang="cs-CZ" altLang="cs-CZ" i="1" dirty="0" err="1">
                <a:solidFill>
                  <a:srgbClr val="0000DC"/>
                </a:solidFill>
              </a:rPr>
              <a:t>dammini</a:t>
            </a:r>
            <a:r>
              <a:rPr lang="cs-CZ" altLang="cs-CZ" dirty="0">
                <a:solidFill>
                  <a:srgbClr val="0000DC"/>
                </a:solidFill>
              </a:rPr>
              <a:t>)</a:t>
            </a:r>
          </a:p>
          <a:p>
            <a:r>
              <a:rPr lang="cs-CZ" altLang="cs-CZ" i="1" dirty="0">
                <a:solidFill>
                  <a:srgbClr val="0000DC"/>
                </a:solidFill>
              </a:rPr>
              <a:t>I. </a:t>
            </a:r>
            <a:r>
              <a:rPr lang="cs-CZ" altLang="cs-CZ" i="1" dirty="0" err="1">
                <a:solidFill>
                  <a:srgbClr val="0000DC"/>
                </a:solidFill>
              </a:rPr>
              <a:t>pacificus</a:t>
            </a:r>
            <a:endParaRPr lang="cs-CZ" altLang="cs-CZ" i="1" dirty="0">
              <a:solidFill>
                <a:srgbClr val="0000DC"/>
              </a:solidFill>
            </a:endParaRPr>
          </a:p>
          <a:p>
            <a:r>
              <a:rPr lang="cs-CZ" altLang="cs-CZ" i="1" dirty="0">
                <a:solidFill>
                  <a:srgbClr val="0000DC"/>
                </a:solidFill>
              </a:rPr>
              <a:t>I. </a:t>
            </a:r>
            <a:r>
              <a:rPr lang="cs-CZ" altLang="cs-CZ" i="1" dirty="0" err="1">
                <a:solidFill>
                  <a:srgbClr val="0000DC"/>
                </a:solidFill>
              </a:rPr>
              <a:t>hexagonus</a:t>
            </a:r>
            <a:r>
              <a:rPr lang="cs-CZ" altLang="cs-CZ" dirty="0">
                <a:solidFill>
                  <a:srgbClr val="0000DC"/>
                </a:solidFill>
              </a:rPr>
              <a:t>, </a:t>
            </a:r>
            <a:r>
              <a:rPr lang="cs-CZ" altLang="cs-CZ" i="1" dirty="0">
                <a:solidFill>
                  <a:srgbClr val="0000DC"/>
                </a:solidFill>
              </a:rPr>
              <a:t>I. </a:t>
            </a:r>
            <a:r>
              <a:rPr lang="cs-CZ" altLang="cs-CZ" i="1" dirty="0" err="1">
                <a:solidFill>
                  <a:srgbClr val="0000DC"/>
                </a:solidFill>
              </a:rPr>
              <a:t>trianguliceps</a:t>
            </a:r>
            <a:endParaRPr lang="cs-CZ" altLang="cs-CZ" i="1" dirty="0">
              <a:solidFill>
                <a:srgbClr val="0000DC"/>
              </a:solidFill>
            </a:endParaRPr>
          </a:p>
          <a:p>
            <a:r>
              <a:rPr lang="cs-CZ" altLang="cs-CZ" i="1" dirty="0">
                <a:solidFill>
                  <a:srgbClr val="0000DC"/>
                </a:solidFill>
              </a:rPr>
              <a:t>I. </a:t>
            </a:r>
            <a:r>
              <a:rPr lang="cs-CZ" altLang="cs-CZ" i="1" dirty="0" err="1">
                <a:solidFill>
                  <a:srgbClr val="0000DC"/>
                </a:solidFill>
              </a:rPr>
              <a:t>holocyclus</a:t>
            </a:r>
            <a:endParaRPr lang="cs-CZ" altLang="cs-CZ" i="1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99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D23BDC-90A6-43C4-A73A-E6BA966D3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19450"/>
            <a:ext cx="9500853" cy="503339"/>
          </a:xfrm>
          <a:ln>
            <a:solidFill>
              <a:schemeClr val="accent1"/>
            </a:solidFill>
          </a:ln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rgbClr val="0000DC"/>
                </a:solidFill>
              </a:rPr>
              <a:t>Piják stepní (</a:t>
            </a:r>
            <a:r>
              <a:rPr lang="cs-CZ" i="1" dirty="0" err="1">
                <a:solidFill>
                  <a:srgbClr val="0000DC"/>
                </a:solidFill>
              </a:rPr>
              <a:t>Dermacentor</a:t>
            </a:r>
            <a:r>
              <a:rPr lang="cs-CZ" i="1" dirty="0">
                <a:solidFill>
                  <a:srgbClr val="0000DC"/>
                </a:solidFill>
              </a:rPr>
              <a:t> </a:t>
            </a:r>
            <a:r>
              <a:rPr lang="cs-CZ" i="1" dirty="0" err="1">
                <a:solidFill>
                  <a:srgbClr val="0000DC"/>
                </a:solidFill>
              </a:rPr>
              <a:t>marginatus</a:t>
            </a:r>
            <a:r>
              <a:rPr lang="cs-CZ" dirty="0">
                <a:solidFill>
                  <a:srgbClr val="0000DC"/>
                </a:solidFill>
              </a:rPr>
              <a:t>) </a:t>
            </a:r>
          </a:p>
        </p:txBody>
      </p:sp>
      <p:pic>
        <p:nvPicPr>
          <p:cNvPr id="31747" name="Picture 2" descr="G:\UBO AVCR\rukopisy\skripta_kniha\Photos Hubalek_Rudolf CD Springer Figures\Chapter 6\6.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14272"/>
          <a:stretch>
            <a:fillRect/>
          </a:stretch>
        </p:blipFill>
        <p:spPr bwMode="auto">
          <a:xfrm>
            <a:off x="1793875" y="1125539"/>
            <a:ext cx="46482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" t="25073" r="-2046" b="12259"/>
          <a:stretch>
            <a:fillRect/>
          </a:stretch>
        </p:blipFill>
        <p:spPr bwMode="auto">
          <a:xfrm>
            <a:off x="6608763" y="1125539"/>
            <a:ext cx="3916362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9" name="TextovéPole 3"/>
          <p:cNvSpPr txBox="1">
            <a:spLocks noChangeArrowheads="1"/>
          </p:cNvSpPr>
          <p:nvPr/>
        </p:nvSpPr>
        <p:spPr bwMode="auto">
          <a:xfrm>
            <a:off x="2103846" y="5059364"/>
            <a:ext cx="76327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0000DC"/>
                </a:solidFill>
              </a:rPr>
              <a:t>Rozšíření: Eurasie, východní a jižní Slovensko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0000DC"/>
                </a:solidFill>
              </a:rPr>
              <a:t>Přenos virů: </a:t>
            </a:r>
            <a:r>
              <a:rPr lang="cs-CZ" altLang="cs-CZ" sz="2400" dirty="0">
                <a:solidFill>
                  <a:srgbClr val="0000DC"/>
                </a:solidFill>
              </a:rPr>
              <a:t>CEE, CCHF, OHF, </a:t>
            </a:r>
            <a:r>
              <a:rPr lang="cs-CZ" altLang="cs-CZ" sz="2400" dirty="0" err="1">
                <a:solidFill>
                  <a:srgbClr val="0000DC"/>
                </a:solidFill>
              </a:rPr>
              <a:t>Bhanja</a:t>
            </a:r>
            <a:endParaRPr lang="cs-CZ" altLang="cs-CZ" sz="2400" dirty="0">
              <a:solidFill>
                <a:srgbClr val="0000D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15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6240464" y="765175"/>
            <a:ext cx="19446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solidFill>
                  <a:srgbClr val="0000DC"/>
                </a:solidFill>
                <a:latin typeface="Arial" panose="020B0604020202020204" pitchFamily="34" charset="0"/>
              </a:rPr>
              <a:t>Piják lužní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063751" y="1700213"/>
            <a:ext cx="3673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FF99"/>
              </a:buClr>
              <a:buFont typeface="Wingdings" panose="05000000000000000000" pitchFamily="2" charset="2"/>
              <a:buChar char="§"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6167438" y="260351"/>
            <a:ext cx="45005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i="1" dirty="0" err="1">
                <a:solidFill>
                  <a:srgbClr val="0000DC"/>
                </a:solidFill>
                <a:latin typeface="Arial" panose="020B0604020202020204" pitchFamily="34" charset="0"/>
              </a:rPr>
              <a:t>Dermacentor</a:t>
            </a:r>
            <a:r>
              <a:rPr lang="cs-CZ" altLang="cs-CZ" sz="2800" b="1" i="1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b="1" i="1" dirty="0" err="1">
                <a:solidFill>
                  <a:srgbClr val="0000DC"/>
                </a:solidFill>
                <a:latin typeface="Arial" panose="020B0604020202020204" pitchFamily="34" charset="0"/>
              </a:rPr>
              <a:t>reticulatus</a:t>
            </a:r>
            <a:endParaRPr lang="cs-CZ" altLang="cs-CZ" sz="2800" b="1" i="1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32773" name="Picture 6" descr="Image006"/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3268664"/>
            <a:ext cx="43211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Image003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8" y="134939"/>
            <a:ext cx="4176712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8"/>
          <p:cNvSpPr txBox="1">
            <a:spLocks noChangeArrowheads="1"/>
          </p:cNvSpPr>
          <p:nvPr/>
        </p:nvSpPr>
        <p:spPr bwMode="auto">
          <a:xfrm>
            <a:off x="6240464" y="1196976"/>
            <a:ext cx="2808287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>
                <a:solidFill>
                  <a:srgbClr val="0000DC"/>
                </a:solidFill>
                <a:latin typeface="Arial" panose="020B0604020202020204" pitchFamily="34" charset="0"/>
              </a:rPr>
              <a:t>křovinaté biotopy, okraje lužních lesů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100" dirty="0">
                <a:solidFill>
                  <a:srgbClr val="0000DC"/>
                </a:solidFill>
                <a:latin typeface="Arial" panose="020B0604020202020204" pitchFamily="34" charset="0"/>
              </a:rPr>
              <a:t>3 hostitelské klíště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100" dirty="0">
                <a:solidFill>
                  <a:srgbClr val="0000DC"/>
                </a:solidFill>
                <a:latin typeface="Arial" panose="020B0604020202020204" pitchFamily="34" charset="0"/>
              </a:rPr>
              <a:t>nejvyšší výskyt              v březnu a dubnu</a:t>
            </a:r>
          </a:p>
        </p:txBody>
      </p:sp>
      <p:sp>
        <p:nvSpPr>
          <p:cNvPr id="32776" name="Text Box 9"/>
          <p:cNvSpPr txBox="1">
            <a:spLocks noChangeArrowheads="1"/>
          </p:cNvSpPr>
          <p:nvPr/>
        </p:nvSpPr>
        <p:spPr bwMode="auto">
          <a:xfrm>
            <a:off x="1817688" y="3357564"/>
            <a:ext cx="37449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 dirty="0">
                <a:solidFill>
                  <a:srgbClr val="0000DC"/>
                </a:solidFill>
                <a:latin typeface="Arial" panose="020B0604020202020204" pitchFamily="34" charset="0"/>
              </a:rPr>
              <a:t>Přenos virů:</a:t>
            </a:r>
            <a:endParaRPr lang="cs-CZ" altLang="cs-CZ" sz="2100" b="1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100" dirty="0">
                <a:solidFill>
                  <a:srgbClr val="0000DC"/>
                </a:solidFill>
                <a:latin typeface="Arial" panose="020B0604020202020204" pitchFamily="34" charset="0"/>
              </a:rPr>
              <a:t>virus klíšťové encefalitidy,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200" b="1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 dirty="0">
                <a:solidFill>
                  <a:srgbClr val="0000DC"/>
                </a:solidFill>
                <a:latin typeface="Arial" panose="020B0604020202020204" pitchFamily="34" charset="0"/>
              </a:rPr>
              <a:t>Výskyt v ČR:</a:t>
            </a:r>
            <a:r>
              <a:rPr lang="cs-CZ" altLang="cs-CZ" sz="2100" b="1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100" dirty="0">
                <a:solidFill>
                  <a:srgbClr val="0000DC"/>
                </a:solidFill>
                <a:latin typeface="Arial" panose="020B0604020202020204" pitchFamily="34" charset="0"/>
              </a:rPr>
              <a:t>jižní Morava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100" dirty="0">
                <a:solidFill>
                  <a:srgbClr val="0000DC"/>
                </a:solidFill>
                <a:latin typeface="Arial" panose="020B0604020202020204" pitchFamily="34" charset="0"/>
              </a:rPr>
              <a:t>(dolní tok Dyje a Moravy)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100" b="1" dirty="0">
                <a:solidFill>
                  <a:srgbClr val="0000DC"/>
                </a:solidFill>
                <a:latin typeface="Arial" panose="020B0604020202020204" pitchFamily="34" charset="0"/>
              </a:rPr>
              <a:t>Mimo ČR: </a:t>
            </a:r>
            <a:r>
              <a:rPr lang="cs-CZ" altLang="cs-CZ" sz="2100" dirty="0">
                <a:solidFill>
                  <a:srgbClr val="0000DC"/>
                </a:solidFill>
                <a:latin typeface="Arial" panose="020B0604020202020204" pitchFamily="34" charset="0"/>
              </a:rPr>
              <a:t>OHF</a:t>
            </a:r>
            <a:endParaRPr lang="cs-CZ" altLang="cs-CZ" sz="2100" i="1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32777" name="Picture 10" descr="kliste_1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1052514"/>
            <a:ext cx="15367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801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26" descr="E:\Dokumenty\fotky\pasti_lokalityDermacentor07\P10102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1244600"/>
            <a:ext cx="6902450" cy="5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ovéPole 3"/>
          <p:cNvSpPr txBox="1">
            <a:spLocks noChangeArrowheads="1"/>
          </p:cNvSpPr>
          <p:nvPr/>
        </p:nvSpPr>
        <p:spPr bwMode="auto">
          <a:xfrm>
            <a:off x="3216276" y="404813"/>
            <a:ext cx="5903913" cy="6461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rgbClr val="0000DC"/>
                </a:solidFill>
              </a:rPr>
              <a:t>Typický biotop </a:t>
            </a:r>
            <a:r>
              <a:rPr lang="cs-CZ" altLang="cs-CZ" sz="3600" i="1" dirty="0">
                <a:solidFill>
                  <a:srgbClr val="0000DC"/>
                </a:solidFill>
              </a:rPr>
              <a:t>D. </a:t>
            </a:r>
            <a:r>
              <a:rPr lang="cs-CZ" altLang="cs-CZ" sz="3600" i="1" dirty="0" err="1">
                <a:solidFill>
                  <a:srgbClr val="0000DC"/>
                </a:solidFill>
              </a:rPr>
              <a:t>reticulatus</a:t>
            </a:r>
            <a:endParaRPr lang="cs-CZ" altLang="cs-CZ" sz="3600" i="1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726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2" descr="G:\UBO AVCR\rukopisy\skripta_kniha\Photos Hubalek_Rudolf CD Springer Figures\Chapter 6\6.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1052514"/>
            <a:ext cx="8496300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ovéPole 1"/>
          <p:cNvSpPr txBox="1">
            <a:spLocks noChangeArrowheads="1"/>
          </p:cNvSpPr>
          <p:nvPr/>
        </p:nvSpPr>
        <p:spPr bwMode="auto">
          <a:xfrm>
            <a:off x="2927351" y="260351"/>
            <a:ext cx="7129463" cy="646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i="1" dirty="0">
                <a:solidFill>
                  <a:srgbClr val="0000DC"/>
                </a:solidFill>
              </a:rPr>
              <a:t>D. </a:t>
            </a:r>
            <a:r>
              <a:rPr lang="cs-CZ" altLang="cs-CZ" sz="3600" i="1" dirty="0" err="1">
                <a:solidFill>
                  <a:srgbClr val="0000DC"/>
                </a:solidFill>
              </a:rPr>
              <a:t>marginatus</a:t>
            </a:r>
            <a:r>
              <a:rPr lang="cs-CZ" altLang="cs-CZ" sz="3600" i="1" dirty="0">
                <a:solidFill>
                  <a:srgbClr val="0000DC"/>
                </a:solidFill>
              </a:rPr>
              <a:t> </a:t>
            </a:r>
            <a:r>
              <a:rPr lang="cs-CZ" altLang="cs-CZ" sz="3600" dirty="0">
                <a:solidFill>
                  <a:srgbClr val="0000DC"/>
                </a:solidFill>
              </a:rPr>
              <a:t>– sání na hostiteli</a:t>
            </a:r>
          </a:p>
        </p:txBody>
      </p:sp>
    </p:spTree>
    <p:extLst>
      <p:ext uri="{BB962C8B-B14F-4D97-AF65-F5344CB8AC3E}">
        <p14:creationId xmlns:p14="http://schemas.microsoft.com/office/powerpoint/2010/main" val="2659134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>
          <a:xfrm>
            <a:off x="2604709" y="240943"/>
            <a:ext cx="5935283" cy="65158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i="1" dirty="0" err="1">
                <a:solidFill>
                  <a:srgbClr val="0000DC"/>
                </a:solidFill>
              </a:rPr>
              <a:t>Dermacentor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i="1" dirty="0" err="1">
                <a:solidFill>
                  <a:srgbClr val="0000DC"/>
                </a:solidFill>
              </a:rPr>
              <a:t>andersoni</a:t>
            </a:r>
            <a:endParaRPr lang="cs-CZ" altLang="cs-CZ" i="1" dirty="0">
              <a:solidFill>
                <a:srgbClr val="0000DC"/>
              </a:solidFill>
            </a:endParaRPr>
          </a:p>
        </p:txBody>
      </p:sp>
      <p:pic>
        <p:nvPicPr>
          <p:cNvPr id="35843" name="Picture 2" descr="G:\UBO AVCR\rukopisy\skripta_kniha\Photos Hubalek_Rudolf CD Springer Figures\Chapter 6\6.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4" y="1174750"/>
            <a:ext cx="3214687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4959350" y="1116013"/>
            <a:ext cx="4248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Rozšíření: </a:t>
            </a:r>
            <a:r>
              <a:rPr lang="cs-CZ" altLang="cs-CZ" sz="2400" dirty="0" err="1">
                <a:solidFill>
                  <a:srgbClr val="0000DC"/>
                </a:solidFill>
              </a:rPr>
              <a:t>Sev</a:t>
            </a:r>
            <a:r>
              <a:rPr lang="cs-CZ" altLang="cs-CZ" sz="2400" dirty="0">
                <a:solidFill>
                  <a:srgbClr val="0000DC"/>
                </a:solidFill>
              </a:rPr>
              <a:t>. Amerika</a:t>
            </a:r>
            <a:endParaRPr lang="cs-CZ" altLang="cs-CZ" sz="2400" i="1" dirty="0">
              <a:solidFill>
                <a:srgbClr val="0000DC"/>
              </a:solidFill>
            </a:endParaRPr>
          </a:p>
        </p:txBody>
      </p:sp>
      <p:sp>
        <p:nvSpPr>
          <p:cNvPr id="35845" name="Obdélník 2"/>
          <p:cNvSpPr>
            <a:spLocks noChangeArrowheads="1"/>
          </p:cNvSpPr>
          <p:nvPr/>
        </p:nvSpPr>
        <p:spPr bwMode="auto">
          <a:xfrm>
            <a:off x="4965700" y="1782764"/>
            <a:ext cx="4572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00DC"/>
                </a:solidFill>
              </a:rPr>
              <a:t>Přenos virů: </a:t>
            </a:r>
            <a:r>
              <a:rPr lang="cs-CZ" altLang="cs-CZ" sz="2400" dirty="0" err="1">
                <a:solidFill>
                  <a:srgbClr val="0000DC"/>
                </a:solidFill>
              </a:rPr>
              <a:t>Powassan</a:t>
            </a:r>
            <a:r>
              <a:rPr lang="cs-CZ" altLang="cs-CZ" sz="2400" i="1" dirty="0">
                <a:solidFill>
                  <a:srgbClr val="0000DC"/>
                </a:solidFill>
              </a:rPr>
              <a:t>, </a:t>
            </a:r>
            <a:r>
              <a:rPr lang="cs-CZ" altLang="cs-CZ" sz="2400" dirty="0">
                <a:solidFill>
                  <a:srgbClr val="0000DC"/>
                </a:solidFill>
              </a:rPr>
              <a:t>CTF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>
              <a:solidFill>
                <a:srgbClr val="0000DC"/>
              </a:solidFill>
            </a:endParaRPr>
          </a:p>
        </p:txBody>
      </p:sp>
      <p:pic>
        <p:nvPicPr>
          <p:cNvPr id="3584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3128964"/>
            <a:ext cx="2952750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227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1132114" y="432707"/>
            <a:ext cx="9901645" cy="11430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sz="3600" dirty="0"/>
              <a:t>Zoonózy přenášené </a:t>
            </a:r>
            <a:r>
              <a:rPr lang="cs-CZ" altLang="cs-CZ" sz="3600" dirty="0" err="1"/>
              <a:t>hematofágními</a:t>
            </a:r>
            <a:r>
              <a:rPr lang="cs-CZ" altLang="cs-CZ" sz="3600" dirty="0"/>
              <a:t> členovci </a:t>
            </a:r>
            <a:br>
              <a:rPr lang="cs-CZ" altLang="cs-CZ" sz="3600" dirty="0"/>
            </a:br>
            <a:r>
              <a:rPr lang="cs-CZ" altLang="cs-CZ" sz="3600" dirty="0"/>
              <a:t>pár čísel…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1847850" y="1924051"/>
            <a:ext cx="8712200" cy="4525963"/>
          </a:xfrm>
        </p:spPr>
        <p:txBody>
          <a:bodyPr/>
          <a:lstStyle/>
          <a:p>
            <a:r>
              <a:rPr lang="cs-CZ" altLang="cs-CZ" sz="2400" dirty="0">
                <a:solidFill>
                  <a:schemeClr val="tx2"/>
                </a:solidFill>
              </a:rPr>
              <a:t>Malárie: 200 mil. nakažených ročně (660 000 úmrtí)</a:t>
            </a:r>
          </a:p>
          <a:p>
            <a:r>
              <a:rPr lang="cs-CZ" altLang="cs-CZ" sz="2400" dirty="0">
                <a:solidFill>
                  <a:schemeClr val="tx2"/>
                </a:solidFill>
              </a:rPr>
              <a:t>Dengue: 50 mil. nakažených ročně (12 000 úmrtí) </a:t>
            </a:r>
          </a:p>
          <a:p>
            <a:r>
              <a:rPr lang="cs-CZ" altLang="cs-CZ" sz="2400" dirty="0">
                <a:solidFill>
                  <a:schemeClr val="tx2"/>
                </a:solidFill>
              </a:rPr>
              <a:t>Onchocerkóza: 17-25 mil. infikovaných (1 mil. úplná ztráta zraku)</a:t>
            </a:r>
          </a:p>
          <a:p>
            <a:r>
              <a:rPr lang="cs-CZ" altLang="cs-CZ" sz="2400" dirty="0">
                <a:solidFill>
                  <a:schemeClr val="tx2"/>
                </a:solidFill>
              </a:rPr>
              <a:t>Leishmanióza: 1,3 mil. nakažených ročně (20-30 000 úmrtí)</a:t>
            </a:r>
          </a:p>
          <a:p>
            <a:r>
              <a:rPr lang="cs-CZ" altLang="cs-CZ" sz="2400" dirty="0">
                <a:solidFill>
                  <a:schemeClr val="tx2"/>
                </a:solidFill>
              </a:rPr>
              <a:t>Africká </a:t>
            </a:r>
            <a:r>
              <a:rPr lang="cs-CZ" altLang="cs-CZ" sz="2400" dirty="0" err="1">
                <a:solidFill>
                  <a:schemeClr val="tx2"/>
                </a:solidFill>
              </a:rPr>
              <a:t>trypanozomóza</a:t>
            </a:r>
            <a:r>
              <a:rPr lang="cs-CZ" altLang="cs-CZ" sz="2400" dirty="0">
                <a:solidFill>
                  <a:schemeClr val="tx2"/>
                </a:solidFill>
              </a:rPr>
              <a:t>: 20 000 nakažených ročně (70 mil. v riziku)</a:t>
            </a:r>
          </a:p>
          <a:p>
            <a:endParaRPr lang="cs-CZ" altLang="cs-CZ" dirty="0">
              <a:solidFill>
                <a:schemeClr val="tx2"/>
              </a:solidFill>
            </a:endParaRPr>
          </a:p>
        </p:txBody>
      </p:sp>
      <p:pic>
        <p:nvPicPr>
          <p:cNvPr id="5124" name="Picture 5" descr="Trypanosoma sp. PHIL 613 lore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4338638"/>
            <a:ext cx="320675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http://upload.wikimedia.org/wikipedia/commons/thumb/f/f2/Immature_and_mature_trophozoites_of_the_Plasmodium_vivax_parasite_PHIL_2720_lores.jpg/290px-Immature_and_mature_trophozoites_of_the_Plasmodium_vivax_parasite_PHIL_2720_lore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4346576"/>
            <a:ext cx="324485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http://upload.wikimedia.org/wikipedia/commons/thumb/a/af/Onchocerca_volvulus_01.jpg/1920px-Onchocerca_volvulus_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346576"/>
            <a:ext cx="277177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323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2063751" y="1700213"/>
            <a:ext cx="3673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FF99"/>
              </a:buClr>
              <a:buFont typeface="Wingdings" panose="05000000000000000000" pitchFamily="2" charset="2"/>
              <a:buChar char="§"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6240463" y="333375"/>
            <a:ext cx="48244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700" b="1" i="1" dirty="0" err="1">
                <a:solidFill>
                  <a:srgbClr val="0000DC"/>
                </a:solidFill>
                <a:latin typeface="Arial" panose="020B0604020202020204" pitchFamily="34" charset="0"/>
              </a:rPr>
              <a:t>Haemaphysalis</a:t>
            </a:r>
            <a:r>
              <a:rPr lang="cs-CZ" altLang="cs-CZ" sz="2700" b="1" i="1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700" b="1" i="1" dirty="0" err="1">
                <a:solidFill>
                  <a:srgbClr val="0000DC"/>
                </a:solidFill>
                <a:latin typeface="Arial" panose="020B0604020202020204" pitchFamily="34" charset="0"/>
              </a:rPr>
              <a:t>concinna</a:t>
            </a:r>
            <a:endParaRPr lang="cs-CZ" altLang="cs-CZ" sz="2700" b="1" i="1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36868" name="Picture 6" descr="Image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1" y="3429000"/>
            <a:ext cx="4117975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 descr="Image005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33375"/>
            <a:ext cx="4319588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1847850" y="3860800"/>
            <a:ext cx="345598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 dirty="0">
                <a:solidFill>
                  <a:srgbClr val="0000DC"/>
                </a:solidFill>
                <a:latin typeface="Arial" panose="020B0604020202020204" pitchFamily="34" charset="0"/>
              </a:rPr>
              <a:t>Přenos virů:</a:t>
            </a:r>
            <a:endParaRPr lang="cs-CZ" altLang="cs-CZ" sz="2200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>
                <a:solidFill>
                  <a:srgbClr val="0000DC"/>
                </a:solidFill>
                <a:latin typeface="Arial" panose="020B0604020202020204" pitchFamily="34" charset="0"/>
              </a:rPr>
              <a:t>virus klíšťové </a:t>
            </a:r>
            <a:r>
              <a:rPr lang="cs-CZ" altLang="cs-CZ" sz="2000" dirty="0" smtClean="0">
                <a:solidFill>
                  <a:srgbClr val="0000DC"/>
                </a:solidFill>
                <a:latin typeface="Arial" panose="020B0604020202020204" pitchFamily="34" charset="0"/>
              </a:rPr>
              <a:t>encefalitidy</a:t>
            </a:r>
            <a:endParaRPr lang="cs-CZ" altLang="cs-CZ" sz="2000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200" i="1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 dirty="0">
                <a:solidFill>
                  <a:srgbClr val="0000DC"/>
                </a:solidFill>
                <a:latin typeface="Arial" panose="020B0604020202020204" pitchFamily="34" charset="0"/>
              </a:rPr>
              <a:t>Výskyt v ČR:</a:t>
            </a:r>
            <a:endParaRPr lang="cs-CZ" altLang="cs-CZ" sz="2200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solidFill>
                  <a:srgbClr val="0000DC"/>
                </a:solidFill>
                <a:latin typeface="Arial" panose="020B0604020202020204" pitchFamily="34" charset="0"/>
              </a:rPr>
              <a:t>jižní Morava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200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solidFill>
                  <a:srgbClr val="0000DC"/>
                </a:solidFill>
                <a:latin typeface="Arial" panose="020B0604020202020204" pitchFamily="34" charset="0"/>
              </a:rPr>
              <a:t>Eurasie</a:t>
            </a:r>
            <a:endParaRPr lang="cs-CZ" altLang="cs-CZ" sz="2200" b="1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36871" name="Text Box 9"/>
          <p:cNvSpPr txBox="1">
            <a:spLocks noChangeArrowheads="1"/>
          </p:cNvSpPr>
          <p:nvPr/>
        </p:nvSpPr>
        <p:spPr bwMode="auto">
          <a:xfrm>
            <a:off x="6383338" y="908051"/>
            <a:ext cx="208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36872" name="Text Box 10"/>
          <p:cNvSpPr txBox="1">
            <a:spLocks noChangeArrowheads="1"/>
          </p:cNvSpPr>
          <p:nvPr/>
        </p:nvSpPr>
        <p:spPr bwMode="auto">
          <a:xfrm>
            <a:off x="6240464" y="836613"/>
            <a:ext cx="20161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600" b="1" dirty="0">
                <a:solidFill>
                  <a:srgbClr val="0000DC"/>
                </a:solidFill>
                <a:latin typeface="Arial" panose="020B0604020202020204" pitchFamily="34" charset="0"/>
              </a:rPr>
              <a:t>Klíšť lužní</a:t>
            </a:r>
          </a:p>
        </p:txBody>
      </p:sp>
      <p:sp>
        <p:nvSpPr>
          <p:cNvPr id="36873" name="Text Box 11"/>
          <p:cNvSpPr txBox="1">
            <a:spLocks noChangeArrowheads="1"/>
          </p:cNvSpPr>
          <p:nvPr/>
        </p:nvSpPr>
        <p:spPr bwMode="auto">
          <a:xfrm>
            <a:off x="6240463" y="1341439"/>
            <a:ext cx="396081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0000DC"/>
                </a:solidFill>
                <a:latin typeface="Arial" panose="020B0604020202020204" pitchFamily="34" charset="0"/>
              </a:rPr>
              <a:t>vlhčí listnaté (lužní) lesy, mýtiny, mokřady s vyšší vegetací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0000DC"/>
                </a:solidFill>
                <a:latin typeface="Arial" panose="020B0604020202020204" pitchFamily="34" charset="0"/>
              </a:rPr>
              <a:t>3 hostitelské klíště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0000DC"/>
                </a:solidFill>
                <a:latin typeface="Arial" panose="020B0604020202020204" pitchFamily="34" charset="0"/>
              </a:rPr>
              <a:t>nejvyšší výskyt v červnu</a:t>
            </a:r>
          </a:p>
        </p:txBody>
      </p:sp>
    </p:spTree>
    <p:extLst>
      <p:ext uri="{BB962C8B-B14F-4D97-AF65-F5344CB8AC3E}">
        <p14:creationId xmlns:p14="http://schemas.microsoft.com/office/powerpoint/2010/main" val="3742154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26" descr="E:\Dokumenty\fotky\Komari pasti_Havraniky07\P1010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836613"/>
            <a:ext cx="75438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ovéPole 1"/>
          <p:cNvSpPr txBox="1">
            <a:spLocks noChangeArrowheads="1"/>
          </p:cNvSpPr>
          <p:nvPr/>
        </p:nvSpPr>
        <p:spPr bwMode="auto">
          <a:xfrm>
            <a:off x="2460625" y="101599"/>
            <a:ext cx="7561263" cy="523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i="1" dirty="0" err="1">
                <a:solidFill>
                  <a:srgbClr val="0000DC"/>
                </a:solidFill>
              </a:rPr>
              <a:t>H.concinna</a:t>
            </a:r>
            <a:r>
              <a:rPr lang="cs-CZ" altLang="cs-CZ" sz="2800" dirty="0">
                <a:solidFill>
                  <a:srgbClr val="0000DC"/>
                </a:solidFill>
              </a:rPr>
              <a:t> - typický biotop (Havraníky , Znojmo)</a:t>
            </a:r>
          </a:p>
        </p:txBody>
      </p:sp>
    </p:spTree>
    <p:extLst>
      <p:ext uri="{BB962C8B-B14F-4D97-AF65-F5344CB8AC3E}">
        <p14:creationId xmlns:p14="http://schemas.microsoft.com/office/powerpoint/2010/main" val="34218736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Dokumenty\fotky\Komari pasti_Havraniky07\P1010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862653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ovéPole 2"/>
          <p:cNvSpPr txBox="1">
            <a:spLocks noChangeArrowheads="1"/>
          </p:cNvSpPr>
          <p:nvPr/>
        </p:nvSpPr>
        <p:spPr bwMode="auto">
          <a:xfrm>
            <a:off x="2402681" y="115875"/>
            <a:ext cx="7561263" cy="523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i="1" dirty="0" err="1">
                <a:solidFill>
                  <a:srgbClr val="0000DC"/>
                </a:solidFill>
              </a:rPr>
              <a:t>H.concinna</a:t>
            </a:r>
            <a:r>
              <a:rPr lang="cs-CZ" altLang="cs-CZ" sz="2800" dirty="0">
                <a:solidFill>
                  <a:srgbClr val="0000DC"/>
                </a:solidFill>
              </a:rPr>
              <a:t> - typický biotop (Havraníky , Znojmo)</a:t>
            </a:r>
          </a:p>
        </p:txBody>
      </p:sp>
    </p:spTree>
    <p:extLst>
      <p:ext uri="{BB962C8B-B14F-4D97-AF65-F5344CB8AC3E}">
        <p14:creationId xmlns:p14="http://schemas.microsoft.com/office/powerpoint/2010/main" val="1766136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>
          <a:xfrm>
            <a:off x="2055813" y="290513"/>
            <a:ext cx="6098286" cy="52387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i="1" dirty="0" err="1">
                <a:solidFill>
                  <a:srgbClr val="0000DC"/>
                </a:solidFill>
              </a:rPr>
              <a:t>Haemaphysalis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i="1" dirty="0" err="1">
                <a:solidFill>
                  <a:srgbClr val="0000DC"/>
                </a:solidFill>
              </a:rPr>
              <a:t>punctata</a:t>
            </a:r>
            <a:endParaRPr lang="cs-CZ" altLang="cs-CZ" i="1" dirty="0">
              <a:solidFill>
                <a:srgbClr val="0000DC"/>
              </a:solidFill>
            </a:endParaRPr>
          </a:p>
        </p:txBody>
      </p:sp>
      <p:pic>
        <p:nvPicPr>
          <p:cNvPr id="39939" name="Picture 2" descr="G:\UBO AVCR\rukopisy\skripta_kniha\Photos Hubalek_Rudolf CD Springer Figures\Chapter 6\6.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1484314"/>
            <a:ext cx="3035300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2" descr="G:\UBO AVCR\rukopisy\skripta_kniha\Photos Hubalek_Rudolf CD Springer Figures\Chapter 6\6.0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4" y="1268413"/>
            <a:ext cx="2859087" cy="3816350"/>
          </a:xfrm>
          <a:noFill/>
        </p:spPr>
      </p:pic>
      <p:sp>
        <p:nvSpPr>
          <p:cNvPr id="39941" name="TextovéPole 5"/>
          <p:cNvSpPr txBox="1">
            <a:spLocks noChangeArrowheads="1"/>
          </p:cNvSpPr>
          <p:nvPr/>
        </p:nvSpPr>
        <p:spPr bwMode="auto">
          <a:xfrm>
            <a:off x="1944688" y="5148264"/>
            <a:ext cx="872331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0000DC"/>
                </a:solidFill>
              </a:rPr>
              <a:t>Rozšíření: Eurasie, severní Afrika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0000DC"/>
                </a:solidFill>
              </a:rPr>
              <a:t>Přenos virů: </a:t>
            </a:r>
            <a:r>
              <a:rPr lang="cs-CZ" altLang="cs-CZ" dirty="0">
                <a:solidFill>
                  <a:srgbClr val="0000DC"/>
                </a:solidFill>
              </a:rPr>
              <a:t>K</a:t>
            </a:r>
            <a:r>
              <a:rPr lang="cs-CZ" altLang="cs-CZ" dirty="0" smtClean="0">
                <a:solidFill>
                  <a:srgbClr val="0000DC"/>
                </a:solidFill>
              </a:rPr>
              <a:t>E</a:t>
            </a:r>
            <a:r>
              <a:rPr lang="cs-CZ" altLang="cs-CZ" dirty="0">
                <a:solidFill>
                  <a:srgbClr val="0000DC"/>
                </a:solidFill>
              </a:rPr>
              <a:t>, </a:t>
            </a:r>
            <a:r>
              <a:rPr lang="cs-CZ" altLang="cs-CZ" dirty="0" err="1">
                <a:solidFill>
                  <a:srgbClr val="0000DC"/>
                </a:solidFill>
              </a:rPr>
              <a:t>Bhanja</a:t>
            </a:r>
            <a:r>
              <a:rPr lang="cs-CZ" altLang="cs-CZ" dirty="0">
                <a:solidFill>
                  <a:srgbClr val="0000DC"/>
                </a:solidFill>
              </a:rPr>
              <a:t>, </a:t>
            </a:r>
            <a:r>
              <a:rPr lang="cs-CZ" altLang="cs-CZ" dirty="0" err="1">
                <a:solidFill>
                  <a:srgbClr val="0000DC"/>
                </a:solidFill>
              </a:rPr>
              <a:t>Tribeč</a:t>
            </a:r>
            <a:endParaRPr lang="cs-CZ" altLang="cs-CZ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74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972002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Další medicínsky významní zástupci rodu </a:t>
            </a:r>
            <a:r>
              <a:rPr lang="cs-CZ" altLang="cs-CZ" i="1" dirty="0" err="1">
                <a:solidFill>
                  <a:srgbClr val="0000DC"/>
                </a:solidFill>
              </a:rPr>
              <a:t>Haemaphysalis</a:t>
            </a:r>
            <a:endParaRPr lang="cs-CZ" altLang="cs-CZ" i="1" dirty="0">
              <a:solidFill>
                <a:srgbClr val="0000DC"/>
              </a:solidFill>
            </a:endParaRPr>
          </a:p>
        </p:txBody>
      </p:sp>
      <p:sp>
        <p:nvSpPr>
          <p:cNvPr id="40963" name="Zástupný symbol pro obsah 2"/>
          <p:cNvSpPr>
            <a:spLocks noGrp="1"/>
          </p:cNvSpPr>
          <p:nvPr>
            <p:ph idx="1"/>
          </p:nvPr>
        </p:nvSpPr>
        <p:spPr>
          <a:xfrm>
            <a:off x="829057" y="2463789"/>
            <a:ext cx="10753200" cy="1806207"/>
          </a:xfrm>
        </p:spPr>
        <p:txBody>
          <a:bodyPr/>
          <a:lstStyle/>
          <a:p>
            <a:endParaRPr lang="cs-CZ" altLang="cs-CZ" dirty="0">
              <a:solidFill>
                <a:srgbClr val="0000DC"/>
              </a:solidFill>
            </a:endParaRPr>
          </a:p>
          <a:p>
            <a:r>
              <a:rPr lang="cs-CZ" altLang="cs-CZ" i="1" dirty="0">
                <a:solidFill>
                  <a:srgbClr val="0000DC"/>
                </a:solidFill>
              </a:rPr>
              <a:t>H. </a:t>
            </a:r>
            <a:r>
              <a:rPr lang="cs-CZ" altLang="cs-CZ" i="1" dirty="0" err="1">
                <a:solidFill>
                  <a:srgbClr val="0000DC"/>
                </a:solidFill>
              </a:rPr>
              <a:t>inermis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dirty="0">
                <a:solidFill>
                  <a:srgbClr val="0000DC"/>
                </a:solidFill>
              </a:rPr>
              <a:t>(vektor </a:t>
            </a:r>
            <a:r>
              <a:rPr lang="cs-CZ" altLang="cs-CZ" dirty="0">
                <a:solidFill>
                  <a:srgbClr val="0000DC"/>
                </a:solidFill>
              </a:rPr>
              <a:t>K</a:t>
            </a:r>
            <a:r>
              <a:rPr lang="cs-CZ" altLang="cs-CZ" dirty="0" smtClean="0">
                <a:solidFill>
                  <a:srgbClr val="0000DC"/>
                </a:solidFill>
              </a:rPr>
              <a:t>E</a:t>
            </a:r>
            <a:r>
              <a:rPr lang="cs-CZ" altLang="cs-CZ" dirty="0">
                <a:solidFill>
                  <a:srgbClr val="0000DC"/>
                </a:solidFill>
              </a:rPr>
              <a:t>)</a:t>
            </a:r>
          </a:p>
          <a:p>
            <a:r>
              <a:rPr lang="cs-CZ" altLang="cs-CZ" i="1" dirty="0">
                <a:solidFill>
                  <a:srgbClr val="0000DC"/>
                </a:solidFill>
              </a:rPr>
              <a:t>H. </a:t>
            </a:r>
            <a:r>
              <a:rPr lang="cs-CZ" altLang="cs-CZ" i="1" dirty="0" err="1">
                <a:solidFill>
                  <a:srgbClr val="0000DC"/>
                </a:solidFill>
              </a:rPr>
              <a:t>spinigera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dirty="0">
                <a:solidFill>
                  <a:srgbClr val="0000DC"/>
                </a:solidFill>
              </a:rPr>
              <a:t>(vektor KFD)</a:t>
            </a:r>
          </a:p>
        </p:txBody>
      </p:sp>
    </p:spTree>
    <p:extLst>
      <p:ext uri="{BB962C8B-B14F-4D97-AF65-F5344CB8AC3E}">
        <p14:creationId xmlns:p14="http://schemas.microsoft.com/office/powerpoint/2010/main" val="827586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>
          <a:xfrm>
            <a:off x="2150553" y="262101"/>
            <a:ext cx="5802210" cy="634839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i="1" dirty="0" err="1">
                <a:solidFill>
                  <a:srgbClr val="0000DC"/>
                </a:solidFill>
              </a:rPr>
              <a:t>Hyalomma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i="1" dirty="0" err="1">
                <a:solidFill>
                  <a:srgbClr val="0000DC"/>
                </a:solidFill>
              </a:rPr>
              <a:t>marginatum</a:t>
            </a:r>
            <a:endParaRPr lang="cs-CZ" altLang="cs-CZ" i="1" dirty="0">
              <a:solidFill>
                <a:srgbClr val="0000DC"/>
              </a:solidFill>
            </a:endParaRPr>
          </a:p>
        </p:txBody>
      </p:sp>
      <p:pic>
        <p:nvPicPr>
          <p:cNvPr id="41987" name="Picture 2" descr="G:\UBO AVCR\rukopisy\skripta_kniha\Photos Hubalek_Rudolf CD Springer Figures\Chapter 6\6.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125539"/>
            <a:ext cx="4986338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2" descr="G:\UBO AVCR\rukopisy\skripta_kniha\Photos Hubalek_Rudolf CD Springer Figures\Chapter 6\6.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1087439"/>
            <a:ext cx="3586162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ovéPole 5"/>
          <p:cNvSpPr txBox="1">
            <a:spLocks noChangeArrowheads="1"/>
          </p:cNvSpPr>
          <p:nvPr/>
        </p:nvSpPr>
        <p:spPr bwMode="auto">
          <a:xfrm>
            <a:off x="1774826" y="5287963"/>
            <a:ext cx="8785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Rozšíření: Eurasie, Afrika, střední Evropa (transport migrujícími ptáky)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0000D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Přenos virů: CCHF, </a:t>
            </a:r>
            <a:r>
              <a:rPr lang="cs-CZ" altLang="cs-CZ" sz="2400" dirty="0" err="1">
                <a:solidFill>
                  <a:srgbClr val="0000DC"/>
                </a:solidFill>
              </a:rPr>
              <a:t>Bhanja</a:t>
            </a:r>
            <a:r>
              <a:rPr lang="cs-CZ" altLang="cs-CZ" sz="2400" dirty="0">
                <a:solidFill>
                  <a:srgbClr val="0000DC"/>
                </a:solidFill>
              </a:rPr>
              <a:t>, </a:t>
            </a:r>
            <a:r>
              <a:rPr lang="cs-CZ" altLang="cs-CZ" sz="2400" dirty="0" err="1">
                <a:solidFill>
                  <a:srgbClr val="0000DC"/>
                </a:solidFill>
              </a:rPr>
              <a:t>Dhori</a:t>
            </a:r>
            <a:r>
              <a:rPr lang="cs-CZ" altLang="cs-CZ" sz="2400" dirty="0">
                <a:solidFill>
                  <a:srgbClr val="0000DC"/>
                </a:solidFill>
              </a:rPr>
              <a:t>, WNV</a:t>
            </a:r>
          </a:p>
        </p:txBody>
      </p:sp>
    </p:spTree>
    <p:extLst>
      <p:ext uri="{BB962C8B-B14F-4D97-AF65-F5344CB8AC3E}">
        <p14:creationId xmlns:p14="http://schemas.microsoft.com/office/powerpoint/2010/main" val="3063482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>
          <a:xfrm>
            <a:off x="2696988" y="431699"/>
            <a:ext cx="6287621" cy="57498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Distribuce CCHF ve světě</a:t>
            </a:r>
          </a:p>
        </p:txBody>
      </p:sp>
      <p:pic>
        <p:nvPicPr>
          <p:cNvPr id="43011" name="Picture 7" descr="http://www.who.int/entity/csr/disease/crimean_congoHF/Global_CCHFRisk_20080918.png?ua=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6094" y="1268414"/>
            <a:ext cx="7848600" cy="5259387"/>
          </a:xfrm>
          <a:noFill/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8E419C55-F6F0-462C-997D-51C40BF62377}"/>
              </a:ext>
            </a:extLst>
          </p:cNvPr>
          <p:cNvSpPr/>
          <p:nvPr/>
        </p:nvSpPr>
        <p:spPr>
          <a:xfrm>
            <a:off x="4583113" y="1773238"/>
            <a:ext cx="3960812" cy="792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294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5093571" cy="45157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i="1" dirty="0" err="1">
                <a:solidFill>
                  <a:srgbClr val="0000DC"/>
                </a:solidFill>
              </a:rPr>
              <a:t>Boophilus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i="1" dirty="0" err="1">
                <a:solidFill>
                  <a:srgbClr val="0000DC"/>
                </a:solidFill>
              </a:rPr>
              <a:t>annulatus</a:t>
            </a:r>
            <a:endParaRPr lang="cs-CZ" altLang="cs-CZ" i="1" dirty="0">
              <a:solidFill>
                <a:srgbClr val="0000DC"/>
              </a:solidFill>
            </a:endParaRPr>
          </a:p>
        </p:txBody>
      </p:sp>
      <p:pic>
        <p:nvPicPr>
          <p:cNvPr id="44035" name="Picture 2" descr="G:\UBO AVCR\rukopisy\skripta_kniha\Photos Hubalek_Rudolf CD Springer Figures\Chapter 6\6.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41438"/>
            <a:ext cx="4387850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2" descr="G:\UBO AVCR\rukopisy\skripta_kniha\Photos Hubalek_Rudolf CD Springer Figures\Chapter 6\6.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1341438"/>
            <a:ext cx="3341688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ovéPole 5"/>
          <p:cNvSpPr txBox="1">
            <a:spLocks noChangeArrowheads="1"/>
          </p:cNvSpPr>
          <p:nvPr/>
        </p:nvSpPr>
        <p:spPr bwMode="auto">
          <a:xfrm>
            <a:off x="1930400" y="5445126"/>
            <a:ext cx="7632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Rozšíření: Amerika, Asie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Přenos virů: CCHF, </a:t>
            </a:r>
            <a:r>
              <a:rPr lang="cs-CZ" altLang="cs-CZ" sz="2400" dirty="0" err="1">
                <a:solidFill>
                  <a:srgbClr val="0000DC"/>
                </a:solidFill>
              </a:rPr>
              <a:t>Bhanja</a:t>
            </a:r>
            <a:endParaRPr lang="cs-CZ" altLang="cs-CZ" sz="2400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16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/>
          </p:cNvSpPr>
          <p:nvPr>
            <p:ph type="title"/>
          </p:nvPr>
        </p:nvSpPr>
        <p:spPr>
          <a:xfrm>
            <a:off x="3082219" y="313818"/>
            <a:ext cx="6027562" cy="562484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i="1" dirty="0" err="1">
                <a:solidFill>
                  <a:srgbClr val="0000DC"/>
                </a:solidFill>
              </a:rPr>
              <a:t>Amblyomma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i="1" dirty="0" err="1">
                <a:solidFill>
                  <a:srgbClr val="0000DC"/>
                </a:solidFill>
              </a:rPr>
              <a:t>variegatum</a:t>
            </a:r>
            <a:endParaRPr lang="cs-CZ" altLang="cs-CZ" i="1" dirty="0">
              <a:solidFill>
                <a:srgbClr val="0000DC"/>
              </a:solidFill>
            </a:endParaRPr>
          </a:p>
        </p:txBody>
      </p:sp>
      <p:pic>
        <p:nvPicPr>
          <p:cNvPr id="45059" name="Picture 3" descr="A variegatum female eclosing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1" y="1263651"/>
            <a:ext cx="2735263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" descr="A variegatum male eclosing 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4200" y="1233489"/>
            <a:ext cx="3244850" cy="4460875"/>
          </a:xfrm>
          <a:noFill/>
        </p:spPr>
      </p:pic>
      <p:pic>
        <p:nvPicPr>
          <p:cNvPr id="45061" name="Picture 3" descr="A variegatum male eclosing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133600"/>
            <a:ext cx="292735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ovéPole 7"/>
          <p:cNvSpPr txBox="1">
            <a:spLocks noChangeArrowheads="1"/>
          </p:cNvSpPr>
          <p:nvPr/>
        </p:nvSpPr>
        <p:spPr bwMode="auto">
          <a:xfrm>
            <a:off x="1881188" y="5672138"/>
            <a:ext cx="82089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Rozšíření: Afrika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Přenos virů: CCHF, </a:t>
            </a:r>
            <a:r>
              <a:rPr lang="cs-CZ" altLang="cs-CZ" sz="2400" dirty="0" err="1">
                <a:solidFill>
                  <a:srgbClr val="0000DC"/>
                </a:solidFill>
              </a:rPr>
              <a:t>Bhanja</a:t>
            </a:r>
            <a:r>
              <a:rPr lang="cs-CZ" altLang="cs-CZ" sz="2400" dirty="0">
                <a:solidFill>
                  <a:srgbClr val="0000DC"/>
                </a:solidFill>
              </a:rPr>
              <a:t>, </a:t>
            </a:r>
            <a:r>
              <a:rPr lang="cs-CZ" altLang="cs-CZ" sz="2400" dirty="0" err="1">
                <a:solidFill>
                  <a:srgbClr val="0000DC"/>
                </a:solidFill>
              </a:rPr>
              <a:t>Thogoto</a:t>
            </a:r>
            <a:r>
              <a:rPr lang="cs-CZ" altLang="cs-CZ" sz="2400" dirty="0">
                <a:solidFill>
                  <a:srgbClr val="0000DC"/>
                </a:solidFill>
              </a:rPr>
              <a:t>, </a:t>
            </a:r>
            <a:r>
              <a:rPr lang="cs-CZ" altLang="cs-CZ" sz="2400" dirty="0" err="1">
                <a:solidFill>
                  <a:srgbClr val="0000DC"/>
                </a:solidFill>
              </a:rPr>
              <a:t>Dugbe</a:t>
            </a:r>
            <a:endParaRPr lang="cs-CZ" altLang="cs-CZ" sz="2400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0202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>
          <a:xfrm>
            <a:off x="2642590" y="325613"/>
            <a:ext cx="5796734" cy="613954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 err="1">
                <a:solidFill>
                  <a:srgbClr val="0000DC"/>
                </a:solidFill>
              </a:rPr>
              <a:t>Klíšťákovití</a:t>
            </a:r>
            <a:r>
              <a:rPr lang="cs-CZ" altLang="cs-CZ" dirty="0">
                <a:solidFill>
                  <a:srgbClr val="0000DC"/>
                </a:solidFill>
              </a:rPr>
              <a:t> (</a:t>
            </a:r>
            <a:r>
              <a:rPr lang="cs-CZ" altLang="cs-CZ" i="1" dirty="0" err="1">
                <a:solidFill>
                  <a:srgbClr val="0000DC"/>
                </a:solidFill>
              </a:rPr>
              <a:t>Argasidae</a:t>
            </a:r>
            <a:r>
              <a:rPr lang="cs-CZ" altLang="cs-CZ" dirty="0">
                <a:solidFill>
                  <a:srgbClr val="0000DC"/>
                </a:solidFill>
              </a:rPr>
              <a:t>)</a:t>
            </a:r>
          </a:p>
        </p:txBody>
      </p:sp>
      <p:sp>
        <p:nvSpPr>
          <p:cNvPr id="46083" name="Zástupný symbol pro obsah 2"/>
          <p:cNvSpPr>
            <a:spLocks noGrp="1"/>
          </p:cNvSpPr>
          <p:nvPr>
            <p:ph idx="1"/>
          </p:nvPr>
        </p:nvSpPr>
        <p:spPr>
          <a:xfrm>
            <a:off x="1579170" y="1561766"/>
            <a:ext cx="8712200" cy="4524375"/>
          </a:xfrm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soft </a:t>
            </a:r>
            <a:r>
              <a:rPr lang="cs-CZ" altLang="cs-CZ" dirty="0" err="1">
                <a:solidFill>
                  <a:srgbClr val="0000DC"/>
                </a:solidFill>
              </a:rPr>
              <a:t>ticks</a:t>
            </a:r>
            <a:r>
              <a:rPr lang="cs-CZ" altLang="cs-CZ" dirty="0">
                <a:solidFill>
                  <a:srgbClr val="0000DC"/>
                </a:solidFill>
              </a:rPr>
              <a:t> (hřbetní štítek chybí)</a:t>
            </a:r>
          </a:p>
          <a:p>
            <a:r>
              <a:rPr lang="cs-CZ" altLang="cs-CZ" dirty="0">
                <a:solidFill>
                  <a:srgbClr val="0000DC"/>
                </a:solidFill>
              </a:rPr>
              <a:t>větší počet instarů nymf</a:t>
            </a:r>
          </a:p>
          <a:p>
            <a:r>
              <a:rPr lang="cs-CZ" altLang="cs-CZ" dirty="0" err="1">
                <a:solidFill>
                  <a:srgbClr val="0000DC"/>
                </a:solidFill>
              </a:rPr>
              <a:t>nidikolní</a:t>
            </a:r>
            <a:r>
              <a:rPr lang="cs-CZ" altLang="cs-CZ" dirty="0">
                <a:solidFill>
                  <a:srgbClr val="0000DC"/>
                </a:solidFill>
              </a:rPr>
              <a:t> (noční) živočichové</a:t>
            </a:r>
          </a:p>
          <a:p>
            <a:r>
              <a:rPr lang="cs-CZ" altLang="cs-CZ" dirty="0">
                <a:solidFill>
                  <a:srgbClr val="0000DC"/>
                </a:solidFill>
              </a:rPr>
              <a:t>ukrývají se na půdách, ve škvírách stěn, podlah, kurníků, holubníků, hnízdech, norách, stájích</a:t>
            </a:r>
          </a:p>
          <a:p>
            <a:r>
              <a:rPr lang="cs-CZ" altLang="cs-CZ" dirty="0">
                <a:solidFill>
                  <a:srgbClr val="0000DC"/>
                </a:solidFill>
              </a:rPr>
              <a:t>sají krátkodobě, bezbolestně, na kůži </a:t>
            </a:r>
            <a:r>
              <a:rPr lang="cs-CZ" altLang="cs-CZ" dirty="0" err="1">
                <a:solidFill>
                  <a:srgbClr val="0000DC"/>
                </a:solidFill>
              </a:rPr>
              <a:t>makula</a:t>
            </a:r>
            <a:r>
              <a:rPr lang="cs-CZ" altLang="cs-CZ" dirty="0">
                <a:solidFill>
                  <a:srgbClr val="0000DC"/>
                </a:solidFill>
              </a:rPr>
              <a:t> nebo erytém, dlouhověcí (až 25 let), vydrží dlouhodobé hladovění (až 11 let)</a:t>
            </a:r>
          </a:p>
          <a:p>
            <a:r>
              <a:rPr lang="cs-CZ" altLang="cs-CZ" dirty="0">
                <a:solidFill>
                  <a:srgbClr val="0000DC"/>
                </a:solidFill>
              </a:rPr>
              <a:t>taxon. </a:t>
            </a:r>
            <a:r>
              <a:rPr lang="cs-CZ" altLang="cs-CZ" dirty="0" err="1">
                <a:solidFill>
                  <a:srgbClr val="0000DC"/>
                </a:solidFill>
              </a:rPr>
              <a:t>podčel</a:t>
            </a:r>
            <a:r>
              <a:rPr lang="cs-CZ" altLang="cs-CZ" dirty="0">
                <a:solidFill>
                  <a:srgbClr val="0000DC"/>
                </a:solidFill>
              </a:rPr>
              <a:t>. </a:t>
            </a:r>
            <a:r>
              <a:rPr lang="cs-CZ" altLang="cs-CZ" i="1" dirty="0" err="1">
                <a:solidFill>
                  <a:srgbClr val="0000DC"/>
                </a:solidFill>
              </a:rPr>
              <a:t>Argasinae</a:t>
            </a:r>
            <a:r>
              <a:rPr lang="cs-CZ" altLang="cs-CZ" dirty="0">
                <a:solidFill>
                  <a:srgbClr val="0000DC"/>
                </a:solidFill>
              </a:rPr>
              <a:t> a </a:t>
            </a:r>
            <a:r>
              <a:rPr lang="cs-CZ" altLang="cs-CZ" i="1" dirty="0" err="1">
                <a:solidFill>
                  <a:srgbClr val="0000DC"/>
                </a:solidFill>
              </a:rPr>
              <a:t>Ornithodorinae</a:t>
            </a:r>
            <a:endParaRPr lang="cs-CZ" altLang="cs-CZ" i="1" dirty="0">
              <a:solidFill>
                <a:srgbClr val="0000DC"/>
              </a:solidFill>
            </a:endParaRPr>
          </a:p>
          <a:p>
            <a:r>
              <a:rPr lang="cs-CZ" altLang="cs-CZ" dirty="0">
                <a:solidFill>
                  <a:srgbClr val="0000DC"/>
                </a:solidFill>
              </a:rPr>
              <a:t>někdy těžké alergické reakce až anafylaktický šok</a:t>
            </a:r>
          </a:p>
          <a:p>
            <a:endParaRPr lang="cs-CZ" altLang="cs-CZ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50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989138"/>
            <a:ext cx="8662987" cy="43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ovéPole 2"/>
          <p:cNvSpPr txBox="1">
            <a:spLocks noChangeArrowheads="1"/>
          </p:cNvSpPr>
          <p:nvPr/>
        </p:nvSpPr>
        <p:spPr bwMode="auto">
          <a:xfrm>
            <a:off x="4440238" y="3178175"/>
            <a:ext cx="1001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wildlife</a:t>
            </a:r>
          </a:p>
        </p:txBody>
      </p:sp>
      <p:sp>
        <p:nvSpPr>
          <p:cNvPr id="6148" name="TextovéPole 4"/>
          <p:cNvSpPr txBox="1">
            <a:spLocks noChangeArrowheads="1"/>
          </p:cNvSpPr>
          <p:nvPr/>
        </p:nvSpPr>
        <p:spPr bwMode="auto">
          <a:xfrm>
            <a:off x="6240463" y="5084763"/>
            <a:ext cx="10017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Vector-borne</a:t>
            </a:r>
          </a:p>
        </p:txBody>
      </p:sp>
      <p:sp>
        <p:nvSpPr>
          <p:cNvPr id="6149" name="TextovéPole 5"/>
          <p:cNvSpPr txBox="1">
            <a:spLocks noChangeArrowheads="1"/>
          </p:cNvSpPr>
          <p:nvPr/>
        </p:nvSpPr>
        <p:spPr bwMode="auto">
          <a:xfrm>
            <a:off x="4441826" y="5154613"/>
            <a:ext cx="1000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Drug resistant</a:t>
            </a:r>
          </a:p>
        </p:txBody>
      </p:sp>
      <p:sp>
        <p:nvSpPr>
          <p:cNvPr id="6150" name="TextovéPole 6"/>
          <p:cNvSpPr txBox="1">
            <a:spLocks noChangeArrowheads="1"/>
          </p:cNvSpPr>
          <p:nvPr/>
        </p:nvSpPr>
        <p:spPr bwMode="auto">
          <a:xfrm>
            <a:off x="8212138" y="3359150"/>
            <a:ext cx="1655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Non-wildlife</a:t>
            </a:r>
          </a:p>
        </p:txBody>
      </p:sp>
      <p:sp>
        <p:nvSpPr>
          <p:cNvPr id="6151" name="Obdélník 3"/>
          <p:cNvSpPr>
            <a:spLocks noChangeArrowheads="1"/>
          </p:cNvSpPr>
          <p:nvPr/>
        </p:nvSpPr>
        <p:spPr bwMode="auto">
          <a:xfrm>
            <a:off x="4106864" y="6340475"/>
            <a:ext cx="3921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Jones </a:t>
            </a:r>
            <a:r>
              <a:rPr lang="cs-CZ" altLang="cs-CZ" sz="1800" b="1" i="1">
                <a:solidFill>
                  <a:schemeClr val="bg1"/>
                </a:solidFill>
              </a:rPr>
              <a:t>et al</a:t>
            </a:r>
            <a:r>
              <a:rPr lang="cs-CZ" altLang="cs-CZ" sz="1800" b="1">
                <a:solidFill>
                  <a:schemeClr val="bg1"/>
                </a:solidFill>
              </a:rPr>
              <a:t>. (2008) Nature 451, 990-993</a:t>
            </a: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152" name="Obdélník 1">
            <a:extLst>
              <a:ext uri="{FF2B5EF4-FFF2-40B4-BE49-F238E27FC236}">
                <a16:creationId xmlns:a16="http://schemas.microsoft.com/office/drawing/2014/main" id="{000D4CD1-DBEE-4DC1-A1B0-77203ED24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863" y="164558"/>
            <a:ext cx="7447778" cy="21236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cs-CZ" sz="2800" b="1" dirty="0">
                <a:solidFill>
                  <a:schemeClr val="tx2"/>
                </a:solidFill>
                <a:cs typeface="Arial" charset="0"/>
              </a:rPr>
              <a:t>Global</a:t>
            </a:r>
            <a:r>
              <a:rPr lang="cs-CZ" altLang="cs-CZ" sz="2800" b="1" dirty="0">
                <a:solidFill>
                  <a:schemeClr val="tx2"/>
                </a:solidFill>
                <a:cs typeface="Arial" charset="0"/>
              </a:rPr>
              <a:t>ní</a:t>
            </a:r>
            <a:r>
              <a:rPr lang="en-US" altLang="cs-CZ" sz="2800" b="1" dirty="0">
                <a:solidFill>
                  <a:schemeClr val="tx2"/>
                </a:solidFill>
                <a:cs typeface="Arial" charset="0"/>
              </a:rPr>
              <a:t> trend</a:t>
            </a:r>
            <a:r>
              <a:rPr lang="cs-CZ" altLang="cs-CZ" sz="2800" b="1" dirty="0">
                <a:solidFill>
                  <a:schemeClr val="tx2"/>
                </a:solidFill>
                <a:cs typeface="Arial" charset="0"/>
              </a:rPr>
              <a:t>y</a:t>
            </a:r>
            <a:r>
              <a:rPr lang="en-US" altLang="cs-CZ" sz="28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cs-CZ" altLang="cs-CZ" sz="2800" b="1" dirty="0">
                <a:solidFill>
                  <a:schemeClr val="tx2"/>
                </a:solidFill>
                <a:cs typeface="Arial" charset="0"/>
              </a:rPr>
              <a:t>výskytu</a:t>
            </a:r>
            <a:r>
              <a:rPr lang="en-US" altLang="cs-CZ" sz="28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US" altLang="cs-CZ" sz="2800" b="1" dirty="0" err="1">
                <a:solidFill>
                  <a:schemeClr val="tx2"/>
                </a:solidFill>
                <a:cs typeface="Arial" charset="0"/>
              </a:rPr>
              <a:t>emerg</a:t>
            </a:r>
            <a:r>
              <a:rPr lang="cs-CZ" altLang="cs-CZ" sz="2800" b="1" dirty="0" err="1">
                <a:solidFill>
                  <a:schemeClr val="tx2"/>
                </a:solidFill>
                <a:cs typeface="Arial" charset="0"/>
              </a:rPr>
              <a:t>entních</a:t>
            </a:r>
            <a:r>
              <a:rPr lang="en-US" altLang="cs-CZ" sz="28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US" altLang="cs-CZ" sz="2800" b="1" dirty="0" err="1">
                <a:solidFill>
                  <a:schemeClr val="tx2"/>
                </a:solidFill>
                <a:cs typeface="Arial" charset="0"/>
              </a:rPr>
              <a:t>infe</a:t>
            </a:r>
            <a:r>
              <a:rPr lang="cs-CZ" altLang="cs-CZ" sz="2800" b="1" dirty="0" err="1">
                <a:solidFill>
                  <a:schemeClr val="tx2"/>
                </a:solidFill>
                <a:cs typeface="Arial" charset="0"/>
              </a:rPr>
              <a:t>kčních</a:t>
            </a:r>
            <a:r>
              <a:rPr lang="en-US" altLang="cs-CZ" sz="28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cs-CZ" altLang="cs-CZ" sz="2800" b="1" dirty="0">
                <a:solidFill>
                  <a:schemeClr val="tx2"/>
                </a:solidFill>
                <a:cs typeface="Arial" charset="0"/>
              </a:rPr>
              <a:t>onemocnění</a:t>
            </a:r>
          </a:p>
          <a:p>
            <a:pPr algn="ctr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cs-CZ" altLang="cs-CZ" sz="2800" dirty="0">
                <a:solidFill>
                  <a:schemeClr val="tx2"/>
                </a:solidFill>
                <a:cs typeface="Arial" charset="0"/>
                <a:sym typeface="Symbol" pitchFamily="18" charset="2"/>
              </a:rPr>
              <a:t> </a:t>
            </a:r>
            <a:r>
              <a:rPr lang="cs-CZ" altLang="cs-CZ" sz="2800" b="1" dirty="0">
                <a:solidFill>
                  <a:schemeClr val="tx2"/>
                </a:solidFill>
                <a:cs typeface="Arial" charset="0"/>
              </a:rPr>
              <a:t>HOT SPOTS</a:t>
            </a:r>
            <a:r>
              <a:rPr lang="cs-CZ" altLang="cs-CZ" sz="2800" dirty="0">
                <a:solidFill>
                  <a:schemeClr val="tx2"/>
                </a:solidFill>
                <a:cs typeface="Arial" charset="0"/>
                <a:sym typeface="Symbol" pitchFamily="18" charset="2"/>
              </a:rPr>
              <a:t> </a:t>
            </a:r>
          </a:p>
          <a:p>
            <a:pPr algn="ctr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cs-CZ" altLang="cs-CZ" sz="2000" dirty="0">
                <a:solidFill>
                  <a:schemeClr val="tx2"/>
                </a:solidFill>
                <a:cs typeface="Arial" charset="0"/>
              </a:rPr>
              <a:t>60% </a:t>
            </a:r>
            <a:r>
              <a:rPr lang="cs-CZ" altLang="cs-CZ" sz="2000" dirty="0" err="1">
                <a:solidFill>
                  <a:schemeClr val="tx2"/>
                </a:solidFill>
                <a:cs typeface="Arial" charset="0"/>
              </a:rPr>
              <a:t>emergentních</a:t>
            </a:r>
            <a:r>
              <a:rPr lang="cs-CZ" altLang="cs-CZ" sz="2000" dirty="0">
                <a:solidFill>
                  <a:schemeClr val="tx2"/>
                </a:solidFill>
                <a:cs typeface="Arial" charset="0"/>
              </a:rPr>
              <a:t> nákaz má </a:t>
            </a:r>
            <a:r>
              <a:rPr lang="cs-CZ" altLang="cs-CZ" sz="2000" dirty="0" err="1">
                <a:solidFill>
                  <a:schemeClr val="tx2"/>
                </a:solidFill>
                <a:cs typeface="Arial" charset="0"/>
              </a:rPr>
              <a:t>zoonotický</a:t>
            </a:r>
            <a:r>
              <a:rPr lang="cs-CZ" altLang="cs-CZ" sz="2000" dirty="0">
                <a:solidFill>
                  <a:schemeClr val="tx2"/>
                </a:solidFill>
                <a:cs typeface="Arial" charset="0"/>
              </a:rPr>
              <a:t> původ</a:t>
            </a:r>
          </a:p>
          <a:p>
            <a:pPr marL="457200" indent="-457200" algn="ctr" eaLnBrk="1" hangingPunct="1">
              <a:spcBef>
                <a:spcPct val="0"/>
              </a:spcBef>
              <a:buFont typeface="Symbol" pitchFamily="18" charset="2"/>
              <a:buChar char="¢"/>
              <a:defRPr/>
            </a:pPr>
            <a:endParaRPr lang="cs-CZ" altLang="cs-CZ" sz="280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8210864B-8D25-4D64-B986-928B048AEEB0}"/>
              </a:ext>
            </a:extLst>
          </p:cNvPr>
          <p:cNvSpPr/>
          <p:nvPr/>
        </p:nvSpPr>
        <p:spPr>
          <a:xfrm>
            <a:off x="5735638" y="4005264"/>
            <a:ext cx="4392612" cy="22939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521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/>
          </p:cNvSpPr>
          <p:nvPr>
            <p:ph type="title"/>
          </p:nvPr>
        </p:nvSpPr>
        <p:spPr>
          <a:xfrm>
            <a:off x="2650819" y="170489"/>
            <a:ext cx="6658587" cy="626465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Vývojový cyklus </a:t>
            </a:r>
            <a:r>
              <a:rPr lang="cs-CZ" altLang="cs-CZ" i="1" dirty="0" err="1">
                <a:solidFill>
                  <a:srgbClr val="0000DC"/>
                </a:solidFill>
              </a:rPr>
              <a:t>Argasidae</a:t>
            </a:r>
            <a:endParaRPr lang="cs-CZ" altLang="cs-CZ" i="1" dirty="0">
              <a:solidFill>
                <a:srgbClr val="0000DC"/>
              </a:solidFill>
            </a:endParaRPr>
          </a:p>
        </p:txBody>
      </p:sp>
      <p:pic>
        <p:nvPicPr>
          <p:cNvPr id="47107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0113" y="4352925"/>
            <a:ext cx="4697412" cy="2414588"/>
          </a:xfrm>
        </p:spPr>
      </p:pic>
      <p:pic>
        <p:nvPicPr>
          <p:cNvPr id="47108" name="Picture 2" descr="Argasidae - Life 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981076"/>
            <a:ext cx="511175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637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5638855" cy="45157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i="1" dirty="0" err="1">
                <a:solidFill>
                  <a:srgbClr val="0000DC"/>
                </a:solidFill>
              </a:rPr>
              <a:t>Ornithodoros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i="1" dirty="0" err="1">
                <a:solidFill>
                  <a:srgbClr val="0000DC"/>
                </a:solidFill>
              </a:rPr>
              <a:t>moubata</a:t>
            </a:r>
            <a:endParaRPr lang="cs-CZ" altLang="cs-CZ" i="1" dirty="0">
              <a:solidFill>
                <a:srgbClr val="0000DC"/>
              </a:solidFill>
            </a:endParaRPr>
          </a:p>
        </p:txBody>
      </p:sp>
      <p:pic>
        <p:nvPicPr>
          <p:cNvPr id="48131" name="Picture 2" descr="G:\UBO AVCR\rukopisy\skripta_kniha\Photos Hubalek_Rudolf CD Springer Figures\Chapter 6\6.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795463"/>
            <a:ext cx="5330825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2" descr="G:\UBO AVCR\rukopisy\skripta_kniha\Photos Hubalek_Rudolf CD Springer Figures\Chapter 6\6.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4" y="1420813"/>
            <a:ext cx="29368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ovéPole 5"/>
          <p:cNvSpPr txBox="1">
            <a:spLocks noChangeArrowheads="1"/>
          </p:cNvSpPr>
          <p:nvPr/>
        </p:nvSpPr>
        <p:spPr bwMode="auto">
          <a:xfrm>
            <a:off x="1990726" y="5805489"/>
            <a:ext cx="82089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bg1"/>
                </a:solidFill>
              </a:rPr>
              <a:t>Rozšíření: Afrika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bg1"/>
                </a:solidFill>
              </a:rPr>
              <a:t>Přenos patogenů: </a:t>
            </a:r>
            <a:r>
              <a:rPr lang="cs-CZ" altLang="cs-CZ" sz="2800" dirty="0">
                <a:solidFill>
                  <a:srgbClr val="0000DC"/>
                </a:solidFill>
              </a:rPr>
              <a:t>ASF</a:t>
            </a:r>
          </a:p>
        </p:txBody>
      </p:sp>
    </p:spTree>
    <p:extLst>
      <p:ext uri="{BB962C8B-B14F-4D97-AF65-F5344CB8AC3E}">
        <p14:creationId xmlns:p14="http://schemas.microsoft.com/office/powerpoint/2010/main" val="37083675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3127302" y="231774"/>
            <a:ext cx="5459413" cy="545735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 err="1">
                <a:solidFill>
                  <a:srgbClr val="0000DC"/>
                </a:solidFill>
              </a:rPr>
              <a:t>Komárovití</a:t>
            </a:r>
            <a:r>
              <a:rPr lang="cs-CZ" altLang="cs-CZ" dirty="0">
                <a:solidFill>
                  <a:srgbClr val="0000DC"/>
                </a:solidFill>
              </a:rPr>
              <a:t> (</a:t>
            </a:r>
            <a:r>
              <a:rPr lang="cs-CZ" altLang="cs-CZ" i="1" dirty="0" err="1">
                <a:solidFill>
                  <a:srgbClr val="0000DC"/>
                </a:solidFill>
              </a:rPr>
              <a:t>Culicidae</a:t>
            </a:r>
            <a:r>
              <a:rPr lang="cs-CZ" altLang="cs-CZ" dirty="0">
                <a:solidFill>
                  <a:srgbClr val="0000DC"/>
                </a:solidFill>
              </a:rPr>
              <a:t>)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t="8681" r="17613" b="9348"/>
          <a:stretch>
            <a:fillRect/>
          </a:stretch>
        </p:blipFill>
        <p:spPr bwMode="auto">
          <a:xfrm>
            <a:off x="1547814" y="904875"/>
            <a:ext cx="3660775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ovéPole 4"/>
          <p:cNvSpPr txBox="1">
            <a:spLocks noChangeArrowheads="1"/>
          </p:cNvSpPr>
          <p:nvPr/>
        </p:nvSpPr>
        <p:spPr bwMode="auto">
          <a:xfrm>
            <a:off x="1919289" y="5959476"/>
            <a:ext cx="8497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DC"/>
                </a:solidFill>
              </a:rPr>
              <a:t>Podčeleď  </a:t>
            </a:r>
            <a:r>
              <a:rPr lang="cs-CZ" altLang="cs-CZ" sz="2000" i="1">
                <a:solidFill>
                  <a:srgbClr val="0000DC"/>
                </a:solidFill>
              </a:rPr>
              <a:t>Anophelinae</a:t>
            </a:r>
            <a:r>
              <a:rPr lang="cs-CZ" altLang="cs-CZ" sz="2000">
                <a:solidFill>
                  <a:srgbClr val="0000DC"/>
                </a:solidFill>
              </a:rPr>
              <a:t> – 485 druhů (nejvýznamnější rod </a:t>
            </a:r>
            <a:r>
              <a:rPr lang="cs-CZ" altLang="cs-CZ" sz="2000" i="1">
                <a:solidFill>
                  <a:srgbClr val="0000DC"/>
                </a:solidFill>
              </a:rPr>
              <a:t>Anopheles</a:t>
            </a:r>
            <a:r>
              <a:rPr lang="cs-CZ" altLang="cs-CZ" sz="2000">
                <a:solidFill>
                  <a:srgbClr val="0000DC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DC"/>
                </a:solidFill>
              </a:rPr>
              <a:t>Podčeleď </a:t>
            </a:r>
            <a:r>
              <a:rPr lang="cs-CZ" altLang="cs-CZ" sz="2000" i="1">
                <a:solidFill>
                  <a:srgbClr val="0000DC"/>
                </a:solidFill>
              </a:rPr>
              <a:t>Culicinae</a:t>
            </a:r>
            <a:r>
              <a:rPr lang="cs-CZ" altLang="cs-CZ" sz="2000">
                <a:solidFill>
                  <a:srgbClr val="0000DC"/>
                </a:solidFill>
              </a:rPr>
              <a:t> – 3061 druhů (</a:t>
            </a:r>
            <a:r>
              <a:rPr lang="cs-CZ" altLang="cs-CZ" sz="2000" i="1">
                <a:solidFill>
                  <a:srgbClr val="0000DC"/>
                </a:solidFill>
              </a:rPr>
              <a:t>Aedes</a:t>
            </a:r>
            <a:r>
              <a:rPr lang="cs-CZ" altLang="cs-CZ" sz="2000">
                <a:solidFill>
                  <a:srgbClr val="0000DC"/>
                </a:solidFill>
              </a:rPr>
              <a:t>, </a:t>
            </a:r>
            <a:r>
              <a:rPr lang="cs-CZ" altLang="cs-CZ" sz="2000" i="1">
                <a:solidFill>
                  <a:srgbClr val="0000DC"/>
                </a:solidFill>
              </a:rPr>
              <a:t>Culex</a:t>
            </a:r>
            <a:r>
              <a:rPr lang="cs-CZ" altLang="cs-CZ" sz="2000">
                <a:solidFill>
                  <a:srgbClr val="0000DC"/>
                </a:solidFill>
              </a:rPr>
              <a:t>, </a:t>
            </a:r>
            <a:r>
              <a:rPr lang="cs-CZ" altLang="cs-CZ" sz="2000" i="1">
                <a:solidFill>
                  <a:srgbClr val="0000DC"/>
                </a:solidFill>
              </a:rPr>
              <a:t>Coquilletidia</a:t>
            </a:r>
            <a:r>
              <a:rPr lang="cs-CZ" altLang="cs-CZ" sz="2000">
                <a:solidFill>
                  <a:srgbClr val="0000DC"/>
                </a:solidFill>
              </a:rPr>
              <a:t>, </a:t>
            </a:r>
            <a:r>
              <a:rPr lang="cs-CZ" altLang="cs-CZ" sz="2000" i="1">
                <a:solidFill>
                  <a:srgbClr val="0000DC"/>
                </a:solidFill>
              </a:rPr>
              <a:t>Uranotaenia</a:t>
            </a:r>
            <a:r>
              <a:rPr lang="cs-CZ" altLang="cs-CZ" sz="2000">
                <a:solidFill>
                  <a:srgbClr val="0000DC"/>
                </a:solidFill>
              </a:rPr>
              <a:t>)</a:t>
            </a:r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6" y="3284539"/>
            <a:ext cx="5459413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5264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9" t="10800" r="26375" b="7300"/>
          <a:stretch>
            <a:fillRect/>
          </a:stretch>
        </p:blipFill>
        <p:spPr bwMode="auto">
          <a:xfrm>
            <a:off x="1774826" y="438150"/>
            <a:ext cx="4475163" cy="62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7" t="30858" r="26768" b="23499"/>
          <a:stretch>
            <a:fillRect/>
          </a:stretch>
        </p:blipFill>
        <p:spPr bwMode="auto">
          <a:xfrm>
            <a:off x="6600826" y="188914"/>
            <a:ext cx="3789363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7" t="8002" r="26375" b="5202"/>
          <a:stretch>
            <a:fillRect/>
          </a:stretch>
        </p:blipFill>
        <p:spPr bwMode="auto">
          <a:xfrm>
            <a:off x="7359651" y="3349626"/>
            <a:ext cx="22701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7630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/>
          <p:cNvSpPr>
            <a:spLocks noGrp="1"/>
          </p:cNvSpPr>
          <p:nvPr>
            <p:ph type="title"/>
          </p:nvPr>
        </p:nvSpPr>
        <p:spPr>
          <a:xfrm>
            <a:off x="3004657" y="240994"/>
            <a:ext cx="3631035" cy="59561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i="1" dirty="0" err="1">
                <a:solidFill>
                  <a:srgbClr val="0000DC"/>
                </a:solidFill>
              </a:rPr>
              <a:t>Aedes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i="1" dirty="0" err="1">
                <a:solidFill>
                  <a:srgbClr val="0000DC"/>
                </a:solidFill>
              </a:rPr>
              <a:t>aegypti</a:t>
            </a:r>
            <a:endParaRPr lang="cs-CZ" altLang="cs-CZ" i="1" dirty="0">
              <a:solidFill>
                <a:srgbClr val="0000DC"/>
              </a:solidFill>
            </a:endParaRPr>
          </a:p>
        </p:txBody>
      </p:sp>
      <p:pic>
        <p:nvPicPr>
          <p:cNvPr id="51203" name="Picture 2" descr="G:\UBO AVCR\rukopisy\skripta_kniha\Photos Hubalek_Rudolf CD Springer Figures\Chapter 6\6.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557338"/>
            <a:ext cx="4929188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ovéPole 5"/>
          <p:cNvSpPr txBox="1">
            <a:spLocks noChangeArrowheads="1"/>
          </p:cNvSpPr>
          <p:nvPr/>
        </p:nvSpPr>
        <p:spPr bwMode="auto">
          <a:xfrm>
            <a:off x="1631950" y="5808852"/>
            <a:ext cx="82089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Rozšíření: tropy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Přenos virů: arboviry (YFV, dengue, </a:t>
            </a:r>
            <a:r>
              <a:rPr lang="cs-CZ" altLang="cs-CZ" sz="2400" dirty="0" err="1">
                <a:solidFill>
                  <a:srgbClr val="0000DC"/>
                </a:solidFill>
              </a:rPr>
              <a:t>chikungunya</a:t>
            </a:r>
            <a:r>
              <a:rPr lang="cs-CZ" altLang="cs-CZ" sz="2400" dirty="0">
                <a:solidFill>
                  <a:srgbClr val="0000DC"/>
                </a:solidFill>
              </a:rPr>
              <a:t>, Zika)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FF34187-A61F-48A6-A4BB-D31702746BAF}"/>
              </a:ext>
            </a:extLst>
          </p:cNvPr>
          <p:cNvSpPr txBox="1"/>
          <p:nvPr/>
        </p:nvSpPr>
        <p:spPr>
          <a:xfrm>
            <a:off x="7208140" y="1099871"/>
            <a:ext cx="3095625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00DC"/>
                </a:solidFill>
              </a:rPr>
              <a:t>vysoce antropofilní a </a:t>
            </a:r>
            <a:r>
              <a:rPr lang="cs-CZ" sz="2000" dirty="0" err="1">
                <a:solidFill>
                  <a:srgbClr val="0000DC"/>
                </a:solidFill>
              </a:rPr>
              <a:t>synantropní</a:t>
            </a:r>
            <a:endParaRPr lang="cs-CZ" sz="2000" dirty="0">
              <a:solidFill>
                <a:srgbClr val="0000DC"/>
              </a:solidFill>
            </a:endParaRPr>
          </a:p>
          <a:p>
            <a:pPr>
              <a:defRPr/>
            </a:pPr>
            <a:endParaRPr lang="cs-CZ" sz="2000" dirty="0">
              <a:solidFill>
                <a:srgbClr val="0000D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00DC"/>
                </a:solidFill>
              </a:rPr>
              <a:t>člověka napadá velmi agresivně především v časně ranních hodinách a před setměním</a:t>
            </a:r>
          </a:p>
          <a:p>
            <a:pPr>
              <a:defRPr/>
            </a:pPr>
            <a:endParaRPr lang="cs-CZ" sz="2000" dirty="0">
              <a:solidFill>
                <a:srgbClr val="0000D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00DC"/>
                </a:solidFill>
              </a:rPr>
              <a:t>samičky jsou schopné sát i na více lidech během periody sání a tím přispívat k masivnímu šíření infekce.</a:t>
            </a:r>
          </a:p>
        </p:txBody>
      </p:sp>
    </p:spTree>
    <p:extLst>
      <p:ext uri="{BB962C8B-B14F-4D97-AF65-F5344CB8AC3E}">
        <p14:creationId xmlns:p14="http://schemas.microsoft.com/office/powerpoint/2010/main" val="19932013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>
          <a:xfrm>
            <a:off x="531112" y="663793"/>
            <a:ext cx="4745563" cy="1143000"/>
          </a:xfrm>
        </p:spPr>
        <p:txBody>
          <a:bodyPr/>
          <a:lstStyle/>
          <a:p>
            <a:r>
              <a:rPr lang="cs-CZ" altLang="cs-CZ" i="1" dirty="0" err="1">
                <a:solidFill>
                  <a:srgbClr val="0000DC"/>
                </a:solidFill>
              </a:rPr>
              <a:t>Aedes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i="1" dirty="0" err="1">
                <a:solidFill>
                  <a:srgbClr val="0000DC"/>
                </a:solidFill>
              </a:rPr>
              <a:t>albopictus</a:t>
            </a:r>
            <a:r>
              <a:rPr lang="cs-CZ" altLang="cs-CZ" i="1" dirty="0">
                <a:solidFill>
                  <a:srgbClr val="0000DC"/>
                </a:solidFill>
              </a:rPr>
              <a:t/>
            </a:r>
            <a:br>
              <a:rPr lang="cs-CZ" altLang="cs-CZ" i="1" dirty="0">
                <a:solidFill>
                  <a:srgbClr val="0000DC"/>
                </a:solidFill>
              </a:rPr>
            </a:br>
            <a:r>
              <a:rPr lang="en-US" altLang="cs-CZ" i="1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cs-CZ" altLang="cs-CZ" sz="3200" dirty="0" err="1">
                <a:solidFill>
                  <a:srgbClr val="0000DC"/>
                </a:solidFill>
              </a:rPr>
              <a:t>asian</a:t>
            </a:r>
            <a:r>
              <a:rPr lang="cs-CZ" altLang="cs-CZ" sz="3200" dirty="0">
                <a:solidFill>
                  <a:srgbClr val="0000DC"/>
                </a:solidFill>
              </a:rPr>
              <a:t> </a:t>
            </a:r>
            <a:r>
              <a:rPr lang="cs-CZ" altLang="cs-CZ" sz="3200" dirty="0" err="1">
                <a:solidFill>
                  <a:srgbClr val="0000DC"/>
                </a:solidFill>
              </a:rPr>
              <a:t>tiger</a:t>
            </a:r>
            <a:r>
              <a:rPr lang="cs-CZ" altLang="cs-CZ" sz="3200" dirty="0">
                <a:solidFill>
                  <a:srgbClr val="0000DC"/>
                </a:solidFill>
              </a:rPr>
              <a:t> </a:t>
            </a:r>
            <a:r>
              <a:rPr lang="cs-CZ" altLang="cs-CZ" sz="3200" dirty="0" err="1">
                <a:solidFill>
                  <a:srgbClr val="0000DC"/>
                </a:solidFill>
              </a:rPr>
              <a:t>mosquito</a:t>
            </a:r>
            <a:r>
              <a:rPr lang="cs-CZ" altLang="cs-CZ" sz="3200" dirty="0">
                <a:solidFill>
                  <a:srgbClr val="0000DC"/>
                </a:solidFill>
              </a:rPr>
              <a:t> </a:t>
            </a:r>
            <a:r>
              <a:rPr lang="en-US" altLang="cs-CZ" i="1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endParaRPr lang="cs-CZ" altLang="cs-CZ" i="1" dirty="0">
              <a:solidFill>
                <a:srgbClr val="0000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7" name="Picture 2" descr="G:\UBO AVCR\rukopisy\skripta_kniha\Photos Hubalek_Rudolf CD Springer Figures\Chapter 6\6.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36514"/>
            <a:ext cx="5111750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2" descr="G:\UBO AVCR\rukopisy\skripta_kniha\Photos Hubalek_Rudolf CD Springer Figures\Chapter 6\6.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52197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ovéPole 5"/>
          <p:cNvSpPr txBox="1">
            <a:spLocks noChangeArrowheads="1"/>
          </p:cNvSpPr>
          <p:nvPr/>
        </p:nvSpPr>
        <p:spPr bwMode="auto">
          <a:xfrm>
            <a:off x="6942137" y="4505924"/>
            <a:ext cx="37258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Rozšíření: kosmopolitní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Přenos virů: dengue,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0000DC"/>
                </a:solidFill>
              </a:rPr>
              <a:t>Chikungunya</a:t>
            </a:r>
            <a:r>
              <a:rPr lang="cs-CZ" altLang="cs-CZ" sz="2400" dirty="0">
                <a:solidFill>
                  <a:srgbClr val="0000DC"/>
                </a:solidFill>
              </a:rPr>
              <a:t>, </a:t>
            </a:r>
            <a:r>
              <a:rPr lang="cs-CZ" altLang="cs-CZ" sz="2400" dirty="0" err="1">
                <a:solidFill>
                  <a:srgbClr val="0000DC"/>
                </a:solidFill>
              </a:rPr>
              <a:t>chikungunya</a:t>
            </a:r>
            <a:r>
              <a:rPr lang="cs-CZ" altLang="cs-CZ" sz="2400" dirty="0">
                <a:solidFill>
                  <a:srgbClr val="0000DC"/>
                </a:solidFill>
              </a:rPr>
              <a:t>, žlutá zimnice</a:t>
            </a:r>
          </a:p>
        </p:txBody>
      </p:sp>
    </p:spTree>
    <p:extLst>
      <p:ext uri="{BB962C8B-B14F-4D97-AF65-F5344CB8AC3E}">
        <p14:creationId xmlns:p14="http://schemas.microsoft.com/office/powerpoint/2010/main" val="2503758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>
          <a:xfrm>
            <a:off x="2409179" y="803890"/>
            <a:ext cx="7048206" cy="45157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Larvy komárů </a:t>
            </a:r>
            <a:r>
              <a:rPr lang="cs-CZ" altLang="cs-CZ" i="1" dirty="0" err="1">
                <a:solidFill>
                  <a:srgbClr val="0000DC"/>
                </a:solidFill>
              </a:rPr>
              <a:t>Ae</a:t>
            </a:r>
            <a:r>
              <a:rPr lang="cs-CZ" altLang="cs-CZ" i="1" dirty="0">
                <a:solidFill>
                  <a:srgbClr val="0000DC"/>
                </a:solidFill>
              </a:rPr>
              <a:t>. </a:t>
            </a:r>
            <a:r>
              <a:rPr lang="cs-CZ" altLang="cs-CZ" i="1" dirty="0" err="1">
                <a:solidFill>
                  <a:srgbClr val="0000DC"/>
                </a:solidFill>
              </a:rPr>
              <a:t>albopictus</a:t>
            </a:r>
            <a:endParaRPr lang="cs-CZ" altLang="cs-CZ" i="1" dirty="0">
              <a:solidFill>
                <a:srgbClr val="0000DC"/>
              </a:solidFill>
            </a:endParaRPr>
          </a:p>
        </p:txBody>
      </p:sp>
      <p:pic>
        <p:nvPicPr>
          <p:cNvPr id="53251" name="Picture 2" descr="G:\UBO AVCR\rukopisy\skripta_kniha\Photos Hubalek_Rudolf CD Springer Figures\Chapter 6\6.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1700214"/>
            <a:ext cx="6011863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0433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/>
          <p:cNvSpPr>
            <a:spLocks noGrp="1"/>
          </p:cNvSpPr>
          <p:nvPr>
            <p:ph type="title"/>
          </p:nvPr>
        </p:nvSpPr>
        <p:spPr>
          <a:xfrm>
            <a:off x="1926672" y="147272"/>
            <a:ext cx="8006316" cy="1143000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Bionomie komára </a:t>
            </a:r>
            <a:r>
              <a:rPr lang="cs-CZ" altLang="cs-CZ" i="1" dirty="0" err="1">
                <a:solidFill>
                  <a:srgbClr val="0000DC"/>
                </a:solidFill>
              </a:rPr>
              <a:t>Ae</a:t>
            </a:r>
            <a:r>
              <a:rPr lang="cs-CZ" altLang="cs-CZ" i="1" dirty="0">
                <a:solidFill>
                  <a:srgbClr val="0000DC"/>
                </a:solidFill>
              </a:rPr>
              <a:t>. </a:t>
            </a:r>
            <a:r>
              <a:rPr lang="cs-CZ" altLang="cs-CZ" i="1" dirty="0" err="1">
                <a:solidFill>
                  <a:srgbClr val="0000DC"/>
                </a:solidFill>
              </a:rPr>
              <a:t>albopictus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dirty="0">
                <a:solidFill>
                  <a:srgbClr val="0000DC"/>
                </a:solidFill>
              </a:rPr>
              <a:t>aneb kdo je naším protivníkem</a:t>
            </a:r>
          </a:p>
        </p:txBody>
      </p:sp>
      <p:sp>
        <p:nvSpPr>
          <p:cNvPr id="54275" name="Zástupný symbol pro obsah 2"/>
          <p:cNvSpPr>
            <a:spLocks noGrp="1"/>
          </p:cNvSpPr>
          <p:nvPr>
            <p:ph idx="1"/>
          </p:nvPr>
        </p:nvSpPr>
        <p:spPr>
          <a:xfrm>
            <a:off x="268448" y="1412875"/>
            <a:ext cx="9664540" cy="5545138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000" dirty="0">
                <a:solidFill>
                  <a:srgbClr val="0000DC"/>
                </a:solidFill>
              </a:rPr>
              <a:t>Agresivní komár, bodá za plného světla </a:t>
            </a:r>
          </a:p>
          <a:p>
            <a:pPr marL="0" indent="0">
              <a:buNone/>
            </a:pPr>
            <a:r>
              <a:rPr lang="cs-CZ" altLang="cs-CZ" sz="2000" dirty="0">
                <a:solidFill>
                  <a:srgbClr val="0000DC"/>
                </a:solidFill>
              </a:rPr>
              <a:t>Biotop: divoká příroda, ale vletuje i do obydlí</a:t>
            </a:r>
          </a:p>
          <a:p>
            <a:pPr marL="0" indent="0">
              <a:buNone/>
            </a:pPr>
            <a:r>
              <a:rPr lang="cs-CZ" altLang="cs-CZ" sz="2000" dirty="0">
                <a:solidFill>
                  <a:srgbClr val="0000DC"/>
                </a:solidFill>
              </a:rPr>
              <a:t>Původní výskyt tropická </a:t>
            </a:r>
            <a:r>
              <a:rPr lang="cs-CZ" altLang="cs-CZ" sz="2000" dirty="0" err="1">
                <a:solidFill>
                  <a:srgbClr val="0000DC"/>
                </a:solidFill>
              </a:rPr>
              <a:t>ihovýchodní</a:t>
            </a:r>
            <a:r>
              <a:rPr lang="cs-CZ" altLang="cs-CZ" sz="2000" dirty="0">
                <a:solidFill>
                  <a:srgbClr val="0000DC"/>
                </a:solidFill>
              </a:rPr>
              <a:t> Asie</a:t>
            </a:r>
          </a:p>
          <a:p>
            <a:pPr marL="0" indent="0">
              <a:buNone/>
            </a:pPr>
            <a:r>
              <a:rPr lang="cs-CZ" altLang="cs-CZ" sz="2000" dirty="0">
                <a:solidFill>
                  <a:srgbClr val="0000DC"/>
                </a:solidFill>
              </a:rPr>
              <a:t>Zános ojetými pneumatikami do Severní (1983) i jižní Ameriky, (1986), Afriky (1992) Evropy (1979), Austrálie (1990)</a:t>
            </a:r>
          </a:p>
          <a:p>
            <a:pPr marL="0" indent="0">
              <a:buNone/>
            </a:pPr>
            <a:r>
              <a:rPr lang="cs-CZ" altLang="cs-CZ" sz="2000" dirty="0">
                <a:solidFill>
                  <a:srgbClr val="0000DC"/>
                </a:solidFill>
              </a:rPr>
              <a:t>Další možný zános:</a:t>
            </a:r>
          </a:p>
          <a:p>
            <a:pPr marL="0" indent="0">
              <a:buNone/>
            </a:pPr>
            <a:r>
              <a:rPr lang="cs-CZ" altLang="cs-CZ" sz="2000" dirty="0">
                <a:solidFill>
                  <a:srgbClr val="0000DC"/>
                </a:solidFill>
              </a:rPr>
              <a:t>Import </a:t>
            </a:r>
            <a:r>
              <a:rPr lang="cs-CZ" altLang="cs-CZ" sz="2000" i="1" dirty="0" err="1">
                <a:solidFill>
                  <a:srgbClr val="0000DC"/>
                </a:solidFill>
              </a:rPr>
              <a:t>Dracaena</a:t>
            </a:r>
            <a:r>
              <a:rPr lang="cs-CZ" altLang="cs-CZ" sz="2000" dirty="0">
                <a:solidFill>
                  <a:srgbClr val="0000DC"/>
                </a:solidFill>
              </a:rPr>
              <a:t> </a:t>
            </a:r>
            <a:r>
              <a:rPr lang="cs-CZ" altLang="cs-CZ" sz="2000" dirty="0" err="1">
                <a:solidFill>
                  <a:srgbClr val="0000DC"/>
                </a:solidFill>
              </a:rPr>
              <a:t>spp</a:t>
            </a:r>
            <a:r>
              <a:rPr lang="cs-CZ" altLang="cs-CZ" sz="2000" dirty="0">
                <a:solidFill>
                  <a:srgbClr val="0000DC"/>
                </a:solidFill>
              </a:rPr>
              <a:t>. (dračinec)</a:t>
            </a:r>
          </a:p>
          <a:p>
            <a:pPr marL="0" indent="0">
              <a:buNone/>
            </a:pPr>
            <a:r>
              <a:rPr lang="cs-CZ" altLang="cs-CZ" sz="2000" dirty="0">
                <a:solidFill>
                  <a:srgbClr val="0000DC"/>
                </a:solidFill>
              </a:rPr>
              <a:t>Mezinárodní automobilová doprava (kamióny, karavany)</a:t>
            </a:r>
          </a:p>
          <a:p>
            <a:pPr marL="0" indent="0">
              <a:buNone/>
            </a:pPr>
            <a:endParaRPr lang="cs-CZ" altLang="cs-CZ" sz="2000" dirty="0">
              <a:solidFill>
                <a:srgbClr val="0000DC"/>
              </a:solidFill>
            </a:endParaRPr>
          </a:p>
          <a:p>
            <a:pPr marL="0" indent="0">
              <a:buNone/>
            </a:pPr>
            <a:r>
              <a:rPr lang="cs-CZ" altLang="cs-CZ" sz="2000" dirty="0">
                <a:solidFill>
                  <a:srgbClr val="0000DC"/>
                </a:solidFill>
              </a:rPr>
              <a:t>Přenos: kompetentní vektor - horečka dengue, </a:t>
            </a:r>
            <a:r>
              <a:rPr lang="cs-CZ" altLang="cs-CZ" sz="2000" dirty="0" err="1">
                <a:solidFill>
                  <a:srgbClr val="0000DC"/>
                </a:solidFill>
              </a:rPr>
              <a:t>chikungunya</a:t>
            </a:r>
            <a:r>
              <a:rPr lang="cs-CZ" altLang="cs-CZ" sz="2000" dirty="0">
                <a:solidFill>
                  <a:srgbClr val="0000DC"/>
                </a:solidFill>
              </a:rPr>
              <a:t>, Zika </a:t>
            </a:r>
          </a:p>
          <a:p>
            <a:pPr marL="0" indent="0">
              <a:buNone/>
            </a:pPr>
            <a:r>
              <a:rPr lang="cs-CZ" altLang="cs-CZ" sz="2000" dirty="0">
                <a:solidFill>
                  <a:srgbClr val="0000DC"/>
                </a:solidFill>
              </a:rPr>
              <a:t>Experimentální přenos dalších sedmi arbovirů</a:t>
            </a:r>
          </a:p>
          <a:p>
            <a:pPr marL="0" indent="0">
              <a:buNone/>
            </a:pPr>
            <a:r>
              <a:rPr lang="cs-CZ" altLang="cs-CZ" sz="2000" dirty="0">
                <a:solidFill>
                  <a:srgbClr val="0000DC"/>
                </a:solidFill>
              </a:rPr>
              <a:t>Riziko zavlečení: vajíčka schopna přežít mírnou zimu (do -5°C)</a:t>
            </a:r>
          </a:p>
          <a:p>
            <a:pPr marL="0" indent="0">
              <a:buNone/>
            </a:pPr>
            <a:r>
              <a:rPr lang="cs-CZ" altLang="cs-CZ" sz="2000" dirty="0">
                <a:solidFill>
                  <a:srgbClr val="0000DC"/>
                </a:solidFill>
              </a:rPr>
              <a:t> </a:t>
            </a:r>
          </a:p>
        </p:txBody>
      </p:sp>
      <p:pic>
        <p:nvPicPr>
          <p:cNvPr id="54276" name="Picture 5" descr="Dracéna a základní rady pro pěstování - dračin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07" y="3221562"/>
            <a:ext cx="21717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7" descr="nový pneumatika  10x16,5;  12x16.5 pro kompaktního nakladače BOBC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109" y="3942478"/>
            <a:ext cx="21717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0379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Oval 1"/>
          <p:cNvSpPr>
            <a:spLocks noChangeArrowheads="1"/>
          </p:cNvSpPr>
          <p:nvPr/>
        </p:nvSpPr>
        <p:spPr bwMode="auto">
          <a:xfrm>
            <a:off x="2095500" y="714376"/>
            <a:ext cx="2357438" cy="1357313"/>
          </a:xfrm>
          <a:prstGeom prst="ellipse">
            <a:avLst/>
          </a:prstGeom>
          <a:solidFill>
            <a:srgbClr val="4F81BD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55299" name="Oval 2"/>
          <p:cNvSpPr>
            <a:spLocks noChangeArrowheads="1"/>
          </p:cNvSpPr>
          <p:nvPr/>
        </p:nvSpPr>
        <p:spPr bwMode="auto">
          <a:xfrm>
            <a:off x="4738689" y="2643188"/>
            <a:ext cx="2357437" cy="1357312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55300" name="Oval 3"/>
          <p:cNvSpPr>
            <a:spLocks noChangeArrowheads="1"/>
          </p:cNvSpPr>
          <p:nvPr/>
        </p:nvSpPr>
        <p:spPr bwMode="auto">
          <a:xfrm>
            <a:off x="2524125" y="4786313"/>
            <a:ext cx="2357438" cy="1357312"/>
          </a:xfrm>
          <a:prstGeom prst="ellipse">
            <a:avLst/>
          </a:prstGeom>
          <a:solidFill>
            <a:srgbClr val="4F81BD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55301" name="Oval 4"/>
          <p:cNvSpPr>
            <a:spLocks noChangeArrowheads="1"/>
          </p:cNvSpPr>
          <p:nvPr/>
        </p:nvSpPr>
        <p:spPr bwMode="auto">
          <a:xfrm>
            <a:off x="8024814" y="3929063"/>
            <a:ext cx="2357437" cy="1357312"/>
          </a:xfrm>
          <a:prstGeom prst="ellipse">
            <a:avLst/>
          </a:prstGeom>
          <a:solidFill>
            <a:srgbClr val="4F81BD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55302" name="Oval 5"/>
          <p:cNvSpPr>
            <a:spLocks noChangeArrowheads="1"/>
          </p:cNvSpPr>
          <p:nvPr/>
        </p:nvSpPr>
        <p:spPr bwMode="auto">
          <a:xfrm>
            <a:off x="7310439" y="714376"/>
            <a:ext cx="2357437" cy="1357313"/>
          </a:xfrm>
          <a:prstGeom prst="ellipse">
            <a:avLst/>
          </a:prstGeom>
          <a:solidFill>
            <a:srgbClr val="4F81BD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55303" name="Text Box 6"/>
          <p:cNvSpPr txBox="1">
            <a:spLocks noChangeArrowheads="1"/>
          </p:cNvSpPr>
          <p:nvPr/>
        </p:nvSpPr>
        <p:spPr bwMode="auto">
          <a:xfrm>
            <a:off x="7739063" y="1071564"/>
            <a:ext cx="17145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i="1">
                <a:solidFill>
                  <a:schemeClr val="bg1"/>
                </a:solidFill>
                <a:ea typeface="MS Gothic" panose="020B0609070205080204" pitchFamily="49" charset="-128"/>
              </a:rPr>
              <a:t>Ae. albopictus </a:t>
            </a:r>
            <a:r>
              <a:rPr lang="cs-CZ" altLang="cs-CZ" sz="1800">
                <a:solidFill>
                  <a:schemeClr val="bg1"/>
                </a:solidFill>
                <a:ea typeface="MS Gothic" panose="020B0609070205080204" pitchFamily="49" charset="-128"/>
              </a:rPr>
              <a:t>Asie</a:t>
            </a:r>
          </a:p>
        </p:txBody>
      </p:sp>
      <p:sp>
        <p:nvSpPr>
          <p:cNvPr id="55304" name="AutoShape 7"/>
          <p:cNvSpPr>
            <a:spLocks noChangeArrowheads="1"/>
          </p:cNvSpPr>
          <p:nvPr/>
        </p:nvSpPr>
        <p:spPr bwMode="auto">
          <a:xfrm rot="12660000">
            <a:off x="7016750" y="3884614"/>
            <a:ext cx="1093788" cy="219075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4F81BD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55305" name="Text Box 8"/>
          <p:cNvSpPr txBox="1">
            <a:spLocks noChangeArrowheads="1"/>
          </p:cNvSpPr>
          <p:nvPr/>
        </p:nvSpPr>
        <p:spPr bwMode="auto">
          <a:xfrm>
            <a:off x="2452688" y="1071563"/>
            <a:ext cx="17145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i="1">
                <a:solidFill>
                  <a:schemeClr val="bg1"/>
                </a:solidFill>
                <a:ea typeface="MS Gothic" panose="020B0609070205080204" pitchFamily="49" charset="-128"/>
              </a:rPr>
              <a:t>Ae. albopictus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>
                <a:solidFill>
                  <a:schemeClr val="bg1"/>
                </a:solidFill>
                <a:ea typeface="MS Gothic" panose="020B0609070205080204" pitchFamily="49" charset="-128"/>
              </a:rPr>
              <a:t>USA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200">
                <a:solidFill>
                  <a:schemeClr val="bg1"/>
                </a:solidFill>
                <a:ea typeface="MS Gothic" panose="020B0609070205080204" pitchFamily="49" charset="-128"/>
              </a:rPr>
              <a:t>80. léta</a:t>
            </a:r>
          </a:p>
        </p:txBody>
      </p:sp>
      <p:sp>
        <p:nvSpPr>
          <p:cNvPr id="55306" name="AutoShape 9"/>
          <p:cNvSpPr>
            <a:spLocks noChangeArrowheads="1"/>
          </p:cNvSpPr>
          <p:nvPr/>
        </p:nvSpPr>
        <p:spPr bwMode="auto">
          <a:xfrm rot="20940000">
            <a:off x="5164138" y="4921250"/>
            <a:ext cx="2582862" cy="1841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55307" name="AutoShape 10"/>
          <p:cNvSpPr>
            <a:spLocks noChangeArrowheads="1"/>
          </p:cNvSpPr>
          <p:nvPr/>
        </p:nvSpPr>
        <p:spPr bwMode="auto">
          <a:xfrm rot="10800000">
            <a:off x="4667251" y="1216025"/>
            <a:ext cx="2428875" cy="285750"/>
          </a:xfrm>
          <a:prstGeom prst="rightArrow">
            <a:avLst>
              <a:gd name="adj1" fmla="val 50000"/>
              <a:gd name="adj2" fmla="val 50016"/>
            </a:avLst>
          </a:prstGeom>
          <a:solidFill>
            <a:srgbClr val="4F81BD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55308" name="AutoShape 11"/>
          <p:cNvSpPr>
            <a:spLocks noChangeArrowheads="1"/>
          </p:cNvSpPr>
          <p:nvPr/>
        </p:nvSpPr>
        <p:spPr bwMode="auto">
          <a:xfrm rot="2160000">
            <a:off x="3978276" y="2235201"/>
            <a:ext cx="1071563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55309" name="Line 12"/>
          <p:cNvSpPr>
            <a:spLocks noChangeShapeType="1"/>
          </p:cNvSpPr>
          <p:nvPr/>
        </p:nvSpPr>
        <p:spPr bwMode="auto">
          <a:xfrm>
            <a:off x="1952625" y="3357564"/>
            <a:ext cx="8001000" cy="1587"/>
          </a:xfrm>
          <a:prstGeom prst="line">
            <a:avLst/>
          </a:prstGeom>
          <a:noFill/>
          <a:ln w="1260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10" name="Text Box 13"/>
          <p:cNvSpPr txBox="1">
            <a:spLocks noChangeArrowheads="1"/>
          </p:cNvSpPr>
          <p:nvPr/>
        </p:nvSpPr>
        <p:spPr bwMode="auto">
          <a:xfrm>
            <a:off x="2166939" y="2643188"/>
            <a:ext cx="150018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chemeClr val="bg1"/>
                </a:solidFill>
                <a:ea typeface="MS Gothic" panose="020B0609070205080204" pitchFamily="49" charset="-128"/>
              </a:rPr>
              <a:t>VEKTOR</a:t>
            </a:r>
          </a:p>
        </p:txBody>
      </p:sp>
      <p:sp>
        <p:nvSpPr>
          <p:cNvPr id="55311" name="Text Box 14"/>
          <p:cNvSpPr txBox="1">
            <a:spLocks noChangeArrowheads="1"/>
          </p:cNvSpPr>
          <p:nvPr/>
        </p:nvSpPr>
        <p:spPr bwMode="auto">
          <a:xfrm>
            <a:off x="2166938" y="3643313"/>
            <a:ext cx="14287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chemeClr val="bg1"/>
                </a:solidFill>
                <a:ea typeface="MS Gothic" panose="020B0609070205080204" pitchFamily="49" charset="-128"/>
              </a:rPr>
              <a:t>PATOGEN</a:t>
            </a:r>
          </a:p>
        </p:txBody>
      </p:sp>
      <p:sp>
        <p:nvSpPr>
          <p:cNvPr id="55312" name="Text Box 15"/>
          <p:cNvSpPr txBox="1">
            <a:spLocks noChangeArrowheads="1"/>
          </p:cNvSpPr>
          <p:nvPr/>
        </p:nvSpPr>
        <p:spPr bwMode="auto">
          <a:xfrm>
            <a:off x="4881563" y="928688"/>
            <a:ext cx="2286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200">
                <a:solidFill>
                  <a:schemeClr val="bg1"/>
                </a:solidFill>
                <a:ea typeface="MS Gothic" panose="020B0609070205080204" pitchFamily="49" charset="-128"/>
              </a:rPr>
              <a:t>Zános ojetými pneumatikami</a:t>
            </a:r>
          </a:p>
        </p:txBody>
      </p:sp>
      <p:sp>
        <p:nvSpPr>
          <p:cNvPr id="55313" name="Text Box 16"/>
          <p:cNvSpPr txBox="1">
            <a:spLocks noChangeArrowheads="1"/>
          </p:cNvSpPr>
          <p:nvPr/>
        </p:nvSpPr>
        <p:spPr bwMode="auto">
          <a:xfrm>
            <a:off x="5167313" y="2714625"/>
            <a:ext cx="1643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i="1">
                <a:solidFill>
                  <a:srgbClr val="000000"/>
                </a:solidFill>
                <a:ea typeface="MS Gothic" panose="020B0609070205080204" pitchFamily="49" charset="-128"/>
              </a:rPr>
              <a:t>Ae. albopictus</a:t>
            </a:r>
          </a:p>
        </p:txBody>
      </p:sp>
      <p:sp>
        <p:nvSpPr>
          <p:cNvPr id="55314" name="Text Box 17"/>
          <p:cNvSpPr txBox="1">
            <a:spLocks noChangeArrowheads="1"/>
          </p:cNvSpPr>
          <p:nvPr/>
        </p:nvSpPr>
        <p:spPr bwMode="auto">
          <a:xfrm>
            <a:off x="5095876" y="3500438"/>
            <a:ext cx="1643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>
                <a:solidFill>
                  <a:srgbClr val="000000"/>
                </a:solidFill>
                <a:ea typeface="MS Gothic" panose="020B0609070205080204" pitchFamily="49" charset="-128"/>
              </a:rPr>
              <a:t>Chikungunya</a:t>
            </a:r>
          </a:p>
        </p:txBody>
      </p:sp>
      <p:sp>
        <p:nvSpPr>
          <p:cNvPr id="55315" name="Text Box 18"/>
          <p:cNvSpPr txBox="1">
            <a:spLocks noChangeArrowheads="1"/>
          </p:cNvSpPr>
          <p:nvPr/>
        </p:nvSpPr>
        <p:spPr bwMode="auto">
          <a:xfrm>
            <a:off x="2667001" y="5072064"/>
            <a:ext cx="22145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200">
                <a:solidFill>
                  <a:schemeClr val="bg1"/>
                </a:solidFill>
                <a:ea typeface="MS Gothic" panose="020B0609070205080204" pitchFamily="49" charset="-128"/>
              </a:rPr>
              <a:t>Epidemie </a:t>
            </a:r>
            <a:r>
              <a:rPr lang="cs-CZ" altLang="cs-CZ" sz="1800">
                <a:solidFill>
                  <a:schemeClr val="bg1"/>
                </a:solidFill>
                <a:ea typeface="MS Gothic" panose="020B0609070205080204" pitchFamily="49" charset="-128"/>
              </a:rPr>
              <a:t>Chikungunya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>
                <a:solidFill>
                  <a:schemeClr val="bg1"/>
                </a:solidFill>
                <a:ea typeface="MS Gothic" panose="020B0609070205080204" pitchFamily="49" charset="-128"/>
              </a:rPr>
              <a:t>Keňa (2004)</a:t>
            </a:r>
          </a:p>
        </p:txBody>
      </p:sp>
      <p:sp>
        <p:nvSpPr>
          <p:cNvPr id="55316" name="Text Box 19"/>
          <p:cNvSpPr txBox="1">
            <a:spLocks noChangeArrowheads="1"/>
          </p:cNvSpPr>
          <p:nvPr/>
        </p:nvSpPr>
        <p:spPr bwMode="auto">
          <a:xfrm>
            <a:off x="2881314" y="168275"/>
            <a:ext cx="7056437" cy="463550"/>
          </a:xfrm>
          <a:prstGeom prst="rect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dirty="0">
                <a:solidFill>
                  <a:srgbClr val="0000DC"/>
                </a:solidFill>
                <a:ea typeface="MS Gothic" panose="020B0609070205080204" pitchFamily="49" charset="-128"/>
              </a:rPr>
              <a:t>1. autochtonní epidemie horečky </a:t>
            </a:r>
            <a:r>
              <a:rPr lang="cs-CZ" altLang="cs-CZ" sz="2400" dirty="0" err="1">
                <a:solidFill>
                  <a:srgbClr val="0000DC"/>
                </a:solidFill>
                <a:ea typeface="MS Gothic" panose="020B0609070205080204" pitchFamily="49" charset="-128"/>
              </a:rPr>
              <a:t>Chikungunya</a:t>
            </a:r>
            <a:r>
              <a:rPr lang="cs-CZ" altLang="cs-CZ" sz="2400" dirty="0">
                <a:solidFill>
                  <a:srgbClr val="0000DC"/>
                </a:solidFill>
                <a:ea typeface="MS Gothic" panose="020B0609070205080204" pitchFamily="49" charset="-128"/>
              </a:rPr>
              <a:t> v Evropě</a:t>
            </a:r>
          </a:p>
        </p:txBody>
      </p:sp>
      <p:sp>
        <p:nvSpPr>
          <p:cNvPr id="55317" name="Text Box 20"/>
          <p:cNvSpPr txBox="1">
            <a:spLocks noChangeArrowheads="1"/>
          </p:cNvSpPr>
          <p:nvPr/>
        </p:nvSpPr>
        <p:spPr bwMode="auto">
          <a:xfrm>
            <a:off x="5167313" y="3071813"/>
            <a:ext cx="2214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>
                <a:solidFill>
                  <a:srgbClr val="000000"/>
                </a:solidFill>
                <a:ea typeface="MS Gothic" panose="020B0609070205080204" pitchFamily="49" charset="-128"/>
              </a:rPr>
              <a:t>ITÁLIE (2007)</a:t>
            </a:r>
          </a:p>
        </p:txBody>
      </p:sp>
      <p:pic>
        <p:nvPicPr>
          <p:cNvPr id="55318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5143501"/>
            <a:ext cx="2071688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5319" name="AutoShape 22"/>
          <p:cNvSpPr>
            <a:spLocks noChangeArrowheads="1"/>
          </p:cNvSpPr>
          <p:nvPr/>
        </p:nvSpPr>
        <p:spPr bwMode="auto">
          <a:xfrm>
            <a:off x="7524750" y="3000375"/>
            <a:ext cx="1500188" cy="857250"/>
          </a:xfrm>
          <a:prstGeom prst="roundRect">
            <a:avLst>
              <a:gd name="adj" fmla="val 16667"/>
            </a:avLst>
          </a:prstGeom>
          <a:solidFill>
            <a:srgbClr val="00CC00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55320" name="Text Box 23"/>
          <p:cNvSpPr txBox="1">
            <a:spLocks noChangeArrowheads="1"/>
          </p:cNvSpPr>
          <p:nvPr/>
        </p:nvSpPr>
        <p:spPr bwMode="auto">
          <a:xfrm>
            <a:off x="7453313" y="2571750"/>
            <a:ext cx="1714500" cy="135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0000"/>
              </a:solidFill>
              <a:ea typeface="MS Gothic" panose="020B0609070205080204" pitchFamily="49" charset="-128"/>
            </a:endParaRP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600">
              <a:solidFill>
                <a:srgbClr val="000000"/>
              </a:solidFill>
              <a:ea typeface="MS Gothic" panose="020B0609070205080204" pitchFamily="49" charset="-128"/>
            </a:endParaRP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600">
                <a:solidFill>
                  <a:srgbClr val="000000"/>
                </a:solidFill>
                <a:ea typeface="MS Gothic" panose="020B0609070205080204" pitchFamily="49" charset="-128"/>
              </a:rPr>
              <a:t>IMPORT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600">
                <a:solidFill>
                  <a:srgbClr val="000000"/>
                </a:solidFill>
                <a:ea typeface="MS Gothic" panose="020B0609070205080204" pitchFamily="49" charset="-128"/>
              </a:rPr>
              <a:t>Kerala (Indie)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600">
                <a:solidFill>
                  <a:srgbClr val="000000"/>
                </a:solidFill>
                <a:ea typeface="MS Gothic" panose="020B0609070205080204" pitchFamily="49" charset="-128"/>
              </a:rPr>
              <a:t>Index case</a:t>
            </a:r>
          </a:p>
        </p:txBody>
      </p:sp>
      <p:sp>
        <p:nvSpPr>
          <p:cNvPr id="55321" name="Text Box 24"/>
          <p:cNvSpPr txBox="1">
            <a:spLocks noChangeArrowheads="1"/>
          </p:cNvSpPr>
          <p:nvPr/>
        </p:nvSpPr>
        <p:spPr bwMode="auto">
          <a:xfrm>
            <a:off x="8310563" y="4214814"/>
            <a:ext cx="221456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200">
                <a:solidFill>
                  <a:schemeClr val="bg1"/>
                </a:solidFill>
                <a:ea typeface="MS Gothic" panose="020B0609070205080204" pitchFamily="49" charset="-128"/>
              </a:rPr>
              <a:t>Epidemie </a:t>
            </a:r>
            <a:r>
              <a:rPr lang="cs-CZ" altLang="cs-CZ" sz="1400">
                <a:solidFill>
                  <a:schemeClr val="bg1"/>
                </a:solidFill>
                <a:ea typeface="MS Gothic" panose="020B0609070205080204" pitchFamily="49" charset="-128"/>
              </a:rPr>
              <a:t>Chikungunya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400">
                <a:solidFill>
                  <a:schemeClr val="bg1"/>
                </a:solidFill>
                <a:ea typeface="MS Gothic" panose="020B0609070205080204" pitchFamily="49" charset="-128"/>
              </a:rPr>
              <a:t>Indie, Mauritis, Reunion, Seychelly, Mayotte (2005-2006)</a:t>
            </a:r>
          </a:p>
        </p:txBody>
      </p:sp>
      <p:sp>
        <p:nvSpPr>
          <p:cNvPr id="55322" name="AutoShape 11"/>
          <p:cNvSpPr>
            <a:spLocks noChangeArrowheads="1"/>
          </p:cNvSpPr>
          <p:nvPr/>
        </p:nvSpPr>
        <p:spPr bwMode="auto">
          <a:xfrm rot="8638800">
            <a:off x="6916738" y="2235201"/>
            <a:ext cx="1073150" cy="214313"/>
          </a:xfrm>
          <a:prstGeom prst="rightArrow">
            <a:avLst>
              <a:gd name="adj1" fmla="val 50000"/>
              <a:gd name="adj2" fmla="val 50074"/>
            </a:avLst>
          </a:prstGeom>
          <a:solidFill>
            <a:srgbClr val="4F81BD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55323" name="TextovéPole 1"/>
          <p:cNvSpPr txBox="1">
            <a:spLocks noChangeArrowheads="1"/>
          </p:cNvSpPr>
          <p:nvPr/>
        </p:nvSpPr>
        <p:spPr bwMode="auto">
          <a:xfrm>
            <a:off x="5095875" y="1700213"/>
            <a:ext cx="1792288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Lodní obchod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Letecká přeprava</a:t>
            </a:r>
          </a:p>
        </p:txBody>
      </p:sp>
    </p:spTree>
    <p:extLst>
      <p:ext uri="{BB962C8B-B14F-4D97-AF65-F5344CB8AC3E}">
        <p14:creationId xmlns:p14="http://schemas.microsoft.com/office/powerpoint/2010/main" val="2455183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597817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/>
              <a:t>Distribuce</a:t>
            </a:r>
            <a:r>
              <a:rPr lang="cs-CZ" altLang="cs-CZ" i="1" dirty="0"/>
              <a:t> </a:t>
            </a:r>
            <a:r>
              <a:rPr lang="cs-CZ" altLang="cs-CZ" i="1" dirty="0" err="1"/>
              <a:t>Aedes</a:t>
            </a:r>
            <a:r>
              <a:rPr lang="cs-CZ" altLang="cs-CZ" i="1" dirty="0"/>
              <a:t> </a:t>
            </a:r>
            <a:r>
              <a:rPr lang="cs-CZ" altLang="cs-CZ" i="1" dirty="0" err="1"/>
              <a:t>albopictus</a:t>
            </a:r>
            <a:r>
              <a:rPr lang="cs-CZ" altLang="cs-CZ" i="1" dirty="0"/>
              <a:t> </a:t>
            </a:r>
            <a:r>
              <a:rPr lang="cs-CZ" altLang="cs-CZ" dirty="0"/>
              <a:t>v Evropě</a:t>
            </a:r>
          </a:p>
        </p:txBody>
      </p:sp>
      <p:pic>
        <p:nvPicPr>
          <p:cNvPr id="57347" name="Picture 2" descr="C:\Users\rudolf\AppData\Local\Microsoft\Windows\Temporary Internet Files\Content.IE5\CCYL8J7T\http___ecdc.europa.eu_en_healthtopics_vectors_mosquitoesmaps_aedes-albopictus-maps-distribution-march-2013-high-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412876"/>
            <a:ext cx="7285038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671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2">
            <a:extLst>
              <a:ext uri="{FF2B5EF4-FFF2-40B4-BE49-F238E27FC236}">
                <a16:creationId xmlns:a16="http://schemas.microsoft.com/office/drawing/2014/main" id="{153DDC4B-35DB-45A7-A71B-2B25FCDAC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908050"/>
            <a:ext cx="7200900" cy="546735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ovéPole 1"/>
          <p:cNvSpPr txBox="1">
            <a:spLocks noChangeArrowheads="1"/>
          </p:cNvSpPr>
          <p:nvPr/>
        </p:nvSpPr>
        <p:spPr bwMode="auto">
          <a:xfrm>
            <a:off x="2208214" y="322263"/>
            <a:ext cx="7991475" cy="4619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Vektor (</a:t>
            </a:r>
            <a:r>
              <a:rPr lang="cs-CZ" altLang="cs-CZ" sz="2400" b="1" dirty="0" err="1">
                <a:solidFill>
                  <a:schemeClr val="tx2"/>
                </a:solidFill>
              </a:rPr>
              <a:t>hematofágní</a:t>
            </a:r>
            <a:r>
              <a:rPr lang="cs-CZ" altLang="cs-CZ" sz="2400" b="1" dirty="0">
                <a:solidFill>
                  <a:schemeClr val="tx2"/>
                </a:solidFill>
              </a:rPr>
              <a:t> členovec)-patogen-hostitel (obratlovec)</a:t>
            </a:r>
          </a:p>
        </p:txBody>
      </p:sp>
    </p:spTree>
    <p:extLst>
      <p:ext uri="{BB962C8B-B14F-4D97-AF65-F5344CB8AC3E}">
        <p14:creationId xmlns:p14="http://schemas.microsoft.com/office/powerpoint/2010/main" val="21442352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http://www.eurosurveillance.org/images/dynamic/EE/V17N43/Hubalek_f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620713"/>
            <a:ext cx="7200900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ovéPole 1"/>
          <p:cNvSpPr txBox="1">
            <a:spLocks noChangeArrowheads="1"/>
          </p:cNvSpPr>
          <p:nvPr/>
        </p:nvSpPr>
        <p:spPr bwMode="auto">
          <a:xfrm>
            <a:off x="1524000" y="115889"/>
            <a:ext cx="9144000" cy="40163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DC"/>
                </a:solidFill>
              </a:rPr>
              <a:t>Monitorování invazivních druhů komárů (Břeclavsko, 2012-2013)</a:t>
            </a:r>
          </a:p>
        </p:txBody>
      </p:sp>
    </p:spTree>
    <p:extLst>
      <p:ext uri="{BB962C8B-B14F-4D97-AF65-F5344CB8AC3E}">
        <p14:creationId xmlns:p14="http://schemas.microsoft.com/office/powerpoint/2010/main" val="39607519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/>
          </p:nvPr>
        </p:nvSpPr>
        <p:spPr>
          <a:xfrm>
            <a:off x="1524000" y="551475"/>
            <a:ext cx="9144000" cy="480371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sz="3200" dirty="0">
                <a:solidFill>
                  <a:srgbClr val="0000DC"/>
                </a:solidFill>
              </a:rPr>
              <a:t>Monitoring invazivních druhů komárů (</a:t>
            </a:r>
            <a:r>
              <a:rPr lang="cs-CZ" altLang="cs-CZ" sz="3200" dirty="0" err="1">
                <a:solidFill>
                  <a:srgbClr val="0000DC"/>
                </a:solidFill>
              </a:rPr>
              <a:t>Ovitrap</a:t>
            </a:r>
            <a:r>
              <a:rPr lang="cs-CZ" altLang="cs-CZ" sz="3200" dirty="0">
                <a:solidFill>
                  <a:srgbClr val="0000DC"/>
                </a:solidFill>
              </a:rPr>
              <a:t>)</a:t>
            </a:r>
          </a:p>
        </p:txBody>
      </p:sp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051"/>
          <a:stretch>
            <a:fillRect/>
          </a:stretch>
        </p:blipFill>
        <p:spPr bwMode="auto">
          <a:xfrm>
            <a:off x="2520951" y="1538289"/>
            <a:ext cx="6981825" cy="529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7759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>
          <a:xfrm>
            <a:off x="4292367" y="260349"/>
            <a:ext cx="1907097" cy="713064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 err="1"/>
              <a:t>Ovitrap</a:t>
            </a:r>
            <a:endParaRPr lang="cs-CZ" altLang="cs-CZ" dirty="0"/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412876"/>
            <a:ext cx="69135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2863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1347832" y="364368"/>
            <a:ext cx="9322964" cy="600366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sz="3200" dirty="0"/>
              <a:t>Umístění pastí na odpočívadle u čerpací stanice</a:t>
            </a:r>
          </a:p>
        </p:txBody>
      </p:sp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268414"/>
            <a:ext cx="7345362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1902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3" t="21968" r="31355" b="1414"/>
          <a:stretch>
            <a:fillRect/>
          </a:stretch>
        </p:blipFill>
        <p:spPr bwMode="auto">
          <a:xfrm>
            <a:off x="3143250" y="1190626"/>
            <a:ext cx="547370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ovéPole 1"/>
          <p:cNvSpPr txBox="1">
            <a:spLocks noChangeArrowheads="1"/>
          </p:cNvSpPr>
          <p:nvPr/>
        </p:nvSpPr>
        <p:spPr bwMode="auto">
          <a:xfrm>
            <a:off x="2782889" y="188913"/>
            <a:ext cx="6408737" cy="8302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1. autochtonní případy infekce virem Zika v Evropě (přenos lokálními populacemi </a:t>
            </a:r>
            <a:r>
              <a:rPr lang="cs-CZ" altLang="cs-CZ" sz="2400" i="1" dirty="0" err="1">
                <a:solidFill>
                  <a:srgbClr val="0000DC"/>
                </a:solidFill>
              </a:rPr>
              <a:t>Ae</a:t>
            </a:r>
            <a:r>
              <a:rPr lang="cs-CZ" altLang="cs-CZ" sz="2400" i="1" dirty="0">
                <a:solidFill>
                  <a:srgbClr val="0000DC"/>
                </a:solidFill>
              </a:rPr>
              <a:t>. </a:t>
            </a:r>
            <a:r>
              <a:rPr lang="cs-CZ" altLang="cs-CZ" sz="2400" i="1" dirty="0" err="1">
                <a:solidFill>
                  <a:srgbClr val="0000DC"/>
                </a:solidFill>
              </a:rPr>
              <a:t>albopictus</a:t>
            </a:r>
            <a:r>
              <a:rPr lang="cs-CZ" altLang="cs-CZ" sz="2400" dirty="0">
                <a:solidFill>
                  <a:srgbClr val="0000DC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8831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Další invazivní druhy</a:t>
            </a:r>
          </a:p>
        </p:txBody>
      </p:sp>
      <p:sp>
        <p:nvSpPr>
          <p:cNvPr id="63491" name="Zástupný symbol pro obsah 2"/>
          <p:cNvSpPr>
            <a:spLocks noGrp="1"/>
          </p:cNvSpPr>
          <p:nvPr>
            <p:ph idx="1"/>
          </p:nvPr>
        </p:nvSpPr>
        <p:spPr>
          <a:xfrm>
            <a:off x="1631951" y="1600201"/>
            <a:ext cx="8856663" cy="4525963"/>
          </a:xfrm>
        </p:spPr>
        <p:txBody>
          <a:bodyPr/>
          <a:lstStyle/>
          <a:p>
            <a:r>
              <a:rPr lang="cs-CZ" altLang="cs-CZ" i="1" dirty="0" err="1">
                <a:solidFill>
                  <a:srgbClr val="0000DC"/>
                </a:solidFill>
              </a:rPr>
              <a:t>Ae</a:t>
            </a:r>
            <a:r>
              <a:rPr lang="cs-CZ" altLang="cs-CZ" i="1" dirty="0">
                <a:solidFill>
                  <a:srgbClr val="0000DC"/>
                </a:solidFill>
              </a:rPr>
              <a:t>. </a:t>
            </a:r>
            <a:r>
              <a:rPr lang="cs-CZ" altLang="cs-CZ" i="1" dirty="0" err="1">
                <a:solidFill>
                  <a:srgbClr val="0000DC"/>
                </a:solidFill>
              </a:rPr>
              <a:t>japonicus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dirty="0">
                <a:solidFill>
                  <a:srgbClr val="0000DC"/>
                </a:solidFill>
              </a:rPr>
              <a:t>(střední Evropa-Rakousko, Slovinsko)</a:t>
            </a:r>
          </a:p>
          <a:p>
            <a:endParaRPr lang="cs-CZ" altLang="cs-CZ" dirty="0">
              <a:solidFill>
                <a:srgbClr val="0000DC"/>
              </a:solidFill>
            </a:endParaRPr>
          </a:p>
          <a:p>
            <a:r>
              <a:rPr lang="cs-CZ" altLang="cs-CZ" i="1" dirty="0" err="1">
                <a:solidFill>
                  <a:srgbClr val="0000DC"/>
                </a:solidFill>
              </a:rPr>
              <a:t>Ae</a:t>
            </a:r>
            <a:r>
              <a:rPr lang="cs-CZ" altLang="cs-CZ" i="1" dirty="0">
                <a:solidFill>
                  <a:srgbClr val="0000DC"/>
                </a:solidFill>
              </a:rPr>
              <a:t>. </a:t>
            </a:r>
            <a:r>
              <a:rPr lang="cs-CZ" altLang="cs-CZ" i="1" dirty="0" err="1">
                <a:solidFill>
                  <a:srgbClr val="0000DC"/>
                </a:solidFill>
              </a:rPr>
              <a:t>koreicus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dirty="0">
                <a:solidFill>
                  <a:srgbClr val="0000DC"/>
                </a:solidFill>
              </a:rPr>
              <a:t>(Itálie, Švýcarsko)</a:t>
            </a:r>
          </a:p>
          <a:p>
            <a:endParaRPr lang="cs-CZ" altLang="cs-CZ" dirty="0">
              <a:solidFill>
                <a:srgbClr val="0000DC"/>
              </a:solidFill>
            </a:endParaRPr>
          </a:p>
          <a:p>
            <a:r>
              <a:rPr lang="cs-CZ" altLang="cs-CZ" i="1" dirty="0" err="1">
                <a:solidFill>
                  <a:srgbClr val="0000DC"/>
                </a:solidFill>
              </a:rPr>
              <a:t>Ae</a:t>
            </a:r>
            <a:r>
              <a:rPr lang="cs-CZ" altLang="cs-CZ" i="1" dirty="0">
                <a:solidFill>
                  <a:srgbClr val="0000DC"/>
                </a:solidFill>
              </a:rPr>
              <a:t>. </a:t>
            </a:r>
            <a:r>
              <a:rPr lang="cs-CZ" altLang="cs-CZ" i="1" dirty="0" err="1">
                <a:solidFill>
                  <a:srgbClr val="0000DC"/>
                </a:solidFill>
              </a:rPr>
              <a:t>atropalpus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dirty="0">
                <a:solidFill>
                  <a:srgbClr val="0000DC"/>
                </a:solidFill>
              </a:rPr>
              <a:t>(Itálie, Francie, Nizozemsko)</a:t>
            </a:r>
          </a:p>
          <a:p>
            <a:endParaRPr lang="cs-CZ" altLang="cs-CZ" dirty="0">
              <a:solidFill>
                <a:srgbClr val="0000DC"/>
              </a:solidFill>
            </a:endParaRPr>
          </a:p>
          <a:p>
            <a:r>
              <a:rPr lang="cs-CZ" altLang="cs-CZ" i="1" dirty="0" err="1">
                <a:solidFill>
                  <a:srgbClr val="0000DC"/>
                </a:solidFill>
              </a:rPr>
              <a:t>Ae</a:t>
            </a:r>
            <a:r>
              <a:rPr lang="cs-CZ" altLang="cs-CZ" i="1" dirty="0">
                <a:solidFill>
                  <a:srgbClr val="0000DC"/>
                </a:solidFill>
              </a:rPr>
              <a:t>. </a:t>
            </a:r>
            <a:r>
              <a:rPr lang="cs-CZ" altLang="cs-CZ" i="1" dirty="0" err="1">
                <a:solidFill>
                  <a:srgbClr val="0000DC"/>
                </a:solidFill>
              </a:rPr>
              <a:t>triseriatus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dirty="0">
                <a:solidFill>
                  <a:srgbClr val="0000DC"/>
                </a:solidFill>
              </a:rPr>
              <a:t>(Francie)</a:t>
            </a:r>
          </a:p>
        </p:txBody>
      </p:sp>
    </p:spTree>
    <p:extLst>
      <p:ext uri="{BB962C8B-B14F-4D97-AF65-F5344CB8AC3E}">
        <p14:creationId xmlns:p14="http://schemas.microsoft.com/office/powerpoint/2010/main" val="14437605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3533218" cy="45157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i="1" dirty="0" err="1">
                <a:solidFill>
                  <a:srgbClr val="0000DC"/>
                </a:solidFill>
              </a:rPr>
              <a:t>Aedes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i="1" dirty="0" err="1">
                <a:solidFill>
                  <a:srgbClr val="0000DC"/>
                </a:solidFill>
              </a:rPr>
              <a:t>vexans</a:t>
            </a:r>
            <a:endParaRPr lang="cs-CZ" altLang="cs-CZ" i="1" dirty="0">
              <a:solidFill>
                <a:srgbClr val="0000DC"/>
              </a:solidFill>
            </a:endParaRPr>
          </a:p>
        </p:txBody>
      </p:sp>
      <p:pic>
        <p:nvPicPr>
          <p:cNvPr id="64515" name="Picture 2" descr="G:\UBO AVCR\rukopisy\skripta_kniha\Photos Hubalek_Rudolf CD Springer Figures\Chapter 6\6.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6" y="1484313"/>
            <a:ext cx="5611813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ovéPole 5"/>
          <p:cNvSpPr txBox="1">
            <a:spLocks noChangeArrowheads="1"/>
          </p:cNvSpPr>
          <p:nvPr/>
        </p:nvSpPr>
        <p:spPr bwMode="auto">
          <a:xfrm>
            <a:off x="7612063" y="4005263"/>
            <a:ext cx="3073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Rozšíření: Eurasie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Přenos virů: </a:t>
            </a:r>
            <a:r>
              <a:rPr lang="cs-CZ" altLang="cs-CZ" sz="2400" dirty="0" err="1">
                <a:solidFill>
                  <a:srgbClr val="0000DC"/>
                </a:solidFill>
              </a:rPr>
              <a:t>Ťahyňa</a:t>
            </a:r>
            <a:endParaRPr lang="cs-CZ" altLang="cs-CZ" sz="2400" dirty="0">
              <a:solidFill>
                <a:srgbClr val="0000DC"/>
              </a:solidFill>
            </a:endParaRPr>
          </a:p>
        </p:txBody>
      </p:sp>
      <p:sp>
        <p:nvSpPr>
          <p:cNvPr id="64517" name="TextovéPole 5"/>
          <p:cNvSpPr txBox="1">
            <a:spLocks noChangeArrowheads="1"/>
          </p:cNvSpPr>
          <p:nvPr/>
        </p:nvSpPr>
        <p:spPr bwMode="auto">
          <a:xfrm>
            <a:off x="7535863" y="1628775"/>
            <a:ext cx="3149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Hostitelská preference: zoofilní, agresivně napadá člověka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0000D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0000DC"/>
                </a:solidFill>
              </a:rPr>
              <a:t>Kalamitní druh</a:t>
            </a:r>
          </a:p>
        </p:txBody>
      </p:sp>
    </p:spTree>
    <p:extLst>
      <p:ext uri="{BB962C8B-B14F-4D97-AF65-F5344CB8AC3E}">
        <p14:creationId xmlns:p14="http://schemas.microsoft.com/office/powerpoint/2010/main" val="8518338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/>
          <p:cNvSpPr>
            <a:spLocks noGrp="1"/>
          </p:cNvSpPr>
          <p:nvPr>
            <p:ph type="title"/>
          </p:nvPr>
        </p:nvSpPr>
        <p:spPr>
          <a:xfrm>
            <a:off x="1351299" y="317328"/>
            <a:ext cx="9489402" cy="1108799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i="1" dirty="0" err="1">
                <a:solidFill>
                  <a:srgbClr val="0000DC"/>
                </a:solidFill>
              </a:rPr>
              <a:t>Aedes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i="1" dirty="0" err="1">
                <a:solidFill>
                  <a:srgbClr val="0000DC"/>
                </a:solidFill>
              </a:rPr>
              <a:t>vexans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dirty="0">
                <a:solidFill>
                  <a:srgbClr val="0000DC"/>
                </a:solidFill>
              </a:rPr>
              <a:t>jako kompetentní vektor horečky údolí Rift (RVF)</a:t>
            </a:r>
          </a:p>
        </p:txBody>
      </p:sp>
      <p:pic>
        <p:nvPicPr>
          <p:cNvPr id="65539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" t="13278" r="34213"/>
          <a:stretch>
            <a:fillRect/>
          </a:stretch>
        </p:blipFill>
        <p:spPr bwMode="auto">
          <a:xfrm>
            <a:off x="2603500" y="1558926"/>
            <a:ext cx="6985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6662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/>
          </p:nvPr>
        </p:nvSpPr>
        <p:spPr>
          <a:xfrm>
            <a:off x="2633539" y="578870"/>
            <a:ext cx="7067797" cy="528477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i="1" dirty="0" err="1">
                <a:solidFill>
                  <a:srgbClr val="0000DC"/>
                </a:solidFill>
              </a:rPr>
              <a:t>Culex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i="1" dirty="0" err="1">
                <a:solidFill>
                  <a:srgbClr val="0000DC"/>
                </a:solidFill>
              </a:rPr>
              <a:t>pipiens</a:t>
            </a:r>
            <a:r>
              <a:rPr lang="cs-CZ" altLang="cs-CZ" i="1" dirty="0">
                <a:solidFill>
                  <a:srgbClr val="0000DC"/>
                </a:solidFill>
              </a:rPr>
              <a:t>/</a:t>
            </a:r>
            <a:r>
              <a:rPr lang="cs-CZ" altLang="cs-CZ" i="1" dirty="0" err="1">
                <a:solidFill>
                  <a:srgbClr val="0000DC"/>
                </a:solidFill>
              </a:rPr>
              <a:t>Cx</a:t>
            </a:r>
            <a:r>
              <a:rPr lang="cs-CZ" altLang="cs-CZ" i="1" dirty="0">
                <a:solidFill>
                  <a:srgbClr val="0000DC"/>
                </a:solidFill>
              </a:rPr>
              <a:t>. </a:t>
            </a:r>
            <a:r>
              <a:rPr lang="cs-CZ" altLang="cs-CZ" i="1" dirty="0" err="1">
                <a:solidFill>
                  <a:srgbClr val="0000DC"/>
                </a:solidFill>
              </a:rPr>
              <a:t>torrentium</a:t>
            </a:r>
            <a:endParaRPr lang="cs-CZ" altLang="cs-CZ" i="1" dirty="0">
              <a:solidFill>
                <a:srgbClr val="0000DC"/>
              </a:solidFill>
            </a:endParaRPr>
          </a:p>
        </p:txBody>
      </p:sp>
      <p:pic>
        <p:nvPicPr>
          <p:cNvPr id="66563" name="Picture 2" descr="G:\UBO AVCR\rukopisy\skripta_kniha\Photos Hubalek_Rudolf CD Springer Figures\Chapter 6\6.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b="1979"/>
          <a:stretch>
            <a:fillRect/>
          </a:stretch>
        </p:blipFill>
        <p:spPr bwMode="auto">
          <a:xfrm>
            <a:off x="1587500" y="1387476"/>
            <a:ext cx="4579938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sik-ob11"/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8" b="9514"/>
          <a:stretch>
            <a:fillRect/>
          </a:stretch>
        </p:blipFill>
        <p:spPr bwMode="auto">
          <a:xfrm>
            <a:off x="6338889" y="4352925"/>
            <a:ext cx="4256087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ovéPole 5"/>
          <p:cNvSpPr txBox="1">
            <a:spLocks noChangeArrowheads="1"/>
          </p:cNvSpPr>
          <p:nvPr/>
        </p:nvSpPr>
        <p:spPr bwMode="auto">
          <a:xfrm>
            <a:off x="1992314" y="5516563"/>
            <a:ext cx="36718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Rozšíření: kosmopolitní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Přenos virů: arboviry </a:t>
            </a:r>
            <a:r>
              <a:rPr lang="cs-CZ" altLang="cs-CZ" sz="2400" dirty="0" err="1">
                <a:solidFill>
                  <a:srgbClr val="0000DC"/>
                </a:solidFill>
              </a:rPr>
              <a:t>West</a:t>
            </a:r>
            <a:r>
              <a:rPr lang="cs-CZ" altLang="cs-CZ" sz="2400" dirty="0">
                <a:solidFill>
                  <a:srgbClr val="0000DC"/>
                </a:solidFill>
              </a:rPr>
              <a:t> Nile, </a:t>
            </a:r>
            <a:r>
              <a:rPr lang="cs-CZ" altLang="cs-CZ" sz="2400" dirty="0" err="1">
                <a:solidFill>
                  <a:srgbClr val="0000DC"/>
                </a:solidFill>
              </a:rPr>
              <a:t>Sindbis</a:t>
            </a:r>
            <a:r>
              <a:rPr lang="cs-CZ" altLang="cs-CZ" sz="2400" dirty="0">
                <a:solidFill>
                  <a:srgbClr val="0000DC"/>
                </a:solidFill>
              </a:rPr>
              <a:t>, SLE</a:t>
            </a:r>
          </a:p>
        </p:txBody>
      </p:sp>
      <p:sp>
        <p:nvSpPr>
          <p:cNvPr id="66566" name="TextovéPole 5"/>
          <p:cNvSpPr txBox="1">
            <a:spLocks noChangeArrowheads="1"/>
          </p:cNvSpPr>
          <p:nvPr/>
        </p:nvSpPr>
        <p:spPr bwMode="auto">
          <a:xfrm>
            <a:off x="6311900" y="2636838"/>
            <a:ext cx="4535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Hostitelská preference: </a:t>
            </a:r>
            <a:r>
              <a:rPr lang="cs-CZ" altLang="cs-CZ" sz="2400" dirty="0" err="1">
                <a:solidFill>
                  <a:srgbClr val="0000DC"/>
                </a:solidFill>
              </a:rPr>
              <a:t>ornitofilní</a:t>
            </a:r>
            <a:endParaRPr lang="cs-CZ" altLang="cs-CZ" sz="2400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8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6091861" cy="45157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i="1" dirty="0" err="1">
                <a:solidFill>
                  <a:srgbClr val="0000DC"/>
                </a:solidFill>
              </a:rPr>
              <a:t>Anopheles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i="1" dirty="0" err="1">
                <a:solidFill>
                  <a:srgbClr val="0000DC"/>
                </a:solidFill>
              </a:rPr>
              <a:t>maculipennis</a:t>
            </a:r>
            <a:endParaRPr lang="cs-CZ" altLang="cs-CZ" i="1" dirty="0">
              <a:solidFill>
                <a:srgbClr val="0000DC"/>
              </a:solidFill>
            </a:endParaRPr>
          </a:p>
        </p:txBody>
      </p:sp>
      <p:pic>
        <p:nvPicPr>
          <p:cNvPr id="67587" name="Picture 2" descr="G:\UBO AVCR\rukopisy\skripta_kniha\Photos Hubalek_Rudolf CD Springer Figures\Chapter 6\6.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1" b="9505"/>
          <a:stretch>
            <a:fillRect/>
          </a:stretch>
        </p:blipFill>
        <p:spPr bwMode="auto">
          <a:xfrm>
            <a:off x="2513014" y="1484314"/>
            <a:ext cx="7164387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ovéPole 5"/>
          <p:cNvSpPr txBox="1">
            <a:spLocks noChangeArrowheads="1"/>
          </p:cNvSpPr>
          <p:nvPr/>
        </p:nvSpPr>
        <p:spPr bwMode="auto">
          <a:xfrm>
            <a:off x="1703388" y="6035676"/>
            <a:ext cx="479808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Přenos virů: </a:t>
            </a:r>
            <a:r>
              <a:rPr lang="cs-CZ" altLang="cs-CZ" sz="2400" dirty="0" err="1">
                <a:solidFill>
                  <a:srgbClr val="0000DC"/>
                </a:solidFill>
              </a:rPr>
              <a:t>bunyavirus</a:t>
            </a:r>
            <a:r>
              <a:rPr lang="cs-CZ" altLang="cs-CZ" sz="2400" dirty="0">
                <a:solidFill>
                  <a:srgbClr val="0000DC"/>
                </a:solidFill>
              </a:rPr>
              <a:t> </a:t>
            </a:r>
            <a:r>
              <a:rPr lang="cs-CZ" altLang="cs-CZ" sz="2400" dirty="0" err="1">
                <a:solidFill>
                  <a:srgbClr val="0000DC"/>
                </a:solidFill>
              </a:rPr>
              <a:t>Čalovo</a:t>
            </a:r>
            <a:r>
              <a:rPr lang="cs-CZ" altLang="cs-CZ" sz="2400" dirty="0">
                <a:solidFill>
                  <a:srgbClr val="0000DC"/>
                </a:solidFill>
              </a:rPr>
              <a:t>, WNV</a:t>
            </a:r>
          </a:p>
        </p:txBody>
      </p:sp>
      <p:sp>
        <p:nvSpPr>
          <p:cNvPr id="67589" name="TextovéPole 5"/>
          <p:cNvSpPr txBox="1">
            <a:spLocks noChangeArrowheads="1"/>
          </p:cNvSpPr>
          <p:nvPr/>
        </p:nvSpPr>
        <p:spPr bwMode="auto">
          <a:xfrm>
            <a:off x="6311901" y="1628776"/>
            <a:ext cx="3076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Hostitelská preference:     zoofilní/antropofilní</a:t>
            </a:r>
          </a:p>
        </p:txBody>
      </p:sp>
    </p:spTree>
    <p:extLst>
      <p:ext uri="{BB962C8B-B14F-4D97-AF65-F5344CB8AC3E}">
        <p14:creationId xmlns:p14="http://schemas.microsoft.com/office/powerpoint/2010/main" val="973673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ovéPole 1"/>
          <p:cNvSpPr txBox="1">
            <a:spLocks noChangeArrowheads="1"/>
          </p:cNvSpPr>
          <p:nvPr/>
        </p:nvSpPr>
        <p:spPr bwMode="auto">
          <a:xfrm>
            <a:off x="1317741" y="318782"/>
            <a:ext cx="9371959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       Charakteristika přenosu nákaz </a:t>
            </a:r>
            <a:r>
              <a:rPr lang="cs-CZ" altLang="cs-CZ" sz="2800" dirty="0" err="1">
                <a:solidFill>
                  <a:schemeClr val="tx2"/>
                </a:solidFill>
              </a:rPr>
              <a:t>hematofágnímí</a:t>
            </a:r>
            <a:r>
              <a:rPr lang="cs-CZ" altLang="cs-CZ" sz="2800" dirty="0">
                <a:solidFill>
                  <a:schemeClr val="tx2"/>
                </a:solidFill>
              </a:rPr>
              <a:t> členovci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4AFD7ED-65F7-4855-97BC-E79CB2CDD6E2}"/>
              </a:ext>
            </a:extLst>
          </p:cNvPr>
          <p:cNvSpPr txBox="1"/>
          <p:nvPr/>
        </p:nvSpPr>
        <p:spPr>
          <a:xfrm>
            <a:off x="571811" y="1196995"/>
            <a:ext cx="11199222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cs-CZ" sz="2800" b="1" dirty="0">
                <a:solidFill>
                  <a:schemeClr val="tx2"/>
                </a:solidFill>
                <a:cs typeface="Arial" charset="0"/>
              </a:rPr>
              <a:t>Přenos mechanický </a:t>
            </a:r>
            <a:r>
              <a:rPr lang="cs-CZ" b="1" dirty="0">
                <a:solidFill>
                  <a:schemeClr val="tx2"/>
                </a:solidFill>
                <a:cs typeface="Arial" charset="0"/>
              </a:rPr>
              <a:t>-  </a:t>
            </a:r>
            <a:r>
              <a:rPr lang="cs-CZ" dirty="0">
                <a:solidFill>
                  <a:schemeClr val="tx2"/>
                </a:solidFill>
                <a:cs typeface="Arial" charset="0"/>
              </a:rPr>
              <a:t>agens se v přenašeči nemnoží ani nevyvíjí</a:t>
            </a:r>
            <a:endParaRPr lang="cs-CZ" b="1" dirty="0">
              <a:solidFill>
                <a:schemeClr val="tx2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cs-CZ" sz="2800" b="1" dirty="0">
                <a:solidFill>
                  <a:schemeClr val="tx2"/>
                </a:solidFill>
                <a:cs typeface="Arial" charset="0"/>
              </a:rPr>
              <a:t>Přenos biologický </a:t>
            </a:r>
            <a:r>
              <a:rPr lang="cs-CZ" b="1" dirty="0">
                <a:solidFill>
                  <a:schemeClr val="tx2"/>
                </a:solidFill>
                <a:cs typeface="Arial" charset="0"/>
              </a:rPr>
              <a:t>–  </a:t>
            </a:r>
            <a:r>
              <a:rPr lang="cs-CZ" dirty="0">
                <a:solidFill>
                  <a:schemeClr val="tx2"/>
                </a:solidFill>
                <a:cs typeface="Arial" charset="0"/>
              </a:rPr>
              <a:t>agens se ve </a:t>
            </a:r>
            <a:r>
              <a:rPr lang="cs-CZ" dirty="0" err="1">
                <a:solidFill>
                  <a:schemeClr val="tx2"/>
                </a:solidFill>
                <a:cs typeface="Arial" charset="0"/>
              </a:rPr>
              <a:t>vektorovi</a:t>
            </a:r>
            <a:r>
              <a:rPr lang="cs-CZ" dirty="0">
                <a:solidFill>
                  <a:schemeClr val="tx2"/>
                </a:solidFill>
                <a:cs typeface="Arial" charset="0"/>
              </a:rPr>
              <a:t> pomnoží anebo prodělá vývojový cyklus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 err="1">
                <a:solidFill>
                  <a:schemeClr val="tx2"/>
                </a:solidFill>
                <a:cs typeface="Arial" charset="0"/>
              </a:rPr>
              <a:t>Propagativní</a:t>
            </a:r>
            <a:r>
              <a:rPr lang="cs-CZ" dirty="0">
                <a:solidFill>
                  <a:schemeClr val="tx2"/>
                </a:solidFill>
                <a:cs typeface="Arial" charset="0"/>
              </a:rPr>
              <a:t> (rickettsie)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 err="1">
                <a:solidFill>
                  <a:schemeClr val="tx2"/>
                </a:solidFill>
                <a:cs typeface="Arial" charset="0"/>
              </a:rPr>
              <a:t>Cyklometamorfní</a:t>
            </a:r>
            <a:r>
              <a:rPr lang="cs-CZ" dirty="0">
                <a:solidFill>
                  <a:schemeClr val="tx2"/>
                </a:solidFill>
                <a:cs typeface="Arial" charset="0"/>
              </a:rPr>
              <a:t> (filarie)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 err="1">
                <a:solidFill>
                  <a:schemeClr val="tx2"/>
                </a:solidFill>
                <a:cs typeface="Arial" charset="0"/>
              </a:rPr>
              <a:t>Cyklopropagativní</a:t>
            </a:r>
            <a:r>
              <a:rPr lang="cs-CZ" dirty="0">
                <a:solidFill>
                  <a:schemeClr val="tx2"/>
                </a:solidFill>
                <a:cs typeface="Arial" charset="0"/>
              </a:rPr>
              <a:t> (</a:t>
            </a:r>
            <a:r>
              <a:rPr lang="cs-CZ" dirty="0" err="1">
                <a:solidFill>
                  <a:schemeClr val="tx2"/>
                </a:solidFill>
                <a:cs typeface="Arial" charset="0"/>
              </a:rPr>
              <a:t>plasmodia</a:t>
            </a:r>
            <a:r>
              <a:rPr lang="cs-CZ" dirty="0">
                <a:solidFill>
                  <a:schemeClr val="tx2"/>
                </a:solidFill>
                <a:cs typeface="Arial" charset="0"/>
              </a:rPr>
              <a:t>)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sz="2800" b="1" dirty="0">
                <a:solidFill>
                  <a:schemeClr val="tx2"/>
                </a:solidFill>
                <a:cs typeface="Arial" charset="0"/>
              </a:rPr>
              <a:t>Vektorová kompetence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altLang="cs-CZ" sz="2800" b="1" dirty="0">
                <a:solidFill>
                  <a:schemeClr val="tx2"/>
                </a:solidFill>
              </a:rPr>
              <a:t>Donor/obratlovec A</a:t>
            </a:r>
            <a:r>
              <a:rPr lang="cs-CZ" altLang="cs-CZ" sz="2800" b="1" dirty="0">
                <a:solidFill>
                  <a:schemeClr val="tx2"/>
                </a:solidFill>
                <a:sym typeface="Symbol" panose="05050102010706020507" pitchFamily="18" charset="2"/>
              </a:rPr>
              <a:t>VEKTOR (hem. členovec) recipient/obratlovec B</a:t>
            </a:r>
            <a:endParaRPr lang="cs-CZ" altLang="cs-CZ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3758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/>
          <p:cNvSpPr>
            <a:spLocks noGrp="1"/>
          </p:cNvSpPr>
          <p:nvPr>
            <p:ph type="title"/>
          </p:nvPr>
        </p:nvSpPr>
        <p:spPr>
          <a:xfrm>
            <a:off x="3311526" y="241680"/>
            <a:ext cx="4906161" cy="61239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i="1" dirty="0" err="1">
                <a:solidFill>
                  <a:srgbClr val="0000DC"/>
                </a:solidFill>
              </a:rPr>
              <a:t>Anopheles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i="1" dirty="0" err="1">
                <a:solidFill>
                  <a:srgbClr val="0000DC"/>
                </a:solidFill>
              </a:rPr>
              <a:t>gambiae</a:t>
            </a:r>
            <a:endParaRPr lang="cs-CZ" altLang="cs-CZ" i="1" dirty="0">
              <a:solidFill>
                <a:srgbClr val="0000DC"/>
              </a:solidFill>
            </a:endParaRPr>
          </a:p>
        </p:txBody>
      </p:sp>
      <p:pic>
        <p:nvPicPr>
          <p:cNvPr id="68611" name="Picture 2" descr="G:\UBO AVCR\rukopisy\skripta_kniha\Photos Hubalek_Rudolf CD Springer Figures\Chapter 6\6.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t="1384" r="13847" b="7384"/>
          <a:stretch>
            <a:fillRect/>
          </a:stretch>
        </p:blipFill>
        <p:spPr bwMode="auto">
          <a:xfrm>
            <a:off x="3110190" y="981076"/>
            <a:ext cx="5521325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ovéPole 5"/>
          <p:cNvSpPr txBox="1">
            <a:spLocks noChangeArrowheads="1"/>
          </p:cNvSpPr>
          <p:nvPr/>
        </p:nvSpPr>
        <p:spPr bwMode="auto">
          <a:xfrm>
            <a:off x="1631951" y="6038851"/>
            <a:ext cx="9432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DC"/>
                </a:solidFill>
              </a:rPr>
              <a:t>Rozšíření: Afrika, Asie, Jižní Amerika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DC"/>
                </a:solidFill>
              </a:rPr>
              <a:t>Přenos virů: arboviry </a:t>
            </a:r>
            <a:r>
              <a:rPr lang="cs-CZ" altLang="cs-CZ" sz="2000" dirty="0" err="1">
                <a:solidFill>
                  <a:srgbClr val="0000DC"/>
                </a:solidFill>
              </a:rPr>
              <a:t>Onyon</a:t>
            </a:r>
            <a:r>
              <a:rPr lang="cs-CZ" altLang="cs-CZ" sz="2000" dirty="0">
                <a:solidFill>
                  <a:srgbClr val="0000DC"/>
                </a:solidFill>
              </a:rPr>
              <a:t> </a:t>
            </a:r>
            <a:r>
              <a:rPr lang="cs-CZ" altLang="cs-CZ" sz="2000" dirty="0" err="1">
                <a:solidFill>
                  <a:srgbClr val="0000DC"/>
                </a:solidFill>
              </a:rPr>
              <a:t>nyong</a:t>
            </a:r>
            <a:r>
              <a:rPr lang="cs-CZ" altLang="cs-CZ" sz="2000" dirty="0">
                <a:solidFill>
                  <a:srgbClr val="0000DC"/>
                </a:solidFill>
              </a:rPr>
              <a:t>, </a:t>
            </a:r>
            <a:r>
              <a:rPr lang="cs-CZ" altLang="cs-CZ" sz="2000" dirty="0" err="1">
                <a:solidFill>
                  <a:srgbClr val="0000DC"/>
                </a:solidFill>
              </a:rPr>
              <a:t>Keterah</a:t>
            </a:r>
            <a:endParaRPr lang="cs-CZ" altLang="cs-CZ" sz="2000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5932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/>
          <p:cNvSpPr>
            <a:spLocks noGrp="1"/>
          </p:cNvSpPr>
          <p:nvPr>
            <p:ph type="title"/>
          </p:nvPr>
        </p:nvSpPr>
        <p:spPr>
          <a:xfrm>
            <a:off x="2731170" y="461905"/>
            <a:ext cx="7109116" cy="519112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Líhniště malarických komárů</a:t>
            </a:r>
          </a:p>
        </p:txBody>
      </p:sp>
      <p:pic>
        <p:nvPicPr>
          <p:cNvPr id="69635" name="Picture 2" descr="G:\UBO AVCR\rukopisy\skripta_kniha\Photos Hubalek_Rudolf CD Springer Figures\Chapter 5\5.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063875"/>
            <a:ext cx="4410075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3" descr="G:\UBO AVCR\rukopisy\skripta_kniha\Photos Hubalek_Rudolf CD Springer Figures\Chapter 5\5.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7"/>
          <a:stretch>
            <a:fillRect/>
          </a:stretch>
        </p:blipFill>
        <p:spPr bwMode="auto">
          <a:xfrm>
            <a:off x="5880100" y="3033713"/>
            <a:ext cx="4787900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ovéPole 3"/>
          <p:cNvSpPr txBox="1">
            <a:spLocks noChangeArrowheads="1"/>
          </p:cNvSpPr>
          <p:nvPr/>
        </p:nvSpPr>
        <p:spPr bwMode="auto">
          <a:xfrm>
            <a:off x="2495550" y="1463676"/>
            <a:ext cx="2160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0000DC"/>
                </a:solidFill>
              </a:rPr>
              <a:t>Madagaskar</a:t>
            </a:r>
          </a:p>
        </p:txBody>
      </p:sp>
      <p:sp>
        <p:nvSpPr>
          <p:cNvPr id="69638" name="TextovéPole 4"/>
          <p:cNvSpPr txBox="1">
            <a:spLocks noChangeArrowheads="1"/>
          </p:cNvSpPr>
          <p:nvPr/>
        </p:nvSpPr>
        <p:spPr bwMode="auto">
          <a:xfrm>
            <a:off x="7751764" y="1484313"/>
            <a:ext cx="15843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0000DC"/>
                </a:solidFill>
              </a:rPr>
              <a:t>Srí Lanka</a:t>
            </a:r>
          </a:p>
        </p:txBody>
      </p:sp>
    </p:spTree>
    <p:extLst>
      <p:ext uri="{BB962C8B-B14F-4D97-AF65-F5344CB8AC3E}">
        <p14:creationId xmlns:p14="http://schemas.microsoft.com/office/powerpoint/2010/main" val="27399668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5" name="Group 1">
            <a:extLst>
              <a:ext uri="{FF2B5EF4-FFF2-40B4-BE49-F238E27FC236}">
                <a16:creationId xmlns:a16="http://schemas.microsoft.com/office/drawing/2014/main" id="{C4BF3C5A-2176-4282-ADE6-B3EB4AF2AD0D}"/>
              </a:ext>
            </a:extLst>
          </p:cNvPr>
          <p:cNvGraphicFramePr>
            <a:graphicFrameLocks noGrp="1"/>
          </p:cNvGraphicFramePr>
          <p:nvPr/>
        </p:nvGraphicFramePr>
        <p:xfrm>
          <a:off x="3000376" y="938214"/>
          <a:ext cx="5711824" cy="580072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679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9550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Druhy komárů</a:t>
                      </a:r>
                      <a:endParaRPr kumimoji="0" lang="cs-CZ" alt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Patogenní viry</a:t>
                      </a:r>
                      <a:endParaRPr kumimoji="0" lang="cs-CZ" alt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Druhy komárů</a:t>
                      </a:r>
                      <a:endParaRPr kumimoji="0" lang="cs-CZ" alt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Patogenní viry</a:t>
                      </a:r>
                      <a:endParaRPr kumimoji="0" lang="cs-CZ" alt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6238" marR="66238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Anopheles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maculipennis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BAT, WN</a:t>
                      </a:r>
                      <a:endParaRPr kumimoji="0" lang="cs-CZ" alt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Ochlerotatus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flavescens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TAH</a:t>
                      </a:r>
                      <a:endParaRPr kumimoji="0" lang="cs-CZ" alt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2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Anopheles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messeae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7" marR="91437" anchor="ctr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Ochlerotatus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dorsalis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TAH</a:t>
                      </a:r>
                      <a:endParaRPr kumimoji="0" lang="cs-CZ" alt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12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Anopheles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labranchiae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7" marR="91437" anchor="ctr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Ochlerotatus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caspius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TAH</a:t>
                      </a:r>
                      <a:endParaRPr kumimoji="0" lang="cs-CZ" alt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12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Anopheles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atroparvus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7" marR="91437" anchor="ctr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Ochlerotatus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geniculatus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7" marR="91437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712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Anopheles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claviger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BAT</a:t>
                      </a:r>
                      <a:endParaRPr kumimoji="0" lang="cs-CZ" alt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Ochlerotatus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punctor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7" marR="91437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712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Anopheles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plumbeus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7" marR="91437" anchor="ctr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Culiseta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annulata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TAH</a:t>
                      </a:r>
                      <a:endParaRPr kumimoji="0" lang="cs-CZ" alt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712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Aedes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cinereus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TAH, SIN</a:t>
                      </a:r>
                      <a:endParaRPr kumimoji="0" lang="cs-CZ" alt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Culiseta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subochrea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7" marR="91437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712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Aedes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rossicus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7" marR="91437" anchor="ctr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Culiseta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alaskaensis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7" marR="91437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638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Aedes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vexans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TAH</a:t>
                      </a:r>
                      <a:endParaRPr kumimoji="0" lang="cs-CZ" alt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Culex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pipiens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WN, SIN</a:t>
                      </a:r>
                      <a:endParaRPr kumimoji="0" lang="cs-CZ" alt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6712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Ochlerotatus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intrudens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7" marR="91437" anchor="ctr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Culex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torrentium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7" marR="91437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6712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Ochlerotatus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communis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SIN, TAH</a:t>
                      </a:r>
                      <a:endParaRPr kumimoji="0" lang="cs-CZ" alt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Culex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territans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7" marR="91437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6712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Ochlerotatus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cataphylla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7" marR="91437" anchor="ctr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Culex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martinii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7" marR="91437" anchor="ctr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6712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Ochlerotatus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leucomelas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7" marR="91437" anchor="ctr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Culex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modestus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TAH, WN, LED</a:t>
                      </a:r>
                      <a:endParaRPr kumimoji="0" lang="cs-CZ" alt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638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Ochlerotatus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sticticus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TAH</a:t>
                      </a:r>
                      <a:endParaRPr kumimoji="0" lang="cs-CZ" alt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Coquillettidia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richiardii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BAT, WN, SIN</a:t>
                      </a:r>
                      <a:endParaRPr kumimoji="0" lang="cs-CZ" alt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6712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Ochlerotatus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annulipes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7" marR="91437" anchor="ctr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Uranotaenia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unguiculata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WN</a:t>
                      </a:r>
                      <a:endParaRPr kumimoji="0" lang="cs-CZ" alt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7" marR="91437" anchor="ctr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6712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Ochlerotatus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cantans</a:t>
                      </a:r>
                      <a:endParaRPr kumimoji="0" lang="cs-CZ" altLang="cs-CZ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TAH, WN</a:t>
                      </a:r>
                      <a:endParaRPr kumimoji="0" lang="cs-CZ" alt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Anopheles</a:t>
                      </a:r>
                      <a:r>
                        <a:rPr kumimoji="0" lang="cs-CZ" altLang="cs-CZ" sz="12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altLang="cs-CZ" sz="12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hyrcanus</a:t>
                      </a:r>
                      <a:endParaRPr kumimoji="0" lang="cs-CZ" altLang="cs-CZ" sz="1200" b="1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6238" marR="6623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7" marR="91437" anchor="ctr" horzOverflow="overflow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70750" name="Rectangle 227"/>
          <p:cNvSpPr>
            <a:spLocks noChangeArrowheads="1"/>
          </p:cNvSpPr>
          <p:nvPr/>
        </p:nvSpPr>
        <p:spPr bwMode="auto">
          <a:xfrm>
            <a:off x="2208214" y="104775"/>
            <a:ext cx="79406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chemeClr val="bg1"/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Druhy komárů vyskytujících se na jižní Moravě a agens, která v Evropě přenášejí</a:t>
            </a:r>
            <a:endParaRPr lang="cs-CZ" altLang="cs-CZ" sz="1800">
              <a:solidFill>
                <a:srgbClr val="000000"/>
              </a:solidFill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0000"/>
              </a:solidFill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0751" name="Text Box 228"/>
          <p:cNvSpPr txBox="1">
            <a:spLocks noChangeArrowheads="1"/>
          </p:cNvSpPr>
          <p:nvPr/>
        </p:nvSpPr>
        <p:spPr bwMode="auto">
          <a:xfrm>
            <a:off x="2427288" y="245269"/>
            <a:ext cx="6858000" cy="368300"/>
          </a:xfrm>
          <a:prstGeom prst="rect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 dirty="0">
                <a:solidFill>
                  <a:srgbClr val="0000DC"/>
                </a:solidFill>
                <a:ea typeface="MS Gothic" panose="020B0609070205080204" pitchFamily="49" charset="-128"/>
              </a:rPr>
              <a:t>celkem zjištěno 37 druhů komárů na Moravě  </a:t>
            </a:r>
          </a:p>
        </p:txBody>
      </p:sp>
    </p:spTree>
    <p:extLst>
      <p:ext uri="{BB962C8B-B14F-4D97-AF65-F5344CB8AC3E}">
        <p14:creationId xmlns:p14="http://schemas.microsoft.com/office/powerpoint/2010/main" val="5859943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G:\UBO AVCR\rukopisy\skripta_kniha\Photos Hubalek_Rudolf CD Springer Figures\Chapter 5\5.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6" y="852488"/>
            <a:ext cx="7637463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ovéPole 1"/>
          <p:cNvSpPr txBox="1">
            <a:spLocks noChangeArrowheads="1"/>
          </p:cNvSpPr>
          <p:nvPr/>
        </p:nvSpPr>
        <p:spPr bwMode="auto">
          <a:xfrm>
            <a:off x="3395662" y="109348"/>
            <a:ext cx="5400675" cy="5794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0000DC"/>
                </a:solidFill>
              </a:rPr>
              <a:t>Sběr komárů - CDC CO</a:t>
            </a:r>
            <a:r>
              <a:rPr lang="cs-CZ" altLang="cs-CZ" baseline="-25000" dirty="0">
                <a:solidFill>
                  <a:srgbClr val="0000DC"/>
                </a:solidFill>
              </a:rPr>
              <a:t>2</a:t>
            </a:r>
            <a:r>
              <a:rPr lang="cs-CZ" altLang="cs-CZ" dirty="0">
                <a:solidFill>
                  <a:srgbClr val="0000DC"/>
                </a:solidFill>
              </a:rPr>
              <a:t> pasti </a:t>
            </a:r>
          </a:p>
        </p:txBody>
      </p:sp>
    </p:spTree>
    <p:extLst>
      <p:ext uri="{BB962C8B-B14F-4D97-AF65-F5344CB8AC3E}">
        <p14:creationId xmlns:p14="http://schemas.microsoft.com/office/powerpoint/2010/main" val="42562108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G:\UBO AVCR\rukopisy\skripta_kniha\Photos Hubalek_Rudolf CD Springer Figures\Chapter 5\5.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39" y="1052514"/>
            <a:ext cx="6816725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ovéPole 1"/>
          <p:cNvSpPr txBox="1">
            <a:spLocks noChangeArrowheads="1"/>
          </p:cNvSpPr>
          <p:nvPr/>
        </p:nvSpPr>
        <p:spPr bwMode="auto">
          <a:xfrm>
            <a:off x="3719514" y="260350"/>
            <a:ext cx="5051425" cy="641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rgbClr val="0000DC"/>
                </a:solidFill>
              </a:rPr>
              <a:t>Animal </a:t>
            </a:r>
            <a:r>
              <a:rPr lang="cs-CZ" altLang="cs-CZ" sz="3600" dirty="0" err="1">
                <a:solidFill>
                  <a:srgbClr val="0000DC"/>
                </a:solidFill>
              </a:rPr>
              <a:t>baited</a:t>
            </a:r>
            <a:r>
              <a:rPr lang="cs-CZ" altLang="cs-CZ" sz="3600" dirty="0">
                <a:solidFill>
                  <a:srgbClr val="0000DC"/>
                </a:solidFill>
              </a:rPr>
              <a:t> trap (</a:t>
            </a:r>
            <a:r>
              <a:rPr lang="cs-CZ" altLang="cs-CZ" sz="3600" dirty="0" err="1">
                <a:solidFill>
                  <a:srgbClr val="0000DC"/>
                </a:solidFill>
              </a:rPr>
              <a:t>goat</a:t>
            </a:r>
            <a:r>
              <a:rPr lang="cs-CZ" altLang="cs-CZ" sz="3600" dirty="0">
                <a:solidFill>
                  <a:srgbClr val="0000DC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00359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G:\UBO AVCR\rukopisy\skripta_kniha\Photos Hubalek_Rudolf CD Springer Figures\Chapter 5\5.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052514"/>
            <a:ext cx="7392988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ovéPole 2"/>
          <p:cNvSpPr txBox="1">
            <a:spLocks noChangeArrowheads="1"/>
          </p:cNvSpPr>
          <p:nvPr/>
        </p:nvSpPr>
        <p:spPr bwMode="auto">
          <a:xfrm>
            <a:off x="3425825" y="333375"/>
            <a:ext cx="5340350" cy="641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rgbClr val="0000DC"/>
                </a:solidFill>
              </a:rPr>
              <a:t>Animal </a:t>
            </a:r>
            <a:r>
              <a:rPr lang="cs-CZ" altLang="cs-CZ" sz="3600" dirty="0" err="1">
                <a:solidFill>
                  <a:srgbClr val="0000DC"/>
                </a:solidFill>
              </a:rPr>
              <a:t>baited</a:t>
            </a:r>
            <a:r>
              <a:rPr lang="cs-CZ" altLang="cs-CZ" sz="3600" dirty="0">
                <a:solidFill>
                  <a:srgbClr val="0000DC"/>
                </a:solidFill>
              </a:rPr>
              <a:t> trap (</a:t>
            </a:r>
            <a:r>
              <a:rPr lang="cs-CZ" altLang="cs-CZ" sz="3600" dirty="0" err="1">
                <a:solidFill>
                  <a:srgbClr val="0000DC"/>
                </a:solidFill>
              </a:rPr>
              <a:t>pigeon</a:t>
            </a:r>
            <a:r>
              <a:rPr lang="cs-CZ" altLang="cs-CZ" sz="3600" dirty="0">
                <a:solidFill>
                  <a:srgbClr val="0000DC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961518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G:\UBO AVCR\rukopisy\skripta_kniha\Photos Hubalek_Rudolf CD Springer Figures\Chapter 5\5.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836614"/>
            <a:ext cx="7392988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ovéPole 1"/>
          <p:cNvSpPr txBox="1">
            <a:spLocks noChangeArrowheads="1"/>
          </p:cNvSpPr>
          <p:nvPr/>
        </p:nvSpPr>
        <p:spPr bwMode="auto">
          <a:xfrm>
            <a:off x="4008440" y="188913"/>
            <a:ext cx="3264816" cy="584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0000DC"/>
                </a:solidFill>
              </a:rPr>
              <a:t>Přezimující komáři</a:t>
            </a:r>
          </a:p>
        </p:txBody>
      </p:sp>
    </p:spTree>
    <p:extLst>
      <p:ext uri="{BB962C8B-B14F-4D97-AF65-F5344CB8AC3E}">
        <p14:creationId xmlns:p14="http://schemas.microsoft.com/office/powerpoint/2010/main" val="1001188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/>
          <p:cNvSpPr>
            <a:spLocks noGrp="1"/>
          </p:cNvSpPr>
          <p:nvPr>
            <p:ph type="title"/>
          </p:nvPr>
        </p:nvSpPr>
        <p:spPr>
          <a:xfrm>
            <a:off x="2655043" y="329924"/>
            <a:ext cx="6740626" cy="576087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Přezimující komáři (bunkry)</a:t>
            </a:r>
          </a:p>
        </p:txBody>
      </p:sp>
      <p:pic>
        <p:nvPicPr>
          <p:cNvPr id="76803" name="Picture 2" descr="G:\UBO AVCR\rukopisy\skripta_kniha\Photos Hubalek_Rudolf CD Springer Figures\Chapter 5\5.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125538"/>
            <a:ext cx="7848600" cy="553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9588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G:\UBO AVCR\rukopisy\skripta_kniha\Photos Hubalek_Rudolf CD Springer Figures\Chapter 5\5.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8" y="981075"/>
            <a:ext cx="7224712" cy="54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ovéPole 1"/>
          <p:cNvSpPr txBox="1">
            <a:spLocks noChangeArrowheads="1"/>
          </p:cNvSpPr>
          <p:nvPr/>
        </p:nvSpPr>
        <p:spPr bwMode="auto">
          <a:xfrm>
            <a:off x="3287713" y="263526"/>
            <a:ext cx="5873750" cy="646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rgbClr val="0000DC"/>
                </a:solidFill>
              </a:rPr>
              <a:t>Sběr entomologickou síťkou</a:t>
            </a:r>
          </a:p>
        </p:txBody>
      </p:sp>
    </p:spTree>
    <p:extLst>
      <p:ext uri="{BB962C8B-B14F-4D97-AF65-F5344CB8AC3E}">
        <p14:creationId xmlns:p14="http://schemas.microsoft.com/office/powerpoint/2010/main" val="37659324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>
          <a:xfrm>
            <a:off x="1332397" y="450804"/>
            <a:ext cx="7325042" cy="45157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 err="1">
                <a:solidFill>
                  <a:srgbClr val="0000DC"/>
                </a:solidFill>
              </a:rPr>
              <a:t>Flebotomové</a:t>
            </a:r>
            <a:r>
              <a:rPr lang="cs-CZ" altLang="cs-CZ" dirty="0">
                <a:solidFill>
                  <a:srgbClr val="0000DC"/>
                </a:solidFill>
              </a:rPr>
              <a:t> (</a:t>
            </a:r>
            <a:r>
              <a:rPr lang="cs-CZ" altLang="cs-CZ" i="1" dirty="0" err="1">
                <a:solidFill>
                  <a:srgbClr val="0000DC"/>
                </a:solidFill>
              </a:rPr>
              <a:t>Phlebotominae</a:t>
            </a:r>
            <a:r>
              <a:rPr lang="cs-CZ" altLang="cs-CZ" dirty="0">
                <a:solidFill>
                  <a:srgbClr val="0000DC"/>
                </a:solidFill>
              </a:rPr>
              <a:t>)</a:t>
            </a:r>
          </a:p>
        </p:txBody>
      </p:sp>
      <p:sp>
        <p:nvSpPr>
          <p:cNvPr id="78851" name="Zástupný symbol pro obsah 2"/>
          <p:cNvSpPr>
            <a:spLocks noGrp="1"/>
          </p:cNvSpPr>
          <p:nvPr>
            <p:ph idx="1"/>
          </p:nvPr>
        </p:nvSpPr>
        <p:spPr>
          <a:xfrm>
            <a:off x="1393970" y="1424033"/>
            <a:ext cx="8229600" cy="4983163"/>
          </a:xfrm>
        </p:spPr>
        <p:txBody>
          <a:bodyPr/>
          <a:lstStyle/>
          <a:p>
            <a:r>
              <a:rPr lang="cs-CZ" altLang="cs-CZ" dirty="0" err="1">
                <a:solidFill>
                  <a:srgbClr val="0000DC"/>
                </a:solidFill>
              </a:rPr>
              <a:t>sand</a:t>
            </a:r>
            <a:r>
              <a:rPr lang="cs-CZ" altLang="cs-CZ" dirty="0">
                <a:solidFill>
                  <a:srgbClr val="0000DC"/>
                </a:solidFill>
              </a:rPr>
              <a:t> </a:t>
            </a:r>
            <a:r>
              <a:rPr lang="cs-CZ" altLang="cs-CZ" dirty="0" err="1">
                <a:solidFill>
                  <a:srgbClr val="0000DC"/>
                </a:solidFill>
              </a:rPr>
              <a:t>flies</a:t>
            </a:r>
            <a:endParaRPr lang="cs-CZ" altLang="cs-CZ" dirty="0">
              <a:solidFill>
                <a:srgbClr val="0000DC"/>
              </a:solidFill>
            </a:endParaRPr>
          </a:p>
          <a:p>
            <a:r>
              <a:rPr lang="cs-CZ" altLang="cs-CZ" dirty="0">
                <a:solidFill>
                  <a:srgbClr val="0000DC"/>
                </a:solidFill>
              </a:rPr>
              <a:t>rozšíření v tropech a subtropech celého světa</a:t>
            </a:r>
          </a:p>
          <a:p>
            <a:r>
              <a:rPr lang="cs-CZ" altLang="cs-CZ" dirty="0">
                <a:solidFill>
                  <a:srgbClr val="0000DC"/>
                </a:solidFill>
              </a:rPr>
              <a:t>drobný (1-4 mm) velký žlutavý hmyz</a:t>
            </a:r>
          </a:p>
          <a:p>
            <a:r>
              <a:rPr lang="cs-CZ" altLang="cs-CZ" dirty="0">
                <a:solidFill>
                  <a:srgbClr val="0000DC"/>
                </a:solidFill>
              </a:rPr>
              <a:t>samičky sají krev suchozemských obratlovců</a:t>
            </a:r>
          </a:p>
          <a:p>
            <a:r>
              <a:rPr lang="cs-CZ" altLang="cs-CZ" dirty="0">
                <a:solidFill>
                  <a:srgbClr val="0000DC"/>
                </a:solidFill>
              </a:rPr>
              <a:t>líhniště larev v norách hlodavců, dutinách stromů, puklinách zdí, podlahách, kurnících, stájích…nikoliv ve vodě</a:t>
            </a:r>
          </a:p>
          <a:p>
            <a:r>
              <a:rPr lang="cs-CZ" altLang="cs-CZ" dirty="0">
                <a:solidFill>
                  <a:srgbClr val="0000DC"/>
                </a:solidFill>
              </a:rPr>
              <a:t>aktivita imag začíná před západem slunce</a:t>
            </a:r>
          </a:p>
          <a:p>
            <a:r>
              <a:rPr lang="cs-CZ" altLang="cs-CZ" dirty="0">
                <a:solidFill>
                  <a:srgbClr val="0000DC"/>
                </a:solidFill>
              </a:rPr>
              <a:t>medicínsky významné rody: </a:t>
            </a:r>
            <a:r>
              <a:rPr lang="cs-CZ" altLang="cs-CZ" i="1" dirty="0" err="1">
                <a:solidFill>
                  <a:srgbClr val="0000DC"/>
                </a:solidFill>
              </a:rPr>
              <a:t>Phlebotomus</a:t>
            </a:r>
            <a:r>
              <a:rPr lang="cs-CZ" altLang="cs-CZ" dirty="0">
                <a:solidFill>
                  <a:srgbClr val="0000DC"/>
                </a:solidFill>
              </a:rPr>
              <a:t> a </a:t>
            </a:r>
            <a:r>
              <a:rPr lang="cs-CZ" altLang="cs-CZ" i="1" dirty="0" err="1">
                <a:solidFill>
                  <a:srgbClr val="0000DC"/>
                </a:solidFill>
              </a:rPr>
              <a:t>Lutzomyia</a:t>
            </a:r>
            <a:endParaRPr lang="cs-CZ" altLang="cs-CZ" i="1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50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ovéPole 1"/>
          <p:cNvSpPr txBox="1">
            <a:spLocks noChangeArrowheads="1"/>
          </p:cNvSpPr>
          <p:nvPr/>
        </p:nvSpPr>
        <p:spPr bwMode="auto">
          <a:xfrm>
            <a:off x="1700213" y="184151"/>
            <a:ext cx="6985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chemeClr val="bg1"/>
                </a:solidFill>
              </a:rPr>
              <a:t>Vývoj patogena ve vektorovi</a:t>
            </a:r>
          </a:p>
        </p:txBody>
      </p:sp>
      <p:pic>
        <p:nvPicPr>
          <p:cNvPr id="9219" name="Picture 4" descr="Frontiers | The Essential Role of Tick Salivary Glands and Saliva in Tick  Feeding and Pathogen Transmission | Cellular and Infection Microbi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9" y="1052513"/>
            <a:ext cx="4097337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Obrázek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7"/>
          <a:stretch>
            <a:fillRect/>
          </a:stretch>
        </p:blipFill>
        <p:spPr bwMode="auto">
          <a:xfrm>
            <a:off x="1847850" y="4365625"/>
            <a:ext cx="3170238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7D019C2D-7C63-4023-B659-65395570C136}"/>
              </a:ext>
            </a:extLst>
          </p:cNvPr>
          <p:cNvSpPr/>
          <p:nvPr/>
        </p:nvSpPr>
        <p:spPr>
          <a:xfrm>
            <a:off x="4656138" y="2605088"/>
            <a:ext cx="1073150" cy="1435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9222" name="Obrázek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6" y="3995738"/>
            <a:ext cx="4905375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Obrázek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476250"/>
            <a:ext cx="343535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8669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7576712" cy="45157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Životní cyklus (</a:t>
            </a:r>
            <a:r>
              <a:rPr lang="cs-CZ" altLang="cs-CZ" i="1" dirty="0" err="1">
                <a:solidFill>
                  <a:srgbClr val="0000DC"/>
                </a:solidFill>
              </a:rPr>
              <a:t>Phlebotominae</a:t>
            </a:r>
            <a:r>
              <a:rPr lang="cs-CZ" altLang="cs-CZ" dirty="0">
                <a:solidFill>
                  <a:srgbClr val="0000DC"/>
                </a:solidFill>
              </a:rPr>
              <a:t>)</a:t>
            </a:r>
          </a:p>
        </p:txBody>
      </p:sp>
      <p:pic>
        <p:nvPicPr>
          <p:cNvPr id="79875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t="11842" r="5263" b="13158"/>
          <a:stretch>
            <a:fillRect/>
          </a:stretch>
        </p:blipFill>
        <p:spPr>
          <a:xfrm>
            <a:off x="5773257" y="1708151"/>
            <a:ext cx="4833938" cy="3881437"/>
          </a:xfrm>
        </p:spPr>
      </p:pic>
      <p:pic>
        <p:nvPicPr>
          <p:cNvPr id="79876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4"/>
          <a:stretch>
            <a:fillRect/>
          </a:stretch>
        </p:blipFill>
        <p:spPr bwMode="auto">
          <a:xfrm>
            <a:off x="1703388" y="1989138"/>
            <a:ext cx="38671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3901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5932470" cy="45157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Biotop </a:t>
            </a:r>
            <a:r>
              <a:rPr lang="cs-CZ" altLang="cs-CZ" dirty="0" err="1">
                <a:solidFill>
                  <a:srgbClr val="0000DC"/>
                </a:solidFill>
              </a:rPr>
              <a:t>flebotomů</a:t>
            </a:r>
            <a:r>
              <a:rPr lang="cs-CZ" altLang="cs-CZ" dirty="0">
                <a:solidFill>
                  <a:srgbClr val="0000DC"/>
                </a:solidFill>
              </a:rPr>
              <a:t> (Itálie)</a:t>
            </a:r>
          </a:p>
        </p:txBody>
      </p:sp>
      <p:pic>
        <p:nvPicPr>
          <p:cNvPr id="80899" name="Picture 2" descr="G:\UBO AVCR\rukopisy\skripta_kniha\Photos Hubalek_Rudolf CD Springer Figures\Chapter 5\5.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1773238"/>
            <a:ext cx="6457950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9171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/>
          <p:cNvSpPr>
            <a:spLocks noGrp="1"/>
          </p:cNvSpPr>
          <p:nvPr>
            <p:ph type="title"/>
          </p:nvPr>
        </p:nvSpPr>
        <p:spPr>
          <a:xfrm>
            <a:off x="2099520" y="421563"/>
            <a:ext cx="6323027" cy="520117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i="1" dirty="0" err="1">
                <a:solidFill>
                  <a:srgbClr val="0000DC"/>
                </a:solidFill>
              </a:rPr>
              <a:t>Phlebotomus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i="1" dirty="0" err="1">
                <a:solidFill>
                  <a:srgbClr val="0000DC"/>
                </a:solidFill>
              </a:rPr>
              <a:t>perniciosus</a:t>
            </a:r>
            <a:endParaRPr lang="cs-CZ" altLang="cs-CZ" i="1" dirty="0">
              <a:solidFill>
                <a:srgbClr val="0000DC"/>
              </a:solidFill>
            </a:endParaRPr>
          </a:p>
        </p:txBody>
      </p:sp>
      <p:pic>
        <p:nvPicPr>
          <p:cNvPr id="81923" name="Picture 2" descr="G:\UBO AVCR\rukopisy\skripta_kniha\Photos Hubalek_Rudolf CD Springer Figures\Chapter 6\6.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5" y="1681163"/>
            <a:ext cx="3219450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2" descr="G:\UBO AVCR\rukopisy\skripta_kniha\Photos Hubalek_Rudolf CD Springer Figures\Chapter 6\6.5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3284538"/>
            <a:ext cx="5237163" cy="3384550"/>
          </a:xfrm>
          <a:noFill/>
        </p:spPr>
      </p:pic>
      <p:sp>
        <p:nvSpPr>
          <p:cNvPr id="81925" name="TextovéPole 5"/>
          <p:cNvSpPr txBox="1">
            <a:spLocks noChangeArrowheads="1"/>
          </p:cNvSpPr>
          <p:nvPr/>
        </p:nvSpPr>
        <p:spPr bwMode="auto">
          <a:xfrm>
            <a:off x="1944688" y="1513034"/>
            <a:ext cx="53292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Rozšíření: Mediterán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Přenos virů: </a:t>
            </a:r>
            <a:r>
              <a:rPr lang="cs-CZ" altLang="cs-CZ" sz="2400" dirty="0" err="1">
                <a:solidFill>
                  <a:srgbClr val="0000DC"/>
                </a:solidFill>
              </a:rPr>
              <a:t>fleboviry</a:t>
            </a:r>
            <a:r>
              <a:rPr lang="cs-CZ" altLang="cs-CZ" sz="2400" dirty="0">
                <a:solidFill>
                  <a:srgbClr val="0000DC"/>
                </a:solidFill>
              </a:rPr>
              <a:t> </a:t>
            </a:r>
            <a:r>
              <a:rPr lang="cs-CZ" altLang="cs-CZ" sz="2400" dirty="0" err="1">
                <a:solidFill>
                  <a:srgbClr val="0000DC"/>
                </a:solidFill>
              </a:rPr>
              <a:t>Toscana</a:t>
            </a:r>
            <a:r>
              <a:rPr lang="cs-CZ" altLang="cs-CZ" sz="2400" dirty="0">
                <a:solidFill>
                  <a:srgbClr val="0000DC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SFN, SFS</a:t>
            </a:r>
          </a:p>
        </p:txBody>
      </p:sp>
    </p:spTree>
    <p:extLst>
      <p:ext uri="{BB962C8B-B14F-4D97-AF65-F5344CB8AC3E}">
        <p14:creationId xmlns:p14="http://schemas.microsoft.com/office/powerpoint/2010/main" val="3989712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adpis 1"/>
          <p:cNvSpPr>
            <a:spLocks noGrp="1"/>
          </p:cNvSpPr>
          <p:nvPr>
            <p:ph type="title"/>
          </p:nvPr>
        </p:nvSpPr>
        <p:spPr>
          <a:xfrm>
            <a:off x="1726679" y="493497"/>
            <a:ext cx="8214275" cy="45157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 err="1">
                <a:solidFill>
                  <a:srgbClr val="0000DC"/>
                </a:solidFill>
              </a:rPr>
              <a:t>Pakomárcovití</a:t>
            </a:r>
            <a:r>
              <a:rPr lang="cs-CZ" altLang="cs-CZ" dirty="0">
                <a:solidFill>
                  <a:srgbClr val="0000DC"/>
                </a:solidFill>
              </a:rPr>
              <a:t> (</a:t>
            </a:r>
            <a:r>
              <a:rPr lang="cs-CZ" altLang="cs-CZ" i="1" dirty="0" err="1">
                <a:solidFill>
                  <a:srgbClr val="0000DC"/>
                </a:solidFill>
              </a:rPr>
              <a:t>Ceratopogonidae</a:t>
            </a:r>
            <a:r>
              <a:rPr lang="cs-CZ" altLang="cs-CZ" dirty="0">
                <a:solidFill>
                  <a:srgbClr val="0000DC"/>
                </a:solidFill>
              </a:rPr>
              <a:t>)</a:t>
            </a:r>
          </a:p>
        </p:txBody>
      </p:sp>
      <p:sp>
        <p:nvSpPr>
          <p:cNvPr id="99331" name="Zástupný symbol pro obsah 2">
            <a:extLst>
              <a:ext uri="{FF2B5EF4-FFF2-40B4-BE49-F238E27FC236}">
                <a16:creationId xmlns:a16="http://schemas.microsoft.com/office/drawing/2014/main" id="{05EB9029-ECAF-40EA-8341-CB6B7A586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507444"/>
            <a:ext cx="10753200" cy="4139998"/>
          </a:xfrm>
          <a:extLst/>
        </p:spPr>
        <p:txBody>
          <a:bodyPr/>
          <a:lstStyle/>
          <a:p>
            <a:pPr>
              <a:defRPr/>
            </a:pPr>
            <a:r>
              <a:rPr lang="cs-CZ" altLang="cs-CZ" dirty="0" err="1">
                <a:solidFill>
                  <a:srgbClr val="0000DC"/>
                </a:solidFill>
              </a:rPr>
              <a:t>biting</a:t>
            </a:r>
            <a:r>
              <a:rPr lang="cs-CZ" altLang="cs-CZ" dirty="0">
                <a:solidFill>
                  <a:srgbClr val="0000DC"/>
                </a:solidFill>
              </a:rPr>
              <a:t> </a:t>
            </a:r>
            <a:r>
              <a:rPr lang="cs-CZ" altLang="cs-CZ" dirty="0" err="1">
                <a:solidFill>
                  <a:srgbClr val="0000DC"/>
                </a:solidFill>
              </a:rPr>
              <a:t>midges</a:t>
            </a:r>
            <a:endParaRPr lang="cs-CZ" altLang="cs-CZ" dirty="0">
              <a:solidFill>
                <a:srgbClr val="0000DC"/>
              </a:solidFill>
            </a:endParaRPr>
          </a:p>
          <a:p>
            <a:pPr>
              <a:defRPr/>
            </a:pPr>
            <a:r>
              <a:rPr lang="cs-CZ" altLang="cs-CZ" dirty="0">
                <a:solidFill>
                  <a:srgbClr val="0000DC"/>
                </a:solidFill>
              </a:rPr>
              <a:t>drobní 1-2,5 mm velcí dvoukřídlí, šedočerné barvy</a:t>
            </a:r>
          </a:p>
          <a:p>
            <a:pPr>
              <a:defRPr/>
            </a:pPr>
            <a:r>
              <a:rPr lang="cs-CZ" altLang="cs-CZ" dirty="0">
                <a:solidFill>
                  <a:srgbClr val="0000DC"/>
                </a:solidFill>
              </a:rPr>
              <a:t>vajíčka kladou do vlhké půdy nebo stojaté vody</a:t>
            </a:r>
          </a:p>
          <a:p>
            <a:pPr>
              <a:defRPr/>
            </a:pPr>
            <a:r>
              <a:rPr lang="cs-CZ" altLang="cs-CZ" dirty="0">
                <a:solidFill>
                  <a:srgbClr val="0000DC"/>
                </a:solidFill>
              </a:rPr>
              <a:t>aktivita imag při setmění (napadají zvláště velké savce na pastvách- dobytek)</a:t>
            </a:r>
          </a:p>
          <a:p>
            <a:pPr>
              <a:defRPr/>
            </a:pPr>
            <a:r>
              <a:rPr lang="cs-CZ" altLang="cs-CZ" dirty="0">
                <a:solidFill>
                  <a:srgbClr val="0000DC"/>
                </a:solidFill>
              </a:rPr>
              <a:t>někdy kalamitní výskyt (Sibiř, Skotsko)</a:t>
            </a:r>
          </a:p>
          <a:p>
            <a:pPr>
              <a:defRPr/>
            </a:pPr>
            <a:r>
              <a:rPr lang="cs-CZ" altLang="cs-CZ" dirty="0">
                <a:solidFill>
                  <a:srgbClr val="0000DC"/>
                </a:solidFill>
              </a:rPr>
              <a:t>štípnutí vyvolává silnou alergickou reakci</a:t>
            </a:r>
          </a:p>
          <a:p>
            <a:pPr>
              <a:defRPr/>
            </a:pPr>
            <a:r>
              <a:rPr lang="cs-CZ" altLang="cs-CZ" dirty="0">
                <a:solidFill>
                  <a:srgbClr val="0000DC"/>
                </a:solidFill>
              </a:rPr>
              <a:t>Přenos patogenů: larvální stádia </a:t>
            </a:r>
            <a:r>
              <a:rPr lang="cs-CZ" altLang="cs-CZ" dirty="0" err="1">
                <a:solidFill>
                  <a:srgbClr val="0000DC"/>
                </a:solidFill>
              </a:rPr>
              <a:t>filárií</a:t>
            </a:r>
            <a:r>
              <a:rPr lang="cs-CZ" altLang="cs-CZ" dirty="0">
                <a:solidFill>
                  <a:srgbClr val="0000DC"/>
                </a:solidFill>
              </a:rPr>
              <a:t>, </a:t>
            </a:r>
            <a:r>
              <a:rPr lang="cs-CZ" altLang="cs-CZ" i="1" dirty="0">
                <a:solidFill>
                  <a:srgbClr val="0000DC"/>
                </a:solidFill>
              </a:rPr>
              <a:t>F. </a:t>
            </a:r>
            <a:r>
              <a:rPr lang="cs-CZ" altLang="cs-CZ" i="1" dirty="0" err="1">
                <a:solidFill>
                  <a:srgbClr val="0000DC"/>
                </a:solidFill>
              </a:rPr>
              <a:t>tularensis</a:t>
            </a:r>
            <a:endParaRPr lang="cs-CZ" altLang="cs-CZ" dirty="0">
              <a:solidFill>
                <a:srgbClr val="0000DC"/>
              </a:solidFill>
            </a:endParaRPr>
          </a:p>
          <a:p>
            <a:pPr>
              <a:defRPr/>
            </a:pPr>
            <a:r>
              <a:rPr lang="cs-CZ" altLang="cs-CZ" dirty="0">
                <a:solidFill>
                  <a:srgbClr val="0000DC"/>
                </a:solidFill>
              </a:rPr>
              <a:t> </a:t>
            </a:r>
            <a:r>
              <a:rPr lang="cs-CZ" altLang="cs-CZ" dirty="0">
                <a:solidFill>
                  <a:srgbClr val="0000DC"/>
                </a:solidFill>
                <a:highlight>
                  <a:srgbClr val="FFFF00"/>
                </a:highlight>
              </a:rPr>
              <a:t>hlavně virové veterinárně významné patogeny</a:t>
            </a:r>
          </a:p>
        </p:txBody>
      </p:sp>
    </p:spTree>
    <p:extLst>
      <p:ext uri="{BB962C8B-B14F-4D97-AF65-F5344CB8AC3E}">
        <p14:creationId xmlns:p14="http://schemas.microsoft.com/office/powerpoint/2010/main" val="32126457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8130385" cy="45157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Životní cyklus (</a:t>
            </a:r>
            <a:r>
              <a:rPr lang="cs-CZ" altLang="cs-CZ" i="1" dirty="0" err="1">
                <a:solidFill>
                  <a:srgbClr val="0000DC"/>
                </a:solidFill>
              </a:rPr>
              <a:t>Ceratopogonidae</a:t>
            </a:r>
            <a:r>
              <a:rPr lang="cs-CZ" altLang="cs-CZ" dirty="0">
                <a:solidFill>
                  <a:srgbClr val="0000DC"/>
                </a:solidFill>
              </a:rPr>
              <a:t>)</a:t>
            </a:r>
          </a:p>
        </p:txBody>
      </p:sp>
      <p:pic>
        <p:nvPicPr>
          <p:cNvPr id="83971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417638"/>
            <a:ext cx="6913562" cy="528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0250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adpis 1"/>
          <p:cNvSpPr>
            <a:spLocks noGrp="1"/>
          </p:cNvSpPr>
          <p:nvPr>
            <p:ph type="title"/>
          </p:nvPr>
        </p:nvSpPr>
        <p:spPr>
          <a:xfrm>
            <a:off x="3349625" y="304387"/>
            <a:ext cx="3822962" cy="558421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i="1" dirty="0" err="1">
                <a:solidFill>
                  <a:srgbClr val="0000DC"/>
                </a:solidFill>
              </a:rPr>
              <a:t>Culicoides</a:t>
            </a:r>
            <a:r>
              <a:rPr lang="cs-CZ" altLang="cs-CZ" dirty="0">
                <a:solidFill>
                  <a:srgbClr val="0000DC"/>
                </a:solidFill>
              </a:rPr>
              <a:t> </a:t>
            </a:r>
            <a:r>
              <a:rPr lang="cs-CZ" altLang="cs-CZ" dirty="0" err="1">
                <a:solidFill>
                  <a:srgbClr val="0000DC"/>
                </a:solidFill>
              </a:rPr>
              <a:t>spp</a:t>
            </a:r>
            <a:r>
              <a:rPr lang="cs-CZ" altLang="cs-CZ" dirty="0">
                <a:solidFill>
                  <a:srgbClr val="0000DC"/>
                </a:solidFill>
              </a:rPr>
              <a:t>.</a:t>
            </a:r>
          </a:p>
        </p:txBody>
      </p:sp>
      <p:pic>
        <p:nvPicPr>
          <p:cNvPr id="84995" name="Picture 2" descr="Blood-feeding Culicoides mid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t="16638" r="12350" b="9251"/>
          <a:stretch>
            <a:fillRect/>
          </a:stretch>
        </p:blipFill>
        <p:spPr bwMode="auto">
          <a:xfrm>
            <a:off x="2073275" y="981076"/>
            <a:ext cx="8045450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ovéPole 5"/>
          <p:cNvSpPr txBox="1">
            <a:spLocks noChangeArrowheads="1"/>
          </p:cNvSpPr>
          <p:nvPr/>
        </p:nvSpPr>
        <p:spPr bwMode="auto">
          <a:xfrm>
            <a:off x="1097269" y="5721763"/>
            <a:ext cx="94138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Rozšíření: kosmopolitní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Přenos patogenů: </a:t>
            </a:r>
            <a:r>
              <a:rPr lang="cs-CZ" altLang="cs-CZ" sz="2400" dirty="0" err="1">
                <a:solidFill>
                  <a:srgbClr val="0000DC"/>
                </a:solidFill>
              </a:rPr>
              <a:t>Oropouche</a:t>
            </a:r>
            <a:r>
              <a:rPr lang="cs-CZ" altLang="cs-CZ" sz="2400" dirty="0">
                <a:solidFill>
                  <a:srgbClr val="0000DC"/>
                </a:solidFill>
              </a:rPr>
              <a:t>, </a:t>
            </a:r>
            <a:r>
              <a:rPr lang="cs-CZ" altLang="cs-CZ" sz="2400" dirty="0" err="1">
                <a:solidFill>
                  <a:srgbClr val="0000DC"/>
                </a:solidFill>
              </a:rPr>
              <a:t>Schmallenberg</a:t>
            </a:r>
            <a:r>
              <a:rPr lang="cs-CZ" altLang="cs-CZ" sz="2400" dirty="0">
                <a:solidFill>
                  <a:srgbClr val="0000DC"/>
                </a:solidFill>
              </a:rPr>
              <a:t>, </a:t>
            </a:r>
            <a:r>
              <a:rPr lang="cs-CZ" altLang="cs-CZ" sz="2400" dirty="0" err="1">
                <a:solidFill>
                  <a:srgbClr val="0000DC"/>
                </a:solidFill>
              </a:rPr>
              <a:t>Bluetongue</a:t>
            </a:r>
            <a:r>
              <a:rPr lang="cs-CZ" altLang="cs-CZ" sz="2400" dirty="0">
                <a:solidFill>
                  <a:srgbClr val="0000DC"/>
                </a:solidFill>
              </a:rPr>
              <a:t>, AHS, VSV, BEFV</a:t>
            </a:r>
          </a:p>
        </p:txBody>
      </p:sp>
    </p:spTree>
    <p:extLst>
      <p:ext uri="{BB962C8B-B14F-4D97-AF65-F5344CB8AC3E}">
        <p14:creationId xmlns:p14="http://schemas.microsoft.com/office/powerpoint/2010/main" val="32997722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6494532" cy="45157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>
                <a:solidFill>
                  <a:srgbClr val="0000DC"/>
                </a:solidFill>
              </a:rPr>
              <a:t>Muchničkovití (</a:t>
            </a:r>
            <a:r>
              <a:rPr lang="cs-CZ" altLang="cs-CZ" i="1">
                <a:solidFill>
                  <a:srgbClr val="0000DC"/>
                </a:solidFill>
              </a:rPr>
              <a:t>Simuliidae</a:t>
            </a:r>
            <a:r>
              <a:rPr lang="cs-CZ" altLang="cs-CZ">
                <a:solidFill>
                  <a:srgbClr val="0000DC"/>
                </a:solidFill>
              </a:rPr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D90C90-AEA4-43F4-8964-1E35C7DC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0918" y="1465059"/>
            <a:ext cx="8229600" cy="45259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dirty="0" err="1">
                <a:solidFill>
                  <a:srgbClr val="0000DC"/>
                </a:solidFill>
              </a:rPr>
              <a:t>black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flies</a:t>
            </a:r>
            <a:endParaRPr lang="cs-CZ" dirty="0">
              <a:solidFill>
                <a:srgbClr val="0000DC"/>
              </a:solidFill>
            </a:endParaRPr>
          </a:p>
          <a:p>
            <a:pPr marL="0" indent="0">
              <a:buNone/>
              <a:defRPr/>
            </a:pPr>
            <a:endParaRPr lang="cs-CZ" dirty="0">
              <a:solidFill>
                <a:srgbClr val="0000DC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cs-CZ" dirty="0">
                <a:solidFill>
                  <a:srgbClr val="0000DC"/>
                </a:solidFill>
              </a:rPr>
              <a:t>drobné 3-6 mm drobné tmavé mušky</a:t>
            </a:r>
          </a:p>
          <a:p>
            <a:pPr>
              <a:buFont typeface="Arial" charset="0"/>
              <a:buChar char="•"/>
              <a:defRPr/>
            </a:pPr>
            <a:r>
              <a:rPr lang="cs-CZ" dirty="0">
                <a:solidFill>
                  <a:srgbClr val="0000DC"/>
                </a:solidFill>
              </a:rPr>
              <a:t>samičky vajíčka kladou na předměty v proudící vodě</a:t>
            </a:r>
          </a:p>
          <a:p>
            <a:pPr>
              <a:buFont typeface="Arial" charset="0"/>
              <a:buChar char="•"/>
              <a:defRPr/>
            </a:pPr>
            <a:r>
              <a:rPr lang="cs-CZ" dirty="0">
                <a:solidFill>
                  <a:srgbClr val="0000DC"/>
                </a:solidFill>
              </a:rPr>
              <a:t>sání 1-3 min na ptácích a savcích včetně člověka ráno a večer</a:t>
            </a:r>
          </a:p>
          <a:p>
            <a:pPr>
              <a:buFont typeface="Arial" charset="0"/>
              <a:buChar char="•"/>
              <a:defRPr/>
            </a:pPr>
            <a:r>
              <a:rPr lang="cs-CZ" dirty="0">
                <a:solidFill>
                  <a:srgbClr val="0000DC"/>
                </a:solidFill>
              </a:rPr>
              <a:t>silná alergická reakce  někdy až nekróza tkáně</a:t>
            </a:r>
          </a:p>
          <a:p>
            <a:pPr>
              <a:buFont typeface="Arial" charset="0"/>
              <a:buChar char="•"/>
              <a:defRPr/>
            </a:pPr>
            <a:r>
              <a:rPr lang="cs-CZ" dirty="0">
                <a:solidFill>
                  <a:srgbClr val="0000DC"/>
                </a:solidFill>
              </a:rPr>
              <a:t>rody </a:t>
            </a:r>
            <a:r>
              <a:rPr lang="cs-CZ" i="1" dirty="0" err="1">
                <a:solidFill>
                  <a:srgbClr val="0000DC"/>
                </a:solidFill>
              </a:rPr>
              <a:t>Simulium</a:t>
            </a:r>
            <a:r>
              <a:rPr lang="cs-CZ" dirty="0">
                <a:solidFill>
                  <a:srgbClr val="0000DC"/>
                </a:solidFill>
              </a:rPr>
              <a:t>, </a:t>
            </a:r>
            <a:r>
              <a:rPr lang="cs-CZ" i="1" dirty="0" err="1">
                <a:solidFill>
                  <a:srgbClr val="0000DC"/>
                </a:solidFill>
              </a:rPr>
              <a:t>Odagmia</a:t>
            </a:r>
            <a:r>
              <a:rPr lang="cs-CZ" dirty="0">
                <a:solidFill>
                  <a:srgbClr val="0000DC"/>
                </a:solidFill>
              </a:rPr>
              <a:t>, </a:t>
            </a:r>
            <a:r>
              <a:rPr lang="cs-CZ" i="1" dirty="0" err="1">
                <a:solidFill>
                  <a:srgbClr val="0000DC"/>
                </a:solidFill>
              </a:rPr>
              <a:t>Eusimulium</a:t>
            </a:r>
            <a:endParaRPr lang="cs-CZ" i="1" dirty="0">
              <a:solidFill>
                <a:srgbClr val="0000DC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cs-CZ" dirty="0">
              <a:solidFill>
                <a:srgbClr val="0000DC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cs-CZ" dirty="0">
              <a:solidFill>
                <a:srgbClr val="0000DC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cs-CZ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861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Nadpis 1"/>
          <p:cNvSpPr>
            <a:spLocks noGrp="1"/>
          </p:cNvSpPr>
          <p:nvPr>
            <p:ph type="title"/>
          </p:nvPr>
        </p:nvSpPr>
        <p:spPr>
          <a:xfrm>
            <a:off x="2389493" y="610943"/>
            <a:ext cx="6637145" cy="45157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Životní cyklus (</a:t>
            </a:r>
            <a:r>
              <a:rPr lang="cs-CZ" altLang="cs-CZ" i="1" dirty="0" err="1">
                <a:solidFill>
                  <a:srgbClr val="0000DC"/>
                </a:solidFill>
              </a:rPr>
              <a:t>Simuliidae</a:t>
            </a:r>
            <a:r>
              <a:rPr lang="cs-CZ" altLang="cs-CZ" dirty="0">
                <a:solidFill>
                  <a:srgbClr val="0000DC"/>
                </a:solidFill>
              </a:rPr>
              <a:t>)</a:t>
            </a:r>
          </a:p>
        </p:txBody>
      </p:sp>
      <p:pic>
        <p:nvPicPr>
          <p:cNvPr id="87043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9493" y="1519605"/>
            <a:ext cx="6418947" cy="5032286"/>
          </a:xfrm>
        </p:spPr>
      </p:pic>
    </p:spTree>
    <p:extLst>
      <p:ext uri="{BB962C8B-B14F-4D97-AF65-F5344CB8AC3E}">
        <p14:creationId xmlns:p14="http://schemas.microsoft.com/office/powerpoint/2010/main" val="15229958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skudci.com/files/muchnicka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9" t="9322" r="13046" b="13356"/>
          <a:stretch>
            <a:fillRect/>
          </a:stretch>
        </p:blipFill>
        <p:spPr bwMode="auto">
          <a:xfrm>
            <a:off x="1558926" y="906464"/>
            <a:ext cx="5199063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ovéPole 1"/>
          <p:cNvSpPr txBox="1">
            <a:spLocks noChangeArrowheads="1"/>
          </p:cNvSpPr>
          <p:nvPr/>
        </p:nvSpPr>
        <p:spPr bwMode="auto">
          <a:xfrm>
            <a:off x="1976440" y="201628"/>
            <a:ext cx="2973066" cy="646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i="1" dirty="0" err="1">
                <a:solidFill>
                  <a:srgbClr val="0000DC"/>
                </a:solidFill>
              </a:rPr>
              <a:t>Simulium</a:t>
            </a:r>
            <a:r>
              <a:rPr lang="cs-CZ" altLang="cs-CZ" sz="3600" b="1" dirty="0">
                <a:solidFill>
                  <a:srgbClr val="0000DC"/>
                </a:solidFill>
              </a:rPr>
              <a:t> </a:t>
            </a:r>
            <a:r>
              <a:rPr lang="cs-CZ" altLang="cs-CZ" sz="3600" b="1" dirty="0" err="1">
                <a:solidFill>
                  <a:srgbClr val="0000DC"/>
                </a:solidFill>
              </a:rPr>
              <a:t>spp</a:t>
            </a:r>
            <a:r>
              <a:rPr lang="cs-CZ" altLang="cs-CZ" sz="3600" b="1" dirty="0">
                <a:solidFill>
                  <a:srgbClr val="0000DC"/>
                </a:solidFill>
              </a:rPr>
              <a:t>.</a:t>
            </a:r>
          </a:p>
        </p:txBody>
      </p:sp>
      <p:sp>
        <p:nvSpPr>
          <p:cNvPr id="88068" name="TextovéPole 5"/>
          <p:cNvSpPr txBox="1">
            <a:spLocks noChangeArrowheads="1"/>
          </p:cNvSpPr>
          <p:nvPr/>
        </p:nvSpPr>
        <p:spPr bwMode="auto">
          <a:xfrm>
            <a:off x="1631951" y="5297488"/>
            <a:ext cx="4632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Přenos virů: arboviry skupiny California (EEE, SSH)</a:t>
            </a:r>
          </a:p>
        </p:txBody>
      </p:sp>
      <p:pic>
        <p:nvPicPr>
          <p:cNvPr id="88069" name="Picture 6" descr="The life-cycle of Onchocerca volvu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4391025"/>
            <a:ext cx="4419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8" descr="http://www.who.int/entity/apoc/raploa/Africa_EN_map.jpg?ua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141289"/>
            <a:ext cx="3892550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7767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5376000" cy="45157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 err="1">
                <a:solidFill>
                  <a:srgbClr val="0000DC"/>
                </a:solidFill>
              </a:rPr>
              <a:t>Ovádovití</a:t>
            </a:r>
            <a:r>
              <a:rPr lang="cs-CZ" altLang="cs-CZ" dirty="0">
                <a:solidFill>
                  <a:srgbClr val="0000DC"/>
                </a:solidFill>
              </a:rPr>
              <a:t> (</a:t>
            </a:r>
            <a:r>
              <a:rPr lang="cs-CZ" altLang="cs-CZ" i="1" dirty="0" err="1">
                <a:solidFill>
                  <a:srgbClr val="0000DC"/>
                </a:solidFill>
              </a:rPr>
              <a:t>Tabanidae</a:t>
            </a:r>
            <a:r>
              <a:rPr lang="cs-CZ" altLang="cs-CZ" dirty="0">
                <a:solidFill>
                  <a:srgbClr val="0000DC"/>
                </a:solidFill>
              </a:rPr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D5616A-6CAB-4D02-96BA-6C1D82D31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cs-CZ" dirty="0" err="1">
                <a:solidFill>
                  <a:srgbClr val="0000DC"/>
                </a:solidFill>
              </a:rPr>
              <a:t>horse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flies</a:t>
            </a:r>
            <a:r>
              <a:rPr lang="cs-CZ" dirty="0">
                <a:solidFill>
                  <a:srgbClr val="0000DC"/>
                </a:solidFill>
              </a:rPr>
              <a:t>, </a:t>
            </a:r>
            <a:r>
              <a:rPr lang="cs-CZ" dirty="0" err="1">
                <a:solidFill>
                  <a:srgbClr val="0000DC"/>
                </a:solidFill>
              </a:rPr>
              <a:t>deer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flies</a:t>
            </a:r>
            <a:endParaRPr lang="cs-CZ" dirty="0">
              <a:solidFill>
                <a:srgbClr val="0000DC"/>
              </a:solidFill>
            </a:endParaRPr>
          </a:p>
          <a:p>
            <a:pPr marL="0" indent="0">
              <a:buNone/>
              <a:defRPr/>
            </a:pPr>
            <a:endParaRPr lang="cs-CZ" dirty="0">
              <a:solidFill>
                <a:srgbClr val="0000DC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cs-CZ" dirty="0">
                <a:solidFill>
                  <a:srgbClr val="0000DC"/>
                </a:solidFill>
              </a:rPr>
              <a:t>velké </a:t>
            </a:r>
            <a:r>
              <a:rPr lang="cs-CZ" dirty="0" err="1">
                <a:solidFill>
                  <a:srgbClr val="0000DC"/>
                </a:solidFill>
              </a:rPr>
              <a:t>diptera</a:t>
            </a:r>
            <a:r>
              <a:rPr lang="cs-CZ" dirty="0">
                <a:solidFill>
                  <a:srgbClr val="0000DC"/>
                </a:solidFill>
              </a:rPr>
              <a:t> s velkou hlavou a krátkými tykadly, mohutný sosák</a:t>
            </a:r>
          </a:p>
          <a:p>
            <a:pPr>
              <a:buFont typeface="Arial" charset="0"/>
              <a:buChar char="•"/>
              <a:defRPr/>
            </a:pPr>
            <a:r>
              <a:rPr lang="cs-CZ" dirty="0">
                <a:solidFill>
                  <a:srgbClr val="0000DC"/>
                </a:solidFill>
              </a:rPr>
              <a:t>vajíčka kladena na rostliny nad hladinou vody</a:t>
            </a:r>
          </a:p>
          <a:p>
            <a:pPr>
              <a:buFont typeface="Arial" charset="0"/>
              <a:buChar char="•"/>
              <a:defRPr/>
            </a:pPr>
            <a:r>
              <a:rPr lang="cs-CZ" dirty="0">
                <a:solidFill>
                  <a:srgbClr val="0000DC"/>
                </a:solidFill>
              </a:rPr>
              <a:t>krev sají na velkých savcích (dobytek, lesní zvěř)</a:t>
            </a:r>
          </a:p>
          <a:p>
            <a:pPr>
              <a:buFont typeface="Arial" charset="0"/>
              <a:buChar char="•"/>
              <a:defRPr/>
            </a:pPr>
            <a:r>
              <a:rPr lang="cs-CZ" dirty="0">
                <a:solidFill>
                  <a:srgbClr val="0000DC"/>
                </a:solidFill>
              </a:rPr>
              <a:t>bodají na přímém slunci a před bouřkou</a:t>
            </a:r>
          </a:p>
        </p:txBody>
      </p:sp>
    </p:spTree>
    <p:extLst>
      <p:ext uri="{BB962C8B-B14F-4D97-AF65-F5344CB8AC3E}">
        <p14:creationId xmlns:p14="http://schemas.microsoft.com/office/powerpoint/2010/main" val="1040219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A267F74-B58B-45E8-B3DF-4FE33FBB1900}"/>
              </a:ext>
            </a:extLst>
          </p:cNvPr>
          <p:cNvSpPr txBox="1"/>
          <p:nvPr/>
        </p:nvSpPr>
        <p:spPr>
          <a:xfrm>
            <a:off x="817207" y="1549400"/>
            <a:ext cx="1085958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2000" b="1" dirty="0" err="1">
                <a:solidFill>
                  <a:srgbClr val="0000DC"/>
                </a:solidFill>
                <a:cs typeface="Arial" charset="0"/>
              </a:rPr>
              <a:t>extrinsic</a:t>
            </a:r>
            <a:r>
              <a:rPr lang="cs-CZ" sz="2000" b="1" dirty="0">
                <a:solidFill>
                  <a:srgbClr val="0000DC"/>
                </a:solidFill>
                <a:cs typeface="Arial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cs typeface="Arial" charset="0"/>
              </a:rPr>
              <a:t>incubation</a:t>
            </a:r>
            <a:r>
              <a:rPr lang="cs-CZ" sz="2000" b="1" dirty="0">
                <a:solidFill>
                  <a:srgbClr val="0000DC"/>
                </a:solidFill>
                <a:cs typeface="Arial" charset="0"/>
              </a:rPr>
              <a:t> period </a:t>
            </a:r>
            <a:r>
              <a:rPr lang="cs-CZ" sz="2000" dirty="0">
                <a:solidFill>
                  <a:srgbClr val="0000DC"/>
                </a:solidFill>
                <a:cs typeface="Arial" charset="0"/>
              </a:rPr>
              <a:t>– inkubace </a:t>
            </a:r>
            <a:r>
              <a:rPr lang="cs-CZ" sz="2000" dirty="0" err="1">
                <a:solidFill>
                  <a:srgbClr val="0000DC"/>
                </a:solidFill>
                <a:cs typeface="Arial" charset="0"/>
              </a:rPr>
              <a:t>patogena</a:t>
            </a:r>
            <a:r>
              <a:rPr lang="cs-CZ" sz="2000" dirty="0">
                <a:solidFill>
                  <a:srgbClr val="0000DC"/>
                </a:solidFill>
                <a:cs typeface="Arial" charset="0"/>
              </a:rPr>
              <a:t> ve vektoru (od nasátí k přenosu)</a:t>
            </a:r>
          </a:p>
          <a:p>
            <a:pPr eaLnBrk="1" hangingPunct="1">
              <a:defRPr/>
            </a:pPr>
            <a:endParaRPr lang="cs-CZ" sz="2000" dirty="0">
              <a:solidFill>
                <a:srgbClr val="0000DC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cs-CZ" sz="2000" b="1" dirty="0">
                <a:solidFill>
                  <a:srgbClr val="0000DC"/>
                </a:solidFill>
                <a:cs typeface="Arial" charset="0"/>
              </a:rPr>
              <a:t>fáze </a:t>
            </a:r>
            <a:r>
              <a:rPr lang="cs-CZ" sz="2000" b="1" dirty="0" err="1">
                <a:solidFill>
                  <a:srgbClr val="0000DC"/>
                </a:solidFill>
                <a:cs typeface="Arial" charset="0"/>
              </a:rPr>
              <a:t>eklipsy</a:t>
            </a:r>
            <a:r>
              <a:rPr lang="cs-CZ" sz="2000" b="1" dirty="0">
                <a:solidFill>
                  <a:srgbClr val="0000DC"/>
                </a:solidFill>
                <a:cs typeface="Arial" charset="0"/>
              </a:rPr>
              <a:t> </a:t>
            </a:r>
            <a:r>
              <a:rPr lang="cs-CZ" sz="2000" dirty="0">
                <a:solidFill>
                  <a:srgbClr val="0000DC"/>
                </a:solidFill>
                <a:cs typeface="Arial" charset="0"/>
              </a:rPr>
              <a:t>– „ vymizení“ </a:t>
            </a:r>
            <a:r>
              <a:rPr lang="cs-CZ" sz="2000" dirty="0" err="1">
                <a:solidFill>
                  <a:srgbClr val="0000DC"/>
                </a:solidFill>
                <a:cs typeface="Arial" charset="0"/>
              </a:rPr>
              <a:t>patogena</a:t>
            </a:r>
            <a:r>
              <a:rPr lang="cs-CZ" sz="2000" dirty="0">
                <a:solidFill>
                  <a:srgbClr val="0000DC"/>
                </a:solidFill>
                <a:cs typeface="Arial" charset="0"/>
              </a:rPr>
              <a:t> z organizmu </a:t>
            </a:r>
            <a:r>
              <a:rPr lang="cs-CZ" sz="2000" dirty="0" err="1">
                <a:solidFill>
                  <a:srgbClr val="0000DC"/>
                </a:solidFill>
                <a:cs typeface="Arial" charset="0"/>
              </a:rPr>
              <a:t>vektora</a:t>
            </a:r>
            <a:endParaRPr lang="cs-CZ" sz="2000" dirty="0">
              <a:solidFill>
                <a:srgbClr val="0000DC"/>
              </a:solidFill>
              <a:cs typeface="Arial" charset="0"/>
            </a:endParaRPr>
          </a:p>
          <a:p>
            <a:pPr eaLnBrk="1" hangingPunct="1">
              <a:defRPr/>
            </a:pPr>
            <a:endParaRPr lang="cs-CZ" sz="2000" dirty="0">
              <a:solidFill>
                <a:srgbClr val="0000DC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cs-CZ" sz="2000" b="1" dirty="0" err="1">
                <a:solidFill>
                  <a:srgbClr val="0000DC"/>
                </a:solidFill>
                <a:cs typeface="Arial" charset="0"/>
              </a:rPr>
              <a:t>transstadiální</a:t>
            </a:r>
            <a:r>
              <a:rPr lang="cs-CZ" sz="2000" b="1" dirty="0">
                <a:solidFill>
                  <a:srgbClr val="0000DC"/>
                </a:solidFill>
                <a:cs typeface="Arial" charset="0"/>
              </a:rPr>
              <a:t> přenos </a:t>
            </a:r>
            <a:r>
              <a:rPr lang="cs-CZ" sz="2000" dirty="0">
                <a:solidFill>
                  <a:srgbClr val="0000DC"/>
                </a:solidFill>
                <a:cs typeface="Arial" charset="0"/>
              </a:rPr>
              <a:t>– přenos agens mezi jednotlivými stádii (V-L-N-A)</a:t>
            </a:r>
          </a:p>
          <a:p>
            <a:pPr eaLnBrk="1" hangingPunct="1">
              <a:defRPr/>
            </a:pPr>
            <a:endParaRPr lang="cs-CZ" sz="2000" dirty="0">
              <a:solidFill>
                <a:srgbClr val="0000DC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cs-CZ" sz="2000" b="1" dirty="0" err="1">
                <a:solidFill>
                  <a:srgbClr val="0000DC"/>
                </a:solidFill>
                <a:cs typeface="Arial" charset="0"/>
              </a:rPr>
              <a:t>transovariální</a:t>
            </a:r>
            <a:r>
              <a:rPr lang="cs-CZ" sz="2000" b="1" dirty="0">
                <a:solidFill>
                  <a:srgbClr val="0000DC"/>
                </a:solidFill>
                <a:cs typeface="Arial" charset="0"/>
              </a:rPr>
              <a:t> (vertikální) přenos </a:t>
            </a:r>
            <a:r>
              <a:rPr lang="cs-CZ" sz="2000" dirty="0">
                <a:solidFill>
                  <a:srgbClr val="0000DC"/>
                </a:solidFill>
                <a:cs typeface="Arial" charset="0"/>
              </a:rPr>
              <a:t>– agens je předáno samičkou </a:t>
            </a:r>
            <a:r>
              <a:rPr lang="cs-CZ" sz="2000" dirty="0" err="1">
                <a:solidFill>
                  <a:srgbClr val="0000DC"/>
                </a:solidFill>
                <a:cs typeface="Arial" charset="0"/>
              </a:rPr>
              <a:t>vektora</a:t>
            </a:r>
            <a:r>
              <a:rPr lang="cs-CZ" sz="2000" dirty="0">
                <a:solidFill>
                  <a:srgbClr val="0000DC"/>
                </a:solidFill>
                <a:cs typeface="Arial" charset="0"/>
              </a:rPr>
              <a:t> potomstvu</a:t>
            </a:r>
          </a:p>
          <a:p>
            <a:pPr eaLnBrk="1" hangingPunct="1">
              <a:defRPr/>
            </a:pPr>
            <a:endParaRPr lang="cs-CZ" sz="2000" dirty="0">
              <a:solidFill>
                <a:srgbClr val="0000DC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cs-CZ" sz="2000" b="1" dirty="0">
                <a:solidFill>
                  <a:srgbClr val="0000DC"/>
                </a:solidFill>
                <a:cs typeface="Arial" charset="0"/>
              </a:rPr>
              <a:t>sexuální přenos </a:t>
            </a:r>
            <a:r>
              <a:rPr lang="cs-CZ" sz="2000" dirty="0">
                <a:solidFill>
                  <a:srgbClr val="0000DC"/>
                </a:solidFill>
                <a:cs typeface="Arial" charset="0"/>
              </a:rPr>
              <a:t>– agens je přeneseno z nakaženého samce nenakažené samici při kopulaci</a:t>
            </a:r>
          </a:p>
          <a:p>
            <a:pPr eaLnBrk="1" hangingPunct="1">
              <a:defRPr/>
            </a:pPr>
            <a:endParaRPr lang="cs-CZ" sz="2000" dirty="0">
              <a:solidFill>
                <a:srgbClr val="0000DC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cs-CZ" sz="2000" b="1" dirty="0" err="1">
                <a:solidFill>
                  <a:srgbClr val="0000DC"/>
                </a:solidFill>
                <a:cs typeface="Arial" charset="0"/>
              </a:rPr>
              <a:t>treshold</a:t>
            </a:r>
            <a:r>
              <a:rPr lang="cs-CZ" sz="2000" b="1" dirty="0">
                <a:solidFill>
                  <a:srgbClr val="0000DC"/>
                </a:solidFill>
                <a:cs typeface="Arial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cs typeface="Arial" charset="0"/>
              </a:rPr>
              <a:t>value</a:t>
            </a:r>
            <a:r>
              <a:rPr lang="cs-CZ" sz="2000" b="1" dirty="0">
                <a:solidFill>
                  <a:srgbClr val="0000DC"/>
                </a:solidFill>
                <a:cs typeface="Arial" charset="0"/>
              </a:rPr>
              <a:t> </a:t>
            </a:r>
            <a:r>
              <a:rPr lang="cs-CZ" sz="2000" dirty="0">
                <a:solidFill>
                  <a:srgbClr val="0000DC"/>
                </a:solidFill>
                <a:cs typeface="Arial" charset="0"/>
              </a:rPr>
              <a:t>– minimální virémie u hostitele nutná k nakažení </a:t>
            </a:r>
            <a:r>
              <a:rPr lang="cs-CZ" sz="2000" dirty="0" err="1">
                <a:solidFill>
                  <a:srgbClr val="0000DC"/>
                </a:solidFill>
                <a:cs typeface="Arial" charset="0"/>
              </a:rPr>
              <a:t>vektora</a:t>
            </a:r>
            <a:endParaRPr lang="cs-CZ" sz="2000" dirty="0">
              <a:solidFill>
                <a:srgbClr val="0000DC"/>
              </a:solidFill>
              <a:cs typeface="Arial" charset="0"/>
            </a:endParaRPr>
          </a:p>
          <a:p>
            <a:pPr eaLnBrk="1" hangingPunct="1">
              <a:defRPr/>
            </a:pPr>
            <a:endParaRPr lang="cs-CZ" sz="2000" dirty="0">
              <a:solidFill>
                <a:srgbClr val="0000DC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cs-CZ" sz="2000" b="1" dirty="0">
                <a:solidFill>
                  <a:srgbClr val="0000DC"/>
                </a:solidFill>
                <a:cs typeface="Arial" charset="0"/>
              </a:rPr>
              <a:t>Co-</a:t>
            </a:r>
            <a:r>
              <a:rPr lang="cs-CZ" sz="2000" b="1" dirty="0" err="1">
                <a:solidFill>
                  <a:srgbClr val="0000DC"/>
                </a:solidFill>
                <a:cs typeface="Arial" charset="0"/>
              </a:rPr>
              <a:t>feeding</a:t>
            </a:r>
            <a:r>
              <a:rPr lang="cs-CZ" sz="2000" b="1" dirty="0">
                <a:solidFill>
                  <a:srgbClr val="0000DC"/>
                </a:solidFill>
                <a:cs typeface="Arial" charset="0"/>
              </a:rPr>
              <a:t> (non-</a:t>
            </a:r>
            <a:r>
              <a:rPr lang="cs-CZ" sz="2000" b="1" dirty="0" err="1">
                <a:solidFill>
                  <a:srgbClr val="0000DC"/>
                </a:solidFill>
                <a:cs typeface="Arial" charset="0"/>
              </a:rPr>
              <a:t>viremic</a:t>
            </a:r>
            <a:r>
              <a:rPr lang="cs-CZ" sz="2000" b="1" dirty="0">
                <a:solidFill>
                  <a:srgbClr val="0000DC"/>
                </a:solidFill>
                <a:cs typeface="Arial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cs typeface="Arial" charset="0"/>
              </a:rPr>
              <a:t>transmission</a:t>
            </a:r>
            <a:r>
              <a:rPr lang="cs-CZ" sz="2000" b="1" dirty="0">
                <a:solidFill>
                  <a:srgbClr val="0000DC"/>
                </a:solidFill>
                <a:cs typeface="Arial" charset="0"/>
              </a:rPr>
              <a:t>)</a:t>
            </a:r>
            <a:r>
              <a:rPr lang="cs-CZ" sz="2000" dirty="0">
                <a:solidFill>
                  <a:srgbClr val="0000DC"/>
                </a:solidFill>
                <a:cs typeface="Arial" charset="0"/>
              </a:rPr>
              <a:t> - </a:t>
            </a:r>
            <a:r>
              <a:rPr lang="cs-CZ" sz="2000" dirty="0" err="1">
                <a:solidFill>
                  <a:srgbClr val="0000DC"/>
                </a:solidFill>
                <a:cs typeface="Arial" charset="0"/>
              </a:rPr>
              <a:t>sousání</a:t>
            </a:r>
            <a:endParaRPr lang="cs-CZ" sz="2000" dirty="0">
              <a:solidFill>
                <a:srgbClr val="0000DC"/>
              </a:solidFill>
              <a:cs typeface="Arial" charset="0"/>
            </a:endParaRPr>
          </a:p>
        </p:txBody>
      </p:sp>
      <p:sp>
        <p:nvSpPr>
          <p:cNvPr id="10243" name="TextovéPole 2"/>
          <p:cNvSpPr txBox="1">
            <a:spLocks noChangeArrowheads="1"/>
          </p:cNvSpPr>
          <p:nvPr/>
        </p:nvSpPr>
        <p:spPr bwMode="auto">
          <a:xfrm>
            <a:off x="3112974" y="377971"/>
            <a:ext cx="4143504" cy="584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0000DC"/>
                </a:solidFill>
              </a:rPr>
              <a:t> trochu terminologie…</a:t>
            </a:r>
          </a:p>
        </p:txBody>
      </p:sp>
    </p:spTree>
    <p:extLst>
      <p:ext uri="{BB962C8B-B14F-4D97-AF65-F5344CB8AC3E}">
        <p14:creationId xmlns:p14="http://schemas.microsoft.com/office/powerpoint/2010/main" val="22766975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Nadpis 1"/>
          <p:cNvSpPr>
            <a:spLocks noGrp="1"/>
          </p:cNvSpPr>
          <p:nvPr>
            <p:ph type="title"/>
          </p:nvPr>
        </p:nvSpPr>
        <p:spPr>
          <a:xfrm>
            <a:off x="2699464" y="506107"/>
            <a:ext cx="6486481" cy="576073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Životní cyklus (</a:t>
            </a:r>
            <a:r>
              <a:rPr lang="cs-CZ" altLang="cs-CZ" i="1" dirty="0" err="1">
                <a:solidFill>
                  <a:srgbClr val="0000DC"/>
                </a:solidFill>
              </a:rPr>
              <a:t>Tabanidae</a:t>
            </a:r>
            <a:r>
              <a:rPr lang="cs-CZ" altLang="cs-CZ" dirty="0">
                <a:solidFill>
                  <a:srgbClr val="0000DC"/>
                </a:solidFill>
              </a:rPr>
              <a:t>)</a:t>
            </a:r>
          </a:p>
        </p:txBody>
      </p:sp>
      <p:pic>
        <p:nvPicPr>
          <p:cNvPr id="90115" name="Zástupný symbol pro obsah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8" y="1412875"/>
            <a:ext cx="6769100" cy="5081588"/>
          </a:xfrm>
        </p:spPr>
      </p:pic>
    </p:spTree>
    <p:extLst>
      <p:ext uri="{BB962C8B-B14F-4D97-AF65-F5344CB8AC3E}">
        <p14:creationId xmlns:p14="http://schemas.microsoft.com/office/powerpoint/2010/main" val="1151783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Nadpis 1"/>
          <p:cNvSpPr>
            <a:spLocks noGrp="1"/>
          </p:cNvSpPr>
          <p:nvPr>
            <p:ph type="title"/>
          </p:nvPr>
        </p:nvSpPr>
        <p:spPr>
          <a:xfrm>
            <a:off x="2408515" y="157163"/>
            <a:ext cx="3291921" cy="519112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sz="2800" i="1" dirty="0" err="1">
                <a:solidFill>
                  <a:srgbClr val="0000DC"/>
                </a:solidFill>
              </a:rPr>
              <a:t>Chrysops</a:t>
            </a:r>
            <a:r>
              <a:rPr lang="cs-CZ" altLang="cs-CZ" sz="2800" i="1" dirty="0">
                <a:solidFill>
                  <a:srgbClr val="0000DC"/>
                </a:solidFill>
              </a:rPr>
              <a:t> </a:t>
            </a:r>
            <a:r>
              <a:rPr lang="cs-CZ" altLang="cs-CZ" sz="2800" i="1" dirty="0" err="1">
                <a:solidFill>
                  <a:srgbClr val="0000DC"/>
                </a:solidFill>
              </a:rPr>
              <a:t>viduatus</a:t>
            </a:r>
            <a:endParaRPr lang="cs-CZ" altLang="cs-CZ" sz="2800" i="1" dirty="0">
              <a:solidFill>
                <a:srgbClr val="0000DC"/>
              </a:solidFill>
            </a:endParaRPr>
          </a:p>
        </p:txBody>
      </p:sp>
      <p:pic>
        <p:nvPicPr>
          <p:cNvPr id="91139" name="Picture 2" descr="G:\UBO AVCR\rukopisy\skripta_kniha\Photos Hubalek_Rudolf CD Springer Figures\Chapter 6\6.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"/>
          <a:stretch>
            <a:fillRect/>
          </a:stretch>
        </p:blipFill>
        <p:spPr bwMode="auto">
          <a:xfrm>
            <a:off x="2128839" y="836613"/>
            <a:ext cx="3851275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2" descr="G:\UBO AVCR\rukopisy\skripta_kniha\Photos Hubalek_Rudolf CD Springer Figures\Chapter 6\6.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836614"/>
            <a:ext cx="3887788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TextovéPole 3"/>
          <p:cNvSpPr txBox="1">
            <a:spLocks noChangeArrowheads="1"/>
          </p:cNvSpPr>
          <p:nvPr/>
        </p:nvSpPr>
        <p:spPr bwMode="auto">
          <a:xfrm>
            <a:off x="7391401" y="157163"/>
            <a:ext cx="2232025" cy="5191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i="1" dirty="0" err="1">
                <a:solidFill>
                  <a:srgbClr val="0000DC"/>
                </a:solidFill>
              </a:rPr>
              <a:t>Tabanus</a:t>
            </a:r>
            <a:r>
              <a:rPr lang="cs-CZ" altLang="cs-CZ" sz="2800" dirty="0">
                <a:solidFill>
                  <a:srgbClr val="0000DC"/>
                </a:solidFill>
              </a:rPr>
              <a:t> </a:t>
            </a:r>
            <a:r>
              <a:rPr lang="cs-CZ" altLang="cs-CZ" sz="2800" dirty="0" err="1">
                <a:solidFill>
                  <a:srgbClr val="0000DC"/>
                </a:solidFill>
              </a:rPr>
              <a:t>spp</a:t>
            </a:r>
            <a:r>
              <a:rPr lang="cs-CZ" altLang="cs-CZ" sz="2800" dirty="0">
                <a:solidFill>
                  <a:srgbClr val="0000DC"/>
                </a:solidFill>
              </a:rPr>
              <a:t>.</a:t>
            </a:r>
          </a:p>
        </p:txBody>
      </p:sp>
      <p:sp>
        <p:nvSpPr>
          <p:cNvPr id="91142" name="TextovéPole 5"/>
          <p:cNvSpPr txBox="1">
            <a:spLocks noChangeArrowheads="1"/>
          </p:cNvSpPr>
          <p:nvPr/>
        </p:nvSpPr>
        <p:spPr bwMode="auto">
          <a:xfrm>
            <a:off x="1416050" y="5535613"/>
            <a:ext cx="9575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800">
                <a:solidFill>
                  <a:schemeClr val="bg1"/>
                </a:solidFill>
              </a:rPr>
              <a:t>Přenos : arbovirus Jamestown Canyon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800">
                <a:solidFill>
                  <a:schemeClr val="bg1"/>
                </a:solidFill>
              </a:rPr>
              <a:t>Virus infekční anémie koní???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689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Nadpis 1"/>
          <p:cNvSpPr>
            <a:spLocks noGrp="1"/>
          </p:cNvSpPr>
          <p:nvPr>
            <p:ph type="title"/>
          </p:nvPr>
        </p:nvSpPr>
        <p:spPr>
          <a:xfrm>
            <a:off x="2666119" y="287731"/>
            <a:ext cx="6447012" cy="559557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dirty="0" err="1">
                <a:solidFill>
                  <a:srgbClr val="0000DC"/>
                </a:solidFill>
              </a:rPr>
              <a:t>Bodalkovití</a:t>
            </a:r>
            <a:r>
              <a:rPr lang="cs-CZ" altLang="cs-CZ" dirty="0">
                <a:solidFill>
                  <a:srgbClr val="0000DC"/>
                </a:solidFill>
              </a:rPr>
              <a:t> (</a:t>
            </a:r>
            <a:r>
              <a:rPr lang="cs-CZ" altLang="cs-CZ" i="1" dirty="0" err="1">
                <a:solidFill>
                  <a:srgbClr val="0000DC"/>
                </a:solidFill>
              </a:rPr>
              <a:t>Stomoxyidae</a:t>
            </a:r>
            <a:r>
              <a:rPr lang="cs-CZ" altLang="cs-CZ" dirty="0">
                <a:solidFill>
                  <a:srgbClr val="0000DC"/>
                </a:solidFill>
              </a:rPr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9B3078-A580-4ADC-BCB7-1A6476CE4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01" y="1166019"/>
            <a:ext cx="9114085" cy="45259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dirty="0" err="1">
                <a:solidFill>
                  <a:srgbClr val="0000DC"/>
                </a:solidFill>
              </a:rPr>
              <a:t>stable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flies</a:t>
            </a:r>
            <a:endParaRPr lang="cs-CZ" dirty="0">
              <a:solidFill>
                <a:srgbClr val="0000DC"/>
              </a:solidFill>
            </a:endParaRPr>
          </a:p>
          <a:p>
            <a:pPr marL="0" indent="0">
              <a:buNone/>
              <a:defRPr/>
            </a:pPr>
            <a:endParaRPr lang="cs-CZ" dirty="0">
              <a:solidFill>
                <a:srgbClr val="0000DC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cs-CZ" dirty="0">
                <a:solidFill>
                  <a:srgbClr val="0000DC"/>
                </a:solidFill>
              </a:rPr>
              <a:t>vzhledem podobná mouše domácí</a:t>
            </a:r>
          </a:p>
          <a:p>
            <a:pPr>
              <a:buFont typeface="Arial" charset="0"/>
              <a:buChar char="•"/>
              <a:defRPr/>
            </a:pPr>
            <a:r>
              <a:rPr lang="cs-CZ" dirty="0">
                <a:solidFill>
                  <a:srgbClr val="0000DC"/>
                </a:solidFill>
              </a:rPr>
              <a:t>vajíčka kladena do kravského event. koňského hnoje</a:t>
            </a:r>
          </a:p>
          <a:p>
            <a:pPr>
              <a:buFont typeface="Arial" charset="0"/>
              <a:buChar char="•"/>
              <a:defRPr/>
            </a:pPr>
            <a:r>
              <a:rPr lang="cs-CZ" dirty="0">
                <a:solidFill>
                  <a:srgbClr val="0000DC"/>
                </a:solidFill>
              </a:rPr>
              <a:t>saje převážně na skotu a koních, </a:t>
            </a:r>
            <a:r>
              <a:rPr lang="cs-CZ" dirty="0" err="1">
                <a:solidFill>
                  <a:srgbClr val="0000DC"/>
                </a:solidFill>
              </a:rPr>
              <a:t>vyjímečně</a:t>
            </a:r>
            <a:r>
              <a:rPr lang="cs-CZ" dirty="0">
                <a:solidFill>
                  <a:srgbClr val="0000DC"/>
                </a:solidFill>
              </a:rPr>
              <a:t> na člověku</a:t>
            </a:r>
          </a:p>
          <a:p>
            <a:pPr marL="0" indent="0">
              <a:buNone/>
              <a:defRPr/>
            </a:pPr>
            <a:endParaRPr lang="cs-CZ" dirty="0">
              <a:solidFill>
                <a:srgbClr val="0000DC"/>
              </a:solidFill>
            </a:endParaRPr>
          </a:p>
          <a:p>
            <a:pPr marL="0" indent="0">
              <a:buNone/>
              <a:defRPr/>
            </a:pPr>
            <a:endParaRPr lang="cs-CZ" dirty="0">
              <a:solidFill>
                <a:srgbClr val="0000DC"/>
              </a:solidFill>
            </a:endParaRPr>
          </a:p>
        </p:txBody>
      </p:sp>
      <p:pic>
        <p:nvPicPr>
          <p:cNvPr id="9216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252" y="3388519"/>
            <a:ext cx="3419475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7319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adpis 1"/>
          <p:cNvSpPr>
            <a:spLocks noGrp="1"/>
          </p:cNvSpPr>
          <p:nvPr>
            <p:ph type="title"/>
          </p:nvPr>
        </p:nvSpPr>
        <p:spPr>
          <a:xfrm>
            <a:off x="3258942" y="387352"/>
            <a:ext cx="5034952" cy="515762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altLang="cs-CZ" i="1" dirty="0" err="1">
                <a:solidFill>
                  <a:srgbClr val="0000DC"/>
                </a:solidFill>
              </a:rPr>
              <a:t>Stomoxys</a:t>
            </a:r>
            <a:r>
              <a:rPr lang="cs-CZ" altLang="cs-CZ" i="1" dirty="0">
                <a:solidFill>
                  <a:srgbClr val="0000DC"/>
                </a:solidFill>
              </a:rPr>
              <a:t> </a:t>
            </a:r>
            <a:r>
              <a:rPr lang="cs-CZ" altLang="cs-CZ" i="1" dirty="0" err="1">
                <a:solidFill>
                  <a:srgbClr val="0000DC"/>
                </a:solidFill>
              </a:rPr>
              <a:t>calcitrans</a:t>
            </a:r>
            <a:endParaRPr lang="cs-CZ" altLang="cs-CZ" i="1" dirty="0">
              <a:solidFill>
                <a:srgbClr val="0000DC"/>
              </a:solidFill>
            </a:endParaRPr>
          </a:p>
        </p:txBody>
      </p:sp>
      <p:pic>
        <p:nvPicPr>
          <p:cNvPr id="93187" name="Picture 2" descr="https://encrypted-tbn2.gstatic.com/images?q=tbn:ANd9GcSByfGYBTMUXYS57EKM0UBbGLNK2LQuUhbdktEOs9X8boiXOGLv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2776" y="1412876"/>
            <a:ext cx="4430713" cy="3730625"/>
          </a:xfrm>
        </p:spPr>
      </p:pic>
      <p:pic>
        <p:nvPicPr>
          <p:cNvPr id="93188" name="Picture 4" descr="https://encrypted-tbn1.gstatic.com/images?q=tbn:ANd9GcRqd1b0vCB6seN-8ddxFWpcsNtjDZogrFLZa5_kFGXcokKPFM8M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1412876"/>
            <a:ext cx="3455988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Obdélník 3"/>
          <p:cNvSpPr>
            <a:spLocks noChangeArrowheads="1"/>
          </p:cNvSpPr>
          <p:nvPr/>
        </p:nvSpPr>
        <p:spPr bwMode="auto">
          <a:xfrm>
            <a:off x="1703389" y="5516563"/>
            <a:ext cx="87137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0000DC"/>
                </a:solidFill>
              </a:rPr>
              <a:t>Mechanický přenos mikroorganizmů: virus infekční anémie koní</a:t>
            </a:r>
          </a:p>
        </p:txBody>
      </p:sp>
    </p:spTree>
    <p:extLst>
      <p:ext uri="{BB962C8B-B14F-4D97-AF65-F5344CB8AC3E}">
        <p14:creationId xmlns:p14="http://schemas.microsoft.com/office/powerpoint/2010/main" val="1311395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t="15001" r="17319" b="17101"/>
          <a:stretch>
            <a:fillRect/>
          </a:stretch>
        </p:blipFill>
        <p:spPr bwMode="auto">
          <a:xfrm>
            <a:off x="1471088" y="1282058"/>
            <a:ext cx="8569896" cy="500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896279" y="400882"/>
            <a:ext cx="4578311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3600" dirty="0">
                <a:solidFill>
                  <a:srgbClr val="0000DC"/>
                </a:solidFill>
                <a:latin typeface="+mn-lt"/>
              </a:rPr>
              <a:t>Co-</a:t>
            </a:r>
            <a:r>
              <a:rPr lang="cs-CZ" sz="3600" dirty="0" err="1">
                <a:solidFill>
                  <a:srgbClr val="0000DC"/>
                </a:solidFill>
                <a:latin typeface="+mn-lt"/>
              </a:rPr>
              <a:t>feeding</a:t>
            </a:r>
            <a:r>
              <a:rPr lang="cs-CZ" sz="3600" dirty="0">
                <a:solidFill>
                  <a:srgbClr val="0000DC"/>
                </a:solidFill>
                <a:latin typeface="+mn-lt"/>
              </a:rPr>
              <a:t> (</a:t>
            </a:r>
            <a:r>
              <a:rPr lang="cs-CZ" sz="3600" dirty="0" err="1">
                <a:solidFill>
                  <a:srgbClr val="0000DC"/>
                </a:solidFill>
                <a:latin typeface="+mn-lt"/>
              </a:rPr>
              <a:t>sousání</a:t>
            </a:r>
            <a:r>
              <a:rPr lang="cs-CZ" sz="3600" dirty="0">
                <a:solidFill>
                  <a:srgbClr val="0000DC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5389714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ci-prezentace-16-9-cz-v11.potx" id="{752B7536-5AE2-417E-ADC9-516CF57E47A0}" vid="{C3A561A7-18A2-4AA4-BD35-A7AB220CBED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muni-sci-prezentace-16-9-cz-v11</Template>
  <TotalTime>45</TotalTime>
  <Words>2303</Words>
  <Application>Microsoft Office PowerPoint</Application>
  <PresentationFormat>Širokoúhlá obrazovka</PresentationFormat>
  <Paragraphs>402</Paragraphs>
  <Slides>83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83</vt:i4>
      </vt:variant>
    </vt:vector>
  </HeadingPairs>
  <TitlesOfParts>
    <vt:vector size="92" baseType="lpstr">
      <vt:lpstr>MS Gothic</vt:lpstr>
      <vt:lpstr>Arial</vt:lpstr>
      <vt:lpstr>Calibri</vt:lpstr>
      <vt:lpstr>Garamond</vt:lpstr>
      <vt:lpstr>Symbol</vt:lpstr>
      <vt:lpstr>Tahoma</vt:lpstr>
      <vt:lpstr>Times New Roman</vt:lpstr>
      <vt:lpstr>Wingdings</vt:lpstr>
      <vt:lpstr>Prezentace_MU_CZ</vt:lpstr>
      <vt:lpstr>Hematofágní přenašeči zoonotických virů</vt:lpstr>
      <vt:lpstr>Prezentace aplikace PowerPoint</vt:lpstr>
      <vt:lpstr>Zoonózy přenášené hematofágními členovci  pár čísel…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Klíště obecné (Ixodes ricinus)</vt:lpstr>
      <vt:lpstr>Kopulující pár I. ricinus</vt:lpstr>
      <vt:lpstr>Hypostom I. ricinus</vt:lpstr>
      <vt:lpstr>Nasáté samice I. ricinus</vt:lpstr>
      <vt:lpstr>Typický biotop I. ricinus</vt:lpstr>
      <vt:lpstr>Prezentace aplikace PowerPoint</vt:lpstr>
      <vt:lpstr>Prezentace aplikace PowerPoint</vt:lpstr>
      <vt:lpstr>Prezentace aplikace PowerPoint</vt:lpstr>
      <vt:lpstr>Sběr klíšťat z ovcí (Suchovské mlýny)</vt:lpstr>
      <vt:lpstr>Další medicínsky významní zástupci zástupci rodu Ixodes</vt:lpstr>
      <vt:lpstr>Piják stepní (Dermacentor marginatus) </vt:lpstr>
      <vt:lpstr>Prezentace aplikace PowerPoint</vt:lpstr>
      <vt:lpstr>Prezentace aplikace PowerPoint</vt:lpstr>
      <vt:lpstr>Prezentace aplikace PowerPoint</vt:lpstr>
      <vt:lpstr>Dermacentor andersoni</vt:lpstr>
      <vt:lpstr>Prezentace aplikace PowerPoint</vt:lpstr>
      <vt:lpstr>Prezentace aplikace PowerPoint</vt:lpstr>
      <vt:lpstr>Prezentace aplikace PowerPoint</vt:lpstr>
      <vt:lpstr>Haemaphysalis punctata</vt:lpstr>
      <vt:lpstr>Další medicínsky významní zástupci rodu Haemaphysalis</vt:lpstr>
      <vt:lpstr>Hyalomma marginatum</vt:lpstr>
      <vt:lpstr>Distribuce CCHF ve světě</vt:lpstr>
      <vt:lpstr>Boophilus annulatus</vt:lpstr>
      <vt:lpstr>Amblyomma variegatum</vt:lpstr>
      <vt:lpstr>Klíšťákovití (Argasidae)</vt:lpstr>
      <vt:lpstr>Vývojový cyklus Argasidae</vt:lpstr>
      <vt:lpstr>Ornithodoros moubata</vt:lpstr>
      <vt:lpstr>Komárovití (Culicidae)</vt:lpstr>
      <vt:lpstr>Prezentace aplikace PowerPoint</vt:lpstr>
      <vt:lpstr>Aedes aegypti</vt:lpstr>
      <vt:lpstr>Aedes albopictus 'asian tiger mosquito '</vt:lpstr>
      <vt:lpstr>Larvy komárů Ae. albopictus</vt:lpstr>
      <vt:lpstr>Bionomie komára Ae. albopictus aneb kdo je naším protivníkem</vt:lpstr>
      <vt:lpstr>Prezentace aplikace PowerPoint</vt:lpstr>
      <vt:lpstr>Distribuce Aedes albopictus v Evropě</vt:lpstr>
      <vt:lpstr>Prezentace aplikace PowerPoint</vt:lpstr>
      <vt:lpstr>Monitoring invazivních druhů komárů (Ovitrap)</vt:lpstr>
      <vt:lpstr>Ovitrap</vt:lpstr>
      <vt:lpstr>Umístění pastí na odpočívadle u čerpací stanice</vt:lpstr>
      <vt:lpstr>Prezentace aplikace PowerPoint</vt:lpstr>
      <vt:lpstr>Další invazivní druhy</vt:lpstr>
      <vt:lpstr>Aedes vexans</vt:lpstr>
      <vt:lpstr>Aedes vexans jako kompetentní vektor horečky údolí Rift (RVF)</vt:lpstr>
      <vt:lpstr>Culex pipiens/Cx. torrentium</vt:lpstr>
      <vt:lpstr>Anopheles maculipennis</vt:lpstr>
      <vt:lpstr>Anopheles gambiae</vt:lpstr>
      <vt:lpstr>Líhniště malarických komárů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Přezimující komáři (bunkry)</vt:lpstr>
      <vt:lpstr>Prezentace aplikace PowerPoint</vt:lpstr>
      <vt:lpstr>Flebotomové (Phlebotominae)</vt:lpstr>
      <vt:lpstr>Životní cyklus (Phlebotominae)</vt:lpstr>
      <vt:lpstr>Biotop flebotomů (Itálie)</vt:lpstr>
      <vt:lpstr>Phlebotomus perniciosus</vt:lpstr>
      <vt:lpstr>Pakomárcovití (Ceratopogonidae)</vt:lpstr>
      <vt:lpstr>Životní cyklus (Ceratopogonidae)</vt:lpstr>
      <vt:lpstr>Culicoides spp.</vt:lpstr>
      <vt:lpstr>Muchničkovití (Simuliidae)</vt:lpstr>
      <vt:lpstr>Životní cyklus (Simuliidae)</vt:lpstr>
      <vt:lpstr>Prezentace aplikace PowerPoint</vt:lpstr>
      <vt:lpstr>Ovádovití (Tabanidae)</vt:lpstr>
      <vt:lpstr>Životní cyklus (Tabanidae)</vt:lpstr>
      <vt:lpstr>Chrysops viduatus</vt:lpstr>
      <vt:lpstr>Bodalkovití (Stomoxyidae)</vt:lpstr>
      <vt:lpstr>Stomoxys calcitrans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rudolf</dc:creator>
  <cp:lastModifiedBy>Uživatel systému Windows</cp:lastModifiedBy>
  <cp:revision>9</cp:revision>
  <cp:lastPrinted>1601-01-01T00:00:00Z</cp:lastPrinted>
  <dcterms:created xsi:type="dcterms:W3CDTF">2023-02-14T11:54:02Z</dcterms:created>
  <dcterms:modified xsi:type="dcterms:W3CDTF">2024-06-24T20:42:17Z</dcterms:modified>
</cp:coreProperties>
</file>