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89" r:id="rId5"/>
    <p:sldId id="290" r:id="rId6"/>
    <p:sldId id="291" r:id="rId7"/>
    <p:sldId id="292" r:id="rId8"/>
    <p:sldId id="260" r:id="rId9"/>
    <p:sldId id="293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V případě akutního průběhu se AMP projevuje vysokou horečkou až 42 °C, ztrátou chuti k přijímání potravy, malátností, ztíženým dýcháním, krvavým průjmem, zvracením. Objevují se krváceniny v kůži a vnitřních orgánech. Kůže končetin, uší, hrudníku a břicha je překrvená nebo namodrale zbarvená. Březí prasnice mohou zmetat. Klinické příznaky se podobají klasickému moru prasat (KMP), ale průběh je rychlejší. K úhynu dochází většinou do 5 dnů.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E981074-99E4-408A-942E-D9770A63FA96}" type="slidenum">
              <a:rPr lang="cs-CZ" altLang="cs-CZ" sz="1200">
                <a:latin typeface="Arial" panose="020B0604020202020204" pitchFamily="34" charset="0"/>
              </a:rPr>
              <a:pPr/>
              <a:t>4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8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viry přenášené </a:t>
            </a:r>
            <a:r>
              <a:rPr lang="cs-CZ" dirty="0" err="1"/>
              <a:t>hematofágy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DC"/>
                </a:solidFill>
              </a:rPr>
              <a:t>Other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>
                <a:solidFill>
                  <a:srgbClr val="0000DC"/>
                </a:solidFill>
              </a:rPr>
              <a:t>arthropod-borne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 err="1">
                <a:solidFill>
                  <a:srgbClr val="0000DC"/>
                </a:solidFill>
              </a:rPr>
              <a:t>viruses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44090" y="5627370"/>
            <a:ext cx="551923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251" y="302761"/>
            <a:ext cx="7310845" cy="578083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i="1"/>
              <a:t>Rhabdoviridae: Vesiculovirus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79B4E16-B8BA-4B7B-A154-3B78CBF03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7874" y="1584870"/>
            <a:ext cx="9815332" cy="5661025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000" b="1" i="1" dirty="0" err="1">
                <a:solidFill>
                  <a:schemeClr val="tx2"/>
                </a:solidFill>
              </a:rPr>
              <a:t>Vesiculovirus</a:t>
            </a:r>
            <a:r>
              <a:rPr lang="cs-CZ" altLang="cs-CZ" sz="2000" b="1" dirty="0">
                <a:solidFill>
                  <a:schemeClr val="tx2"/>
                </a:solidFill>
              </a:rPr>
              <a:t> komplexu vezikulární stomatitidy 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Zdroj: lichokopytníci, skot, prase, divocí savci.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Nemoc zvířete: vezikulární stomatitida skotu, koní.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Přenos: perkutánní, konjunktivou, </a:t>
            </a:r>
            <a:r>
              <a:rPr lang="cs-CZ" altLang="cs-CZ" sz="2000" dirty="0" err="1">
                <a:solidFill>
                  <a:schemeClr val="tx2"/>
                </a:solidFill>
              </a:rPr>
              <a:t>aerogenní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hematofágními</a:t>
            </a:r>
            <a:r>
              <a:rPr lang="cs-CZ" altLang="cs-CZ" sz="2000" dirty="0">
                <a:solidFill>
                  <a:schemeClr val="tx2"/>
                </a:solidFill>
              </a:rPr>
              <a:t> dvoukřídlími (komáry, </a:t>
            </a:r>
            <a:r>
              <a:rPr lang="cs-CZ" altLang="cs-CZ" sz="2000" dirty="0" err="1">
                <a:solidFill>
                  <a:schemeClr val="tx2"/>
                </a:solidFill>
              </a:rPr>
              <a:t>flebotomy</a:t>
            </a:r>
            <a:r>
              <a:rPr lang="cs-CZ" altLang="cs-CZ" sz="2000" dirty="0">
                <a:solidFill>
                  <a:schemeClr val="tx2"/>
                </a:solidFill>
              </a:rPr>
              <a:t> [</a:t>
            </a:r>
            <a:r>
              <a:rPr lang="cs-CZ" altLang="cs-CZ" sz="2000" i="1" dirty="0" err="1">
                <a:solidFill>
                  <a:schemeClr val="tx2"/>
                </a:solidFill>
              </a:rPr>
              <a:t>Lutzomyia</a:t>
            </a:r>
            <a:r>
              <a:rPr lang="cs-CZ" altLang="cs-CZ" sz="2000" i="1" dirty="0">
                <a:solidFill>
                  <a:schemeClr val="tx2"/>
                </a:solidFill>
              </a:rPr>
              <a:t> </a:t>
            </a:r>
            <a:r>
              <a:rPr lang="cs-CZ" altLang="cs-CZ" sz="2000" i="1" dirty="0" err="1">
                <a:solidFill>
                  <a:schemeClr val="tx2"/>
                </a:solidFill>
              </a:rPr>
              <a:t>trapidoi</a:t>
            </a:r>
            <a:r>
              <a:rPr lang="cs-CZ" altLang="cs-CZ" sz="2000" dirty="0">
                <a:solidFill>
                  <a:schemeClr val="tx2"/>
                </a:solidFill>
              </a:rPr>
              <a:t>: TOP u VSI], pakomárci, ovády, muchničkami). U muchniček byl pokusně prokázán </a:t>
            </a:r>
            <a:r>
              <a:rPr lang="cs-CZ" altLang="cs-CZ" sz="2000" dirty="0" err="1">
                <a:solidFill>
                  <a:schemeClr val="tx2"/>
                </a:solidFill>
              </a:rPr>
              <a:t>neviremický</a:t>
            </a:r>
            <a:r>
              <a:rPr lang="cs-CZ" altLang="cs-CZ" sz="2000" dirty="0">
                <a:solidFill>
                  <a:schemeClr val="tx2"/>
                </a:solidFill>
              </a:rPr>
              <a:t> přenos VSV při </a:t>
            </a:r>
            <a:r>
              <a:rPr lang="cs-CZ" altLang="cs-CZ" sz="2000" dirty="0" err="1">
                <a:solidFill>
                  <a:schemeClr val="tx2"/>
                </a:solidFill>
              </a:rPr>
              <a:t>sousání</a:t>
            </a:r>
            <a:r>
              <a:rPr lang="cs-CZ" altLang="cs-CZ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Onemocnění člověka: </a:t>
            </a:r>
            <a:r>
              <a:rPr lang="cs-CZ" altLang="cs-CZ" sz="2000" b="1" u="sng" dirty="0">
                <a:solidFill>
                  <a:schemeClr val="tx2"/>
                </a:solidFill>
              </a:rPr>
              <a:t>vezikulární stomatitida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>
                <a:solidFill>
                  <a:schemeClr val="tx2"/>
                </a:solidFill>
              </a:rPr>
              <a:t>- krátkodobé </a:t>
            </a:r>
            <a:r>
              <a:rPr lang="cs-CZ" altLang="cs-CZ" sz="2000" dirty="0" err="1">
                <a:solidFill>
                  <a:schemeClr val="tx2"/>
                </a:solidFill>
              </a:rPr>
              <a:t>chřipkovité</a:t>
            </a:r>
            <a:r>
              <a:rPr lang="cs-CZ" altLang="cs-CZ" sz="2000" dirty="0">
                <a:solidFill>
                  <a:schemeClr val="tx2"/>
                </a:solidFill>
              </a:rPr>
              <a:t> onemocnění (bolesti svalů, někdy s vezikulami v ústní a nosní dutině).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Diagnostika: izolace na buněčné kultury, IF, sérologie (ELISA, IF, VNT). Biohazard: BSL-3.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tx2"/>
                </a:solidFill>
              </a:rPr>
              <a:t>Rozšíření: Amerika.</a:t>
            </a:r>
          </a:p>
        </p:txBody>
      </p:sp>
    </p:spTree>
    <p:extLst>
      <p:ext uri="{BB962C8B-B14F-4D97-AF65-F5344CB8AC3E}">
        <p14:creationId xmlns:p14="http://schemas.microsoft.com/office/powerpoint/2010/main" val="217506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88914"/>
            <a:ext cx="7834312" cy="708069"/>
          </a:xfr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altLang="cs-CZ" sz="4000" dirty="0"/>
              <a:t>VSV: vezikulární stomatitida koně</a:t>
            </a:r>
          </a:p>
        </p:txBody>
      </p:sp>
      <p:pic>
        <p:nvPicPr>
          <p:cNvPr id="179203" name="Picture 4" descr="skenovat0009 VSV lesions tongu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109664"/>
            <a:ext cx="7343775" cy="5748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2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81075"/>
            <a:ext cx="802481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ovéPole 1"/>
          <p:cNvSpPr txBox="1">
            <a:spLocks noChangeArrowheads="1"/>
          </p:cNvSpPr>
          <p:nvPr/>
        </p:nvSpPr>
        <p:spPr bwMode="auto">
          <a:xfrm>
            <a:off x="2684464" y="196896"/>
            <a:ext cx="7153275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FF"/>
                </a:solidFill>
                <a:latin typeface="Calibri" panose="020F0502020204030204" pitchFamily="34" charset="0"/>
              </a:rPr>
              <a:t>Veterinární hrozba ve východní Evropě…</a:t>
            </a:r>
          </a:p>
        </p:txBody>
      </p:sp>
      <p:sp>
        <p:nvSpPr>
          <p:cNvPr id="81924" name="TextovéPole 2"/>
          <p:cNvSpPr txBox="1">
            <a:spLocks noChangeArrowheads="1"/>
          </p:cNvSpPr>
          <p:nvPr/>
        </p:nvSpPr>
        <p:spPr bwMode="auto">
          <a:xfrm>
            <a:off x="5014914" y="5443538"/>
            <a:ext cx="496887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Local spread: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 farm-to-farm transmission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wild boar-to-pig transmission</a:t>
            </a:r>
          </a:p>
        </p:txBody>
      </p:sp>
      <p:sp>
        <p:nvSpPr>
          <p:cNvPr id="81925" name="TextovéPole 1"/>
          <p:cNvSpPr txBox="1">
            <a:spLocks noChangeArrowheads="1"/>
          </p:cNvSpPr>
          <p:nvPr/>
        </p:nvSpPr>
        <p:spPr bwMode="auto">
          <a:xfrm>
            <a:off x="7175500" y="3357563"/>
            <a:ext cx="21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latin typeface="Calibri" panose="020F050202020403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81926" name="TextovéPole 5"/>
          <p:cNvSpPr txBox="1">
            <a:spLocks noChangeArrowheads="1"/>
          </p:cNvSpPr>
          <p:nvPr/>
        </p:nvSpPr>
        <p:spPr bwMode="auto">
          <a:xfrm>
            <a:off x="9744075" y="4870451"/>
            <a:ext cx="21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latin typeface="Calibri" panose="020F0502020204030204" pitchFamily="34" charset="0"/>
                <a:cs typeface="Arial" panose="020B060402020202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271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 noChangeArrowheads="1"/>
          </p:cNvSpPr>
          <p:nvPr>
            <p:ph type="title"/>
          </p:nvPr>
        </p:nvSpPr>
        <p:spPr>
          <a:xfrm>
            <a:off x="7614427" y="1100139"/>
            <a:ext cx="3671887" cy="1511300"/>
          </a:xfrm>
        </p:spPr>
        <p:txBody>
          <a:bodyPr/>
          <a:lstStyle/>
          <a:p>
            <a:r>
              <a:rPr lang="cs-CZ" altLang="cs-CZ" sz="3600" dirty="0">
                <a:solidFill>
                  <a:srgbClr val="0000FF"/>
                </a:solidFill>
              </a:rPr>
              <a:t>ASF: Epidemická situace ve světě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89"/>
            <a:ext cx="57594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2950" y="3649664"/>
            <a:ext cx="4845050" cy="3201987"/>
          </a:xfrm>
          <a:noFill/>
        </p:spPr>
      </p:pic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9363"/>
            <a:ext cx="426085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4" name="TextovéPole 2"/>
          <p:cNvSpPr txBox="1">
            <a:spLocks noChangeArrowheads="1"/>
          </p:cNvSpPr>
          <p:nvPr/>
        </p:nvSpPr>
        <p:spPr bwMode="auto">
          <a:xfrm>
            <a:off x="7751763" y="4137025"/>
            <a:ext cx="647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83975" name="TextovéPole 6"/>
          <p:cNvSpPr txBox="1">
            <a:spLocks noChangeArrowheads="1"/>
          </p:cNvSpPr>
          <p:nvPr/>
        </p:nvSpPr>
        <p:spPr bwMode="auto">
          <a:xfrm>
            <a:off x="9842501" y="5637214"/>
            <a:ext cx="79216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2007</a:t>
            </a:r>
          </a:p>
        </p:txBody>
      </p:sp>
      <p:sp>
        <p:nvSpPr>
          <p:cNvPr id="83976" name="TextovéPole 7"/>
          <p:cNvSpPr txBox="1">
            <a:spLocks noChangeArrowheads="1"/>
          </p:cNvSpPr>
          <p:nvPr/>
        </p:nvSpPr>
        <p:spPr bwMode="auto">
          <a:xfrm>
            <a:off x="9324976" y="4702175"/>
            <a:ext cx="11922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2007-2010</a:t>
            </a:r>
          </a:p>
        </p:txBody>
      </p:sp>
    </p:spTree>
    <p:extLst>
      <p:ext uri="{BB962C8B-B14F-4D97-AF65-F5344CB8AC3E}">
        <p14:creationId xmlns:p14="http://schemas.microsoft.com/office/powerpoint/2010/main" val="39259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 noChangeArrowheads="1"/>
          </p:cNvSpPr>
          <p:nvPr>
            <p:ph type="title"/>
          </p:nvPr>
        </p:nvSpPr>
        <p:spPr>
          <a:xfrm>
            <a:off x="4016284" y="333375"/>
            <a:ext cx="3011533" cy="54260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dirty="0">
                <a:solidFill>
                  <a:srgbClr val="0000FF"/>
                </a:solidFill>
              </a:rPr>
              <a:t>Přenos ASF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05038"/>
            <a:ext cx="775335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4996" name="TextovéPole 4"/>
          <p:cNvSpPr txBox="1">
            <a:spLocks noChangeArrowheads="1"/>
          </p:cNvSpPr>
          <p:nvPr/>
        </p:nvSpPr>
        <p:spPr bwMode="auto">
          <a:xfrm>
            <a:off x="1992313" y="1108075"/>
            <a:ext cx="1655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Calibri" panose="020F0502020204030204" pitchFamily="34" charset="0"/>
              </a:rPr>
              <a:t>Sylvatic cycle</a:t>
            </a:r>
          </a:p>
        </p:txBody>
      </p:sp>
      <p:sp>
        <p:nvSpPr>
          <p:cNvPr id="84997" name="TextovéPole 6"/>
          <p:cNvSpPr txBox="1">
            <a:spLocks noChangeArrowheads="1"/>
          </p:cNvSpPr>
          <p:nvPr/>
        </p:nvSpPr>
        <p:spPr bwMode="auto">
          <a:xfrm>
            <a:off x="7535863" y="1196975"/>
            <a:ext cx="1655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FF0000"/>
                </a:solidFill>
                <a:latin typeface="Calibri" panose="020F0502020204030204" pitchFamily="34" charset="0"/>
              </a:rPr>
              <a:t>Domestic cycle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7286DA2-CE6E-498B-96D7-189C5EBD3BDB}"/>
              </a:ext>
            </a:extLst>
          </p:cNvPr>
          <p:cNvSpPr/>
          <p:nvPr/>
        </p:nvSpPr>
        <p:spPr>
          <a:xfrm>
            <a:off x="7680326" y="3357563"/>
            <a:ext cx="1171575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A69E106-B083-482A-BBC3-20AF357C3F2D}"/>
              </a:ext>
            </a:extLst>
          </p:cNvPr>
          <p:cNvSpPr/>
          <p:nvPr/>
        </p:nvSpPr>
        <p:spPr>
          <a:xfrm>
            <a:off x="5232401" y="3154363"/>
            <a:ext cx="1171575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5D83163-E42D-4498-B0A8-031A7367B195}"/>
              </a:ext>
            </a:extLst>
          </p:cNvPr>
          <p:cNvSpPr/>
          <p:nvPr/>
        </p:nvSpPr>
        <p:spPr>
          <a:xfrm>
            <a:off x="5159376" y="2174876"/>
            <a:ext cx="1171575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82544BB-EB77-47E7-B0CC-50BCE71B5B0F}"/>
              </a:ext>
            </a:extLst>
          </p:cNvPr>
          <p:cNvSpPr/>
          <p:nvPr/>
        </p:nvSpPr>
        <p:spPr>
          <a:xfrm>
            <a:off x="3863976" y="3357563"/>
            <a:ext cx="1171575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9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038601"/>
            <a:ext cx="22796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93675"/>
            <a:ext cx="24574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4" y="4570414"/>
            <a:ext cx="2790825" cy="1811337"/>
          </a:xfrm>
          <a:noFill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276"/>
            <a:ext cx="4891088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460875"/>
            <a:ext cx="3729037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TextovéPole 1"/>
          <p:cNvSpPr txBox="1">
            <a:spLocks noChangeArrowheads="1"/>
          </p:cNvSpPr>
          <p:nvPr/>
        </p:nvSpPr>
        <p:spPr bwMode="auto">
          <a:xfrm>
            <a:off x="5603875" y="2565401"/>
            <a:ext cx="1606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symptomy</a:t>
            </a:r>
          </a:p>
        </p:txBody>
      </p:sp>
      <p:sp>
        <p:nvSpPr>
          <p:cNvPr id="86024" name="TextovéPole 7"/>
          <p:cNvSpPr txBox="1">
            <a:spLocks noChangeArrowheads="1"/>
          </p:cNvSpPr>
          <p:nvPr/>
        </p:nvSpPr>
        <p:spPr bwMode="auto">
          <a:xfrm>
            <a:off x="5897563" y="6016626"/>
            <a:ext cx="10350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vektor</a:t>
            </a:r>
          </a:p>
        </p:txBody>
      </p:sp>
      <p:sp>
        <p:nvSpPr>
          <p:cNvPr id="86025" name="TextovéPole 8"/>
          <p:cNvSpPr txBox="1">
            <a:spLocks noChangeArrowheads="1"/>
          </p:cNvSpPr>
          <p:nvPr/>
        </p:nvSpPr>
        <p:spPr bwMode="auto">
          <a:xfrm>
            <a:off x="1631951" y="4570413"/>
            <a:ext cx="14652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karanténa</a:t>
            </a:r>
          </a:p>
        </p:txBody>
      </p:sp>
      <p:sp>
        <p:nvSpPr>
          <p:cNvPr id="86026" name="TextovéPole 9"/>
          <p:cNvSpPr txBox="1">
            <a:spLocks noChangeArrowheads="1"/>
          </p:cNvSpPr>
          <p:nvPr/>
        </p:nvSpPr>
        <p:spPr bwMode="auto">
          <a:xfrm>
            <a:off x="8616950" y="5883276"/>
            <a:ext cx="13668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rezervoár</a:t>
            </a:r>
          </a:p>
        </p:txBody>
      </p:sp>
    </p:spTree>
    <p:extLst>
      <p:ext uri="{BB962C8B-B14F-4D97-AF65-F5344CB8AC3E}">
        <p14:creationId xmlns:p14="http://schemas.microsoft.com/office/powerpoint/2010/main" val="388116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833" y="478973"/>
            <a:ext cx="5763413" cy="618308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sz="3600" b="1" dirty="0" err="1">
                <a:solidFill>
                  <a:srgbClr val="0033CC"/>
                </a:solidFill>
              </a:rPr>
              <a:t>Schmallenberg</a:t>
            </a:r>
            <a:r>
              <a:rPr lang="cs-CZ" altLang="cs-CZ" sz="3600" b="1" dirty="0">
                <a:solidFill>
                  <a:srgbClr val="0033CC"/>
                </a:solidFill>
              </a:rPr>
              <a:t> virus (SBV)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55A1132-AD60-45A7-B144-1924D3EB9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877" y="1666062"/>
            <a:ext cx="8693067" cy="4465039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Čel: </a:t>
            </a:r>
            <a:r>
              <a:rPr lang="cs-CZ" altLang="cs-CZ" sz="2000" i="1" dirty="0" err="1">
                <a:solidFill>
                  <a:srgbClr val="0000FF"/>
                </a:solidFill>
              </a:rPr>
              <a:t>Peribunyaviridae</a:t>
            </a:r>
            <a:endParaRPr lang="cs-CZ" altLang="cs-CZ" sz="20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Zdroj: domácí přežvýkavci (nejčastěji skot, ovce)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Přenos: pakomárci (</a:t>
            </a:r>
            <a:r>
              <a:rPr lang="cs-CZ" altLang="cs-CZ" sz="2000" i="1" dirty="0" err="1">
                <a:solidFill>
                  <a:srgbClr val="0000FF"/>
                </a:solidFill>
              </a:rPr>
              <a:t>Culicoides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spp</a:t>
            </a:r>
            <a:r>
              <a:rPr lang="cs-CZ" altLang="cs-CZ" sz="2000" dirty="0">
                <a:solidFill>
                  <a:srgbClr val="0000FF"/>
                </a:solidFill>
              </a:rPr>
              <a:t>.)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Onemocnění zvířat: vysoká horečka, nechutenství, hubnutí, pokles dojivosti až o 50%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Teratogenní působení: nákaza intrauterinně (vertikální přenos), novorozená mláďata trpí různými deformitami včetně skoliózy, </a:t>
            </a:r>
            <a:r>
              <a:rPr lang="cs-CZ" altLang="cs-CZ" sz="2000" dirty="0" err="1">
                <a:solidFill>
                  <a:srgbClr val="0000FF"/>
                </a:solidFill>
              </a:rPr>
              <a:t>tortikollitidy</a:t>
            </a:r>
            <a:r>
              <a:rPr lang="cs-CZ" altLang="cs-CZ" sz="2000" dirty="0">
                <a:solidFill>
                  <a:srgbClr val="0000FF"/>
                </a:solidFill>
              </a:rPr>
              <a:t> a </a:t>
            </a:r>
            <a:r>
              <a:rPr lang="cs-CZ" altLang="cs-CZ" sz="2000" dirty="0" err="1">
                <a:solidFill>
                  <a:srgbClr val="0000FF"/>
                </a:solidFill>
              </a:rPr>
              <a:t>hydrocephalu</a:t>
            </a:r>
            <a:r>
              <a:rPr lang="cs-CZ" altLang="cs-CZ" sz="2000" dirty="0">
                <a:solidFill>
                  <a:srgbClr val="0000FF"/>
                </a:solidFill>
              </a:rPr>
              <a:t>. 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Rozšíření: nákaza poprvé zjištěna v roce 2011 v Německu a Nizozemí, Velká Británie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Prevence: dostupná vakcína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11A0AC-EB0B-4191-93A3-835772D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23" y="0"/>
            <a:ext cx="4409089" cy="30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833" y="478973"/>
            <a:ext cx="3817167" cy="618308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altLang="cs-CZ" sz="3600" b="1" dirty="0" err="1">
                <a:solidFill>
                  <a:srgbClr val="0033CC"/>
                </a:solidFill>
              </a:rPr>
              <a:t>Bluetongue</a:t>
            </a:r>
            <a:r>
              <a:rPr lang="cs-CZ" altLang="cs-CZ" sz="3600" b="1" dirty="0">
                <a:solidFill>
                  <a:srgbClr val="0033CC"/>
                </a:solidFill>
              </a:rPr>
              <a:t> virus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0176B5-0C31-432A-B546-8A472EF76076}"/>
              </a:ext>
            </a:extLst>
          </p:cNvPr>
          <p:cNvSpPr txBox="1">
            <a:spLocks noChangeArrowheads="1"/>
          </p:cNvSpPr>
          <p:nvPr/>
        </p:nvSpPr>
        <p:spPr>
          <a:xfrm>
            <a:off x="754833" y="1500128"/>
            <a:ext cx="10515600" cy="44650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Čel: </a:t>
            </a:r>
            <a:r>
              <a:rPr lang="cs-CZ" altLang="cs-CZ" sz="2000" i="1" dirty="0" err="1">
                <a:solidFill>
                  <a:srgbClr val="0000FF"/>
                </a:solidFill>
              </a:rPr>
              <a:t>Reoviridae</a:t>
            </a:r>
            <a:r>
              <a:rPr lang="cs-CZ" altLang="cs-CZ" sz="2000" i="1" dirty="0">
                <a:solidFill>
                  <a:srgbClr val="0000FF"/>
                </a:solidFill>
              </a:rPr>
              <a:t> </a:t>
            </a:r>
            <a:r>
              <a:rPr lang="cs-CZ" altLang="cs-CZ" sz="2000" dirty="0">
                <a:solidFill>
                  <a:srgbClr val="0000FF"/>
                </a:solidFill>
              </a:rPr>
              <a:t>(rod </a:t>
            </a:r>
            <a:r>
              <a:rPr lang="cs-CZ" altLang="cs-CZ" sz="2000" dirty="0" err="1">
                <a:solidFill>
                  <a:srgbClr val="0000FF"/>
                </a:solidFill>
              </a:rPr>
              <a:t>Orbivirus</a:t>
            </a:r>
            <a:r>
              <a:rPr lang="cs-CZ" altLang="cs-CZ" sz="2000" dirty="0">
                <a:solidFill>
                  <a:srgbClr val="0000FF"/>
                </a:solidFill>
              </a:rPr>
              <a:t>) , angl. název </a:t>
            </a:r>
            <a:r>
              <a:rPr lang="cs-CZ" altLang="cs-CZ" sz="2000" dirty="0" err="1">
                <a:solidFill>
                  <a:srgbClr val="0000FF"/>
                </a:solidFill>
              </a:rPr>
              <a:t>bluetongue</a:t>
            </a:r>
            <a:r>
              <a:rPr lang="cs-CZ" altLang="cs-CZ" sz="2000" dirty="0">
                <a:solidFill>
                  <a:srgbClr val="0000FF"/>
                </a:solidFill>
              </a:rPr>
              <a:t> odvozen od cyanózy jazyka</a:t>
            </a:r>
            <a:endParaRPr lang="cs-CZ" altLang="cs-CZ" sz="20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Zdroj: domácí a volně žijící přežvýkavci (Jelenec), Velbloudovití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Přenos: pakomárci (</a:t>
            </a:r>
            <a:r>
              <a:rPr lang="cs-CZ" altLang="cs-CZ" sz="2000" i="1" dirty="0" err="1">
                <a:solidFill>
                  <a:srgbClr val="0000FF"/>
                </a:solidFill>
              </a:rPr>
              <a:t>Culicoides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spp</a:t>
            </a:r>
            <a:r>
              <a:rPr lang="cs-CZ" altLang="cs-CZ" sz="2000" dirty="0">
                <a:solidFill>
                  <a:srgbClr val="0000FF"/>
                </a:solidFill>
              </a:rPr>
              <a:t>.)</a:t>
            </a:r>
          </a:p>
          <a:p>
            <a:pPr marL="7200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Onemocnění zvířat:  </a:t>
            </a:r>
            <a:r>
              <a:rPr lang="cs-CZ" altLang="cs-CZ" sz="2000" b="1" u="sng" dirty="0">
                <a:solidFill>
                  <a:srgbClr val="0000FF"/>
                </a:solidFill>
              </a:rPr>
              <a:t>katarální horečka ovcí </a:t>
            </a:r>
            <a:r>
              <a:rPr lang="cs-CZ" altLang="cs-CZ" sz="2000" dirty="0">
                <a:solidFill>
                  <a:srgbClr val="0000FF"/>
                </a:solidFill>
              </a:rPr>
              <a:t>- projevuje se horečkou, záněty a otoky hlavy, víček, uší a všech sliznic. Zejména na sliznici dutiny ústní se objevují </a:t>
            </a:r>
            <a:r>
              <a:rPr lang="cs-CZ" altLang="cs-CZ" sz="2000" dirty="0" err="1">
                <a:solidFill>
                  <a:srgbClr val="0000FF"/>
                </a:solidFill>
              </a:rPr>
              <a:t>krváceniny</a:t>
            </a:r>
            <a:r>
              <a:rPr lang="cs-CZ" altLang="cs-CZ" sz="2000" dirty="0">
                <a:solidFill>
                  <a:srgbClr val="0000FF"/>
                </a:solidFill>
              </a:rPr>
              <a:t> a vředy.  </a:t>
            </a:r>
          </a:p>
          <a:p>
            <a:pPr>
              <a:lnSpc>
                <a:spcPct val="80000"/>
              </a:lnSpc>
              <a:defRPr/>
            </a:pP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000" dirty="0">
                <a:solidFill>
                  <a:srgbClr val="0000FF"/>
                </a:solidFill>
              </a:rPr>
              <a:t>Rozšíření: kosmopolitní (omezeno výskytem </a:t>
            </a:r>
            <a:r>
              <a:rPr lang="cs-CZ" altLang="cs-CZ" sz="2000" dirty="0" err="1">
                <a:solidFill>
                  <a:srgbClr val="0000FF"/>
                </a:solidFill>
              </a:rPr>
              <a:t>vekora</a:t>
            </a:r>
            <a:r>
              <a:rPr lang="cs-CZ" altLang="cs-CZ" sz="2000" dirty="0">
                <a:solidFill>
                  <a:srgbClr val="0000FF"/>
                </a:solidFill>
              </a:rPr>
              <a:t> a zeměpisnou šířkou), poprvé v České republice v roce 2007, dnes </a:t>
            </a:r>
            <a:r>
              <a:rPr lang="cs-CZ" altLang="cs-CZ" sz="2000" dirty="0" err="1">
                <a:solidFill>
                  <a:srgbClr val="0000FF"/>
                </a:solidFill>
              </a:rPr>
              <a:t>epizoocie</a:t>
            </a:r>
            <a:r>
              <a:rPr lang="cs-CZ" altLang="cs-CZ" sz="2000" dirty="0">
                <a:solidFill>
                  <a:srgbClr val="0000FF"/>
                </a:solidFill>
              </a:rPr>
              <a:t> zejména v západní Evropě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71CA67-E84D-43BB-A378-A63CE7C1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40" y="1945906"/>
            <a:ext cx="1865651" cy="17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097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6</TotalTime>
  <Words>429</Words>
  <Application>Microsoft Office PowerPoint</Application>
  <PresentationFormat>Širokoúhlá obrazovka</PresentationFormat>
  <Paragraphs>61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Prezentace_MU_CZ</vt:lpstr>
      <vt:lpstr>Ostatní viry přenášené hematofágy</vt:lpstr>
      <vt:lpstr>Rhabdoviridae: Vesiculovirus</vt:lpstr>
      <vt:lpstr>VSV: vezikulární stomatitida koně</vt:lpstr>
      <vt:lpstr>Prezentace aplikace PowerPoint</vt:lpstr>
      <vt:lpstr>ASF: Epidemická situace ve světě</vt:lpstr>
      <vt:lpstr>Přenos ASF</vt:lpstr>
      <vt:lpstr>Prezentace aplikace PowerPoint</vt:lpstr>
      <vt:lpstr>Schmallenberg virus (SBV)</vt:lpstr>
      <vt:lpstr>Bluetongue virus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</dc:creator>
  <cp:lastModifiedBy>rudolf</cp:lastModifiedBy>
  <cp:revision>6</cp:revision>
  <cp:lastPrinted>1601-01-01T00:00:00Z</cp:lastPrinted>
  <dcterms:created xsi:type="dcterms:W3CDTF">2023-02-14T11:54:02Z</dcterms:created>
  <dcterms:modified xsi:type="dcterms:W3CDTF">2024-06-25T10:01:46Z</dcterms:modified>
</cp:coreProperties>
</file>