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63"/>
  </p:notesMasterIdLst>
  <p:handoutMasterIdLst>
    <p:handoutMasterId r:id="rId64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317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AF3F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9" autoAdjust="0"/>
    <p:restoredTop sz="95768" autoAdjust="0"/>
  </p:normalViewPr>
  <p:slideViewPr>
    <p:cSldViewPr snapToGrid="0">
      <p:cViewPr varScale="1">
        <p:scale>
          <a:sx n="88" d="100"/>
          <a:sy n="88" d="100"/>
        </p:scale>
        <p:origin x="490" y="6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B0F7ADA8-E0D8-E140-B3EB-7B177B99ED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84321F44-F4CD-1342-9190-83F802717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82366C8-899C-3046-9F1A-E4AA93091E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2C8EF9BC-CA15-F749-AE84-143521C1B7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CDFB5469-7B43-0D44-819F-C70413523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3839D93F-D054-0C49-B5BA-33CA7A41AA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E1F77B3-EBC6-1040-9535-33D9549B74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797919FE-C3ED-C14E-AED0-882F98229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4329B9F-B123-B646-A47E-27058DD10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1109301E-D1AD-0B43-976E-29DC995E1D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DE62B41-48ED-D243-8CF8-571E1EC807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2E98577-C944-7148-9D17-F5F41F0E8A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cs.wikipedia.org/wiki/Soubor:Sestamalattia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cs.wikipedia.org/wiki/Soubor:Sestamalattia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e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wikiskripta.eu/index.php/Soubor:Hand_Foot_Mouth_Disease.png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0.jpeg"/><Relationship Id="rId4" Type="http://schemas.openxmlformats.org/officeDocument/2006/relationships/hyperlink" Target="http://upload.wikimedia.org/wikipedia/commons/b/bc/HFMD_soft_palete_oropharynx.jpg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00DC"/>
                </a:solidFill>
              </a:rPr>
              <a:t>Viral</a:t>
            </a:r>
            <a:r>
              <a:rPr lang="cs-CZ" dirty="0">
                <a:solidFill>
                  <a:srgbClr val="0000DC"/>
                </a:solidFill>
              </a:rPr>
              <a:t> </a:t>
            </a:r>
            <a:r>
              <a:rPr lang="cs-CZ" dirty="0" err="1">
                <a:solidFill>
                  <a:srgbClr val="0000DC"/>
                </a:solidFill>
              </a:rPr>
              <a:t>antroponoses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Virové </a:t>
            </a:r>
            <a:r>
              <a:rPr lang="cs-CZ" dirty="0" err="1"/>
              <a:t>antroponózy</a:t>
            </a:r>
            <a:endParaRPr lang="cs-CZ" dirty="0"/>
          </a:p>
        </p:txBody>
      </p:sp>
      <p:pic>
        <p:nvPicPr>
          <p:cNvPr id="7" name="Obrázek 6"/>
          <p:cNvPicPr/>
          <p:nvPr/>
        </p:nvPicPr>
        <p:blipFill>
          <a:blip r:embed="rId2"/>
          <a:stretch>
            <a:fillRect/>
          </a:stretch>
        </p:blipFill>
        <p:spPr>
          <a:xfrm>
            <a:off x="2743198" y="5130981"/>
            <a:ext cx="6505304" cy="90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Varice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1" y="836614"/>
            <a:ext cx="3694113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4943475" y="6237288"/>
            <a:ext cx="5283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http://www1.lf1.cuni.cz/~hrozs/elern01/syhfm1.htm</a:t>
            </a:r>
          </a:p>
        </p:txBody>
      </p:sp>
    </p:spTree>
    <p:extLst>
      <p:ext uri="{BB962C8B-B14F-4D97-AF65-F5344CB8AC3E}">
        <p14:creationId xmlns:p14="http://schemas.microsoft.com/office/powerpoint/2010/main" val="3254919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 noChangeArrowheads="1"/>
          </p:cNvSpPr>
          <p:nvPr>
            <p:ph type="title"/>
          </p:nvPr>
        </p:nvSpPr>
        <p:spPr>
          <a:xfrm>
            <a:off x="2031048" y="58692"/>
            <a:ext cx="4395878" cy="706438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altLang="cs-CZ" sz="3200">
                <a:solidFill>
                  <a:srgbClr val="0000FF"/>
                </a:solidFill>
              </a:rPr>
              <a:t>HHV-3 varicella-zoster</a:t>
            </a:r>
            <a:endParaRPr lang="cs-CZ" altLang="cs-CZ" sz="2800">
              <a:solidFill>
                <a:srgbClr val="0000FF"/>
              </a:solidFill>
            </a:endParaRPr>
          </a:p>
        </p:txBody>
      </p:sp>
      <p:sp>
        <p:nvSpPr>
          <p:cNvPr id="12291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134983" y="521290"/>
            <a:ext cx="12583886" cy="5545137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Onemocnění: </a:t>
            </a:r>
            <a:r>
              <a:rPr lang="cs-CZ" altLang="cs-CZ" sz="2400" dirty="0">
                <a:solidFill>
                  <a:srgbClr val="0000DC"/>
                </a:solidFill>
              </a:rPr>
              <a:t>pásový opar (herpes </a:t>
            </a:r>
            <a:r>
              <a:rPr lang="cs-CZ" altLang="cs-CZ" sz="2400" dirty="0" err="1">
                <a:solidFill>
                  <a:srgbClr val="0000DC"/>
                </a:solidFill>
              </a:rPr>
              <a:t>zoster</a:t>
            </a:r>
            <a:r>
              <a:rPr lang="cs-CZ" altLang="cs-CZ" sz="2400" dirty="0">
                <a:solidFill>
                  <a:srgbClr val="0000DC"/>
                </a:solidFill>
              </a:rPr>
              <a:t>)</a:t>
            </a:r>
            <a:r>
              <a:rPr lang="cs-CZ" altLang="cs-CZ" sz="1600" dirty="0">
                <a:solidFill>
                  <a:srgbClr val="0000DC"/>
                </a:solidFill>
              </a:rPr>
              <a:t>: zánětlivé onemocnění spinálních ganglií a zadních kořenů míšních nervů projevující se kožní erupcí a provázené výraznou bolestivostí</a:t>
            </a:r>
          </a:p>
          <a:p>
            <a:pPr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Etiopatogeneze: po primární generalizované infekci (varicela), zůstává v latentní formě v dorzálních spinálních gangliích a reaktivací vyvolává herpes-</a:t>
            </a:r>
            <a:r>
              <a:rPr lang="cs-CZ" altLang="cs-CZ" sz="1600" dirty="0" err="1">
                <a:solidFill>
                  <a:srgbClr val="0000DC"/>
                </a:solidFill>
              </a:rPr>
              <a:t>zoster</a:t>
            </a:r>
            <a:r>
              <a:rPr lang="cs-CZ" altLang="cs-CZ" sz="1600" dirty="0">
                <a:solidFill>
                  <a:srgbClr val="0000DC"/>
                </a:solidFill>
              </a:rPr>
              <a:t>.</a:t>
            </a:r>
          </a:p>
          <a:p>
            <a:pPr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Epidemiologie: výskyt sporadický, celoroční, 60% onemocnění u osob starších 45 let, </a:t>
            </a:r>
            <a:r>
              <a:rPr lang="cs-CZ" altLang="cs-CZ" sz="1600" dirty="0" err="1">
                <a:solidFill>
                  <a:srgbClr val="0000DC"/>
                </a:solidFill>
              </a:rPr>
              <a:t>zoster</a:t>
            </a:r>
            <a:r>
              <a:rPr lang="cs-CZ" altLang="cs-CZ" sz="1600" dirty="0">
                <a:solidFill>
                  <a:srgbClr val="0000DC"/>
                </a:solidFill>
              </a:rPr>
              <a:t> méně nakažlivý než varicela.</a:t>
            </a:r>
          </a:p>
          <a:p>
            <a:pPr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Inkubační doba: 3-7 dnů</a:t>
            </a:r>
          </a:p>
          <a:p>
            <a:pPr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Klinický obraz: během 1-4 dnů erupce puchýřků, lokalizace odpovídá průběhu periferních nervů, které mají vztah k dorzálním gangliím, vezikuly se hojí krustami během 1-3 týdnů</a:t>
            </a:r>
          </a:p>
          <a:p>
            <a:pPr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Výskyt nejčastěji v bederní a  hrudní krajině, vzácně postižen i trojklanný nerv</a:t>
            </a:r>
          </a:p>
          <a:p>
            <a:pPr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Komplikací je akutní neuralgie a </a:t>
            </a:r>
            <a:r>
              <a:rPr lang="cs-CZ" altLang="cs-CZ" sz="1600" dirty="0" err="1">
                <a:solidFill>
                  <a:srgbClr val="0000DC"/>
                </a:solidFill>
              </a:rPr>
              <a:t>postherpetická</a:t>
            </a:r>
            <a:r>
              <a:rPr lang="cs-CZ" altLang="cs-CZ" sz="1600" dirty="0">
                <a:solidFill>
                  <a:srgbClr val="0000DC"/>
                </a:solidFill>
              </a:rPr>
              <a:t> neuralgie (po zhojení kožních projevů) </a:t>
            </a:r>
          </a:p>
          <a:p>
            <a:pPr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U </a:t>
            </a:r>
            <a:r>
              <a:rPr lang="cs-CZ" altLang="cs-CZ" sz="1600" dirty="0" err="1">
                <a:solidFill>
                  <a:srgbClr val="0000DC"/>
                </a:solidFill>
              </a:rPr>
              <a:t>imunosuprimovaných</a:t>
            </a:r>
            <a:r>
              <a:rPr lang="cs-CZ" altLang="cs-CZ" sz="1600" dirty="0">
                <a:solidFill>
                  <a:srgbClr val="0000DC"/>
                </a:solidFill>
              </a:rPr>
              <a:t> </a:t>
            </a:r>
            <a:r>
              <a:rPr lang="cs-CZ" altLang="cs-CZ" sz="1600" dirty="0" err="1">
                <a:solidFill>
                  <a:srgbClr val="0000DC"/>
                </a:solidFill>
              </a:rPr>
              <a:t>zoster</a:t>
            </a:r>
            <a:r>
              <a:rPr lang="cs-CZ" altLang="cs-CZ" sz="1600" dirty="0">
                <a:solidFill>
                  <a:srgbClr val="0000DC"/>
                </a:solidFill>
              </a:rPr>
              <a:t> primárně diseminovaný nebo generalizovaný (hemoragické a nekrotické projevy)</a:t>
            </a:r>
          </a:p>
          <a:p>
            <a:pPr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Léčba: symptomatická, vitamin B, </a:t>
            </a:r>
            <a:r>
              <a:rPr lang="cs-CZ" altLang="cs-CZ" sz="1600" dirty="0" err="1">
                <a:solidFill>
                  <a:srgbClr val="0000DC"/>
                </a:solidFill>
              </a:rPr>
              <a:t>aciklovir</a:t>
            </a:r>
            <a:r>
              <a:rPr lang="cs-CZ" altLang="cs-CZ" sz="1600" dirty="0">
                <a:solidFill>
                  <a:srgbClr val="0000DC"/>
                </a:solidFill>
              </a:rPr>
              <a:t> </a:t>
            </a:r>
            <a:r>
              <a:rPr lang="cs-CZ" altLang="cs-CZ" sz="1400" dirty="0">
                <a:solidFill>
                  <a:srgbClr val="0000DC"/>
                </a:solidFill>
              </a:rPr>
              <a:t>(</a:t>
            </a:r>
            <a:r>
              <a:rPr lang="cs-CZ" altLang="cs-CZ" sz="1400" dirty="0" err="1">
                <a:solidFill>
                  <a:srgbClr val="0000DC"/>
                </a:solidFill>
              </a:rPr>
              <a:t>Zovirax</a:t>
            </a:r>
            <a:r>
              <a:rPr lang="cs-CZ" altLang="cs-CZ" sz="1400" dirty="0">
                <a:solidFill>
                  <a:srgbClr val="0000DC"/>
                </a:solidFill>
              </a:rPr>
              <a:t>, </a:t>
            </a:r>
            <a:r>
              <a:rPr lang="cs-CZ" altLang="cs-CZ" sz="1400" dirty="0" err="1">
                <a:solidFill>
                  <a:srgbClr val="0000DC"/>
                </a:solidFill>
              </a:rPr>
              <a:t>Herpesin</a:t>
            </a:r>
            <a:r>
              <a:rPr lang="cs-CZ" altLang="cs-CZ" sz="1400" dirty="0">
                <a:solidFill>
                  <a:srgbClr val="0000DC"/>
                </a:solidFill>
              </a:rPr>
              <a:t>, </a:t>
            </a:r>
            <a:r>
              <a:rPr lang="cs-CZ" altLang="cs-CZ" sz="1400" dirty="0" err="1">
                <a:solidFill>
                  <a:srgbClr val="0000DC"/>
                </a:solidFill>
              </a:rPr>
              <a:t>Provirsan</a:t>
            </a:r>
            <a:r>
              <a:rPr lang="cs-CZ" altLang="cs-CZ" sz="1400" dirty="0">
                <a:solidFill>
                  <a:srgbClr val="0000DC"/>
                </a:solidFill>
              </a:rPr>
              <a:t>),</a:t>
            </a:r>
            <a:r>
              <a:rPr lang="cs-CZ" altLang="cs-CZ" sz="1600" dirty="0">
                <a:solidFill>
                  <a:srgbClr val="0000DC"/>
                </a:solidFill>
              </a:rPr>
              <a:t> </a:t>
            </a:r>
            <a:r>
              <a:rPr lang="cs-CZ" altLang="cs-CZ" sz="1600" dirty="0" err="1">
                <a:solidFill>
                  <a:srgbClr val="0000DC"/>
                </a:solidFill>
              </a:rPr>
              <a:t>valaciklovir</a:t>
            </a:r>
            <a:r>
              <a:rPr lang="cs-CZ" altLang="cs-CZ" sz="1600" dirty="0">
                <a:solidFill>
                  <a:srgbClr val="0000DC"/>
                </a:solidFill>
              </a:rPr>
              <a:t> </a:t>
            </a:r>
            <a:r>
              <a:rPr lang="cs-CZ" altLang="cs-CZ" sz="1400" dirty="0">
                <a:solidFill>
                  <a:srgbClr val="0000DC"/>
                </a:solidFill>
              </a:rPr>
              <a:t>(</a:t>
            </a:r>
            <a:r>
              <a:rPr lang="cs-CZ" altLang="cs-CZ" sz="1400" dirty="0" err="1">
                <a:solidFill>
                  <a:srgbClr val="0000DC"/>
                </a:solidFill>
              </a:rPr>
              <a:t>Valtrex</a:t>
            </a:r>
            <a:r>
              <a:rPr lang="cs-CZ" altLang="cs-CZ" sz="1400" dirty="0">
                <a:solidFill>
                  <a:srgbClr val="0000DC"/>
                </a:solidFill>
              </a:rPr>
              <a:t>),</a:t>
            </a:r>
            <a:r>
              <a:rPr lang="cs-CZ" altLang="cs-CZ" sz="1600" dirty="0">
                <a:solidFill>
                  <a:srgbClr val="0000DC"/>
                </a:solidFill>
              </a:rPr>
              <a:t> kortikoidy (encefalitida, purpura, pneumonie)</a:t>
            </a:r>
          </a:p>
          <a:p>
            <a:pPr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Prevence: očkování proti varicele by mohlo snížit incidenci HZ v pozdějším věku. U starší generace je jedinou prevencí očkování živou </a:t>
            </a:r>
            <a:r>
              <a:rPr lang="cs-CZ" altLang="cs-CZ" sz="1600" dirty="0" err="1">
                <a:solidFill>
                  <a:srgbClr val="0000DC"/>
                </a:solidFill>
              </a:rPr>
              <a:t>atenuovanou</a:t>
            </a:r>
            <a:r>
              <a:rPr lang="cs-CZ" altLang="cs-CZ" sz="1600" dirty="0">
                <a:solidFill>
                  <a:srgbClr val="0000DC"/>
                </a:solidFill>
              </a:rPr>
              <a:t> vakcínou (ZOSTAVAX)</a:t>
            </a:r>
          </a:p>
          <a:p>
            <a:pPr>
              <a:buFontTx/>
              <a:buNone/>
            </a:pPr>
            <a:endParaRPr lang="cs-CZ" altLang="cs-CZ" sz="1600" dirty="0">
              <a:solidFill>
                <a:srgbClr val="0000DC"/>
              </a:solidFill>
            </a:endParaRPr>
          </a:p>
          <a:p>
            <a:pPr>
              <a:buFontTx/>
              <a:buNone/>
            </a:pPr>
            <a:endParaRPr lang="cs-CZ" altLang="cs-CZ" sz="1600" dirty="0">
              <a:solidFill>
                <a:srgbClr val="0000DC"/>
              </a:solidFill>
            </a:endParaRPr>
          </a:p>
          <a:p>
            <a:pPr>
              <a:buFontTx/>
              <a:buNone/>
            </a:pPr>
            <a:endParaRPr lang="cs-CZ" altLang="cs-CZ" sz="1600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543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 noChangeArrowheads="1"/>
          </p:cNvSpPr>
          <p:nvPr>
            <p:ph type="title"/>
          </p:nvPr>
        </p:nvSpPr>
        <p:spPr>
          <a:xfrm>
            <a:off x="3403056" y="155848"/>
            <a:ext cx="3285127" cy="720725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altLang="cs-CZ" sz="3200">
                <a:solidFill>
                  <a:srgbClr val="0000FF"/>
                </a:solidFill>
              </a:rPr>
              <a:t>HHV-4 (EB virus)</a:t>
            </a:r>
          </a:p>
        </p:txBody>
      </p:sp>
      <p:sp>
        <p:nvSpPr>
          <p:cNvPr id="13315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557348" y="1137830"/>
            <a:ext cx="10833463" cy="54721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1800" b="1" dirty="0">
                <a:solidFill>
                  <a:srgbClr val="0000DC"/>
                </a:solidFill>
              </a:rPr>
              <a:t>Onemocnění:</a:t>
            </a:r>
            <a:r>
              <a:rPr lang="cs-CZ" altLang="cs-CZ" sz="1800" dirty="0">
                <a:solidFill>
                  <a:srgbClr val="0000DC"/>
                </a:solidFill>
              </a:rPr>
              <a:t> </a:t>
            </a:r>
            <a:r>
              <a:rPr lang="cs-CZ" altLang="cs-CZ" sz="2400" b="1" dirty="0">
                <a:solidFill>
                  <a:srgbClr val="0000DC"/>
                </a:solidFill>
              </a:rPr>
              <a:t>infekční mononukleóza</a:t>
            </a:r>
            <a:r>
              <a:rPr lang="cs-CZ" altLang="cs-CZ" sz="1800" b="1" dirty="0">
                <a:solidFill>
                  <a:srgbClr val="0000DC"/>
                </a:solidFill>
              </a:rPr>
              <a:t> </a:t>
            </a:r>
            <a:r>
              <a:rPr lang="cs-CZ" altLang="cs-CZ" sz="1800" dirty="0">
                <a:solidFill>
                  <a:srgbClr val="0000DC"/>
                </a:solidFill>
              </a:rPr>
              <a:t>- akutní onemocnění provázené horečnatým stavem a </a:t>
            </a:r>
            <a:r>
              <a:rPr lang="cs-CZ" altLang="cs-CZ" sz="1800" dirty="0" err="1">
                <a:solidFill>
                  <a:srgbClr val="0000DC"/>
                </a:solidFill>
              </a:rPr>
              <a:t>pseudomembranózní</a:t>
            </a:r>
            <a:r>
              <a:rPr lang="cs-CZ" altLang="cs-CZ" sz="1800" dirty="0">
                <a:solidFill>
                  <a:srgbClr val="0000DC"/>
                </a:solidFill>
              </a:rPr>
              <a:t> angínou, krční lymfadenopatií, </a:t>
            </a:r>
            <a:r>
              <a:rPr lang="cs-CZ" altLang="cs-CZ" sz="1800" dirty="0" err="1">
                <a:solidFill>
                  <a:srgbClr val="0000DC"/>
                </a:solidFill>
              </a:rPr>
              <a:t>hepatosplenomegálií</a:t>
            </a:r>
            <a:r>
              <a:rPr lang="cs-CZ" altLang="cs-CZ" sz="1800" dirty="0">
                <a:solidFill>
                  <a:srgbClr val="0000DC"/>
                </a:solidFill>
              </a:rPr>
              <a:t> a nálezem atypických lymfocytů v krvi</a:t>
            </a:r>
          </a:p>
          <a:p>
            <a:pPr eaLnBrk="1" hangingPunct="1">
              <a:buFontTx/>
              <a:buNone/>
            </a:pPr>
            <a:r>
              <a:rPr lang="cs-CZ" altLang="cs-CZ" sz="1800" b="1" dirty="0">
                <a:solidFill>
                  <a:srgbClr val="0000DC"/>
                </a:solidFill>
              </a:rPr>
              <a:t>Epidemiologie: </a:t>
            </a:r>
            <a:r>
              <a:rPr lang="cs-CZ" altLang="cs-CZ" sz="1800" dirty="0">
                <a:solidFill>
                  <a:srgbClr val="0000DC"/>
                </a:solidFill>
              </a:rPr>
              <a:t>sporadický výskyt (malé epidemie-školy, internáty, dětské domovy), socioekonomické podmínky (Afrika 100%, u nás 50% dětí před 5. rokem), u většiny probíhá infekce </a:t>
            </a:r>
            <a:r>
              <a:rPr lang="cs-CZ" altLang="cs-CZ" sz="1800" dirty="0" err="1">
                <a:solidFill>
                  <a:srgbClr val="0000DC"/>
                </a:solidFill>
              </a:rPr>
              <a:t>subklinicky</a:t>
            </a:r>
            <a:endParaRPr lang="cs-CZ" altLang="cs-CZ" sz="1800" dirty="0">
              <a:solidFill>
                <a:srgbClr val="0000DC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1800" b="1" dirty="0">
                <a:solidFill>
                  <a:srgbClr val="0000DC"/>
                </a:solidFill>
              </a:rPr>
              <a:t>Etiopatogeneze: </a:t>
            </a:r>
            <a:r>
              <a:rPr lang="cs-CZ" altLang="cs-CZ" sz="1800" dirty="0">
                <a:solidFill>
                  <a:srgbClr val="0000DC"/>
                </a:solidFill>
              </a:rPr>
              <a:t>napadá B-lymfocyty hostitele, reaktivace subklinická </a:t>
            </a:r>
          </a:p>
          <a:p>
            <a:pPr eaLnBrk="1" hangingPunct="1">
              <a:buFontTx/>
              <a:buNone/>
            </a:pPr>
            <a:r>
              <a:rPr lang="cs-CZ" altLang="cs-CZ" sz="1800" b="1" dirty="0">
                <a:solidFill>
                  <a:srgbClr val="0000DC"/>
                </a:solidFill>
              </a:rPr>
              <a:t>Přenos: </a:t>
            </a:r>
            <a:r>
              <a:rPr lang="cs-CZ" altLang="cs-CZ" sz="1800" dirty="0">
                <a:solidFill>
                  <a:srgbClr val="0000DC"/>
                </a:solidFill>
              </a:rPr>
              <a:t>virus vylučován slinami (</a:t>
            </a:r>
            <a:r>
              <a:rPr lang="en-US" altLang="cs-CZ" sz="1800" dirty="0">
                <a:solidFill>
                  <a:srgbClr val="0000DC"/>
                </a:solidFill>
                <a:cs typeface="Arial" panose="020B0604020202020204" pitchFamily="34" charset="0"/>
              </a:rPr>
              <a:t>'</a:t>
            </a:r>
            <a:r>
              <a:rPr lang="cs-CZ" altLang="cs-CZ" sz="1800" dirty="0" err="1">
                <a:solidFill>
                  <a:srgbClr val="0000DC"/>
                </a:solidFill>
              </a:rPr>
              <a:t>kissing</a:t>
            </a:r>
            <a:r>
              <a:rPr lang="cs-CZ" altLang="cs-CZ" sz="1800" dirty="0">
                <a:solidFill>
                  <a:srgbClr val="0000DC"/>
                </a:solidFill>
              </a:rPr>
              <a:t> </a:t>
            </a:r>
            <a:r>
              <a:rPr lang="cs-CZ" altLang="cs-CZ" sz="1800" dirty="0" err="1">
                <a:solidFill>
                  <a:srgbClr val="0000DC"/>
                </a:solidFill>
              </a:rPr>
              <a:t>disease</a:t>
            </a:r>
            <a:r>
              <a:rPr lang="en-US" altLang="cs-CZ" sz="1800" dirty="0">
                <a:solidFill>
                  <a:srgbClr val="0000DC"/>
                </a:solidFill>
                <a:cs typeface="Arial" panose="020B0604020202020204" pitchFamily="34" charset="0"/>
              </a:rPr>
              <a:t>'</a:t>
            </a:r>
            <a:r>
              <a:rPr lang="cs-CZ" altLang="cs-CZ" sz="1800" dirty="0">
                <a:solidFill>
                  <a:srgbClr val="0000DC"/>
                </a:solidFill>
              </a:rPr>
              <a:t>), přenos přímým kontaktem, zdrojem nákazy je nemocný člověk i zdravý nosič (u 15-25% zdravých EBV </a:t>
            </a:r>
            <a:r>
              <a:rPr lang="cs-CZ" altLang="cs-CZ" sz="1800" dirty="0" err="1">
                <a:solidFill>
                  <a:srgbClr val="0000DC"/>
                </a:solidFill>
              </a:rPr>
              <a:t>séropozitivních</a:t>
            </a:r>
            <a:r>
              <a:rPr lang="cs-CZ" altLang="cs-CZ" sz="1800" dirty="0">
                <a:solidFill>
                  <a:srgbClr val="0000DC"/>
                </a:solidFill>
              </a:rPr>
              <a:t> lze v </a:t>
            </a:r>
            <a:r>
              <a:rPr lang="cs-CZ" altLang="cs-CZ" sz="1800" dirty="0" err="1">
                <a:solidFill>
                  <a:srgbClr val="0000DC"/>
                </a:solidFill>
              </a:rPr>
              <a:t>orofaryngeálním</a:t>
            </a:r>
            <a:r>
              <a:rPr lang="cs-CZ" altLang="cs-CZ" sz="1800" dirty="0">
                <a:solidFill>
                  <a:srgbClr val="0000DC"/>
                </a:solidFill>
              </a:rPr>
              <a:t> sekretu detegovat virus), možný přenos transfúzí.</a:t>
            </a:r>
          </a:p>
          <a:p>
            <a:pPr eaLnBrk="1" hangingPunct="1">
              <a:buFontTx/>
              <a:buNone/>
            </a:pPr>
            <a:r>
              <a:rPr lang="cs-CZ" altLang="cs-CZ" sz="1800" dirty="0">
                <a:solidFill>
                  <a:srgbClr val="0000DC"/>
                </a:solidFill>
              </a:rPr>
              <a:t>Souvislost s přenosem </a:t>
            </a:r>
            <a:r>
              <a:rPr lang="cs-CZ" altLang="cs-CZ" sz="1800" dirty="0" err="1">
                <a:solidFill>
                  <a:srgbClr val="0000DC"/>
                </a:solidFill>
              </a:rPr>
              <a:t>Burkittova</a:t>
            </a:r>
            <a:r>
              <a:rPr lang="cs-CZ" altLang="cs-CZ" sz="1800" dirty="0">
                <a:solidFill>
                  <a:srgbClr val="0000DC"/>
                </a:solidFill>
              </a:rPr>
              <a:t> lymfomu (Afrika) a </a:t>
            </a:r>
            <a:r>
              <a:rPr lang="cs-CZ" altLang="cs-CZ" sz="1800" dirty="0" err="1">
                <a:solidFill>
                  <a:srgbClr val="0000DC"/>
                </a:solidFill>
              </a:rPr>
              <a:t>nasofaryngeálního</a:t>
            </a:r>
            <a:r>
              <a:rPr lang="cs-CZ" altLang="cs-CZ" sz="1800" dirty="0">
                <a:solidFill>
                  <a:srgbClr val="0000DC"/>
                </a:solidFill>
              </a:rPr>
              <a:t> karcinomu (latentní infekce)</a:t>
            </a:r>
          </a:p>
          <a:p>
            <a:pPr eaLnBrk="1" hangingPunct="1">
              <a:buFontTx/>
              <a:buNone/>
            </a:pPr>
            <a:r>
              <a:rPr lang="cs-CZ" altLang="cs-CZ" sz="1800" dirty="0">
                <a:solidFill>
                  <a:srgbClr val="0000DC"/>
                </a:solidFill>
              </a:rPr>
              <a:t>Inkubační doba: 14 dnů (2-6 týdnů)</a:t>
            </a:r>
          </a:p>
        </p:txBody>
      </p:sp>
    </p:spTree>
    <p:extLst>
      <p:ext uri="{BB962C8B-B14F-4D97-AF65-F5344CB8AC3E}">
        <p14:creationId xmlns:p14="http://schemas.microsoft.com/office/powerpoint/2010/main" val="1643441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 noChangeArrowheads="1"/>
          </p:cNvSpPr>
          <p:nvPr>
            <p:ph type="title"/>
          </p:nvPr>
        </p:nvSpPr>
        <p:spPr>
          <a:xfrm>
            <a:off x="3984171" y="617401"/>
            <a:ext cx="3191691" cy="619216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altLang="cs-CZ" sz="3200">
                <a:solidFill>
                  <a:srgbClr val="0000FF"/>
                </a:solidFill>
              </a:rPr>
              <a:t>HHV4 (EB virus)</a:t>
            </a:r>
          </a:p>
        </p:txBody>
      </p:sp>
      <p:sp>
        <p:nvSpPr>
          <p:cNvPr id="14339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618309" y="1667692"/>
            <a:ext cx="10859588" cy="518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1600" b="1" dirty="0">
                <a:solidFill>
                  <a:srgbClr val="0000DC"/>
                </a:solidFill>
              </a:rPr>
              <a:t>Klinický obraz: </a:t>
            </a:r>
            <a:r>
              <a:rPr lang="cs-CZ" altLang="cs-CZ" sz="1600" dirty="0">
                <a:solidFill>
                  <a:srgbClr val="0000DC"/>
                </a:solidFill>
              </a:rPr>
              <a:t>horečka (39-40°C), krční nález (faryngitida až těžká </a:t>
            </a:r>
            <a:r>
              <a:rPr lang="cs-CZ" altLang="cs-CZ" sz="1600" dirty="0" err="1">
                <a:solidFill>
                  <a:srgbClr val="0000DC"/>
                </a:solidFill>
              </a:rPr>
              <a:t>pseudomembranózní</a:t>
            </a:r>
            <a:r>
              <a:rPr lang="cs-CZ" altLang="cs-CZ" sz="1600" dirty="0">
                <a:solidFill>
                  <a:srgbClr val="0000DC"/>
                </a:solidFill>
              </a:rPr>
              <a:t> angína), lymfadenitida (uzliny krční, podčelistní, axilární, </a:t>
            </a:r>
            <a:r>
              <a:rPr lang="cs-CZ" altLang="cs-CZ" sz="1600" dirty="0" err="1">
                <a:solidFill>
                  <a:srgbClr val="0000DC"/>
                </a:solidFill>
              </a:rPr>
              <a:t>inguinální</a:t>
            </a:r>
            <a:r>
              <a:rPr lang="cs-CZ" altLang="cs-CZ" sz="1600" dirty="0">
                <a:solidFill>
                  <a:srgbClr val="0000DC"/>
                </a:solidFill>
              </a:rPr>
              <a:t>), </a:t>
            </a:r>
            <a:r>
              <a:rPr lang="cs-CZ" altLang="cs-CZ" sz="1600" dirty="0" err="1">
                <a:solidFill>
                  <a:srgbClr val="0000DC"/>
                </a:solidFill>
              </a:rPr>
              <a:t>Holzelovo</a:t>
            </a:r>
            <a:r>
              <a:rPr lang="cs-CZ" altLang="cs-CZ" sz="1600" dirty="0">
                <a:solidFill>
                  <a:srgbClr val="0000DC"/>
                </a:solidFill>
              </a:rPr>
              <a:t> znamení (petechiální enantém měkkého patra), Bassův příznak (oboustranný </a:t>
            </a:r>
            <a:r>
              <a:rPr lang="cs-CZ" altLang="cs-CZ" sz="1600" dirty="0" err="1">
                <a:solidFill>
                  <a:srgbClr val="0000DC"/>
                </a:solidFill>
              </a:rPr>
              <a:t>periorbitální</a:t>
            </a:r>
            <a:r>
              <a:rPr lang="cs-CZ" altLang="cs-CZ" sz="1600" dirty="0">
                <a:solidFill>
                  <a:srgbClr val="0000DC"/>
                </a:solidFill>
              </a:rPr>
              <a:t> edém-oteklá víčka), bolesti hlavy, anorexie, únava, myalgie, </a:t>
            </a:r>
            <a:r>
              <a:rPr lang="cs-CZ" altLang="cs-CZ" sz="1600" dirty="0" err="1">
                <a:solidFill>
                  <a:srgbClr val="0000DC"/>
                </a:solidFill>
              </a:rPr>
              <a:t>hepatosplenomegalie</a:t>
            </a:r>
            <a:endParaRPr lang="cs-CZ" altLang="cs-CZ" sz="1600" dirty="0">
              <a:solidFill>
                <a:srgbClr val="0000DC"/>
              </a:solidFill>
            </a:endParaRPr>
          </a:p>
          <a:p>
            <a:pPr>
              <a:buFontTx/>
              <a:buNone/>
            </a:pPr>
            <a:r>
              <a:rPr lang="cs-CZ" altLang="cs-CZ" sz="1600" b="1" dirty="0">
                <a:solidFill>
                  <a:srgbClr val="0000DC"/>
                </a:solidFill>
              </a:rPr>
              <a:t>Komplikace: </a:t>
            </a:r>
            <a:r>
              <a:rPr lang="cs-CZ" altLang="cs-CZ" sz="1600" dirty="0">
                <a:solidFill>
                  <a:srgbClr val="0000DC"/>
                </a:solidFill>
              </a:rPr>
              <a:t>hematologické komplikace (anémie, trombocytopenie, </a:t>
            </a:r>
            <a:r>
              <a:rPr lang="cs-CZ" altLang="cs-CZ" sz="1600" dirty="0" err="1">
                <a:solidFill>
                  <a:srgbClr val="0000DC"/>
                </a:solidFill>
              </a:rPr>
              <a:t>neutropenie</a:t>
            </a:r>
            <a:r>
              <a:rPr lang="cs-CZ" altLang="cs-CZ" sz="1600" dirty="0">
                <a:solidFill>
                  <a:srgbClr val="0000DC"/>
                </a:solidFill>
              </a:rPr>
              <a:t>),</a:t>
            </a:r>
          </a:p>
          <a:p>
            <a:pPr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ruptura sleziny, CNS (encefalitida, </a:t>
            </a:r>
            <a:r>
              <a:rPr lang="cs-CZ" altLang="cs-CZ" sz="1600" dirty="0" err="1">
                <a:solidFill>
                  <a:srgbClr val="0000DC"/>
                </a:solidFill>
              </a:rPr>
              <a:t>polyradikuloneuritida</a:t>
            </a:r>
            <a:r>
              <a:rPr lang="cs-CZ" altLang="cs-CZ" sz="1600" dirty="0">
                <a:solidFill>
                  <a:srgbClr val="0000DC"/>
                </a:solidFill>
              </a:rPr>
              <a:t>, neuropatie, aseptická meningitida), myokarditida, perikarditida, </a:t>
            </a:r>
            <a:r>
              <a:rPr lang="cs-CZ" altLang="cs-CZ" sz="1600" dirty="0" err="1">
                <a:solidFill>
                  <a:srgbClr val="0000DC"/>
                </a:solidFill>
              </a:rPr>
              <a:t>pneumotitida</a:t>
            </a:r>
            <a:r>
              <a:rPr lang="cs-CZ" altLang="cs-CZ" sz="1600" dirty="0">
                <a:solidFill>
                  <a:srgbClr val="0000DC"/>
                </a:solidFill>
              </a:rPr>
              <a:t>, </a:t>
            </a:r>
            <a:r>
              <a:rPr lang="cs-CZ" altLang="cs-CZ" sz="1600" dirty="0" err="1">
                <a:solidFill>
                  <a:srgbClr val="0000DC"/>
                </a:solidFill>
              </a:rPr>
              <a:t>chorioretinitida</a:t>
            </a:r>
            <a:r>
              <a:rPr lang="cs-CZ" altLang="cs-CZ" sz="1600" dirty="0">
                <a:solidFill>
                  <a:srgbClr val="0000DC"/>
                </a:solidFill>
              </a:rPr>
              <a:t>, krvácení z tonzil</a:t>
            </a:r>
          </a:p>
          <a:p>
            <a:pPr>
              <a:buFontTx/>
              <a:buNone/>
            </a:pPr>
            <a:r>
              <a:rPr lang="cs-CZ" altLang="cs-CZ" sz="1600" b="1" dirty="0">
                <a:solidFill>
                  <a:srgbClr val="0000DC"/>
                </a:solidFill>
              </a:rPr>
              <a:t>Diagnostika:</a:t>
            </a:r>
            <a:r>
              <a:rPr lang="cs-CZ" altLang="cs-CZ" sz="1600" dirty="0">
                <a:solidFill>
                  <a:srgbClr val="0000DC"/>
                </a:solidFill>
              </a:rPr>
              <a:t> klinický obraz, hematologie, biochemie (elevace sérových </a:t>
            </a:r>
            <a:r>
              <a:rPr lang="cs-CZ" altLang="cs-CZ" sz="1600" dirty="0" err="1">
                <a:solidFill>
                  <a:srgbClr val="0000DC"/>
                </a:solidFill>
              </a:rPr>
              <a:t>aminotransferáz</a:t>
            </a:r>
            <a:r>
              <a:rPr lang="cs-CZ" altLang="cs-CZ" sz="1600" dirty="0">
                <a:solidFill>
                  <a:srgbClr val="0000DC"/>
                </a:solidFill>
              </a:rPr>
              <a:t>), průkaz </a:t>
            </a:r>
            <a:r>
              <a:rPr lang="cs-CZ" altLang="cs-CZ" sz="1600" dirty="0" err="1">
                <a:solidFill>
                  <a:srgbClr val="0000DC"/>
                </a:solidFill>
              </a:rPr>
              <a:t>IgM</a:t>
            </a:r>
            <a:r>
              <a:rPr lang="cs-CZ" altLang="cs-CZ" sz="1600" dirty="0">
                <a:solidFill>
                  <a:srgbClr val="0000DC"/>
                </a:solidFill>
              </a:rPr>
              <a:t>, krční příznaky podobné diftérii</a:t>
            </a:r>
          </a:p>
          <a:p>
            <a:pPr>
              <a:buFontTx/>
              <a:buNone/>
            </a:pPr>
            <a:r>
              <a:rPr lang="cs-CZ" altLang="cs-CZ" sz="1600" b="1" dirty="0">
                <a:solidFill>
                  <a:srgbClr val="0000DC"/>
                </a:solidFill>
              </a:rPr>
              <a:t>Terapie: </a:t>
            </a:r>
            <a:r>
              <a:rPr lang="cs-CZ" altLang="cs-CZ" sz="1600" dirty="0">
                <a:solidFill>
                  <a:srgbClr val="0000DC"/>
                </a:solidFill>
              </a:rPr>
              <a:t>symptomatická, klid na lůžku, </a:t>
            </a:r>
            <a:r>
              <a:rPr lang="cs-CZ" altLang="cs-CZ" sz="1600" dirty="0" err="1">
                <a:solidFill>
                  <a:srgbClr val="0000DC"/>
                </a:solidFill>
              </a:rPr>
              <a:t>hepatoprotektiva</a:t>
            </a:r>
            <a:r>
              <a:rPr lang="cs-CZ" altLang="cs-CZ" sz="1600" dirty="0">
                <a:solidFill>
                  <a:srgbClr val="0000DC"/>
                </a:solidFill>
              </a:rPr>
              <a:t>, vitaminy, ATB (při superinfekci), kortikoidy (šokové stavy)</a:t>
            </a:r>
          </a:p>
        </p:txBody>
      </p:sp>
    </p:spTree>
    <p:extLst>
      <p:ext uri="{BB962C8B-B14F-4D97-AF65-F5344CB8AC3E}">
        <p14:creationId xmlns:p14="http://schemas.microsoft.com/office/powerpoint/2010/main" val="2708713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 noChangeArrowheads="1"/>
          </p:cNvSpPr>
          <p:nvPr>
            <p:ph type="title"/>
          </p:nvPr>
        </p:nvSpPr>
        <p:spPr>
          <a:xfrm>
            <a:off x="450035" y="789669"/>
            <a:ext cx="4966696" cy="451576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altLang="cs-CZ" sz="3200">
                <a:solidFill>
                  <a:srgbClr val="0000FF"/>
                </a:solidFill>
              </a:rPr>
              <a:t>HHV-5 (Cytomegalovirus) </a:t>
            </a:r>
          </a:p>
        </p:txBody>
      </p:sp>
      <p:sp>
        <p:nvSpPr>
          <p:cNvPr id="15363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574767" y="1628776"/>
            <a:ext cx="11234056" cy="4525963"/>
          </a:xfrm>
        </p:spPr>
        <p:txBody>
          <a:bodyPr/>
          <a:lstStyle/>
          <a:p>
            <a:pPr marL="609600" indent="-609600"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Onemocnění: </a:t>
            </a:r>
            <a:r>
              <a:rPr lang="cs-CZ" altLang="cs-CZ" sz="2400" dirty="0" err="1">
                <a:solidFill>
                  <a:srgbClr val="0000DC"/>
                </a:solidFill>
              </a:rPr>
              <a:t>cytomegalovirová</a:t>
            </a:r>
            <a:r>
              <a:rPr lang="cs-CZ" altLang="cs-CZ" sz="2400" dirty="0">
                <a:solidFill>
                  <a:srgbClr val="0000DC"/>
                </a:solidFill>
              </a:rPr>
              <a:t> infekce</a:t>
            </a:r>
            <a:r>
              <a:rPr lang="cs-CZ" altLang="cs-CZ" sz="1600" dirty="0">
                <a:solidFill>
                  <a:srgbClr val="0000DC"/>
                </a:solidFill>
              </a:rPr>
              <a:t>: virové onemocnění probíhající od subklinických forem, přes syndrom infekční mononukleózy, k diseminovaným infekcím (</a:t>
            </a:r>
            <a:r>
              <a:rPr lang="cs-CZ" altLang="cs-CZ" sz="1600" dirty="0" err="1">
                <a:solidFill>
                  <a:srgbClr val="0000DC"/>
                </a:solidFill>
              </a:rPr>
              <a:t>imunosuprimovaní</a:t>
            </a:r>
            <a:r>
              <a:rPr lang="cs-CZ" altLang="cs-CZ" sz="1600" dirty="0">
                <a:solidFill>
                  <a:srgbClr val="0000DC"/>
                </a:solidFill>
              </a:rPr>
              <a:t>) až k závažným kongenitální poškozením</a:t>
            </a:r>
          </a:p>
          <a:p>
            <a:pPr marL="609600" indent="-609600">
              <a:buNone/>
            </a:pPr>
            <a:endParaRPr lang="cs-CZ" altLang="cs-CZ" sz="1600" dirty="0">
              <a:solidFill>
                <a:srgbClr val="0000DC"/>
              </a:solidFill>
            </a:endParaRPr>
          </a:p>
          <a:p>
            <a:pPr marL="609600" indent="-609600"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Epidemiologie: zdrojem nákazy nemocný člověk nebo nosič, CMV je možno izolovat z krve, slin, moči nebo postižených orgánů. </a:t>
            </a:r>
            <a:r>
              <a:rPr lang="cs-CZ" altLang="cs-CZ" sz="1600" dirty="0" err="1">
                <a:solidFill>
                  <a:srgbClr val="0000DC"/>
                </a:solidFill>
              </a:rPr>
              <a:t>Promořenost</a:t>
            </a:r>
            <a:r>
              <a:rPr lang="cs-CZ" altLang="cs-CZ" sz="1600" dirty="0">
                <a:solidFill>
                  <a:srgbClr val="0000DC"/>
                </a:solidFill>
              </a:rPr>
              <a:t> populace kolísá (rozvojové země - 10%, ve vyspělých zemích 10-50% bez infekce v dospělosti)</a:t>
            </a:r>
          </a:p>
          <a:p>
            <a:pPr marL="609600" indent="-609600">
              <a:buNone/>
            </a:pPr>
            <a:endParaRPr lang="cs-CZ" altLang="cs-CZ" sz="1600" dirty="0">
              <a:solidFill>
                <a:srgbClr val="0000DC"/>
              </a:solidFill>
            </a:endParaRPr>
          </a:p>
          <a:p>
            <a:pPr marL="609600" indent="-609600"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Přenos: kapénkově, kontakt, pohlavní cestou, krevní transfúzí, mateřským mlékem, z matky na plod</a:t>
            </a:r>
          </a:p>
          <a:p>
            <a:pPr marL="609600" indent="-609600">
              <a:buNone/>
            </a:pPr>
            <a:endParaRPr lang="cs-CZ" altLang="cs-CZ" sz="1600" dirty="0">
              <a:solidFill>
                <a:srgbClr val="0000DC"/>
              </a:solidFill>
            </a:endParaRPr>
          </a:p>
          <a:p>
            <a:pPr marL="609600" indent="-609600"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Inkubační doba: 20-60 dnů</a:t>
            </a:r>
          </a:p>
        </p:txBody>
      </p:sp>
    </p:spTree>
    <p:extLst>
      <p:ext uri="{BB962C8B-B14F-4D97-AF65-F5344CB8AC3E}">
        <p14:creationId xmlns:p14="http://schemas.microsoft.com/office/powerpoint/2010/main" val="3994933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 noChangeArrowheads="1"/>
          </p:cNvSpPr>
          <p:nvPr>
            <p:ph type="title"/>
          </p:nvPr>
        </p:nvSpPr>
        <p:spPr>
          <a:xfrm>
            <a:off x="3328263" y="190455"/>
            <a:ext cx="5136469" cy="529363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altLang="cs-CZ" sz="3200">
                <a:solidFill>
                  <a:srgbClr val="0000FF"/>
                </a:solidFill>
              </a:rPr>
              <a:t>HHV- 5 (Cytomegalovirus)</a:t>
            </a:r>
          </a:p>
        </p:txBody>
      </p:sp>
      <p:sp>
        <p:nvSpPr>
          <p:cNvPr id="16387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296090" y="719818"/>
            <a:ext cx="11538857" cy="5543550"/>
          </a:xfrm>
        </p:spPr>
        <p:txBody>
          <a:bodyPr/>
          <a:lstStyle/>
          <a:p>
            <a:pPr marL="609600" indent="-609600"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Klinický obraz: </a:t>
            </a:r>
          </a:p>
          <a:p>
            <a:pPr marL="609600" indent="-609600">
              <a:buFontTx/>
              <a:buAutoNum type="arabicParenBoth"/>
            </a:pPr>
            <a:r>
              <a:rPr lang="cs-CZ" altLang="cs-CZ" sz="1600" b="1" dirty="0" err="1">
                <a:solidFill>
                  <a:srgbClr val="0000DC"/>
                </a:solidFill>
              </a:rPr>
              <a:t>primoinfekce</a:t>
            </a:r>
            <a:r>
              <a:rPr lang="cs-CZ" altLang="cs-CZ" sz="1600" b="1" dirty="0">
                <a:solidFill>
                  <a:srgbClr val="0000DC"/>
                </a:solidFill>
              </a:rPr>
              <a:t> u zdravých pacientů</a:t>
            </a:r>
            <a:r>
              <a:rPr lang="cs-CZ" altLang="cs-CZ" sz="1600" dirty="0">
                <a:solidFill>
                  <a:srgbClr val="0000DC"/>
                </a:solidFill>
              </a:rPr>
              <a:t> (obvykle </a:t>
            </a:r>
            <a:r>
              <a:rPr lang="cs-CZ" altLang="cs-CZ" sz="1600" dirty="0" err="1">
                <a:solidFill>
                  <a:srgbClr val="0000DC"/>
                </a:solidFill>
              </a:rPr>
              <a:t>subklinicky</a:t>
            </a:r>
            <a:r>
              <a:rPr lang="cs-CZ" altLang="cs-CZ" sz="1600" dirty="0">
                <a:solidFill>
                  <a:srgbClr val="0000DC"/>
                </a:solidFill>
              </a:rPr>
              <a:t>), komplikace hepatitida, pneumonie, hemolytická anémie, syndrom IM (</a:t>
            </a:r>
            <a:r>
              <a:rPr lang="cs-CZ" altLang="cs-CZ" sz="1600" dirty="0" err="1">
                <a:solidFill>
                  <a:srgbClr val="0000DC"/>
                </a:solidFill>
              </a:rPr>
              <a:t>febrilie</a:t>
            </a:r>
            <a:r>
              <a:rPr lang="cs-CZ" altLang="cs-CZ" sz="1600" dirty="0">
                <a:solidFill>
                  <a:srgbClr val="0000DC"/>
                </a:solidFill>
              </a:rPr>
              <a:t> 3-6 týdnů, lymfadenitida, tonzilitida)</a:t>
            </a:r>
          </a:p>
          <a:p>
            <a:pPr marL="609600" indent="-609600">
              <a:buFontTx/>
              <a:buAutoNum type="arabicParenBoth"/>
            </a:pPr>
            <a:r>
              <a:rPr lang="cs-CZ" altLang="cs-CZ" sz="1600" b="1" dirty="0" err="1">
                <a:solidFill>
                  <a:srgbClr val="0000DC"/>
                </a:solidFill>
              </a:rPr>
              <a:t>primoinfekce</a:t>
            </a:r>
            <a:r>
              <a:rPr lang="cs-CZ" altLang="cs-CZ" sz="1600" b="1" dirty="0">
                <a:solidFill>
                  <a:srgbClr val="0000DC"/>
                </a:solidFill>
              </a:rPr>
              <a:t> u </a:t>
            </a:r>
            <a:r>
              <a:rPr lang="cs-CZ" altLang="cs-CZ" sz="1600" b="1" dirty="0" err="1">
                <a:solidFill>
                  <a:srgbClr val="0000DC"/>
                </a:solidFill>
              </a:rPr>
              <a:t>imunosuprimovaných</a:t>
            </a:r>
            <a:r>
              <a:rPr lang="cs-CZ" altLang="cs-CZ" sz="1600" dirty="0">
                <a:solidFill>
                  <a:srgbClr val="0000DC"/>
                </a:solidFill>
              </a:rPr>
              <a:t> - závažná horečka, hepatitida, pneumonitida, kolitida, encefalitida, retinitida, leukopenie, trombocytopenie, u příjemců kostní dřeně - CMV </a:t>
            </a:r>
            <a:r>
              <a:rPr lang="cs-CZ" altLang="cs-CZ" sz="1600" dirty="0" err="1">
                <a:solidFill>
                  <a:srgbClr val="0000DC"/>
                </a:solidFill>
              </a:rPr>
              <a:t>pneumónie</a:t>
            </a:r>
            <a:r>
              <a:rPr lang="cs-CZ" altLang="cs-CZ" sz="1600" dirty="0">
                <a:solidFill>
                  <a:srgbClr val="0000DC"/>
                </a:solidFill>
              </a:rPr>
              <a:t> (85% smrtnost), u AIDS retinitida nebo generalizované onemocnění</a:t>
            </a:r>
          </a:p>
          <a:p>
            <a:pPr marL="609600" indent="-609600">
              <a:buFontTx/>
              <a:buAutoNum type="arabicParenBoth" startAt="3"/>
            </a:pPr>
            <a:r>
              <a:rPr lang="cs-CZ" altLang="cs-CZ" sz="1600" b="1" dirty="0">
                <a:solidFill>
                  <a:srgbClr val="0000DC"/>
                </a:solidFill>
              </a:rPr>
              <a:t>vrozená CMV u dětí</a:t>
            </a:r>
            <a:r>
              <a:rPr lang="cs-CZ" altLang="cs-CZ" sz="1600" dirty="0">
                <a:solidFill>
                  <a:srgbClr val="0000DC"/>
                </a:solidFill>
              </a:rPr>
              <a:t> – </a:t>
            </a:r>
            <a:r>
              <a:rPr lang="cs-CZ" altLang="cs-CZ" sz="1600" dirty="0" err="1">
                <a:solidFill>
                  <a:srgbClr val="0000DC"/>
                </a:solidFill>
              </a:rPr>
              <a:t>cytomegalická</a:t>
            </a:r>
            <a:r>
              <a:rPr lang="cs-CZ" altLang="cs-CZ" sz="1600" dirty="0">
                <a:solidFill>
                  <a:srgbClr val="0000DC"/>
                </a:solidFill>
              </a:rPr>
              <a:t> nemoc (kongenitální inkluzní nemoc-příznaky podobné toxoplazmóze – </a:t>
            </a:r>
            <a:r>
              <a:rPr lang="cs-CZ" altLang="cs-CZ" sz="1600" dirty="0" err="1">
                <a:solidFill>
                  <a:srgbClr val="0000DC"/>
                </a:solidFill>
              </a:rPr>
              <a:t>hepatosplenomegalie</a:t>
            </a:r>
            <a:r>
              <a:rPr lang="cs-CZ" altLang="cs-CZ" sz="1600" dirty="0">
                <a:solidFill>
                  <a:srgbClr val="0000DC"/>
                </a:solidFill>
              </a:rPr>
              <a:t>, mikrocefalie, meningoencefalitida, mozkové kalcifikace, hydrocefalus, oční léze, psychická retardace, trombocytopenická purpura-příčina opakovaných abortů a porodů mrtvých dětí</a:t>
            </a:r>
          </a:p>
          <a:p>
            <a:pPr marL="609600" indent="-609600">
              <a:buFontTx/>
              <a:buAutoNum type="arabicParenBoth" startAt="3"/>
            </a:pPr>
            <a:r>
              <a:rPr lang="cs-CZ" altLang="cs-CZ" sz="1600" b="1" dirty="0">
                <a:solidFill>
                  <a:srgbClr val="0000DC"/>
                </a:solidFill>
              </a:rPr>
              <a:t>postnatální infekce</a:t>
            </a:r>
            <a:r>
              <a:rPr lang="cs-CZ" altLang="cs-CZ" sz="1600" dirty="0">
                <a:solidFill>
                  <a:srgbClr val="0000DC"/>
                </a:solidFill>
              </a:rPr>
              <a:t> – většinou asymptomatická infekce, nebo s příznaky IM</a:t>
            </a:r>
          </a:p>
          <a:p>
            <a:pPr marL="609600" indent="-609600"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Diagnostika: průkaz </a:t>
            </a:r>
            <a:r>
              <a:rPr lang="cs-CZ" altLang="cs-CZ" sz="1600" dirty="0" err="1">
                <a:solidFill>
                  <a:srgbClr val="0000DC"/>
                </a:solidFill>
              </a:rPr>
              <a:t>IgM</a:t>
            </a:r>
            <a:r>
              <a:rPr lang="cs-CZ" altLang="cs-CZ" sz="1600" dirty="0">
                <a:solidFill>
                  <a:srgbClr val="0000DC"/>
                </a:solidFill>
              </a:rPr>
              <a:t> (ELISA), izolace nebo PCR detekce viru (krev, sliny, moč, </a:t>
            </a:r>
            <a:r>
              <a:rPr lang="cs-CZ" altLang="cs-CZ" sz="1600" dirty="0" err="1">
                <a:solidFill>
                  <a:srgbClr val="0000DC"/>
                </a:solidFill>
              </a:rPr>
              <a:t>likvor</a:t>
            </a:r>
            <a:r>
              <a:rPr lang="cs-CZ" altLang="cs-CZ" sz="1600" dirty="0">
                <a:solidFill>
                  <a:srgbClr val="0000DC"/>
                </a:solidFill>
              </a:rPr>
              <a:t>), histopatologie (inkluze)</a:t>
            </a:r>
          </a:p>
          <a:p>
            <a:pPr marL="609600" indent="-609600"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Terapie: u imunokompetentních symptomatická (antipyretika, </a:t>
            </a:r>
            <a:r>
              <a:rPr lang="cs-CZ" altLang="cs-CZ" sz="1600" dirty="0" err="1">
                <a:solidFill>
                  <a:srgbClr val="0000DC"/>
                </a:solidFill>
              </a:rPr>
              <a:t>hepatoprotektiva</a:t>
            </a:r>
            <a:r>
              <a:rPr lang="cs-CZ" altLang="cs-CZ" sz="1600" dirty="0">
                <a:solidFill>
                  <a:srgbClr val="0000DC"/>
                </a:solidFill>
              </a:rPr>
              <a:t>), u </a:t>
            </a:r>
            <a:r>
              <a:rPr lang="cs-CZ" altLang="cs-CZ" sz="1600" dirty="0" err="1">
                <a:solidFill>
                  <a:srgbClr val="0000DC"/>
                </a:solidFill>
              </a:rPr>
              <a:t>imunosuprimovaných</a:t>
            </a:r>
            <a:r>
              <a:rPr lang="cs-CZ" altLang="cs-CZ" sz="1600" dirty="0">
                <a:solidFill>
                  <a:srgbClr val="0000DC"/>
                </a:solidFill>
              </a:rPr>
              <a:t> </a:t>
            </a:r>
            <a:r>
              <a:rPr lang="cs-CZ" altLang="cs-CZ" sz="1600" dirty="0" err="1">
                <a:solidFill>
                  <a:srgbClr val="0000DC"/>
                </a:solidFill>
              </a:rPr>
              <a:t>antivirotika</a:t>
            </a:r>
            <a:r>
              <a:rPr lang="cs-CZ" altLang="cs-CZ" sz="1600" dirty="0">
                <a:solidFill>
                  <a:srgbClr val="0000DC"/>
                </a:solidFill>
              </a:rPr>
              <a:t> (</a:t>
            </a:r>
            <a:r>
              <a:rPr lang="cs-CZ" altLang="cs-CZ" sz="1600" dirty="0" err="1">
                <a:solidFill>
                  <a:srgbClr val="0000DC"/>
                </a:solidFill>
              </a:rPr>
              <a:t>ganciklovir</a:t>
            </a:r>
            <a:r>
              <a:rPr lang="cs-CZ" altLang="cs-CZ" sz="1600" dirty="0">
                <a:solidFill>
                  <a:srgbClr val="0000DC"/>
                </a:solidFill>
              </a:rPr>
              <a:t>, </a:t>
            </a:r>
            <a:r>
              <a:rPr lang="cs-CZ" altLang="cs-CZ" sz="1600" dirty="0" err="1">
                <a:solidFill>
                  <a:srgbClr val="0000DC"/>
                </a:solidFill>
              </a:rPr>
              <a:t>foscarnet</a:t>
            </a:r>
            <a:r>
              <a:rPr lang="cs-CZ" altLang="cs-CZ" sz="1600" dirty="0">
                <a:solidFill>
                  <a:srgbClr val="0000DC"/>
                </a:solidFill>
              </a:rPr>
              <a:t>, </a:t>
            </a:r>
            <a:r>
              <a:rPr lang="cs-CZ" altLang="cs-CZ" sz="1600" dirty="0" err="1">
                <a:solidFill>
                  <a:srgbClr val="0000DC"/>
                </a:solidFill>
              </a:rPr>
              <a:t>cidofovir</a:t>
            </a:r>
            <a:r>
              <a:rPr lang="cs-CZ" altLang="cs-CZ" sz="1600" dirty="0">
                <a:solidFill>
                  <a:srgbClr val="0000DC"/>
                </a:solidFill>
              </a:rPr>
              <a:t>), hyperimunní globulin </a:t>
            </a:r>
            <a:r>
              <a:rPr lang="cs-CZ" altLang="cs-CZ" sz="1600" dirty="0" err="1">
                <a:solidFill>
                  <a:srgbClr val="0000DC"/>
                </a:solidFill>
              </a:rPr>
              <a:t>Cytotect</a:t>
            </a:r>
            <a:r>
              <a:rPr lang="cs-CZ" altLang="cs-CZ" sz="1600" dirty="0">
                <a:solidFill>
                  <a:srgbClr val="0000DC"/>
                </a:solidFill>
              </a:rPr>
              <a:t> (profylaxe a léčba u </a:t>
            </a:r>
            <a:r>
              <a:rPr lang="cs-CZ" altLang="cs-CZ" sz="1600" dirty="0" err="1">
                <a:solidFill>
                  <a:srgbClr val="0000DC"/>
                </a:solidFill>
              </a:rPr>
              <a:t>imunosuprimovaných</a:t>
            </a:r>
            <a:r>
              <a:rPr lang="cs-CZ" altLang="cs-CZ" sz="1600" dirty="0">
                <a:solidFill>
                  <a:srgbClr val="0000DC"/>
                </a:solidFill>
              </a:rPr>
              <a:t>, nedonošené děti)</a:t>
            </a:r>
          </a:p>
        </p:txBody>
      </p:sp>
    </p:spTree>
    <p:extLst>
      <p:ext uri="{BB962C8B-B14F-4D97-AF65-F5344CB8AC3E}">
        <p14:creationId xmlns:p14="http://schemas.microsoft.com/office/powerpoint/2010/main" val="1792927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 noChangeArrowheads="1"/>
          </p:cNvSpPr>
          <p:nvPr>
            <p:ph type="title"/>
          </p:nvPr>
        </p:nvSpPr>
        <p:spPr>
          <a:xfrm>
            <a:off x="1703388" y="107950"/>
            <a:ext cx="3591423" cy="431800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altLang="cs-CZ" sz="3200">
                <a:solidFill>
                  <a:srgbClr val="0000FF"/>
                </a:solidFill>
              </a:rPr>
              <a:t>HHV-6 (typ A a B)</a:t>
            </a:r>
          </a:p>
        </p:txBody>
      </p:sp>
      <p:sp>
        <p:nvSpPr>
          <p:cNvPr id="17411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426720" y="549276"/>
            <a:ext cx="10415451" cy="6308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Onemocnění: </a:t>
            </a:r>
            <a:r>
              <a:rPr lang="cs-CZ" altLang="cs-CZ" sz="2400" dirty="0">
                <a:solidFill>
                  <a:srgbClr val="0000DC"/>
                </a:solidFill>
              </a:rPr>
              <a:t>šestá nemoc, </a:t>
            </a:r>
            <a:r>
              <a:rPr lang="cs-CZ" altLang="cs-CZ" sz="2400" dirty="0" err="1">
                <a:solidFill>
                  <a:srgbClr val="0000DC"/>
                </a:solidFill>
              </a:rPr>
              <a:t>exanthema</a:t>
            </a:r>
            <a:r>
              <a:rPr lang="cs-CZ" altLang="cs-CZ" sz="2400" dirty="0">
                <a:solidFill>
                  <a:srgbClr val="0000DC"/>
                </a:solidFill>
              </a:rPr>
              <a:t> </a:t>
            </a:r>
            <a:r>
              <a:rPr lang="cs-CZ" altLang="cs-CZ" sz="2400" dirty="0" err="1">
                <a:solidFill>
                  <a:srgbClr val="0000DC"/>
                </a:solidFill>
              </a:rPr>
              <a:t>subitum</a:t>
            </a:r>
            <a:r>
              <a:rPr lang="cs-CZ" altLang="cs-CZ" sz="2400" dirty="0">
                <a:solidFill>
                  <a:srgbClr val="0000DC"/>
                </a:solidFill>
              </a:rPr>
              <a:t>,</a:t>
            </a:r>
          </a:p>
          <a:p>
            <a:pPr eaLnBrk="1" hangingPunct="1">
              <a:buFontTx/>
              <a:buNone/>
            </a:pPr>
            <a:r>
              <a:rPr lang="cs-CZ" altLang="cs-CZ" sz="2400" dirty="0">
                <a:solidFill>
                  <a:srgbClr val="0000DC"/>
                </a:solidFill>
              </a:rPr>
              <a:t> roseola </a:t>
            </a:r>
            <a:r>
              <a:rPr lang="cs-CZ" altLang="cs-CZ" sz="2400" dirty="0" err="1">
                <a:solidFill>
                  <a:srgbClr val="0000DC"/>
                </a:solidFill>
              </a:rPr>
              <a:t>infantum</a:t>
            </a:r>
            <a:endParaRPr lang="cs-CZ" altLang="cs-CZ" sz="2400" dirty="0">
              <a:solidFill>
                <a:srgbClr val="0000DC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Epidemiologie: </a:t>
            </a:r>
            <a:r>
              <a:rPr lang="cs-CZ" altLang="cs-CZ" sz="1600" dirty="0" err="1">
                <a:solidFill>
                  <a:srgbClr val="0000DC"/>
                </a:solidFill>
              </a:rPr>
              <a:t>primoinfekce</a:t>
            </a:r>
            <a:r>
              <a:rPr lang="cs-CZ" altLang="cs-CZ" sz="1600" dirty="0">
                <a:solidFill>
                  <a:srgbClr val="0000DC"/>
                </a:solidFill>
              </a:rPr>
              <a:t> u dětí mezi 1. a 3. rokem (60-90% infikováno)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Přenos: kapénkově (sliny), intrauterinní a perinatální přenos, virus prokázán v genitálním traktu žen, mateřském mléce, moči i slinách</a:t>
            </a:r>
          </a:p>
          <a:p>
            <a:pPr eaLnBrk="1" hangingPunct="1">
              <a:buFontTx/>
              <a:buNone/>
            </a:pPr>
            <a:r>
              <a:rPr lang="cs-CZ" altLang="cs-CZ" sz="1600" dirty="0" err="1">
                <a:solidFill>
                  <a:srgbClr val="0000DC"/>
                </a:solidFill>
              </a:rPr>
              <a:t>Etiopatogenze</a:t>
            </a:r>
            <a:r>
              <a:rPr lang="cs-CZ" altLang="cs-CZ" sz="1600" dirty="0">
                <a:solidFill>
                  <a:srgbClr val="0000DC"/>
                </a:solidFill>
              </a:rPr>
              <a:t>: </a:t>
            </a:r>
            <a:r>
              <a:rPr lang="cs-CZ" altLang="cs-CZ" sz="1600" dirty="0" err="1">
                <a:solidFill>
                  <a:srgbClr val="0000DC"/>
                </a:solidFill>
              </a:rPr>
              <a:t>lymfotropní</a:t>
            </a:r>
            <a:r>
              <a:rPr lang="cs-CZ" altLang="cs-CZ" sz="1600" dirty="0">
                <a:solidFill>
                  <a:srgbClr val="0000DC"/>
                </a:solidFill>
              </a:rPr>
              <a:t> virus, primární infekce na sliznicích </a:t>
            </a:r>
            <a:r>
              <a:rPr lang="cs-CZ" altLang="cs-CZ" sz="1600" dirty="0" err="1">
                <a:solidFill>
                  <a:srgbClr val="0000DC"/>
                </a:solidFill>
              </a:rPr>
              <a:t>orofarnygu</a:t>
            </a:r>
            <a:r>
              <a:rPr lang="cs-CZ" altLang="cs-CZ" sz="1600" dirty="0">
                <a:solidFill>
                  <a:srgbClr val="0000DC"/>
                </a:solidFill>
              </a:rPr>
              <a:t>, afinita k CD4+ buňkám (makrofágům a T-lymfocytům) i nervové tkáni, možnost perzistence a reaktivace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Inkubační doba: 5-12 dnů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Klinický průběh: u imunokompetentních jedinců asymptomaticky</a:t>
            </a:r>
          </a:p>
          <a:p>
            <a:pPr eaLnBrk="1" hangingPunct="1">
              <a:buFontTx/>
              <a:buNone/>
            </a:pPr>
            <a:r>
              <a:rPr lang="cs-CZ" altLang="cs-CZ" sz="1600" dirty="0" err="1">
                <a:solidFill>
                  <a:srgbClr val="0000DC"/>
                </a:solidFill>
              </a:rPr>
              <a:t>exanthema</a:t>
            </a:r>
            <a:r>
              <a:rPr lang="cs-CZ" altLang="cs-CZ" sz="1600" dirty="0">
                <a:solidFill>
                  <a:srgbClr val="0000DC"/>
                </a:solidFill>
              </a:rPr>
              <a:t> </a:t>
            </a:r>
            <a:r>
              <a:rPr lang="cs-CZ" altLang="cs-CZ" sz="1600" dirty="0" err="1">
                <a:solidFill>
                  <a:srgbClr val="0000DC"/>
                </a:solidFill>
              </a:rPr>
              <a:t>subitum</a:t>
            </a:r>
            <a:r>
              <a:rPr lang="cs-CZ" altLang="cs-CZ" sz="1600" dirty="0">
                <a:solidFill>
                  <a:srgbClr val="0000DC"/>
                </a:solidFill>
              </a:rPr>
              <a:t> (u batolat a kojenců-benigní horečnaté onemocnění, po poklesu teploty se objeví vyrážka na trupu a končetinách, vynechává obličej, a rychle mizí, někdy průjem, febrilní křeče, lymfadenopatie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Syndrom infekční mononukleózy u dospělých mírnější forma, vzácně fulminantní hepatitida nebo generalizovaná infekce</a:t>
            </a:r>
          </a:p>
          <a:p>
            <a:pPr eaLnBrk="1" hangingPunct="1">
              <a:buFontTx/>
              <a:buNone/>
            </a:pPr>
            <a:r>
              <a:rPr lang="cs-CZ" altLang="cs-CZ" sz="1400" dirty="0">
                <a:solidFill>
                  <a:srgbClr val="0000DC"/>
                </a:solidFill>
              </a:rPr>
              <a:t>Jako pozdní komplikace se může vzácně objevit aseptická meningitida, encefalitida, hepatitida</a:t>
            </a:r>
          </a:p>
        </p:txBody>
      </p:sp>
      <p:pic>
        <p:nvPicPr>
          <p:cNvPr id="17412" name="Picture 6" descr="Sestamalatti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687" y="765448"/>
            <a:ext cx="1905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993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 noChangeArrowheads="1"/>
          </p:cNvSpPr>
          <p:nvPr>
            <p:ph type="title"/>
          </p:nvPr>
        </p:nvSpPr>
        <p:spPr>
          <a:xfrm>
            <a:off x="2095273" y="957535"/>
            <a:ext cx="6578464" cy="431800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altLang="cs-CZ" sz="3200" dirty="0">
                <a:solidFill>
                  <a:srgbClr val="0000FF"/>
                </a:solidFill>
              </a:rPr>
              <a:t>HHV-6 (typ A </a:t>
            </a:r>
            <a:r>
              <a:rPr lang="cs-CZ" altLang="cs-CZ" sz="3200" dirty="0" err="1">
                <a:solidFill>
                  <a:srgbClr val="0000FF"/>
                </a:solidFill>
              </a:rPr>
              <a:t>a</a:t>
            </a:r>
            <a:r>
              <a:rPr lang="cs-CZ" altLang="cs-CZ" sz="3200" dirty="0">
                <a:solidFill>
                  <a:srgbClr val="0000FF"/>
                </a:solidFill>
              </a:rPr>
              <a:t> B) - pokračování</a:t>
            </a:r>
          </a:p>
        </p:txBody>
      </p:sp>
      <p:sp>
        <p:nvSpPr>
          <p:cNvPr id="17411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635726" y="1872979"/>
            <a:ext cx="10415451" cy="3177993"/>
          </a:xfrm>
        </p:spPr>
        <p:txBody>
          <a:bodyPr/>
          <a:lstStyle/>
          <a:p>
            <a:pPr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HHV-6 může být příčinou </a:t>
            </a:r>
            <a:r>
              <a:rPr lang="cs-CZ" altLang="cs-CZ" sz="1600" dirty="0" err="1">
                <a:solidFill>
                  <a:srgbClr val="0000DC"/>
                </a:solidFill>
              </a:rPr>
              <a:t>rejekce</a:t>
            </a:r>
            <a:r>
              <a:rPr lang="cs-CZ" altLang="cs-CZ" sz="1600" dirty="0">
                <a:solidFill>
                  <a:srgbClr val="0000DC"/>
                </a:solidFill>
              </a:rPr>
              <a:t> transplantovaných orgánů a pneumonie u příjemců kostní dřeně</a:t>
            </a:r>
          </a:p>
          <a:p>
            <a:pPr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Diagnostika: průkaz DNA v periferní krvi (u neuroinfekcí v </a:t>
            </a:r>
            <a:r>
              <a:rPr lang="cs-CZ" altLang="cs-CZ" sz="1600" dirty="0" err="1">
                <a:solidFill>
                  <a:srgbClr val="0000DC"/>
                </a:solidFill>
              </a:rPr>
              <a:t>likvoru</a:t>
            </a:r>
            <a:r>
              <a:rPr lang="cs-CZ" altLang="cs-CZ" sz="1600" dirty="0">
                <a:solidFill>
                  <a:srgbClr val="0000DC"/>
                </a:solidFill>
              </a:rPr>
              <a:t>, průkaz </a:t>
            </a:r>
            <a:r>
              <a:rPr lang="cs-CZ" altLang="cs-CZ" sz="1600" dirty="0" err="1">
                <a:solidFill>
                  <a:srgbClr val="0000DC"/>
                </a:solidFill>
              </a:rPr>
              <a:t>IgM</a:t>
            </a:r>
            <a:r>
              <a:rPr lang="cs-CZ" altLang="cs-CZ" sz="1600" dirty="0">
                <a:solidFill>
                  <a:srgbClr val="0000DC"/>
                </a:solidFill>
              </a:rPr>
              <a:t> (ELISA-nízká specificita zkřížené reakce s CMV, HHV-7), při diferenciální diagnostice možná záměna se spalničkami a zarděnkami</a:t>
            </a:r>
          </a:p>
          <a:p>
            <a:pPr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Léčba: symptomatická, u imunodeficientních pacientů </a:t>
            </a:r>
            <a:r>
              <a:rPr lang="cs-CZ" altLang="cs-CZ" sz="1600" dirty="0" err="1">
                <a:solidFill>
                  <a:srgbClr val="0000DC"/>
                </a:solidFill>
              </a:rPr>
              <a:t>ganciklovir</a:t>
            </a:r>
            <a:r>
              <a:rPr lang="cs-CZ" altLang="cs-CZ" sz="1600" dirty="0">
                <a:solidFill>
                  <a:srgbClr val="0000DC"/>
                </a:solidFill>
              </a:rPr>
              <a:t>, </a:t>
            </a:r>
            <a:r>
              <a:rPr lang="cs-CZ" altLang="cs-CZ" sz="1600" dirty="0" err="1">
                <a:solidFill>
                  <a:srgbClr val="0000DC"/>
                </a:solidFill>
              </a:rPr>
              <a:t>cidofovir</a:t>
            </a:r>
            <a:r>
              <a:rPr lang="cs-CZ" altLang="cs-CZ" sz="1600" dirty="0">
                <a:solidFill>
                  <a:srgbClr val="0000DC"/>
                </a:solidFill>
              </a:rPr>
              <a:t>, </a:t>
            </a:r>
            <a:r>
              <a:rPr lang="cs-CZ" altLang="cs-CZ" sz="1600" dirty="0" err="1">
                <a:solidFill>
                  <a:srgbClr val="0000DC"/>
                </a:solidFill>
              </a:rPr>
              <a:t>foscarnet</a:t>
            </a:r>
            <a:r>
              <a:rPr lang="cs-CZ" altLang="cs-CZ" sz="1600" dirty="0">
                <a:solidFill>
                  <a:srgbClr val="0000DC"/>
                </a:solidFill>
              </a:rPr>
              <a:t> </a:t>
            </a:r>
          </a:p>
          <a:p>
            <a:pPr eaLnBrk="1" hangingPunct="1">
              <a:buFontTx/>
              <a:buNone/>
            </a:pPr>
            <a:endParaRPr lang="cs-CZ" altLang="cs-CZ" sz="1600" dirty="0">
              <a:solidFill>
                <a:srgbClr val="0000DC"/>
              </a:solidFill>
            </a:endParaRPr>
          </a:p>
        </p:txBody>
      </p:sp>
      <p:pic>
        <p:nvPicPr>
          <p:cNvPr id="17412" name="Picture 6" descr="Sestamalatti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687" y="765448"/>
            <a:ext cx="1905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754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 noChangeArrowheads="1"/>
          </p:cNvSpPr>
          <p:nvPr>
            <p:ph type="title"/>
          </p:nvPr>
        </p:nvSpPr>
        <p:spPr>
          <a:xfrm>
            <a:off x="2023790" y="130970"/>
            <a:ext cx="8229600" cy="549275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altLang="cs-CZ" sz="3200" dirty="0">
                <a:solidFill>
                  <a:srgbClr val="0000FF"/>
                </a:solidFill>
              </a:rPr>
              <a:t>Infekce vyvolané viry HHV-7 , HHV-8</a:t>
            </a:r>
          </a:p>
        </p:txBody>
      </p:sp>
      <p:sp>
        <p:nvSpPr>
          <p:cNvPr id="18435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121919" y="958261"/>
            <a:ext cx="11556275" cy="54721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400" dirty="0">
                <a:solidFill>
                  <a:srgbClr val="0000DC"/>
                </a:solidFill>
              </a:rPr>
              <a:t>HHV-7:</a:t>
            </a:r>
            <a:r>
              <a:rPr lang="cs-CZ" altLang="cs-CZ" sz="1600" dirty="0">
                <a:solidFill>
                  <a:srgbClr val="0000DC"/>
                </a:solidFill>
              </a:rPr>
              <a:t> lidský </a:t>
            </a:r>
            <a:r>
              <a:rPr lang="cs-CZ" altLang="cs-CZ" sz="1600" dirty="0" err="1">
                <a:solidFill>
                  <a:srgbClr val="0000DC"/>
                </a:solidFill>
              </a:rPr>
              <a:t>herpesvirus</a:t>
            </a:r>
            <a:r>
              <a:rPr lang="cs-CZ" altLang="cs-CZ" sz="1600" dirty="0">
                <a:solidFill>
                  <a:srgbClr val="0000DC"/>
                </a:solidFill>
              </a:rPr>
              <a:t> 7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poprvé izolován v roce 1990 z CD4+ lymfocytů od zdravých jedinců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Přenos: slinami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Klinický průběh: k </a:t>
            </a:r>
            <a:r>
              <a:rPr lang="cs-CZ" altLang="cs-CZ" sz="1600" dirty="0" err="1">
                <a:solidFill>
                  <a:srgbClr val="0000DC"/>
                </a:solidFill>
              </a:rPr>
              <a:t>primoinfekci</a:t>
            </a:r>
            <a:r>
              <a:rPr lang="cs-CZ" altLang="cs-CZ" sz="1600" dirty="0">
                <a:solidFill>
                  <a:srgbClr val="0000DC"/>
                </a:solidFill>
              </a:rPr>
              <a:t> dochází v dětství (nejčastěji 2. až 5. rok života), asymptomatická infekce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horečnaté onemocnění podobné </a:t>
            </a:r>
            <a:r>
              <a:rPr lang="cs-CZ" altLang="cs-CZ" sz="1600" dirty="0" err="1">
                <a:solidFill>
                  <a:srgbClr val="0000DC"/>
                </a:solidFill>
              </a:rPr>
              <a:t>exanthema</a:t>
            </a:r>
            <a:r>
              <a:rPr lang="cs-CZ" altLang="cs-CZ" sz="1600" dirty="0">
                <a:solidFill>
                  <a:srgbClr val="0000DC"/>
                </a:solidFill>
              </a:rPr>
              <a:t> </a:t>
            </a:r>
            <a:r>
              <a:rPr lang="cs-CZ" altLang="cs-CZ" sz="1600" dirty="0" err="1">
                <a:solidFill>
                  <a:srgbClr val="0000DC"/>
                </a:solidFill>
              </a:rPr>
              <a:t>subitum</a:t>
            </a:r>
            <a:r>
              <a:rPr lang="cs-CZ" altLang="cs-CZ" sz="1600" dirty="0">
                <a:solidFill>
                  <a:srgbClr val="0000DC"/>
                </a:solidFill>
              </a:rPr>
              <a:t>, vzácněji způsobuje hepatitidu, IM, encefalitidu nebo </a:t>
            </a:r>
            <a:r>
              <a:rPr lang="cs-CZ" altLang="cs-CZ" sz="1600" dirty="0" err="1">
                <a:solidFill>
                  <a:srgbClr val="0000DC"/>
                </a:solidFill>
              </a:rPr>
              <a:t>pytiriasis</a:t>
            </a:r>
            <a:r>
              <a:rPr lang="cs-CZ" altLang="cs-CZ" sz="1600" dirty="0">
                <a:solidFill>
                  <a:srgbClr val="0000DC"/>
                </a:solidFill>
              </a:rPr>
              <a:t> </a:t>
            </a:r>
            <a:r>
              <a:rPr lang="cs-CZ" altLang="cs-CZ" sz="1600" dirty="0" err="1">
                <a:solidFill>
                  <a:srgbClr val="0000DC"/>
                </a:solidFill>
              </a:rPr>
              <a:t>rosea</a:t>
            </a:r>
            <a:endParaRPr lang="cs-CZ" altLang="cs-CZ" sz="1600" dirty="0">
              <a:solidFill>
                <a:srgbClr val="0000DC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HHV-7 reaktivuje ostatní herpetické viry</a:t>
            </a:r>
          </a:p>
          <a:p>
            <a:pPr eaLnBrk="1" hangingPunct="1">
              <a:buFontTx/>
              <a:buNone/>
            </a:pPr>
            <a:r>
              <a:rPr lang="cs-CZ" altLang="cs-CZ" sz="2400" dirty="0">
                <a:solidFill>
                  <a:srgbClr val="0000DC"/>
                </a:solidFill>
              </a:rPr>
              <a:t>HHV-8:</a:t>
            </a:r>
            <a:r>
              <a:rPr lang="cs-CZ" altLang="cs-CZ" sz="1600" dirty="0">
                <a:solidFill>
                  <a:srgbClr val="0000DC"/>
                </a:solidFill>
              </a:rPr>
              <a:t> lidský </a:t>
            </a:r>
            <a:r>
              <a:rPr lang="cs-CZ" altLang="cs-CZ" sz="1600" dirty="0" err="1">
                <a:solidFill>
                  <a:srgbClr val="0000DC"/>
                </a:solidFill>
              </a:rPr>
              <a:t>herpesvirus</a:t>
            </a:r>
            <a:r>
              <a:rPr lang="cs-CZ" altLang="cs-CZ" sz="1600" dirty="0">
                <a:solidFill>
                  <a:srgbClr val="0000DC"/>
                </a:solidFill>
              </a:rPr>
              <a:t> 8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poprvé izolován z buněk </a:t>
            </a:r>
            <a:r>
              <a:rPr lang="cs-CZ" altLang="cs-CZ" sz="1600" dirty="0" err="1">
                <a:solidFill>
                  <a:srgbClr val="0000DC"/>
                </a:solidFill>
              </a:rPr>
              <a:t>Kaposiho</a:t>
            </a:r>
            <a:r>
              <a:rPr lang="cs-CZ" altLang="cs-CZ" sz="1600" dirty="0">
                <a:solidFill>
                  <a:srgbClr val="0000DC"/>
                </a:solidFill>
              </a:rPr>
              <a:t> sarkomu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prokázán v </a:t>
            </a:r>
            <a:r>
              <a:rPr lang="cs-CZ" altLang="cs-CZ" sz="1600" dirty="0" err="1">
                <a:solidFill>
                  <a:srgbClr val="0000DC"/>
                </a:solidFill>
              </a:rPr>
              <a:t>mononukleárech</a:t>
            </a:r>
            <a:r>
              <a:rPr lang="cs-CZ" altLang="cs-CZ" sz="1600" dirty="0">
                <a:solidFill>
                  <a:srgbClr val="0000DC"/>
                </a:solidFill>
              </a:rPr>
              <a:t> periferní krve, v endoteliálních a vřetenovitých buňkách </a:t>
            </a:r>
            <a:r>
              <a:rPr lang="cs-CZ" altLang="cs-CZ" sz="1600" dirty="0" err="1">
                <a:solidFill>
                  <a:srgbClr val="0000DC"/>
                </a:solidFill>
              </a:rPr>
              <a:t>Kaposiho</a:t>
            </a:r>
            <a:r>
              <a:rPr lang="cs-CZ" altLang="cs-CZ" sz="1600" dirty="0">
                <a:solidFill>
                  <a:srgbClr val="0000DC"/>
                </a:solidFill>
              </a:rPr>
              <a:t> sarkomu, v </a:t>
            </a:r>
            <a:r>
              <a:rPr lang="cs-CZ" altLang="cs-CZ" sz="1600" dirty="0" err="1">
                <a:solidFill>
                  <a:srgbClr val="0000DC"/>
                </a:solidFill>
              </a:rPr>
              <a:t>neurogangliích</a:t>
            </a:r>
            <a:r>
              <a:rPr lang="cs-CZ" altLang="cs-CZ" sz="1600" dirty="0">
                <a:solidFill>
                  <a:srgbClr val="0000DC"/>
                </a:solidFill>
              </a:rPr>
              <a:t> KS, v buněčných lymfomech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Tropismus k B buňkám (podobá se EBV)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Přenos: pohlavní cestou (izolace z mužského semene), krví, kapénkově (sliny, nosní sekret) u dětí</a:t>
            </a:r>
          </a:p>
        </p:txBody>
      </p:sp>
      <p:pic>
        <p:nvPicPr>
          <p:cNvPr id="18436" name="Picture 7" descr="Soubor:Pityriasis rosé de Gibert - peau noire - détai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502" y="5102861"/>
            <a:ext cx="1461134" cy="114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249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 noChangeArrowheads="1"/>
          </p:cNvSpPr>
          <p:nvPr>
            <p:ph type="title"/>
          </p:nvPr>
        </p:nvSpPr>
        <p:spPr>
          <a:xfrm>
            <a:off x="5657180" y="76229"/>
            <a:ext cx="5475011" cy="693738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altLang="cs-CZ" sz="3200">
                <a:solidFill>
                  <a:srgbClr val="0000FF"/>
                </a:solidFill>
              </a:rPr>
              <a:t>Infekce vyvolané adenoviry</a:t>
            </a:r>
          </a:p>
        </p:txBody>
      </p:sp>
      <p:sp>
        <p:nvSpPr>
          <p:cNvPr id="19459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408668" y="540544"/>
            <a:ext cx="12009755" cy="56165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Onemocnění: </a:t>
            </a:r>
            <a:r>
              <a:rPr lang="cs-CZ" altLang="cs-CZ" sz="2400" dirty="0">
                <a:solidFill>
                  <a:srgbClr val="0000DC"/>
                </a:solidFill>
              </a:rPr>
              <a:t>respirační a oční infekce</a:t>
            </a:r>
          </a:p>
          <a:p>
            <a:pPr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Přenos: kapénkově, přímo kontaktem -z oka do oka (kontaminované ručníky) 51 antigenních typů</a:t>
            </a:r>
          </a:p>
          <a:p>
            <a:pPr eaLnBrk="1" hangingPunct="1">
              <a:buFontTx/>
              <a:buNone/>
            </a:pPr>
            <a:r>
              <a:rPr lang="cs-CZ" altLang="cs-CZ" sz="1600" b="1" dirty="0">
                <a:solidFill>
                  <a:srgbClr val="0000DC"/>
                </a:solidFill>
              </a:rPr>
              <a:t>Adenoviry typu 1, 2,5 a 6</a:t>
            </a:r>
            <a:r>
              <a:rPr lang="cs-CZ" altLang="cs-CZ" sz="1600" dirty="0">
                <a:solidFill>
                  <a:srgbClr val="0000DC"/>
                </a:solidFill>
              </a:rPr>
              <a:t> mají afinitu k lymfatické tkáni - infekce horních cest dýchacích u malých dětí</a:t>
            </a:r>
          </a:p>
          <a:p>
            <a:pPr eaLnBrk="1" hangingPunct="1">
              <a:buFontTx/>
              <a:buNone/>
            </a:pPr>
            <a:r>
              <a:rPr lang="cs-CZ" altLang="cs-CZ" sz="1600" b="1" dirty="0">
                <a:solidFill>
                  <a:srgbClr val="0000DC"/>
                </a:solidFill>
              </a:rPr>
              <a:t>Adenovirus typ 3</a:t>
            </a:r>
            <a:r>
              <a:rPr lang="cs-CZ" altLang="cs-CZ" sz="1600" dirty="0">
                <a:solidFill>
                  <a:srgbClr val="0000DC"/>
                </a:solidFill>
              </a:rPr>
              <a:t> – v létě při koupání v bazénech</a:t>
            </a:r>
          </a:p>
          <a:p>
            <a:pPr eaLnBrk="1" hangingPunct="1">
              <a:buFontTx/>
              <a:buNone/>
            </a:pPr>
            <a:r>
              <a:rPr lang="cs-CZ" altLang="cs-CZ" sz="1600" b="1" dirty="0">
                <a:solidFill>
                  <a:srgbClr val="0000DC"/>
                </a:solidFill>
              </a:rPr>
              <a:t>Adenovirus typ 4 a 7</a:t>
            </a:r>
            <a:r>
              <a:rPr lang="cs-CZ" altLang="cs-CZ" sz="1600" dirty="0">
                <a:solidFill>
                  <a:srgbClr val="0000DC"/>
                </a:solidFill>
              </a:rPr>
              <a:t> - infekce horních cest dýchacích u dospělých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Inkubační doba: 10 dní (3-14 dní)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Klinický projev: nejčastějšími projevy jsou faryngitida a </a:t>
            </a:r>
            <a:r>
              <a:rPr lang="cs-CZ" altLang="cs-CZ" sz="1600" dirty="0" err="1">
                <a:solidFill>
                  <a:srgbClr val="0000DC"/>
                </a:solidFill>
              </a:rPr>
              <a:t>konjuktivitida</a:t>
            </a:r>
            <a:endParaRPr lang="cs-CZ" altLang="cs-CZ" sz="1600" dirty="0">
              <a:solidFill>
                <a:srgbClr val="0000DC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horečka, bolest hlavy, krku, svalů, nechutenství, otok a zarudnutí hltanu a mandlí, zvětšené krční uzliny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Pneumonie (typ 3,4,7)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Infekce dolních cest dýchacích u batolat (typ 7)Encefalitidy, meningoencefalitidy (typ 7) Epidemická </a:t>
            </a:r>
            <a:r>
              <a:rPr lang="cs-CZ" altLang="cs-CZ" sz="1600" dirty="0" err="1">
                <a:solidFill>
                  <a:srgbClr val="0000DC"/>
                </a:solidFill>
              </a:rPr>
              <a:t>keratokonjuktivitida</a:t>
            </a:r>
            <a:r>
              <a:rPr lang="cs-CZ" altLang="cs-CZ" sz="1600" dirty="0">
                <a:solidFill>
                  <a:srgbClr val="0000DC"/>
                </a:solidFill>
              </a:rPr>
              <a:t> (typ 8, 19 a 37) oboustranné postižení rohovky a poruchy zraku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Diagnostika: KFR, VNT, izolace viru na TK (výtěr nosohltanu, stolice, moč), IF, EM (stolice)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Léčba: symptomatická, u závažných případů </a:t>
            </a:r>
            <a:r>
              <a:rPr lang="cs-CZ" altLang="cs-CZ" sz="1600" dirty="0" err="1">
                <a:solidFill>
                  <a:srgbClr val="0000DC"/>
                </a:solidFill>
              </a:rPr>
              <a:t>ribavirin</a:t>
            </a:r>
            <a:endParaRPr lang="cs-CZ" altLang="cs-CZ" sz="1600" dirty="0">
              <a:solidFill>
                <a:srgbClr val="0000DC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Prevence: perorální vakcína typ 4 a 7 (prevence </a:t>
            </a:r>
            <a:r>
              <a:rPr lang="cs-CZ" altLang="cs-CZ" sz="1600" dirty="0" err="1">
                <a:solidFill>
                  <a:srgbClr val="0000DC"/>
                </a:solidFill>
              </a:rPr>
              <a:t>epid</a:t>
            </a:r>
            <a:r>
              <a:rPr lang="cs-CZ" altLang="cs-CZ" sz="1600" dirty="0">
                <a:solidFill>
                  <a:srgbClr val="0000DC"/>
                </a:solidFill>
              </a:rPr>
              <a:t>. resp. infekcí u vojáků)</a:t>
            </a:r>
          </a:p>
        </p:txBody>
      </p:sp>
    </p:spTree>
    <p:extLst>
      <p:ext uri="{BB962C8B-B14F-4D97-AF65-F5344CB8AC3E}">
        <p14:creationId xmlns:p14="http://schemas.microsoft.com/office/powerpoint/2010/main" val="3924897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 noChangeArrowheads="1"/>
          </p:cNvSpPr>
          <p:nvPr>
            <p:ph type="title"/>
          </p:nvPr>
        </p:nvSpPr>
        <p:spPr>
          <a:xfrm>
            <a:off x="2052638" y="620713"/>
            <a:ext cx="8229600" cy="114300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cs-CZ" altLang="cs-CZ" sz="3600" dirty="0"/>
              <a:t>TYPY  LIDSKÝCH  NÁKAZ  </a:t>
            </a:r>
            <a:r>
              <a:rPr lang="cs-CZ" altLang="cs-CZ" sz="3600" dirty="0">
                <a:solidFill>
                  <a:srgbClr val="0000DC"/>
                </a:solidFill>
              </a:rPr>
              <a:t>PODLE</a:t>
            </a:r>
            <a:r>
              <a:rPr lang="cs-CZ" altLang="cs-CZ" sz="3600" dirty="0"/>
              <a:t>  ZDROJE  PŮVODCE</a:t>
            </a:r>
            <a:br>
              <a:rPr lang="cs-CZ" altLang="cs-CZ" sz="3600" dirty="0"/>
            </a:br>
            <a:endParaRPr lang="cs-CZ" altLang="cs-CZ" sz="3600" dirty="0"/>
          </a:p>
        </p:txBody>
      </p:sp>
      <p:graphicFrame>
        <p:nvGraphicFramePr>
          <p:cNvPr id="2078" name="Group 30">
            <a:extLst>
              <a:ext uri="{FF2B5EF4-FFF2-40B4-BE49-F238E27FC236}">
                <a16:creationId xmlns:a16="http://schemas.microsoft.com/office/drawing/2014/main" id="{DCE47C70-4426-4E8E-9232-25BB2F5937E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17814" y="2924176"/>
          <a:ext cx="6700837" cy="2406651"/>
        </p:xfrm>
        <a:graphic>
          <a:graphicData uri="http://schemas.openxmlformats.org/drawingml/2006/table">
            <a:tbl>
              <a:tblPr/>
              <a:tblGrid>
                <a:gridCol w="2179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6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4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Typ nákazy člověka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Zdroj nákazy (biotop agens)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Mezilidský přenos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ANTROPONÓZA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člověk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běžný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ZOONÓZA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živočich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řídký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SAPRONÓZA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neživý substrát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velmi vzácný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97" name="Obdélník 5"/>
          <p:cNvSpPr>
            <a:spLocks noChangeArrowheads="1"/>
          </p:cNvSpPr>
          <p:nvPr/>
        </p:nvSpPr>
        <p:spPr bwMode="auto">
          <a:xfrm>
            <a:off x="1919289" y="1844675"/>
            <a:ext cx="849788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zdrojem nákazy člověka může obecně být buď jiný člověk, nebo zvíře (živočich), případně vnější prostředí (extra-animální substrát). Podle tohoto zdroje můžeme lidské nákazy dělit na antroponózy, zoonózy a sapronózy.</a:t>
            </a:r>
          </a:p>
        </p:txBody>
      </p:sp>
      <p:sp>
        <p:nvSpPr>
          <p:cNvPr id="3098" name="Obdélník 6"/>
          <p:cNvSpPr>
            <a:spLocks noChangeArrowheads="1"/>
          </p:cNvSpPr>
          <p:nvPr/>
        </p:nvSpPr>
        <p:spPr bwMode="auto">
          <a:xfrm>
            <a:off x="1703388" y="5589589"/>
            <a:ext cx="86423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</a:pPr>
            <a:r>
              <a:rPr lang="cs-CZ" altLang="cs-CZ" sz="1400" b="1" u="sng"/>
              <a:t>Antroponózy</a:t>
            </a:r>
            <a:r>
              <a:rPr lang="cs-CZ" altLang="cs-CZ" sz="1400"/>
              <a:t> jsou nákazy přenosné pouze z člověka na člověka. Typických antroponóz není ovšem příliš mnoho, jsou to např. břišní tyfus, shigelóza, černý kašel, záškrt, příjice, kapavka, amébová dyzenterie, </a:t>
            </a:r>
            <a:r>
              <a:rPr lang="cs-CZ" altLang="cs-CZ" sz="1400">
                <a:solidFill>
                  <a:srgbClr val="FF0000"/>
                </a:solidFill>
              </a:rPr>
              <a:t>spalničky</a:t>
            </a:r>
            <a:r>
              <a:rPr lang="cs-CZ" altLang="cs-CZ" sz="1400"/>
              <a:t>, </a:t>
            </a:r>
            <a:r>
              <a:rPr lang="cs-CZ" altLang="cs-CZ" sz="1400">
                <a:solidFill>
                  <a:srgbClr val="FF0000"/>
                </a:solidFill>
              </a:rPr>
              <a:t>zarděnky</a:t>
            </a:r>
            <a:r>
              <a:rPr lang="cs-CZ" altLang="cs-CZ" sz="1400"/>
              <a:t>, </a:t>
            </a:r>
            <a:r>
              <a:rPr lang="cs-CZ" altLang="cs-CZ" sz="1400">
                <a:solidFill>
                  <a:srgbClr val="FF0000"/>
                </a:solidFill>
              </a:rPr>
              <a:t>příušnice</a:t>
            </a:r>
            <a:r>
              <a:rPr lang="cs-CZ" altLang="cs-CZ" sz="1400"/>
              <a:t>, </a:t>
            </a:r>
            <a:r>
              <a:rPr lang="cs-CZ" altLang="cs-CZ" sz="1400">
                <a:solidFill>
                  <a:srgbClr val="FF0000"/>
                </a:solidFill>
              </a:rPr>
              <a:t>pravé neštovice</a:t>
            </a:r>
            <a:r>
              <a:rPr lang="cs-CZ" altLang="cs-CZ" sz="1400"/>
              <a:t>, </a:t>
            </a:r>
            <a:r>
              <a:rPr lang="cs-CZ" altLang="cs-CZ" sz="1400">
                <a:solidFill>
                  <a:srgbClr val="FF0000"/>
                </a:solidFill>
              </a:rPr>
              <a:t>poliomyelitida</a:t>
            </a:r>
            <a:r>
              <a:rPr lang="cs-CZ" altLang="cs-CZ" sz="1400"/>
              <a:t> a některé </a:t>
            </a:r>
            <a:r>
              <a:rPr lang="cs-CZ" altLang="cs-CZ" sz="1400">
                <a:solidFill>
                  <a:srgbClr val="FF0000"/>
                </a:solidFill>
              </a:rPr>
              <a:t>virové hepatitidy </a:t>
            </a:r>
            <a:r>
              <a:rPr lang="cs-CZ" altLang="cs-CZ" sz="1400"/>
              <a:t>nebo některé dermatofytózy (</a:t>
            </a:r>
            <a:r>
              <a:rPr lang="cs-CZ" altLang="cs-CZ" sz="1400" i="1"/>
              <a:t>Trichophyton rubrum</a:t>
            </a:r>
            <a:r>
              <a:rPr lang="cs-CZ" altLang="cs-CZ" sz="140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45513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 noChangeArrowheads="1"/>
          </p:cNvSpPr>
          <p:nvPr>
            <p:ph type="title"/>
          </p:nvPr>
        </p:nvSpPr>
        <p:spPr>
          <a:xfrm>
            <a:off x="1670807" y="291417"/>
            <a:ext cx="4771938" cy="777875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altLang="cs-CZ" sz="3200">
                <a:solidFill>
                  <a:srgbClr val="0000FF"/>
                </a:solidFill>
              </a:rPr>
              <a:t>Infekce enteroadenoviry</a:t>
            </a:r>
          </a:p>
        </p:txBody>
      </p:sp>
      <p:sp>
        <p:nvSpPr>
          <p:cNvPr id="20483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1561751" y="1166018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Infekce střevního traktu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Přenos: fekálně-orální cestou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Sérotypy:</a:t>
            </a:r>
          </a:p>
          <a:p>
            <a:pPr eaLnBrk="1" hangingPunct="1">
              <a:buFontTx/>
              <a:buNone/>
            </a:pPr>
            <a:r>
              <a:rPr lang="cs-CZ" altLang="cs-CZ" sz="1600" b="1" dirty="0">
                <a:solidFill>
                  <a:srgbClr val="0000DC"/>
                </a:solidFill>
              </a:rPr>
              <a:t>Adenovirus 40 a 41</a:t>
            </a:r>
            <a:r>
              <a:rPr lang="cs-CZ" altLang="cs-CZ" sz="1600" dirty="0">
                <a:solidFill>
                  <a:srgbClr val="0000DC"/>
                </a:solidFill>
              </a:rPr>
              <a:t> (zvažuje se účast sérotypů 1, 2, 3 a 5)</a:t>
            </a:r>
          </a:p>
          <a:p>
            <a:pPr eaLnBrk="1" hangingPunct="1">
              <a:buFontTx/>
              <a:buNone/>
            </a:pPr>
            <a:endParaRPr lang="cs-CZ" altLang="cs-CZ" sz="1600" dirty="0">
              <a:solidFill>
                <a:srgbClr val="0000DC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Epidemiologie: vzácné, kolem 100 případů ročně v ČR</a:t>
            </a:r>
          </a:p>
          <a:p>
            <a:pPr eaLnBrk="1" hangingPunct="1">
              <a:buFontTx/>
              <a:buNone/>
            </a:pPr>
            <a:endParaRPr lang="cs-CZ" altLang="cs-CZ" sz="1600" dirty="0">
              <a:solidFill>
                <a:srgbClr val="0000DC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Klinický průběh: akutní gastroenteritida (děti do 2 let), lehčí průběh než </a:t>
            </a:r>
            <a:r>
              <a:rPr lang="cs-CZ" altLang="cs-CZ" sz="1600" dirty="0" err="1">
                <a:solidFill>
                  <a:srgbClr val="0000DC"/>
                </a:solidFill>
              </a:rPr>
              <a:t>rotavirové</a:t>
            </a:r>
            <a:r>
              <a:rPr lang="cs-CZ" altLang="cs-CZ" sz="1600" dirty="0">
                <a:solidFill>
                  <a:srgbClr val="0000DC"/>
                </a:solidFill>
              </a:rPr>
              <a:t> infekce</a:t>
            </a:r>
          </a:p>
          <a:p>
            <a:pPr eaLnBrk="1" hangingPunct="1">
              <a:buFontTx/>
              <a:buNone/>
            </a:pPr>
            <a:endParaRPr lang="cs-CZ" altLang="cs-CZ" sz="1600" dirty="0">
              <a:solidFill>
                <a:srgbClr val="0000DC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Diagnostika: </a:t>
            </a:r>
            <a:r>
              <a:rPr lang="cs-CZ" altLang="cs-CZ" sz="1600" dirty="0" err="1">
                <a:solidFill>
                  <a:srgbClr val="0000DC"/>
                </a:solidFill>
              </a:rPr>
              <a:t>latexaglutinační</a:t>
            </a:r>
            <a:r>
              <a:rPr lang="cs-CZ" altLang="cs-CZ" sz="1600" dirty="0">
                <a:solidFill>
                  <a:srgbClr val="0000DC"/>
                </a:solidFill>
              </a:rPr>
              <a:t> reakce, ELISA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Léčba: symptomatická</a:t>
            </a:r>
          </a:p>
          <a:p>
            <a:pPr eaLnBrk="1" hangingPunct="1">
              <a:buFontTx/>
              <a:buNone/>
            </a:pPr>
            <a:endParaRPr lang="cs-CZ" altLang="cs-CZ" sz="1600" dirty="0">
              <a:solidFill>
                <a:srgbClr val="0000DC"/>
              </a:solidFill>
            </a:endParaRPr>
          </a:p>
          <a:p>
            <a:pPr eaLnBrk="1" hangingPunct="1">
              <a:buFontTx/>
              <a:buNone/>
            </a:pPr>
            <a:endParaRPr lang="cs-CZ" altLang="cs-CZ" sz="1600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670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 noChangeArrowheads="1"/>
          </p:cNvSpPr>
          <p:nvPr>
            <p:ph type="title"/>
          </p:nvPr>
        </p:nvSpPr>
        <p:spPr>
          <a:xfrm>
            <a:off x="2063750" y="333376"/>
            <a:ext cx="5905791" cy="809625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altLang="cs-CZ" sz="3200">
                <a:solidFill>
                  <a:srgbClr val="0000FF"/>
                </a:solidFill>
              </a:rPr>
              <a:t>Infekce vyvolané polyomaviry</a:t>
            </a:r>
          </a:p>
        </p:txBody>
      </p:sp>
      <p:sp>
        <p:nvSpPr>
          <p:cNvPr id="21507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562062" y="1196976"/>
            <a:ext cx="11065079" cy="49688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souvislost mezi viry této čeledi a nádorovým bujením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většina infekcí probíhá latentně a aktivuje se při oslabení imunitního systému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Nejznámější </a:t>
            </a:r>
            <a:r>
              <a:rPr lang="cs-CZ" altLang="cs-CZ" sz="1600" dirty="0" err="1">
                <a:solidFill>
                  <a:srgbClr val="0000DC"/>
                </a:solidFill>
              </a:rPr>
              <a:t>polyomavirus</a:t>
            </a:r>
            <a:r>
              <a:rPr lang="cs-CZ" altLang="cs-CZ" sz="1600" dirty="0">
                <a:solidFill>
                  <a:srgbClr val="0000DC"/>
                </a:solidFill>
              </a:rPr>
              <a:t> SV40 (opičí </a:t>
            </a:r>
            <a:r>
              <a:rPr lang="cs-CZ" altLang="cs-CZ" sz="1600" dirty="0" err="1">
                <a:solidFill>
                  <a:srgbClr val="0000DC"/>
                </a:solidFill>
              </a:rPr>
              <a:t>vakuolizující</a:t>
            </a:r>
            <a:r>
              <a:rPr lang="cs-CZ" altLang="cs-CZ" sz="1600" dirty="0">
                <a:solidFill>
                  <a:srgbClr val="0000DC"/>
                </a:solidFill>
              </a:rPr>
              <a:t> virus)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Onemocnění: </a:t>
            </a:r>
            <a:r>
              <a:rPr lang="cs-CZ" altLang="cs-CZ" sz="2400" dirty="0">
                <a:solidFill>
                  <a:srgbClr val="0000DC"/>
                </a:solidFill>
              </a:rPr>
              <a:t>BK a JC viry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Epidemiologie: běžné, </a:t>
            </a:r>
            <a:r>
              <a:rPr lang="cs-CZ" altLang="cs-CZ" sz="1600" dirty="0" err="1">
                <a:solidFill>
                  <a:srgbClr val="0000DC"/>
                </a:solidFill>
              </a:rPr>
              <a:t>promořenost</a:t>
            </a:r>
            <a:r>
              <a:rPr lang="cs-CZ" altLang="cs-CZ" sz="1600" dirty="0">
                <a:solidFill>
                  <a:srgbClr val="0000DC"/>
                </a:solidFill>
              </a:rPr>
              <a:t> až 80% populace (USA)</a:t>
            </a:r>
          </a:p>
          <a:p>
            <a:pPr eaLnBrk="1" hangingPunct="1">
              <a:buFontTx/>
              <a:buNone/>
            </a:pPr>
            <a:r>
              <a:rPr lang="cs-CZ" altLang="cs-CZ" sz="1600" b="1" dirty="0">
                <a:solidFill>
                  <a:srgbClr val="0000DC"/>
                </a:solidFill>
              </a:rPr>
              <a:t>většinou asymptomatické infekce</a:t>
            </a:r>
            <a:r>
              <a:rPr lang="cs-CZ" altLang="cs-CZ" sz="1600" dirty="0">
                <a:solidFill>
                  <a:srgbClr val="0000DC"/>
                </a:solidFill>
              </a:rPr>
              <a:t>, postihují dýchací cesty a ledviny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u těžce </a:t>
            </a:r>
            <a:r>
              <a:rPr lang="cs-CZ" altLang="cs-CZ" sz="1600" dirty="0" err="1">
                <a:solidFill>
                  <a:srgbClr val="0000DC"/>
                </a:solidFill>
              </a:rPr>
              <a:t>imunosuprimovaných</a:t>
            </a:r>
            <a:r>
              <a:rPr lang="cs-CZ" altLang="cs-CZ" sz="1600" dirty="0">
                <a:solidFill>
                  <a:srgbClr val="0000DC"/>
                </a:solidFill>
              </a:rPr>
              <a:t> (po transplantaci, chemoterapii) vážné infekce:</a:t>
            </a:r>
          </a:p>
          <a:p>
            <a:pPr eaLnBrk="1" hangingPunct="1">
              <a:buFontTx/>
              <a:buNone/>
            </a:pPr>
            <a:endParaRPr lang="cs-CZ" altLang="cs-CZ" sz="1600" dirty="0">
              <a:solidFill>
                <a:srgbClr val="0000DC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1600" b="1" dirty="0">
                <a:solidFill>
                  <a:srgbClr val="0000DC"/>
                </a:solidFill>
              </a:rPr>
              <a:t>JC virus</a:t>
            </a:r>
            <a:r>
              <a:rPr lang="cs-CZ" altLang="cs-CZ" sz="1600" dirty="0">
                <a:solidFill>
                  <a:srgbClr val="0000DC"/>
                </a:solidFill>
              </a:rPr>
              <a:t>: progresivní multifokální </a:t>
            </a:r>
            <a:r>
              <a:rPr lang="cs-CZ" altLang="cs-CZ" sz="1600" dirty="0" err="1">
                <a:solidFill>
                  <a:srgbClr val="0000DC"/>
                </a:solidFill>
              </a:rPr>
              <a:t>leukoencefalopatie</a:t>
            </a:r>
            <a:r>
              <a:rPr lang="cs-CZ" altLang="cs-CZ" sz="1600" dirty="0">
                <a:solidFill>
                  <a:srgbClr val="0000DC"/>
                </a:solidFill>
              </a:rPr>
              <a:t> s fatálním průběhem</a:t>
            </a:r>
          </a:p>
          <a:p>
            <a:pPr eaLnBrk="1" hangingPunct="1">
              <a:buFontTx/>
              <a:buNone/>
            </a:pPr>
            <a:r>
              <a:rPr lang="cs-CZ" altLang="cs-CZ" sz="1600" b="1" dirty="0">
                <a:solidFill>
                  <a:srgbClr val="0000DC"/>
                </a:solidFill>
              </a:rPr>
              <a:t>BK virus:</a:t>
            </a:r>
            <a:r>
              <a:rPr lang="cs-CZ" altLang="cs-CZ" sz="1600" dirty="0">
                <a:solidFill>
                  <a:srgbClr val="0000DC"/>
                </a:solidFill>
              </a:rPr>
              <a:t> těžké infekce močových cest a štěpu u pacientů po transplantaci ledvin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Diagnostika: CT, MRI, analýza mozkomíšního moku (biopsie)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2008: nový </a:t>
            </a:r>
            <a:r>
              <a:rPr lang="cs-CZ" altLang="cs-CZ" sz="1600" dirty="0" err="1">
                <a:solidFill>
                  <a:srgbClr val="0000DC"/>
                </a:solidFill>
              </a:rPr>
              <a:t>polyomavirus</a:t>
            </a:r>
            <a:r>
              <a:rPr lang="cs-CZ" altLang="cs-CZ" sz="1600" dirty="0">
                <a:solidFill>
                  <a:srgbClr val="0000DC"/>
                </a:solidFill>
              </a:rPr>
              <a:t> izolován z kožního karcinomu</a:t>
            </a:r>
          </a:p>
        </p:txBody>
      </p:sp>
    </p:spTree>
    <p:extLst>
      <p:ext uri="{BB962C8B-B14F-4D97-AF65-F5344CB8AC3E}">
        <p14:creationId xmlns:p14="http://schemas.microsoft.com/office/powerpoint/2010/main" val="1540133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 noChangeArrowheads="1"/>
          </p:cNvSpPr>
          <p:nvPr>
            <p:ph type="title"/>
          </p:nvPr>
        </p:nvSpPr>
        <p:spPr>
          <a:xfrm>
            <a:off x="1917700" y="44450"/>
            <a:ext cx="6077008" cy="647700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altLang="cs-CZ" sz="3200">
                <a:solidFill>
                  <a:srgbClr val="0000FF"/>
                </a:solidFill>
              </a:rPr>
              <a:t>Infekce vyvolané papillomaviry</a:t>
            </a:r>
          </a:p>
        </p:txBody>
      </p:sp>
      <p:sp>
        <p:nvSpPr>
          <p:cNvPr id="22531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260059" y="809597"/>
            <a:ext cx="11931941" cy="5876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1200" dirty="0">
                <a:solidFill>
                  <a:srgbClr val="0000DC"/>
                </a:solidFill>
              </a:rPr>
              <a:t>Více než 100 genotypů, z nichž 40 se šíří pohlavní cestou, 15 </a:t>
            </a:r>
            <a:r>
              <a:rPr lang="cs-CZ" altLang="cs-CZ" sz="1200" dirty="0" err="1">
                <a:solidFill>
                  <a:srgbClr val="0000DC"/>
                </a:solidFill>
              </a:rPr>
              <a:t>onkogenních</a:t>
            </a:r>
            <a:r>
              <a:rPr lang="cs-CZ" altLang="cs-CZ" sz="1200" dirty="0">
                <a:solidFill>
                  <a:srgbClr val="0000DC"/>
                </a:solidFill>
              </a:rPr>
              <a:t>, liší se vzhledem a lokalizací lézí</a:t>
            </a:r>
          </a:p>
          <a:p>
            <a:pPr eaLnBrk="1" hangingPunct="1">
              <a:buFontTx/>
              <a:buNone/>
            </a:pPr>
            <a:r>
              <a:rPr lang="cs-CZ" altLang="cs-CZ" sz="1200" dirty="0">
                <a:solidFill>
                  <a:srgbClr val="0000DC"/>
                </a:solidFill>
              </a:rPr>
              <a:t>Onemocnění: typické lokální infekce (kožní a genitální bradavice)</a:t>
            </a:r>
          </a:p>
          <a:p>
            <a:pPr eaLnBrk="1" hangingPunct="1">
              <a:buFontTx/>
              <a:buNone/>
            </a:pPr>
            <a:r>
              <a:rPr lang="cs-CZ" altLang="cs-CZ" sz="1200" dirty="0">
                <a:solidFill>
                  <a:srgbClr val="0000DC"/>
                </a:solidFill>
              </a:rPr>
              <a:t>Epidemiologie: předpokladem přenosu drobná traumata kůže nebo sliznice, často infekce získána při návštěvě plaveckých bazénů (i děti)</a:t>
            </a:r>
          </a:p>
          <a:p>
            <a:pPr eaLnBrk="1" hangingPunct="1">
              <a:buFontTx/>
              <a:buNone/>
            </a:pPr>
            <a:r>
              <a:rPr lang="cs-CZ" altLang="cs-CZ" sz="1200" dirty="0">
                <a:solidFill>
                  <a:srgbClr val="0000DC"/>
                </a:solidFill>
              </a:rPr>
              <a:t>Přenos: přímý kontakt (zdrojem infekce jsou oloupané </a:t>
            </a:r>
            <a:r>
              <a:rPr lang="cs-CZ" altLang="cs-CZ" sz="1200" dirty="0" err="1">
                <a:solidFill>
                  <a:srgbClr val="0000DC"/>
                </a:solidFill>
              </a:rPr>
              <a:t>epitelie</a:t>
            </a:r>
            <a:r>
              <a:rPr lang="cs-CZ" altLang="cs-CZ" sz="1200" dirty="0">
                <a:solidFill>
                  <a:srgbClr val="0000DC"/>
                </a:solidFill>
              </a:rPr>
              <a:t> a </a:t>
            </a:r>
            <a:r>
              <a:rPr lang="cs-CZ" altLang="cs-CZ" sz="1200" dirty="0" err="1">
                <a:solidFill>
                  <a:srgbClr val="0000DC"/>
                </a:solidFill>
              </a:rPr>
              <a:t>keratinocyty</a:t>
            </a:r>
            <a:r>
              <a:rPr lang="cs-CZ" altLang="cs-CZ" sz="1200" dirty="0">
                <a:solidFill>
                  <a:srgbClr val="0000DC"/>
                </a:solidFill>
              </a:rPr>
              <a:t>, které se mohou přenášet předměty kontaminovanými sekrety nebo přímým kontaktem), sexuálně</a:t>
            </a:r>
          </a:p>
          <a:p>
            <a:pPr eaLnBrk="1" hangingPunct="1">
              <a:buFontTx/>
              <a:buNone/>
            </a:pPr>
            <a:r>
              <a:rPr lang="cs-CZ" altLang="cs-CZ" sz="1200" dirty="0">
                <a:solidFill>
                  <a:srgbClr val="0000DC"/>
                </a:solidFill>
              </a:rPr>
              <a:t>Klinický průběh: na infekci má výrazný vliv imunitní stav hostitele, rozsáhlé a časté jsou bradavice během stavů, kdy je potlačena funkce T-lymfocytů (gravidita, imunosuprese, HIV infekce), kdy protilátky vznikají, ale nemají ochrannou funkci</a:t>
            </a:r>
          </a:p>
          <a:p>
            <a:pPr eaLnBrk="1" hangingPunct="1">
              <a:buFontTx/>
              <a:buNone/>
            </a:pPr>
            <a:r>
              <a:rPr lang="cs-CZ" altLang="cs-CZ" sz="1200" dirty="0">
                <a:solidFill>
                  <a:srgbClr val="0000DC"/>
                </a:solidFill>
              </a:rPr>
              <a:t>Druhy onemocnění:</a:t>
            </a:r>
          </a:p>
          <a:p>
            <a:pPr eaLnBrk="1" hangingPunct="1">
              <a:buFontTx/>
              <a:buNone/>
            </a:pPr>
            <a:r>
              <a:rPr lang="cs-CZ" altLang="cs-CZ" sz="1200" dirty="0" err="1">
                <a:solidFill>
                  <a:srgbClr val="0000DC"/>
                </a:solidFill>
              </a:rPr>
              <a:t>verruca</a:t>
            </a:r>
            <a:r>
              <a:rPr lang="cs-CZ" altLang="cs-CZ" sz="1200" dirty="0">
                <a:solidFill>
                  <a:srgbClr val="0000DC"/>
                </a:solidFill>
              </a:rPr>
              <a:t> </a:t>
            </a:r>
            <a:r>
              <a:rPr lang="cs-CZ" altLang="cs-CZ" sz="1200" dirty="0" err="1">
                <a:solidFill>
                  <a:srgbClr val="0000DC"/>
                </a:solidFill>
              </a:rPr>
              <a:t>plantaris</a:t>
            </a:r>
            <a:r>
              <a:rPr lang="cs-CZ" altLang="cs-CZ" sz="1200" dirty="0">
                <a:solidFill>
                  <a:srgbClr val="0000DC"/>
                </a:solidFill>
              </a:rPr>
              <a:t> (chodidlo), v. </a:t>
            </a:r>
            <a:r>
              <a:rPr lang="cs-CZ" altLang="cs-CZ" sz="1200" dirty="0" err="1">
                <a:solidFill>
                  <a:srgbClr val="0000DC"/>
                </a:solidFill>
              </a:rPr>
              <a:t>vulgaris</a:t>
            </a:r>
            <a:r>
              <a:rPr lang="cs-CZ" altLang="cs-CZ" sz="1200" dirty="0">
                <a:solidFill>
                  <a:srgbClr val="0000DC"/>
                </a:solidFill>
              </a:rPr>
              <a:t> (ruce, prsty), v. </a:t>
            </a:r>
            <a:r>
              <a:rPr lang="cs-CZ" altLang="cs-CZ" sz="1200" dirty="0" err="1">
                <a:solidFill>
                  <a:srgbClr val="0000DC"/>
                </a:solidFill>
              </a:rPr>
              <a:t>planae</a:t>
            </a:r>
            <a:r>
              <a:rPr lang="cs-CZ" altLang="cs-CZ" sz="1200" dirty="0">
                <a:solidFill>
                  <a:srgbClr val="0000DC"/>
                </a:solidFill>
              </a:rPr>
              <a:t> (paže, obličej, kolena), </a:t>
            </a:r>
            <a:r>
              <a:rPr lang="cs-CZ" altLang="cs-CZ" sz="1200" dirty="0" err="1">
                <a:solidFill>
                  <a:srgbClr val="0000DC"/>
                </a:solidFill>
              </a:rPr>
              <a:t>neoplazie</a:t>
            </a:r>
            <a:r>
              <a:rPr lang="cs-CZ" altLang="cs-CZ" sz="1200" dirty="0">
                <a:solidFill>
                  <a:srgbClr val="0000DC"/>
                </a:solidFill>
              </a:rPr>
              <a:t> (kůže), hyperplazie epitelu (dutina ústní), </a:t>
            </a:r>
            <a:r>
              <a:rPr lang="cs-CZ" altLang="cs-CZ" sz="1200" dirty="0" err="1">
                <a:solidFill>
                  <a:srgbClr val="0000DC"/>
                </a:solidFill>
              </a:rPr>
              <a:t>laryngeální</a:t>
            </a:r>
            <a:r>
              <a:rPr lang="cs-CZ" altLang="cs-CZ" sz="1200" dirty="0">
                <a:solidFill>
                  <a:srgbClr val="0000DC"/>
                </a:solidFill>
              </a:rPr>
              <a:t> </a:t>
            </a:r>
            <a:r>
              <a:rPr lang="cs-CZ" altLang="cs-CZ" sz="1200" dirty="0" err="1">
                <a:solidFill>
                  <a:srgbClr val="0000DC"/>
                </a:solidFill>
              </a:rPr>
              <a:t>papilomatóza</a:t>
            </a:r>
            <a:r>
              <a:rPr lang="cs-CZ" altLang="cs-CZ" sz="1200" dirty="0">
                <a:solidFill>
                  <a:srgbClr val="0000DC"/>
                </a:solidFill>
              </a:rPr>
              <a:t> (hrtan), </a:t>
            </a:r>
            <a:r>
              <a:rPr lang="cs-CZ" altLang="cs-CZ" sz="1200" dirty="0" err="1">
                <a:solidFill>
                  <a:srgbClr val="0000DC"/>
                </a:solidFill>
              </a:rPr>
              <a:t>condylomata</a:t>
            </a:r>
            <a:r>
              <a:rPr lang="cs-CZ" altLang="cs-CZ" sz="1200" dirty="0">
                <a:solidFill>
                  <a:srgbClr val="0000DC"/>
                </a:solidFill>
              </a:rPr>
              <a:t> </a:t>
            </a:r>
            <a:r>
              <a:rPr lang="cs-CZ" altLang="cs-CZ" sz="1200" dirty="0" err="1">
                <a:solidFill>
                  <a:srgbClr val="0000DC"/>
                </a:solidFill>
              </a:rPr>
              <a:t>accuminata</a:t>
            </a:r>
            <a:r>
              <a:rPr lang="cs-CZ" altLang="cs-CZ" sz="1200" dirty="0">
                <a:solidFill>
                  <a:srgbClr val="0000DC"/>
                </a:solidFill>
              </a:rPr>
              <a:t> (</a:t>
            </a:r>
            <a:r>
              <a:rPr lang="cs-CZ" altLang="cs-CZ" sz="1200" dirty="0" err="1">
                <a:solidFill>
                  <a:srgbClr val="0000DC"/>
                </a:solidFill>
              </a:rPr>
              <a:t>anus</a:t>
            </a:r>
            <a:r>
              <a:rPr lang="cs-CZ" altLang="cs-CZ" sz="1200" dirty="0">
                <a:solidFill>
                  <a:srgbClr val="0000DC"/>
                </a:solidFill>
              </a:rPr>
              <a:t>, genitál), atypie cervikální sliznice (děložní hrdlo)</a:t>
            </a:r>
          </a:p>
          <a:p>
            <a:pPr eaLnBrk="1" hangingPunct="1">
              <a:buFontTx/>
              <a:buNone/>
            </a:pPr>
            <a:r>
              <a:rPr lang="cs-CZ" altLang="cs-CZ" sz="1200" dirty="0">
                <a:solidFill>
                  <a:srgbClr val="0000DC"/>
                </a:solidFill>
              </a:rPr>
              <a:t>Diagnostika: histologie, cytologie, EM, DNA hybridizace</a:t>
            </a:r>
          </a:p>
          <a:p>
            <a:pPr eaLnBrk="1" hangingPunct="1">
              <a:buFontTx/>
              <a:buNone/>
            </a:pPr>
            <a:r>
              <a:rPr lang="cs-CZ" altLang="cs-CZ" sz="1200" dirty="0">
                <a:solidFill>
                  <a:srgbClr val="0000DC"/>
                </a:solidFill>
              </a:rPr>
              <a:t>Léčba: bradavice většinou spontánně vymizí, jinak lokální terapie, kryoterapie, laserové nebo chirurgické odstranění</a:t>
            </a:r>
          </a:p>
          <a:p>
            <a:pPr eaLnBrk="1" hangingPunct="1">
              <a:buFontTx/>
              <a:buNone/>
            </a:pPr>
            <a:r>
              <a:rPr lang="cs-CZ" altLang="cs-CZ" sz="1200" dirty="0">
                <a:solidFill>
                  <a:srgbClr val="0000DC"/>
                </a:solidFill>
              </a:rPr>
              <a:t>Prevence: 2 očkovací látky  - SILGARD (6, 11, 16, 18) a CERVARIX (16,18)</a:t>
            </a:r>
          </a:p>
          <a:p>
            <a:pPr eaLnBrk="1" hangingPunct="1">
              <a:buFontTx/>
              <a:buNone/>
            </a:pPr>
            <a:r>
              <a:rPr lang="cs-CZ" altLang="cs-CZ" sz="1200" dirty="0">
                <a:solidFill>
                  <a:srgbClr val="0000DC"/>
                </a:solidFill>
              </a:rPr>
              <a:t>vysoce rizikové typy, které bývají nejčastější příčinou změn genitální sliznice vedoucích až ke karcinomu, patří HPV genotypu </a:t>
            </a:r>
            <a:r>
              <a:rPr lang="cs-CZ" altLang="cs-CZ" sz="1200" b="1" dirty="0">
                <a:solidFill>
                  <a:srgbClr val="0000DC"/>
                </a:solidFill>
              </a:rPr>
              <a:t>16, 18</a:t>
            </a:r>
            <a:r>
              <a:rPr lang="cs-CZ" altLang="cs-CZ" sz="1200" dirty="0">
                <a:solidFill>
                  <a:srgbClr val="0000DC"/>
                </a:solidFill>
              </a:rPr>
              <a:t>, 31, 33, 45, 52 a 58 </a:t>
            </a:r>
          </a:p>
          <a:p>
            <a:pPr eaLnBrk="1" hangingPunct="1">
              <a:buFontTx/>
              <a:buNone/>
            </a:pPr>
            <a:endParaRPr lang="cs-CZ" altLang="cs-CZ" sz="1200" dirty="0">
              <a:solidFill>
                <a:srgbClr val="0000DC"/>
              </a:solidFill>
            </a:endParaRPr>
          </a:p>
          <a:p>
            <a:pPr eaLnBrk="1" hangingPunct="1">
              <a:buFontTx/>
              <a:buNone/>
            </a:pPr>
            <a:endParaRPr lang="cs-CZ" altLang="cs-CZ" sz="1200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809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 noChangeArrowheads="1"/>
          </p:cNvSpPr>
          <p:nvPr>
            <p:ph type="title"/>
          </p:nvPr>
        </p:nvSpPr>
        <p:spPr>
          <a:xfrm>
            <a:off x="3141605" y="251961"/>
            <a:ext cx="4970549" cy="649288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altLang="cs-CZ" sz="3200">
                <a:solidFill>
                  <a:srgbClr val="0000FF"/>
                </a:solidFill>
              </a:rPr>
              <a:t>Infekce vyvolané poxviry</a:t>
            </a:r>
          </a:p>
        </p:txBody>
      </p:sp>
      <p:sp>
        <p:nvSpPr>
          <p:cNvPr id="23555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176169" y="981075"/>
            <a:ext cx="12015831" cy="5543550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1600" dirty="0"/>
              <a:t>Onemocnění: </a:t>
            </a:r>
            <a:r>
              <a:rPr lang="cs-CZ" altLang="cs-CZ" sz="2400" dirty="0">
                <a:solidFill>
                  <a:srgbClr val="FF0000"/>
                </a:solidFill>
              </a:rPr>
              <a:t>pravé (černé) neštovice</a:t>
            </a:r>
            <a:r>
              <a:rPr lang="cs-CZ" altLang="cs-CZ" sz="1600" dirty="0"/>
              <a:t> (lat. </a:t>
            </a:r>
            <a:r>
              <a:rPr lang="cs-CZ" altLang="cs-CZ" sz="1600" i="1" dirty="0"/>
              <a:t>variola, </a:t>
            </a:r>
            <a:r>
              <a:rPr lang="cs-CZ" altLang="cs-CZ" sz="1600" dirty="0"/>
              <a:t>angl. </a:t>
            </a:r>
            <a:r>
              <a:rPr lang="cs-CZ" altLang="cs-CZ" sz="1600" dirty="0" err="1"/>
              <a:t>smallpox</a:t>
            </a:r>
            <a:r>
              <a:rPr lang="cs-CZ" altLang="cs-CZ" sz="1600" dirty="0"/>
              <a:t>) </a:t>
            </a:r>
          </a:p>
          <a:p>
            <a:pPr marL="0" indent="0">
              <a:buNone/>
            </a:pPr>
            <a:r>
              <a:rPr lang="cs-CZ" altLang="cs-CZ" sz="1600" dirty="0"/>
              <a:t>ERADIKOVÁNO (1979) - poslední případ Somálsko (700 expertů WHO)</a:t>
            </a:r>
          </a:p>
          <a:p>
            <a:pPr marL="0" indent="0">
              <a:buNone/>
            </a:pPr>
            <a:r>
              <a:rPr lang="cs-CZ" altLang="cs-CZ" sz="1600" dirty="0"/>
              <a:t>Přenos: kapénkově (aerosol) - vysoce kontagiózní - sliznice </a:t>
            </a:r>
            <a:r>
              <a:rPr lang="cs-CZ" altLang="cs-CZ" sz="1600" dirty="0" err="1"/>
              <a:t>dých</a:t>
            </a:r>
            <a:r>
              <a:rPr lang="cs-CZ" altLang="cs-CZ" sz="1600" dirty="0"/>
              <a:t>. traktu</a:t>
            </a:r>
          </a:p>
          <a:p>
            <a:pPr marL="0" indent="0">
              <a:buNone/>
            </a:pPr>
            <a:r>
              <a:rPr lang="cs-CZ" altLang="cs-CZ" sz="1600" dirty="0"/>
              <a:t>Klinický obraz: dvě klinické formy - variola minor (3% smrtnost) a variola major (30% smrtnost; hemoragická, maligní)</a:t>
            </a:r>
          </a:p>
          <a:p>
            <a:pPr marL="0" indent="0">
              <a:buNone/>
            </a:pPr>
            <a:r>
              <a:rPr lang="cs-CZ" altLang="cs-CZ" sz="1600" dirty="0"/>
              <a:t>Inkubační doba: 7-17 dní</a:t>
            </a:r>
          </a:p>
          <a:p>
            <a:pPr marL="0" indent="0">
              <a:buFontTx/>
              <a:buAutoNum type="arabicParenBoth"/>
            </a:pPr>
            <a:r>
              <a:rPr lang="cs-CZ" altLang="cs-CZ" sz="1600" dirty="0"/>
              <a:t> </a:t>
            </a:r>
            <a:r>
              <a:rPr lang="cs-CZ" altLang="cs-CZ" sz="1600" dirty="0" err="1"/>
              <a:t>Chřipkovité</a:t>
            </a:r>
            <a:r>
              <a:rPr lang="cs-CZ" altLang="cs-CZ" sz="1600" dirty="0"/>
              <a:t> příznaky (horečka, malátnost, </a:t>
            </a:r>
            <a:r>
              <a:rPr lang="cs-CZ" altLang="cs-CZ" sz="1600" dirty="0" err="1"/>
              <a:t>nausea</a:t>
            </a:r>
            <a:r>
              <a:rPr lang="cs-CZ" altLang="cs-CZ" sz="1600" dirty="0"/>
              <a:t>, zvracení, bolest svalů) 2 dny</a:t>
            </a:r>
          </a:p>
          <a:p>
            <a:pPr marL="0" indent="0">
              <a:buFontTx/>
              <a:buAutoNum type="arabicParenBoth"/>
            </a:pPr>
            <a:r>
              <a:rPr lang="cs-CZ" altLang="cs-CZ" sz="1600" dirty="0"/>
              <a:t> Neštovičné příznaky – na kůži, sliznici nosu a úst, obličej, ruce, předloktí - potom trup </a:t>
            </a:r>
          </a:p>
          <a:p>
            <a:pPr marL="0" indent="0">
              <a:buNone/>
            </a:pPr>
            <a:r>
              <a:rPr lang="cs-CZ" altLang="cs-CZ" sz="1600" dirty="0"/>
              <a:t>nejprve </a:t>
            </a:r>
            <a:r>
              <a:rPr lang="cs-CZ" altLang="cs-CZ" sz="1600" dirty="0" err="1"/>
              <a:t>makuly</a:t>
            </a:r>
            <a:r>
              <a:rPr lang="cs-CZ" altLang="cs-CZ" sz="1600" dirty="0"/>
              <a:t>, posléze papuly, pustuly a nakonec krusty </a:t>
            </a:r>
            <a:r>
              <a:rPr lang="cs-CZ" altLang="cs-CZ" sz="1600" dirty="0">
                <a:solidFill>
                  <a:srgbClr val="FF0000"/>
                </a:solidFill>
              </a:rPr>
              <a:t>(pacient infekční po celou dobu výskytu vyrážky)</a:t>
            </a:r>
          </a:p>
          <a:p>
            <a:pPr marL="0" indent="0">
              <a:buNone/>
            </a:pPr>
            <a:r>
              <a:rPr lang="cs-CZ" altLang="cs-CZ" sz="1600" dirty="0"/>
              <a:t>Dlouhodobé následky: slepota, zohyzdění</a:t>
            </a:r>
          </a:p>
          <a:p>
            <a:pPr marL="0" indent="0">
              <a:buNone/>
            </a:pPr>
            <a:r>
              <a:rPr lang="cs-CZ" altLang="cs-CZ" sz="1600" dirty="0"/>
              <a:t>Historie, epidemiologie: decimace původních indiánských kultur v Americe</a:t>
            </a:r>
          </a:p>
          <a:p>
            <a:pPr marL="0" indent="0">
              <a:buNone/>
            </a:pPr>
            <a:r>
              <a:rPr lang="cs-CZ" altLang="cs-CZ" sz="1600" dirty="0">
                <a:solidFill>
                  <a:schemeClr val="tx2"/>
                </a:solidFill>
              </a:rPr>
              <a:t>ještě v roce 1967 onemocnělo 15 miliónů lidí a 2 milióny nich zemřeli</a:t>
            </a:r>
          </a:p>
          <a:p>
            <a:pPr marL="0" indent="0">
              <a:buNone/>
            </a:pPr>
            <a:r>
              <a:rPr lang="cs-CZ" altLang="cs-CZ" sz="1600" dirty="0">
                <a:solidFill>
                  <a:schemeClr val="tx2"/>
                </a:solidFill>
              </a:rPr>
              <a:t>u nás poslední ohnisko v roce 1924, neštovice vymizely nejdříve v Latinské Americe (1971), po značných potížích pak v Indii (1975). nakonec zůstala Afrika (poslední ohniska Etiopie a Somálsko) </a:t>
            </a:r>
          </a:p>
        </p:txBody>
      </p:sp>
    </p:spTree>
    <p:extLst>
      <p:ext uri="{BB962C8B-B14F-4D97-AF65-F5344CB8AC3E}">
        <p14:creationId xmlns:p14="http://schemas.microsoft.com/office/powerpoint/2010/main" val="338443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E173FEC-3896-40BF-8E5A-31F0552C1F0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445001" y="2526646"/>
            <a:ext cx="6816725" cy="1464959"/>
          </a:xfrm>
          <a:solidFill>
            <a:srgbClr val="FFFF00"/>
          </a:solidFill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1" hangingPunct="1">
              <a:defRPr/>
            </a:pPr>
            <a:r>
              <a:rPr lang="cs-CZ" sz="3200" dirty="0">
                <a:solidFill>
                  <a:srgbClr val="0000DC"/>
                </a:solidFill>
              </a:rPr>
              <a:t>variola</a:t>
            </a:r>
          </a:p>
        </p:txBody>
      </p:sp>
      <p:pic>
        <p:nvPicPr>
          <p:cNvPr id="2457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20357" y="1685832"/>
            <a:ext cx="3076575" cy="71167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 descr="http://upload.wikimedia.org/wikipedia/commons/thumb/6/66/Child_with_Smallpox_Bangladesh.jpg/230px-Child_with_Smallpox_Banglade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398352"/>
            <a:ext cx="2344738" cy="35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7" descr="http://upload.wikimedia.org/wikipedia/commons/thumb/9/92/Smallpox_virus_virions_TEM_PHIL_1849.JPG/220px-Smallpox_virus_virions_TEM_PHIL_18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739" y="375459"/>
            <a:ext cx="2185988" cy="362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9" descr="http://www.nm.cz/admin/fotogalerie/images/1079-v-1776_v_vystavy_TK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73"/>
          <a:stretch>
            <a:fillRect/>
          </a:stretch>
        </p:blipFill>
        <p:spPr bwMode="auto">
          <a:xfrm>
            <a:off x="6973888" y="357872"/>
            <a:ext cx="210185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1" descr="http://www.nm.cz/admin/fotogalerie/images/1074-v-1771_v_vystavy_1762_v_pripravujeme_10353_5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1" y="375459"/>
            <a:ext cx="252888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026" y="3991605"/>
            <a:ext cx="2044700" cy="2751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ovéPole 1"/>
          <p:cNvSpPr txBox="1">
            <a:spLocks noChangeArrowheads="1"/>
          </p:cNvSpPr>
          <p:nvPr/>
        </p:nvSpPr>
        <p:spPr bwMode="auto">
          <a:xfrm>
            <a:off x="8315325" y="1391772"/>
            <a:ext cx="2374900" cy="922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doc. Ježek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WHO expert při eradikaci neštovic</a:t>
            </a:r>
          </a:p>
        </p:txBody>
      </p:sp>
      <p:sp>
        <p:nvSpPr>
          <p:cNvPr id="24586" name="TextovéPole 2"/>
          <p:cNvSpPr txBox="1">
            <a:spLocks noChangeArrowheads="1"/>
          </p:cNvSpPr>
          <p:nvPr/>
        </p:nvSpPr>
        <p:spPr bwMode="auto">
          <a:xfrm>
            <a:off x="8489950" y="6011863"/>
            <a:ext cx="2089150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poslední pacient (Somálsko)</a:t>
            </a:r>
          </a:p>
        </p:txBody>
      </p:sp>
    </p:spTree>
    <p:extLst>
      <p:ext uri="{BB962C8B-B14F-4D97-AF65-F5344CB8AC3E}">
        <p14:creationId xmlns:p14="http://schemas.microsoft.com/office/powerpoint/2010/main" val="2113709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 noChangeArrowheads="1"/>
          </p:cNvSpPr>
          <p:nvPr>
            <p:ph type="title"/>
          </p:nvPr>
        </p:nvSpPr>
        <p:spPr>
          <a:xfrm>
            <a:off x="3145525" y="81006"/>
            <a:ext cx="2160702" cy="444324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altLang="cs-CZ" sz="3200" i="1" dirty="0" err="1">
                <a:solidFill>
                  <a:srgbClr val="0000FF"/>
                </a:solidFill>
              </a:rPr>
              <a:t>Poxviridae</a:t>
            </a:r>
            <a:endParaRPr lang="cs-CZ" altLang="cs-CZ" sz="3200" i="1" dirty="0">
              <a:solidFill>
                <a:srgbClr val="0000FF"/>
              </a:solidFill>
            </a:endParaRPr>
          </a:p>
        </p:txBody>
      </p:sp>
      <p:sp>
        <p:nvSpPr>
          <p:cNvPr id="25603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272643" y="525330"/>
            <a:ext cx="7906466" cy="5332412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1400" dirty="0">
                <a:solidFill>
                  <a:srgbClr val="0000DC"/>
                </a:solidFill>
              </a:rPr>
              <a:t>Onemocnění: </a:t>
            </a:r>
            <a:r>
              <a:rPr lang="cs-CZ" altLang="cs-CZ" sz="2400" i="1" dirty="0" err="1">
                <a:solidFill>
                  <a:srgbClr val="0000DC"/>
                </a:solidFill>
              </a:rPr>
              <a:t>Molluscum</a:t>
            </a:r>
            <a:r>
              <a:rPr lang="cs-CZ" altLang="cs-CZ" sz="2400" i="1" dirty="0">
                <a:solidFill>
                  <a:srgbClr val="0000DC"/>
                </a:solidFill>
              </a:rPr>
              <a:t> </a:t>
            </a:r>
            <a:r>
              <a:rPr lang="cs-CZ" altLang="cs-CZ" sz="2400" i="1" dirty="0" err="1">
                <a:solidFill>
                  <a:srgbClr val="0000DC"/>
                </a:solidFill>
              </a:rPr>
              <a:t>contagiosum</a:t>
            </a:r>
            <a:r>
              <a:rPr lang="cs-CZ" altLang="cs-CZ" sz="2400" i="1" dirty="0">
                <a:solidFill>
                  <a:srgbClr val="0000DC"/>
                </a:solidFill>
              </a:rPr>
              <a:t> </a:t>
            </a:r>
            <a:r>
              <a:rPr lang="cs-CZ" altLang="cs-CZ" sz="1400" dirty="0">
                <a:solidFill>
                  <a:srgbClr val="0000DC"/>
                </a:solidFill>
              </a:rPr>
              <a:t>(4 typy: MCV-1, MCV-2, MCV-3, MCV-4)</a:t>
            </a:r>
            <a:endParaRPr lang="cs-CZ" altLang="cs-CZ" sz="1400" i="1" dirty="0">
              <a:solidFill>
                <a:srgbClr val="0000DC"/>
              </a:solidFill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00DC"/>
                </a:solidFill>
              </a:rPr>
              <a:t>Přenos: úzký kontakt (ručník, oděvy), sliny, </a:t>
            </a:r>
            <a:r>
              <a:rPr lang="cs-CZ" altLang="cs-CZ" sz="1400" b="1" dirty="0">
                <a:solidFill>
                  <a:srgbClr val="0000DC"/>
                </a:solidFill>
              </a:rPr>
              <a:t>MCV-2 pohlavním stykem</a:t>
            </a:r>
          </a:p>
          <a:p>
            <a:pPr marL="0" indent="0">
              <a:buNone/>
            </a:pPr>
            <a:r>
              <a:rPr lang="cs-CZ" altLang="cs-CZ" sz="1400" dirty="0">
                <a:solidFill>
                  <a:srgbClr val="0000DC"/>
                </a:solidFill>
              </a:rPr>
              <a:t>Inkubační doba: týden až 6 měsíců</a:t>
            </a:r>
          </a:p>
          <a:p>
            <a:pPr marL="0" indent="0">
              <a:buNone/>
            </a:pPr>
            <a:r>
              <a:rPr lang="cs-CZ" altLang="cs-CZ" sz="1400" dirty="0">
                <a:solidFill>
                  <a:srgbClr val="0000DC"/>
                </a:solidFill>
              </a:rPr>
              <a:t>Klinický obraz: onemocnění kůže (</a:t>
            </a:r>
            <a:r>
              <a:rPr lang="cs-CZ" altLang="cs-CZ" sz="1400" dirty="0" err="1">
                <a:solidFill>
                  <a:srgbClr val="0000DC"/>
                </a:solidFill>
              </a:rPr>
              <a:t>vyjímečně</a:t>
            </a:r>
            <a:r>
              <a:rPr lang="cs-CZ" altLang="cs-CZ" sz="1400" dirty="0">
                <a:solidFill>
                  <a:srgbClr val="0000DC"/>
                </a:solidFill>
              </a:rPr>
              <a:t> sliznic), bradavičnaté útvary o velikosti 2-5 mm, někdy větší, množství 10-100, někdy bakteriální infekce-zhnisané</a:t>
            </a:r>
          </a:p>
          <a:p>
            <a:pPr marL="0" indent="0">
              <a:buNone/>
            </a:pPr>
            <a:r>
              <a:rPr lang="cs-CZ" altLang="cs-CZ" sz="1400" dirty="0">
                <a:solidFill>
                  <a:srgbClr val="0000DC"/>
                </a:solidFill>
              </a:rPr>
              <a:t>U dospělých napadení genitálií, spodní část břicha, bedra, vnitřní strana stehen, výskyt také u </a:t>
            </a:r>
            <a:r>
              <a:rPr lang="cs-CZ" altLang="cs-CZ" sz="1400" dirty="0" err="1">
                <a:solidFill>
                  <a:srgbClr val="0000DC"/>
                </a:solidFill>
              </a:rPr>
              <a:t>imunosuprimovaných</a:t>
            </a:r>
            <a:r>
              <a:rPr lang="cs-CZ" altLang="cs-CZ" sz="1400" dirty="0">
                <a:solidFill>
                  <a:srgbClr val="0000DC"/>
                </a:solidFill>
              </a:rPr>
              <a:t> pacientů</a:t>
            </a:r>
          </a:p>
          <a:p>
            <a:pPr marL="0" indent="0">
              <a:buNone/>
            </a:pPr>
            <a:r>
              <a:rPr lang="cs-CZ" altLang="cs-CZ" sz="1400" dirty="0">
                <a:solidFill>
                  <a:srgbClr val="0000DC"/>
                </a:solidFill>
              </a:rPr>
              <a:t>Epidemiologie: výskyt především u malých dětí (2-12 let riziková skupina)</a:t>
            </a:r>
          </a:p>
          <a:p>
            <a:pPr marL="0" indent="0">
              <a:buNone/>
            </a:pPr>
            <a:r>
              <a:rPr lang="cs-CZ" altLang="cs-CZ" sz="1400" dirty="0">
                <a:solidFill>
                  <a:srgbClr val="0000DC"/>
                </a:solidFill>
              </a:rPr>
              <a:t>přenos velmi často v bazénech, saunách a veřejných sprchách</a:t>
            </a:r>
          </a:p>
          <a:p>
            <a:pPr marL="0" indent="0">
              <a:buNone/>
            </a:pPr>
            <a:r>
              <a:rPr lang="cs-CZ" altLang="cs-CZ" sz="1400" dirty="0">
                <a:solidFill>
                  <a:srgbClr val="0000DC"/>
                </a:solidFill>
              </a:rPr>
              <a:t>Léčba: seškrab (skalpelem), zmrazení, lokální cytostatika</a:t>
            </a:r>
          </a:p>
          <a:p>
            <a:pPr marL="0" indent="0">
              <a:buNone/>
            </a:pPr>
            <a:r>
              <a:rPr lang="cs-CZ" altLang="cs-CZ" sz="1400" dirty="0">
                <a:solidFill>
                  <a:srgbClr val="0000DC"/>
                </a:solidFill>
              </a:rPr>
              <a:t>Diagnostika: mikroskopicky (barvení </a:t>
            </a:r>
            <a:r>
              <a:rPr lang="cs-CZ" altLang="cs-CZ" sz="1400" dirty="0" err="1">
                <a:solidFill>
                  <a:srgbClr val="0000DC"/>
                </a:solidFill>
              </a:rPr>
              <a:t>Giemsa</a:t>
            </a:r>
            <a:r>
              <a:rPr lang="cs-CZ" altLang="cs-CZ" sz="1400" dirty="0">
                <a:solidFill>
                  <a:srgbClr val="0000DC"/>
                </a:solidFill>
              </a:rPr>
              <a:t>-inkluzní tělíska), EM, </a:t>
            </a:r>
            <a:r>
              <a:rPr lang="cs-CZ" altLang="cs-CZ" sz="1400" dirty="0" err="1">
                <a:solidFill>
                  <a:srgbClr val="0000DC"/>
                </a:solidFill>
              </a:rPr>
              <a:t>imunohistochemie</a:t>
            </a:r>
            <a:r>
              <a:rPr lang="cs-CZ" altLang="cs-CZ" sz="1400" dirty="0">
                <a:solidFill>
                  <a:srgbClr val="0000DC"/>
                </a:solidFill>
              </a:rPr>
              <a:t>, PCR, není dostupný animální model pro studium infekce</a:t>
            </a:r>
          </a:p>
          <a:p>
            <a:pPr marL="0" indent="0">
              <a:buNone/>
            </a:pPr>
            <a:r>
              <a:rPr lang="cs-CZ" altLang="cs-CZ" sz="1400" dirty="0">
                <a:solidFill>
                  <a:srgbClr val="0000DC"/>
                </a:solidFill>
              </a:rPr>
              <a:t>Diferenciální diagnostika – nutné odlišit např. neštovice, herpes simplex, </a:t>
            </a:r>
            <a:r>
              <a:rPr lang="cs-CZ" altLang="cs-CZ" sz="1400" dirty="0" err="1">
                <a:solidFill>
                  <a:srgbClr val="0000DC"/>
                </a:solidFill>
              </a:rPr>
              <a:t>papillomaviry</a:t>
            </a:r>
            <a:endParaRPr lang="cs-CZ" altLang="cs-CZ" sz="1400" dirty="0">
              <a:solidFill>
                <a:srgbClr val="0000DC"/>
              </a:solidFill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00DC"/>
                </a:solidFill>
              </a:rPr>
              <a:t>Rozšíření: celosvětově, vyšší incidence v tropech</a:t>
            </a:r>
          </a:p>
        </p:txBody>
      </p:sp>
      <p:pic>
        <p:nvPicPr>
          <p:cNvPr id="25604" name="Picture 5" descr="http://upload.wikimedia.org/wikipedia/commons/thumb/a/a4/Molluscaklein.jpg/220px-Molluscakl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0" y="1"/>
            <a:ext cx="2444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9" descr="náhled obráz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07" r="2"/>
          <a:stretch>
            <a:fillRect/>
          </a:stretch>
        </p:blipFill>
        <p:spPr bwMode="auto">
          <a:xfrm>
            <a:off x="7896225" y="5013326"/>
            <a:ext cx="27940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1" descr="náhled obrázk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/>
          <a:stretch>
            <a:fillRect/>
          </a:stretch>
        </p:blipFill>
        <p:spPr bwMode="auto">
          <a:xfrm>
            <a:off x="8223250" y="1773238"/>
            <a:ext cx="24511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449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 noChangeArrowheads="1"/>
          </p:cNvSpPr>
          <p:nvPr>
            <p:ph type="title"/>
          </p:nvPr>
        </p:nvSpPr>
        <p:spPr>
          <a:xfrm>
            <a:off x="2367094" y="10248"/>
            <a:ext cx="5258499" cy="504896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altLang="cs-CZ" sz="3200">
                <a:solidFill>
                  <a:srgbClr val="0000FF"/>
                </a:solidFill>
              </a:rPr>
              <a:t>Infekce vyvolané parvoviry</a:t>
            </a:r>
          </a:p>
        </p:txBody>
      </p:sp>
      <p:sp>
        <p:nvSpPr>
          <p:cNvPr id="26627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234892" y="515144"/>
            <a:ext cx="11957108" cy="5827712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1400" dirty="0">
                <a:solidFill>
                  <a:srgbClr val="0000DC"/>
                </a:solidFill>
              </a:rPr>
              <a:t>Pro člověka patogenní pouze </a:t>
            </a:r>
            <a:r>
              <a:rPr lang="cs-CZ" altLang="cs-CZ" sz="1400" dirty="0" err="1">
                <a:solidFill>
                  <a:srgbClr val="0000DC"/>
                </a:solidFill>
              </a:rPr>
              <a:t>Parvovirus</a:t>
            </a:r>
            <a:r>
              <a:rPr lang="cs-CZ" altLang="cs-CZ" sz="1400" dirty="0">
                <a:solidFill>
                  <a:srgbClr val="0000DC"/>
                </a:solidFill>
              </a:rPr>
              <a:t> B19 (rod </a:t>
            </a:r>
            <a:r>
              <a:rPr lang="cs-CZ" altLang="cs-CZ" sz="1400" i="1" dirty="0" err="1">
                <a:solidFill>
                  <a:srgbClr val="0000DC"/>
                </a:solidFill>
              </a:rPr>
              <a:t>Erythrovirus</a:t>
            </a:r>
            <a:r>
              <a:rPr lang="cs-CZ" altLang="cs-CZ" sz="1400" dirty="0">
                <a:solidFill>
                  <a:srgbClr val="0000DC"/>
                </a:solidFill>
              </a:rPr>
              <a:t>)</a:t>
            </a:r>
          </a:p>
          <a:p>
            <a:pPr>
              <a:buFontTx/>
              <a:buNone/>
            </a:pPr>
            <a:r>
              <a:rPr lang="cs-CZ" altLang="cs-CZ" sz="1400" dirty="0">
                <a:solidFill>
                  <a:srgbClr val="0000DC"/>
                </a:solidFill>
              </a:rPr>
              <a:t>Onemocnění: pátá nemoc (</a:t>
            </a:r>
            <a:r>
              <a:rPr lang="cs-CZ" altLang="cs-CZ" sz="1400" dirty="0" err="1">
                <a:solidFill>
                  <a:srgbClr val="0000DC"/>
                </a:solidFill>
              </a:rPr>
              <a:t>erythema</a:t>
            </a:r>
            <a:r>
              <a:rPr lang="cs-CZ" altLang="cs-CZ" sz="1400" dirty="0">
                <a:solidFill>
                  <a:srgbClr val="0000DC"/>
                </a:solidFill>
              </a:rPr>
              <a:t> </a:t>
            </a:r>
            <a:r>
              <a:rPr lang="cs-CZ" altLang="cs-CZ" sz="1400" dirty="0" err="1">
                <a:solidFill>
                  <a:srgbClr val="0000DC"/>
                </a:solidFill>
              </a:rPr>
              <a:t>infectiosum</a:t>
            </a:r>
            <a:r>
              <a:rPr lang="cs-CZ" altLang="cs-CZ" sz="1400" dirty="0">
                <a:solidFill>
                  <a:srgbClr val="0000DC"/>
                </a:solidFill>
              </a:rPr>
              <a:t>)</a:t>
            </a:r>
          </a:p>
          <a:p>
            <a:pPr>
              <a:buFontTx/>
              <a:buNone/>
            </a:pPr>
            <a:r>
              <a:rPr lang="cs-CZ" altLang="cs-CZ" sz="1400" dirty="0">
                <a:solidFill>
                  <a:srgbClr val="0000DC"/>
                </a:solidFill>
              </a:rPr>
              <a:t>Epidemiologie: kosmopolitní výskyt, u nás nejvyšší frekvence v zimě a na jaře, výskyt u dětí školního věku, rodinný výskyt, epidemický výskyt v uzavřených kolektivech</a:t>
            </a:r>
          </a:p>
          <a:p>
            <a:pPr>
              <a:buFontTx/>
              <a:buNone/>
            </a:pPr>
            <a:r>
              <a:rPr lang="cs-CZ" altLang="cs-CZ" sz="1400" dirty="0">
                <a:solidFill>
                  <a:srgbClr val="0000DC"/>
                </a:solidFill>
              </a:rPr>
              <a:t>Zdrojem nákazy člověk s </a:t>
            </a:r>
            <a:r>
              <a:rPr lang="cs-CZ" altLang="cs-CZ" sz="1400" dirty="0" err="1">
                <a:solidFill>
                  <a:srgbClr val="0000DC"/>
                </a:solidFill>
              </a:rPr>
              <a:t>inaparentní</a:t>
            </a:r>
            <a:r>
              <a:rPr lang="cs-CZ" altLang="cs-CZ" sz="1400" dirty="0">
                <a:solidFill>
                  <a:srgbClr val="0000DC"/>
                </a:solidFill>
              </a:rPr>
              <a:t> nebo manifestní nákazou</a:t>
            </a:r>
          </a:p>
          <a:p>
            <a:pPr>
              <a:buFontTx/>
              <a:buNone/>
            </a:pPr>
            <a:r>
              <a:rPr lang="cs-CZ" altLang="cs-CZ" sz="1400" dirty="0">
                <a:solidFill>
                  <a:srgbClr val="0000DC"/>
                </a:solidFill>
              </a:rPr>
              <a:t>Přenos: kapénkově, krví a krevními deriváty, </a:t>
            </a:r>
            <a:r>
              <a:rPr lang="cs-CZ" altLang="cs-CZ" sz="1400" b="1" dirty="0">
                <a:solidFill>
                  <a:srgbClr val="0000DC"/>
                </a:solidFill>
              </a:rPr>
              <a:t>vertikálně</a:t>
            </a:r>
          </a:p>
          <a:p>
            <a:pPr>
              <a:buFontTx/>
              <a:buNone/>
            </a:pPr>
            <a:r>
              <a:rPr lang="cs-CZ" altLang="cs-CZ" sz="1400" dirty="0">
                <a:solidFill>
                  <a:srgbClr val="0000DC"/>
                </a:solidFill>
              </a:rPr>
              <a:t>Inkubační doba: 10-18 dnů</a:t>
            </a:r>
          </a:p>
          <a:p>
            <a:pPr>
              <a:buFontTx/>
              <a:buNone/>
            </a:pPr>
            <a:r>
              <a:rPr lang="cs-CZ" altLang="cs-CZ" sz="1400" dirty="0">
                <a:solidFill>
                  <a:srgbClr val="0000DC"/>
                </a:solidFill>
              </a:rPr>
              <a:t>Etiopatogeneze: vstupní brána dýchací cesty, napadá prekurzory  erytrocytů v kostní dřeni (útlum dozrávání erytrocytů), virus proniká do kůže a kloubů</a:t>
            </a:r>
          </a:p>
          <a:p>
            <a:pPr>
              <a:buFontTx/>
              <a:buNone/>
            </a:pPr>
            <a:r>
              <a:rPr lang="cs-CZ" altLang="cs-CZ" sz="1400" dirty="0">
                <a:solidFill>
                  <a:srgbClr val="0000DC"/>
                </a:solidFill>
              </a:rPr>
              <a:t>Intrauterinní infekce: závažná anémie plodu, hydrops (riziko zejména v první polovině těhotenství)</a:t>
            </a:r>
          </a:p>
          <a:p>
            <a:pPr>
              <a:buFontTx/>
              <a:buNone/>
            </a:pPr>
            <a:r>
              <a:rPr lang="cs-CZ" altLang="cs-CZ" sz="1400" dirty="0">
                <a:solidFill>
                  <a:srgbClr val="0000DC"/>
                </a:solidFill>
              </a:rPr>
              <a:t>Klinický obraz: </a:t>
            </a:r>
            <a:r>
              <a:rPr lang="cs-CZ" altLang="cs-CZ" sz="1400" dirty="0" err="1">
                <a:solidFill>
                  <a:srgbClr val="0000DC"/>
                </a:solidFill>
              </a:rPr>
              <a:t>exantém</a:t>
            </a:r>
            <a:r>
              <a:rPr lang="cs-CZ" altLang="cs-CZ" sz="1400" dirty="0">
                <a:solidFill>
                  <a:srgbClr val="0000DC"/>
                </a:solidFill>
              </a:rPr>
              <a:t> na tvářích, později i na trupu a zevních stranách končetin, někdy na dlaních a </a:t>
            </a:r>
            <a:r>
              <a:rPr lang="cs-CZ" altLang="cs-CZ" sz="1400" dirty="0" err="1">
                <a:solidFill>
                  <a:srgbClr val="0000DC"/>
                </a:solidFill>
              </a:rPr>
              <a:t>ploskách</a:t>
            </a:r>
            <a:r>
              <a:rPr lang="cs-CZ" altLang="cs-CZ" sz="1400" dirty="0">
                <a:solidFill>
                  <a:srgbClr val="0000DC"/>
                </a:solidFill>
              </a:rPr>
              <a:t> nohou, proměnlivost intenzity </a:t>
            </a:r>
            <a:r>
              <a:rPr lang="cs-CZ" altLang="cs-CZ" sz="1400" dirty="0" err="1">
                <a:solidFill>
                  <a:srgbClr val="0000DC"/>
                </a:solidFill>
              </a:rPr>
              <a:t>exantému</a:t>
            </a:r>
            <a:r>
              <a:rPr lang="cs-CZ" altLang="cs-CZ" sz="1400" dirty="0">
                <a:solidFill>
                  <a:srgbClr val="0000DC"/>
                </a:solidFill>
              </a:rPr>
              <a:t> dle zevních podmínek (teplo, chlad), lymfadenopatie, </a:t>
            </a:r>
            <a:r>
              <a:rPr lang="cs-CZ" altLang="cs-CZ" sz="1400" dirty="0" err="1">
                <a:solidFill>
                  <a:srgbClr val="0000DC"/>
                </a:solidFill>
              </a:rPr>
              <a:t>polyartritida</a:t>
            </a:r>
            <a:endParaRPr lang="cs-CZ" altLang="cs-CZ" sz="1400" dirty="0">
              <a:solidFill>
                <a:srgbClr val="0000DC"/>
              </a:solidFill>
            </a:endParaRPr>
          </a:p>
          <a:p>
            <a:pPr>
              <a:buFontTx/>
              <a:buNone/>
            </a:pPr>
            <a:r>
              <a:rPr lang="cs-CZ" altLang="cs-CZ" sz="1400" dirty="0">
                <a:solidFill>
                  <a:srgbClr val="0000DC"/>
                </a:solidFill>
              </a:rPr>
              <a:t>Komplikace: artritida, myokarditida, hepatitida, trombocytopenie, neuropatie, encefalopatie</a:t>
            </a:r>
          </a:p>
          <a:p>
            <a:pPr>
              <a:buFontTx/>
              <a:buNone/>
            </a:pPr>
            <a:r>
              <a:rPr lang="cs-CZ" altLang="cs-CZ" sz="1400" dirty="0">
                <a:solidFill>
                  <a:srgbClr val="0000DC"/>
                </a:solidFill>
              </a:rPr>
              <a:t>U </a:t>
            </a:r>
            <a:r>
              <a:rPr lang="cs-CZ" altLang="cs-CZ" sz="1400" dirty="0" err="1">
                <a:solidFill>
                  <a:srgbClr val="0000DC"/>
                </a:solidFill>
              </a:rPr>
              <a:t>imunosuprimovaných</a:t>
            </a:r>
            <a:r>
              <a:rPr lang="cs-CZ" altLang="cs-CZ" sz="1400" dirty="0">
                <a:solidFill>
                  <a:srgbClr val="0000DC"/>
                </a:solidFill>
              </a:rPr>
              <a:t> aplazie (útlum) funkce kostní dřeně</a:t>
            </a:r>
          </a:p>
          <a:p>
            <a:pPr>
              <a:buFontTx/>
              <a:buNone/>
            </a:pPr>
            <a:r>
              <a:rPr lang="cs-CZ" altLang="cs-CZ" sz="1400" dirty="0">
                <a:solidFill>
                  <a:srgbClr val="0000DC"/>
                </a:solidFill>
              </a:rPr>
              <a:t>Diagnostika: </a:t>
            </a:r>
            <a:r>
              <a:rPr lang="cs-CZ" altLang="cs-CZ" sz="1400" dirty="0" err="1">
                <a:solidFill>
                  <a:srgbClr val="0000DC"/>
                </a:solidFill>
              </a:rPr>
              <a:t>IgM</a:t>
            </a:r>
            <a:r>
              <a:rPr lang="cs-CZ" altLang="cs-CZ" sz="1400" dirty="0">
                <a:solidFill>
                  <a:srgbClr val="0000DC"/>
                </a:solidFill>
              </a:rPr>
              <a:t>, izolace viru, PCR Léčba: symptomatická, při aplastické krizi krevní transfúze, u osob s imunodeficitem indikovány imunoglobuliny </a:t>
            </a:r>
          </a:p>
        </p:txBody>
      </p:sp>
    </p:spTree>
    <p:extLst>
      <p:ext uri="{BB962C8B-B14F-4D97-AF65-F5344CB8AC3E}">
        <p14:creationId xmlns:p14="http://schemas.microsoft.com/office/powerpoint/2010/main" val="38559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 noChangeArrowheads="1"/>
          </p:cNvSpPr>
          <p:nvPr>
            <p:ph type="title"/>
          </p:nvPr>
        </p:nvSpPr>
        <p:spPr>
          <a:xfrm>
            <a:off x="1981200" y="257175"/>
            <a:ext cx="5367556" cy="564946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altLang="cs-CZ">
                <a:solidFill>
                  <a:srgbClr val="0000FF"/>
                </a:solidFill>
              </a:rPr>
              <a:t>Erythema infectiosum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4" y="1268413"/>
            <a:ext cx="3557587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4825" y="4246563"/>
            <a:ext cx="4465638" cy="2455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224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 noChangeArrowheads="1"/>
          </p:cNvSpPr>
          <p:nvPr>
            <p:ph type="title" idx="4294967295"/>
          </p:nvPr>
        </p:nvSpPr>
        <p:spPr>
          <a:xfrm>
            <a:off x="2966776" y="475136"/>
            <a:ext cx="5069877" cy="719137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altLang="cs-CZ" sz="3200">
                <a:solidFill>
                  <a:srgbClr val="0000FF"/>
                </a:solidFill>
              </a:rPr>
              <a:t>Infekce vyvolané bokaviry</a:t>
            </a:r>
          </a:p>
        </p:txBody>
      </p:sp>
      <p:sp>
        <p:nvSpPr>
          <p:cNvPr id="28675" name="Zástupný symbol pro obsah 2"/>
          <p:cNvSpPr>
            <a:spLocks noGrp="1" noChangeArrowheads="1"/>
          </p:cNvSpPr>
          <p:nvPr>
            <p:ph idx="4294967295"/>
          </p:nvPr>
        </p:nvSpPr>
        <p:spPr>
          <a:xfrm>
            <a:off x="1617284" y="1754713"/>
            <a:ext cx="8229600" cy="434408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objeveny v roce 2005 (T. </a:t>
            </a:r>
            <a:r>
              <a:rPr lang="cs-CZ" altLang="cs-CZ" sz="1600" dirty="0" err="1">
                <a:solidFill>
                  <a:srgbClr val="0000DC"/>
                </a:solidFill>
              </a:rPr>
              <a:t>Allander-Karolinska</a:t>
            </a:r>
            <a:r>
              <a:rPr lang="cs-CZ" altLang="cs-CZ" sz="1600" dirty="0">
                <a:solidFill>
                  <a:srgbClr val="0000DC"/>
                </a:solidFill>
              </a:rPr>
              <a:t> </a:t>
            </a:r>
            <a:r>
              <a:rPr lang="cs-CZ" altLang="cs-CZ" sz="1600" dirty="0" err="1">
                <a:solidFill>
                  <a:srgbClr val="0000DC"/>
                </a:solidFill>
              </a:rPr>
              <a:t>Hospital</a:t>
            </a:r>
            <a:r>
              <a:rPr lang="cs-CZ" altLang="cs-CZ" sz="1600" dirty="0">
                <a:solidFill>
                  <a:srgbClr val="0000DC"/>
                </a:solidFill>
              </a:rPr>
              <a:t> University)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identifikace pouze na základě </a:t>
            </a:r>
            <a:r>
              <a:rPr lang="cs-CZ" altLang="cs-CZ" sz="1600" dirty="0" err="1">
                <a:solidFill>
                  <a:srgbClr val="0000DC"/>
                </a:solidFill>
              </a:rPr>
              <a:t>celogenomového</a:t>
            </a:r>
            <a:r>
              <a:rPr lang="cs-CZ" altLang="cs-CZ" sz="1600" dirty="0">
                <a:solidFill>
                  <a:srgbClr val="0000DC"/>
                </a:solidFill>
              </a:rPr>
              <a:t> </a:t>
            </a:r>
            <a:r>
              <a:rPr lang="cs-CZ" altLang="cs-CZ" sz="1600" dirty="0" err="1">
                <a:solidFill>
                  <a:srgbClr val="0000DC"/>
                </a:solidFill>
              </a:rPr>
              <a:t>sekvenování</a:t>
            </a:r>
            <a:r>
              <a:rPr lang="cs-CZ" altLang="cs-CZ" sz="1600" dirty="0">
                <a:solidFill>
                  <a:srgbClr val="0000DC"/>
                </a:solidFill>
              </a:rPr>
              <a:t> (bioinformatika) - virus se nepodařilo izolovat na TK nebo zvířecím modelu</a:t>
            </a:r>
          </a:p>
          <a:p>
            <a:pPr eaLnBrk="1" hangingPunct="1">
              <a:buFontTx/>
              <a:buNone/>
            </a:pPr>
            <a:endParaRPr lang="cs-CZ" altLang="cs-CZ" sz="1600" dirty="0">
              <a:solidFill>
                <a:srgbClr val="0000DC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1600" dirty="0" err="1">
                <a:solidFill>
                  <a:srgbClr val="0000DC"/>
                </a:solidFill>
              </a:rPr>
              <a:t>ssDNA</a:t>
            </a:r>
            <a:r>
              <a:rPr lang="cs-CZ" altLang="cs-CZ" sz="1600" dirty="0">
                <a:solidFill>
                  <a:srgbClr val="0000DC"/>
                </a:solidFill>
              </a:rPr>
              <a:t> virus Čel. </a:t>
            </a:r>
            <a:r>
              <a:rPr lang="cs-CZ" altLang="cs-CZ" sz="1600" i="1" dirty="0" err="1">
                <a:solidFill>
                  <a:srgbClr val="0000DC"/>
                </a:solidFill>
              </a:rPr>
              <a:t>Parvoviridae</a:t>
            </a:r>
            <a:r>
              <a:rPr lang="cs-CZ" altLang="cs-CZ" sz="1600" dirty="0">
                <a:solidFill>
                  <a:srgbClr val="0000DC"/>
                </a:solidFill>
              </a:rPr>
              <a:t>, rod </a:t>
            </a:r>
            <a:r>
              <a:rPr lang="cs-CZ" altLang="cs-CZ" sz="1600" i="1" dirty="0" err="1">
                <a:solidFill>
                  <a:srgbClr val="0000DC"/>
                </a:solidFill>
              </a:rPr>
              <a:t>Bocavirus</a:t>
            </a:r>
            <a:r>
              <a:rPr lang="cs-CZ" altLang="cs-CZ" sz="1600" i="1" dirty="0">
                <a:solidFill>
                  <a:srgbClr val="0000DC"/>
                </a:solidFill>
              </a:rPr>
              <a:t>; </a:t>
            </a:r>
            <a:r>
              <a:rPr lang="cs-CZ" altLang="cs-CZ" sz="1600" dirty="0">
                <a:solidFill>
                  <a:srgbClr val="0000DC"/>
                </a:solidFill>
              </a:rPr>
              <a:t>4 genotypy</a:t>
            </a:r>
          </a:p>
          <a:p>
            <a:pPr eaLnBrk="1" hangingPunct="1">
              <a:buFontTx/>
              <a:buNone/>
            </a:pPr>
            <a:endParaRPr lang="cs-CZ" altLang="cs-CZ" sz="1600" dirty="0">
              <a:solidFill>
                <a:srgbClr val="0000DC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1600" b="1" dirty="0">
                <a:solidFill>
                  <a:srgbClr val="0000DC"/>
                </a:solidFill>
              </a:rPr>
              <a:t>Epidemiologie:</a:t>
            </a:r>
            <a:r>
              <a:rPr lang="cs-CZ" altLang="cs-CZ" sz="1600" dirty="0">
                <a:solidFill>
                  <a:srgbClr val="0000DC"/>
                </a:solidFill>
              </a:rPr>
              <a:t> virus izolován z </a:t>
            </a:r>
            <a:r>
              <a:rPr lang="cs-CZ" altLang="cs-CZ" sz="1600" dirty="0" err="1">
                <a:solidFill>
                  <a:srgbClr val="0000DC"/>
                </a:solidFill>
              </a:rPr>
              <a:t>nasofaryngeálních</a:t>
            </a:r>
            <a:r>
              <a:rPr lang="cs-CZ" altLang="cs-CZ" sz="1600" dirty="0">
                <a:solidFill>
                  <a:srgbClr val="0000DC"/>
                </a:solidFill>
              </a:rPr>
              <a:t> výtěru dětí s respirační infekcí</a:t>
            </a:r>
          </a:p>
          <a:p>
            <a:pPr eaLnBrk="1" hangingPunct="1">
              <a:buFontTx/>
              <a:buNone/>
            </a:pPr>
            <a:r>
              <a:rPr lang="cs-CZ" altLang="cs-CZ" sz="1600" b="1" dirty="0">
                <a:solidFill>
                  <a:srgbClr val="0000DC"/>
                </a:solidFill>
              </a:rPr>
              <a:t>Inkubační doba:</a:t>
            </a:r>
            <a:r>
              <a:rPr lang="cs-CZ" altLang="cs-CZ" sz="1600" dirty="0">
                <a:solidFill>
                  <a:srgbClr val="0000DC"/>
                </a:solidFill>
              </a:rPr>
              <a:t> dny</a:t>
            </a:r>
          </a:p>
          <a:p>
            <a:pPr eaLnBrk="1" hangingPunct="1">
              <a:buFontTx/>
              <a:buNone/>
            </a:pPr>
            <a:endParaRPr lang="cs-CZ" altLang="cs-CZ" sz="1600" dirty="0">
              <a:solidFill>
                <a:srgbClr val="0000DC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1600" b="1" dirty="0">
                <a:solidFill>
                  <a:srgbClr val="0000DC"/>
                </a:solidFill>
              </a:rPr>
              <a:t>Přenos:</a:t>
            </a:r>
            <a:r>
              <a:rPr lang="cs-CZ" altLang="cs-CZ" sz="1600" dirty="0">
                <a:solidFill>
                  <a:srgbClr val="0000DC"/>
                </a:solidFill>
              </a:rPr>
              <a:t> kapénkově</a:t>
            </a:r>
          </a:p>
          <a:p>
            <a:pPr eaLnBrk="1" hangingPunct="1">
              <a:buFontTx/>
              <a:buNone/>
            </a:pPr>
            <a:endParaRPr lang="cs-CZ" altLang="cs-CZ" sz="1600" dirty="0">
              <a:solidFill>
                <a:srgbClr val="0000DC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1600" b="1" dirty="0">
                <a:solidFill>
                  <a:srgbClr val="0000DC"/>
                </a:solidFill>
              </a:rPr>
              <a:t>Klinický obraz:</a:t>
            </a:r>
            <a:r>
              <a:rPr lang="cs-CZ" altLang="cs-CZ" sz="1600" dirty="0">
                <a:solidFill>
                  <a:srgbClr val="0000DC"/>
                </a:solidFill>
              </a:rPr>
              <a:t> etiologické agens při akutních respiračních infekcích, možná souvislost s gastroenteritidami a infekcemi dolních cest dýchacích</a:t>
            </a:r>
          </a:p>
          <a:p>
            <a:pPr eaLnBrk="1" hangingPunct="1">
              <a:buFontTx/>
              <a:buNone/>
            </a:pPr>
            <a:endParaRPr lang="cs-CZ" altLang="cs-CZ" sz="1600" dirty="0">
              <a:solidFill>
                <a:srgbClr val="0000DC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1600" b="1" dirty="0">
                <a:solidFill>
                  <a:srgbClr val="0000DC"/>
                </a:solidFill>
              </a:rPr>
              <a:t>Diagnostika:</a:t>
            </a:r>
            <a:r>
              <a:rPr lang="cs-CZ" altLang="cs-CZ" sz="1600" dirty="0">
                <a:solidFill>
                  <a:srgbClr val="0000DC"/>
                </a:solidFill>
              </a:rPr>
              <a:t> pouze PCR a </a:t>
            </a:r>
            <a:r>
              <a:rPr lang="cs-CZ" altLang="cs-CZ" sz="1600" dirty="0" err="1">
                <a:solidFill>
                  <a:srgbClr val="0000DC"/>
                </a:solidFill>
              </a:rPr>
              <a:t>sekvenování</a:t>
            </a:r>
            <a:endParaRPr lang="cs-CZ" altLang="cs-CZ" sz="1600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69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 noChangeArrowheads="1"/>
          </p:cNvSpPr>
          <p:nvPr>
            <p:ph type="title" idx="4294967295"/>
          </p:nvPr>
        </p:nvSpPr>
        <p:spPr>
          <a:xfrm>
            <a:off x="1578528" y="283027"/>
            <a:ext cx="8647652" cy="597817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altLang="cs-CZ" sz="3200" dirty="0">
                <a:solidFill>
                  <a:srgbClr val="0000FF"/>
                </a:solidFill>
              </a:rPr>
              <a:t>Infekce vyvolané </a:t>
            </a:r>
            <a:r>
              <a:rPr lang="cs-CZ" altLang="cs-CZ" sz="3200" dirty="0" err="1">
                <a:solidFill>
                  <a:srgbClr val="0000FF"/>
                </a:solidFill>
              </a:rPr>
              <a:t>pikornaviry</a:t>
            </a:r>
            <a:r>
              <a:rPr lang="cs-CZ" altLang="cs-CZ" sz="3200" dirty="0">
                <a:solidFill>
                  <a:srgbClr val="0000FF"/>
                </a:solidFill>
              </a:rPr>
              <a:t> - poliomyelitida</a:t>
            </a:r>
          </a:p>
        </p:txBody>
      </p:sp>
      <p:sp>
        <p:nvSpPr>
          <p:cNvPr id="32771" name="Zástupný symbol pro obsah 2"/>
          <p:cNvSpPr>
            <a:spLocks noGrp="1" noChangeArrowheads="1"/>
          </p:cNvSpPr>
          <p:nvPr>
            <p:ph idx="4294967295"/>
          </p:nvPr>
        </p:nvSpPr>
        <p:spPr>
          <a:xfrm>
            <a:off x="1889358" y="1081643"/>
            <a:ext cx="8218488" cy="51133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400" dirty="0">
                <a:solidFill>
                  <a:srgbClr val="0000DC"/>
                </a:solidFill>
              </a:rPr>
              <a:t>Dětská obrna</a:t>
            </a:r>
            <a:r>
              <a:rPr lang="cs-CZ" altLang="cs-CZ" sz="1600" dirty="0">
                <a:solidFill>
                  <a:srgbClr val="0000DC"/>
                </a:solidFill>
              </a:rPr>
              <a:t> (poliomyelitis, </a:t>
            </a:r>
            <a:r>
              <a:rPr lang="cs-CZ" altLang="cs-CZ" sz="1600" dirty="0" err="1">
                <a:solidFill>
                  <a:srgbClr val="0000DC"/>
                </a:solidFill>
              </a:rPr>
              <a:t>polios</a:t>
            </a:r>
            <a:r>
              <a:rPr lang="cs-CZ" altLang="cs-CZ" sz="1600" dirty="0">
                <a:solidFill>
                  <a:srgbClr val="0000DC"/>
                </a:solidFill>
              </a:rPr>
              <a:t>=šedý/</a:t>
            </a:r>
            <a:r>
              <a:rPr lang="cs-CZ" altLang="cs-CZ" sz="1600" dirty="0" err="1">
                <a:solidFill>
                  <a:srgbClr val="0000DC"/>
                </a:solidFill>
              </a:rPr>
              <a:t>myelos</a:t>
            </a:r>
            <a:r>
              <a:rPr lang="cs-CZ" altLang="cs-CZ" sz="1600" dirty="0">
                <a:solidFill>
                  <a:srgbClr val="0000DC"/>
                </a:solidFill>
              </a:rPr>
              <a:t>=mícha) – infekční systémové onemocnění s různou intenzitou postižení, zasahuje nervový systém, někdy komplikováno paralýzou</a:t>
            </a:r>
          </a:p>
          <a:p>
            <a:pPr eaLnBrk="1" hangingPunct="1">
              <a:buFontTx/>
              <a:buNone/>
            </a:pPr>
            <a:endParaRPr lang="cs-CZ" altLang="cs-CZ" sz="1600" dirty="0">
              <a:solidFill>
                <a:srgbClr val="0000DC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Syn. </a:t>
            </a:r>
            <a:r>
              <a:rPr lang="cs-CZ" altLang="cs-CZ" sz="1600" dirty="0" err="1">
                <a:solidFill>
                  <a:srgbClr val="0000DC"/>
                </a:solidFill>
              </a:rPr>
              <a:t>Heine-Medinova</a:t>
            </a:r>
            <a:r>
              <a:rPr lang="cs-CZ" altLang="cs-CZ" sz="1600" dirty="0">
                <a:solidFill>
                  <a:srgbClr val="0000DC"/>
                </a:solidFill>
              </a:rPr>
              <a:t> nemoc, existují 3 sérotypy, celoživotní imunita po proběhlé infekci (nechrání před nákazou jiným sérotypem)</a:t>
            </a:r>
          </a:p>
          <a:p>
            <a:pPr eaLnBrk="1" hangingPunct="1">
              <a:buFontTx/>
              <a:buNone/>
            </a:pPr>
            <a:endParaRPr lang="cs-CZ" altLang="cs-CZ" sz="1600" dirty="0">
              <a:solidFill>
                <a:srgbClr val="0000DC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Epidemiologie: koncem 19. století epidemie v rozvinutých zemích, u nás onemocnění eradikováno, od roku 2002 ČR i Evropa </a:t>
            </a:r>
            <a:r>
              <a:rPr lang="cs-CZ" altLang="cs-CZ" sz="1600" dirty="0" err="1">
                <a:solidFill>
                  <a:srgbClr val="0000DC"/>
                </a:solidFill>
              </a:rPr>
              <a:t>polia</a:t>
            </a:r>
            <a:r>
              <a:rPr lang="cs-CZ" altLang="cs-CZ" sz="1600" dirty="0">
                <a:solidFill>
                  <a:srgbClr val="0000DC"/>
                </a:solidFill>
              </a:rPr>
              <a:t> prosta, u nás velmi vzácně možnost importované nákazy z endemických oblastí</a:t>
            </a:r>
          </a:p>
          <a:p>
            <a:pPr eaLnBrk="1" hangingPunct="1">
              <a:buFontTx/>
              <a:buNone/>
            </a:pPr>
            <a:endParaRPr lang="cs-CZ" altLang="cs-CZ" sz="1600" dirty="0">
              <a:solidFill>
                <a:srgbClr val="0000DC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Přenos: fekálně-orální, riziko kontaminovaná voda, nejprve replikace ve střevě a lymfatické tkáni, odtud do </a:t>
            </a:r>
            <a:r>
              <a:rPr lang="cs-CZ" altLang="cs-CZ" sz="1600" dirty="0" err="1">
                <a:solidFill>
                  <a:srgbClr val="0000DC"/>
                </a:solidFill>
              </a:rPr>
              <a:t>retikuloendotelia</a:t>
            </a:r>
            <a:r>
              <a:rPr lang="cs-CZ" altLang="cs-CZ" sz="1600" dirty="0">
                <a:solidFill>
                  <a:srgbClr val="0000DC"/>
                </a:solidFill>
              </a:rPr>
              <a:t>-velká virémie-malá nemoc (abortivní forma). Vysoká afinita k CNS (na rozdíl od ostatních enterovirů) vyvolává nekrózu šedé hmoty mozku a míchy (motorické a autonomní neurony - přední rohy míšní)</a:t>
            </a:r>
          </a:p>
          <a:p>
            <a:pPr eaLnBrk="1" hangingPunct="1">
              <a:buFontTx/>
              <a:buNone/>
            </a:pPr>
            <a:endParaRPr lang="cs-CZ" altLang="cs-CZ" sz="1600" dirty="0">
              <a:solidFill>
                <a:srgbClr val="0000DC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Inkubační doba: 9-12 dní, do nástupu paralýzy 11-17 dní</a:t>
            </a:r>
          </a:p>
        </p:txBody>
      </p:sp>
    </p:spTree>
    <p:extLst>
      <p:ext uri="{BB962C8B-B14F-4D97-AF65-F5344CB8AC3E}">
        <p14:creationId xmlns:p14="http://schemas.microsoft.com/office/powerpoint/2010/main" val="3901574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altLang="cs-CZ">
                <a:solidFill>
                  <a:srgbClr val="0000FF"/>
                </a:solidFill>
              </a:rPr>
              <a:t>Přehled lidských herpesvirů</a:t>
            </a:r>
          </a:p>
        </p:txBody>
      </p:sp>
      <p:sp>
        <p:nvSpPr>
          <p:cNvPr id="4099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1981200" y="1484313"/>
            <a:ext cx="8229600" cy="4824412"/>
          </a:xfrm>
        </p:spPr>
        <p:txBody>
          <a:bodyPr/>
          <a:lstStyle/>
          <a:p>
            <a:pPr eaLnBrk="1" hangingPunct="1"/>
            <a:r>
              <a:rPr lang="cs-CZ" altLang="cs-CZ"/>
              <a:t>Herpes simplex 1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186D821C-1ACF-4889-B115-BB3393CF3508}"/>
              </a:ext>
            </a:extLst>
          </p:cNvPr>
          <p:cNvGraphicFramePr>
            <a:graphicFrameLocks noGrp="1"/>
          </p:cNvGraphicFramePr>
          <p:nvPr/>
        </p:nvGraphicFramePr>
        <p:xfrm>
          <a:off x="2063750" y="1560513"/>
          <a:ext cx="7848600" cy="4695826"/>
        </p:xfrm>
        <a:graphic>
          <a:graphicData uri="http://schemas.openxmlformats.org/drawingml/2006/table">
            <a:tbl>
              <a:tblPr/>
              <a:tblGrid>
                <a:gridCol w="2246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3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9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306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celkově známo asi 80 druhů </a:t>
                      </a:r>
                      <a:r>
                        <a:rPr kumimoji="0" lang="cs-CZ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herpesvirů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u člověka 8 druhů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latentní (perzistentní) rekurentní infekce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</a:rPr>
                        <a:t>člověk jediný rezervoár viru</a:t>
                      </a:r>
                      <a:r>
                        <a:rPr lang="cs-CZ" sz="1400" dirty="0"/>
                        <a:t>, </a:t>
                      </a:r>
                      <a:r>
                        <a:rPr lang="cs-CZ" sz="1400" dirty="0" err="1"/>
                        <a:t>promořenost</a:t>
                      </a:r>
                      <a:r>
                        <a:rPr lang="cs-CZ" sz="1400" dirty="0"/>
                        <a:t> populace 50-100%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9630" marR="69630" marT="34811" marB="348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98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 Arial, Helvetica, sans"/>
                        </a:rPr>
                        <a:t>Alfaherpesvirinae</a:t>
                      </a:r>
                      <a:endParaRPr kumimoji="0" lang="cs-CZ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9630" marR="69630" marT="34811" marB="348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 Arial, Helvetica, sans"/>
                        </a:rPr>
                        <a:t>Simplexvirus</a:t>
                      </a:r>
                      <a:endParaRPr kumimoji="0" lang="cs-CZ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9630" marR="69630" marT="34811" marB="348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 Arial, Helvetica, sans"/>
                        </a:rPr>
                        <a:t>HHV-1, HHV-2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9630" marR="69630" marT="34811" marB="348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 Arial, Helvetica, sans"/>
                        </a:rPr>
                        <a:t>lidský </a:t>
                      </a:r>
                      <a:r>
                        <a:rPr kumimoji="0" lang="cs-CZ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 Arial, Helvetica, sans"/>
                        </a:rPr>
                        <a:t>herpesvirus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 Arial, Helvetica, sans"/>
                        </a:rPr>
                        <a:t> 1,2 (HSV1,HSV2)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9630" marR="69630" marT="34811" marB="348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 Arial, Helvetica, sans"/>
                        </a:rPr>
                        <a:t>Varicellovirus</a:t>
                      </a:r>
                      <a:endParaRPr kumimoji="0" lang="cs-CZ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9630" marR="69630" marT="34811" marB="348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 Arial, Helvetica, sans"/>
                        </a:rPr>
                        <a:t>HHV-3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9630" marR="69630" marT="34811" marB="348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 Arial, Helvetica, sans"/>
                        </a:rPr>
                        <a:t>lidský </a:t>
                      </a:r>
                      <a:r>
                        <a:rPr kumimoji="0" lang="cs-CZ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 Arial, Helvetica, sans"/>
                        </a:rPr>
                        <a:t>herpesvirus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 Arial, Helvetica, sans"/>
                        </a:rPr>
                        <a:t> 3 (VZV)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9630" marR="69630" marT="34811" marB="348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98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 Arial, Helvetica, sans"/>
                        </a:rPr>
                        <a:t>Betaherpesvirinae</a:t>
                      </a:r>
                      <a:endParaRPr kumimoji="0" lang="cs-CZ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9630" marR="69630" marT="34811" marB="348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 Arial, Helvetica, sans"/>
                        </a:rPr>
                        <a:t>Cytomegalovirus</a:t>
                      </a:r>
                      <a:endParaRPr kumimoji="0" lang="cs-CZ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9630" marR="69630" marT="34811" marB="348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 Arial, Helvetica, sans"/>
                        </a:rPr>
                        <a:t>HHV-5</a:t>
                      </a:r>
                      <a:endParaRPr kumimoji="0" 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9630" marR="69630" marT="34811" marB="348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 Arial, Helvetica, sans"/>
                        </a:rPr>
                        <a:t>lidský </a:t>
                      </a:r>
                      <a:r>
                        <a:rPr kumimoji="0" lang="cs-CZ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 Arial, Helvetica, sans"/>
                        </a:rPr>
                        <a:t>herpesvirus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 Arial, Helvetica, sans"/>
                        </a:rPr>
                        <a:t> 5 (CMV)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9630" marR="69630" marT="34811" marB="348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 Arial, Helvetica, sans"/>
                        </a:rPr>
                        <a:t>Roseolovirus</a:t>
                      </a:r>
                      <a:endParaRPr kumimoji="0" lang="cs-CZ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9630" marR="69630" marT="34811" marB="348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 Arial, Helvetica, sans"/>
                        </a:rPr>
                        <a:t>HHV-6, HHV-7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9630" marR="69630" marT="34811" marB="348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 Arial, Helvetica, sans"/>
                        </a:rPr>
                        <a:t>lidský </a:t>
                      </a:r>
                      <a:r>
                        <a:rPr kumimoji="0" lang="cs-CZ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 Arial, Helvetica, sans"/>
                        </a:rPr>
                        <a:t>herpesvirus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 Arial, Helvetica, sans"/>
                        </a:rPr>
                        <a:t> 6,7 (HHV6, HHV7)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9630" marR="69630" marT="34811" marB="348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98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 Arial, Helvetica, sans"/>
                        </a:rPr>
                        <a:t>Gammaherpesvirinae</a:t>
                      </a:r>
                      <a:endParaRPr kumimoji="0" lang="cs-CZ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9630" marR="69630" marT="34811" marB="348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7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 Arial, Helvetica, sans"/>
                        </a:rPr>
                        <a:t>Lymfokryptovirus</a:t>
                      </a:r>
                      <a:endParaRPr kumimoji="0" lang="cs-CZ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9630" marR="69630" marT="34811" marB="348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 Arial, Helvetica, sans"/>
                        </a:rPr>
                        <a:t>HHV-4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9630" marR="69630" marT="34811" marB="348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 Arial, Helvetica, sans"/>
                        </a:rPr>
                        <a:t>lidský </a:t>
                      </a:r>
                      <a:r>
                        <a:rPr kumimoji="0" lang="cs-CZ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 Arial, Helvetica, sans"/>
                        </a:rPr>
                        <a:t>herpesvirus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 Arial, Helvetica, sans"/>
                        </a:rPr>
                        <a:t> 4 (EBV)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9630" marR="69630" marT="34811" marB="348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7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 Arial, Helvetica, sans"/>
                        </a:rPr>
                        <a:t>Rhadinovirus</a:t>
                      </a:r>
                      <a:endParaRPr kumimoji="0" lang="cs-CZ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9630" marR="69630" marT="34811" marB="348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 Arial, Helvetica, sans"/>
                        </a:rPr>
                        <a:t>HHV-8</a:t>
                      </a:r>
                      <a:endParaRPr kumimoji="0" 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9630" marR="69630" marT="34811" marB="348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 Arial, Helvetica, sans"/>
                        </a:rPr>
                        <a:t>lidský </a:t>
                      </a:r>
                      <a:r>
                        <a:rPr kumimoji="0" lang="cs-CZ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 Arial, Helvetica, sans"/>
                        </a:rPr>
                        <a:t>herpesvirus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 Arial, Helvetica, sans"/>
                        </a:rPr>
                        <a:t> 8 (HHV8)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9630" marR="69630" marT="34811" marB="348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50137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 noChangeArrowheads="1"/>
          </p:cNvSpPr>
          <p:nvPr>
            <p:ph type="title" idx="4294967295"/>
          </p:nvPr>
        </p:nvSpPr>
        <p:spPr>
          <a:xfrm>
            <a:off x="1328257" y="408177"/>
            <a:ext cx="8882543" cy="723900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altLang="cs-CZ" sz="3200">
                <a:solidFill>
                  <a:srgbClr val="0000FF"/>
                </a:solidFill>
              </a:rPr>
              <a:t>Infekce vyvolané pikornaviry - poliomyelitida</a:t>
            </a:r>
          </a:p>
        </p:txBody>
      </p:sp>
      <p:sp>
        <p:nvSpPr>
          <p:cNvPr id="33795" name="Zástupný symbol pro obsah 2"/>
          <p:cNvSpPr>
            <a:spLocks noGrp="1" noChangeArrowheads="1"/>
          </p:cNvSpPr>
          <p:nvPr>
            <p:ph idx="4294967295"/>
          </p:nvPr>
        </p:nvSpPr>
        <p:spPr>
          <a:xfrm>
            <a:off x="1427526" y="1410662"/>
            <a:ext cx="8229600" cy="4525963"/>
          </a:xfrm>
        </p:spPr>
        <p:txBody>
          <a:bodyPr/>
          <a:lstStyle/>
          <a:p>
            <a:pPr marL="609600" indent="-609600"/>
            <a:r>
              <a:rPr lang="cs-CZ" altLang="cs-CZ" sz="1600" dirty="0">
                <a:solidFill>
                  <a:srgbClr val="0000DC"/>
                </a:solidFill>
              </a:rPr>
              <a:t>Klinický obraz: </a:t>
            </a:r>
            <a:r>
              <a:rPr lang="cs-CZ" altLang="cs-CZ" sz="1600" dirty="0" err="1">
                <a:solidFill>
                  <a:srgbClr val="0000DC"/>
                </a:solidFill>
              </a:rPr>
              <a:t>inaparentní</a:t>
            </a:r>
            <a:r>
              <a:rPr lang="cs-CZ" altLang="cs-CZ" sz="1600" dirty="0">
                <a:solidFill>
                  <a:srgbClr val="0000DC"/>
                </a:solidFill>
              </a:rPr>
              <a:t> průběh až těžké paralytické postižení a smrt (60-100:1)</a:t>
            </a:r>
          </a:p>
          <a:p>
            <a:pPr marL="609600" indent="-609600">
              <a:buFontTx/>
              <a:buAutoNum type="arabicParenBoth"/>
            </a:pPr>
            <a:r>
              <a:rPr lang="cs-CZ" altLang="cs-CZ" sz="1600" b="1" dirty="0">
                <a:solidFill>
                  <a:srgbClr val="0000DC"/>
                </a:solidFill>
              </a:rPr>
              <a:t>abortivní forma</a:t>
            </a:r>
            <a:r>
              <a:rPr lang="cs-CZ" altLang="cs-CZ" sz="1600" dirty="0">
                <a:solidFill>
                  <a:srgbClr val="0000DC"/>
                </a:solidFill>
              </a:rPr>
              <a:t>  - horečka, bolest hlavy, bolest v krku, anorexie, zvracení, bolest břicha bez neurologických příznaků (prodromální stádium), po 2-3 dnech vymizí, neodlišitelné od běžných viróz</a:t>
            </a:r>
          </a:p>
          <a:p>
            <a:pPr marL="609600" indent="-609600">
              <a:buFontTx/>
              <a:buAutoNum type="arabicParenBoth"/>
            </a:pPr>
            <a:r>
              <a:rPr lang="cs-CZ" altLang="cs-CZ" sz="1600" b="1" dirty="0" err="1">
                <a:solidFill>
                  <a:srgbClr val="0000DC"/>
                </a:solidFill>
              </a:rPr>
              <a:t>neparalytický</a:t>
            </a:r>
            <a:r>
              <a:rPr lang="cs-CZ" altLang="cs-CZ" sz="1600" b="1" dirty="0">
                <a:solidFill>
                  <a:srgbClr val="0000DC"/>
                </a:solidFill>
              </a:rPr>
              <a:t> průběh</a:t>
            </a:r>
            <a:r>
              <a:rPr lang="cs-CZ" altLang="cs-CZ" sz="1600" dirty="0">
                <a:solidFill>
                  <a:srgbClr val="0000DC"/>
                </a:solidFill>
              </a:rPr>
              <a:t> – u malého procenta pacientů po 1-10 denní latenci nástup meningeálních příznaků, </a:t>
            </a:r>
            <a:r>
              <a:rPr lang="cs-CZ" altLang="cs-CZ" sz="1600" dirty="0" err="1">
                <a:solidFill>
                  <a:srgbClr val="0000DC"/>
                </a:solidFill>
              </a:rPr>
              <a:t>nausea</a:t>
            </a:r>
            <a:r>
              <a:rPr lang="cs-CZ" altLang="cs-CZ" sz="1600" dirty="0">
                <a:solidFill>
                  <a:srgbClr val="0000DC"/>
                </a:solidFill>
              </a:rPr>
              <a:t>, zvracení (</a:t>
            </a:r>
            <a:r>
              <a:rPr lang="cs-CZ" altLang="cs-CZ" sz="1600" dirty="0" err="1">
                <a:solidFill>
                  <a:srgbClr val="0000DC"/>
                </a:solidFill>
              </a:rPr>
              <a:t>preparalytické</a:t>
            </a:r>
            <a:r>
              <a:rPr lang="cs-CZ" altLang="cs-CZ" sz="1600" dirty="0">
                <a:solidFill>
                  <a:srgbClr val="0000DC"/>
                </a:solidFill>
              </a:rPr>
              <a:t> stádium)</a:t>
            </a:r>
          </a:p>
          <a:p>
            <a:pPr marL="609600" indent="-609600">
              <a:buFontTx/>
              <a:buAutoNum type="arabicParenBoth"/>
            </a:pPr>
            <a:r>
              <a:rPr lang="cs-CZ" altLang="cs-CZ" sz="1600" b="1" dirty="0">
                <a:solidFill>
                  <a:srgbClr val="0000DC"/>
                </a:solidFill>
              </a:rPr>
              <a:t>paralytická forma</a:t>
            </a:r>
            <a:r>
              <a:rPr lang="cs-CZ" altLang="cs-CZ" sz="1600" dirty="0">
                <a:solidFill>
                  <a:srgbClr val="0000DC"/>
                </a:solidFill>
              </a:rPr>
              <a:t>  - vzácně, </a:t>
            </a:r>
            <a:r>
              <a:rPr lang="cs-CZ" altLang="cs-CZ" sz="1600" dirty="0" err="1">
                <a:solidFill>
                  <a:srgbClr val="0000DC"/>
                </a:solidFill>
              </a:rPr>
              <a:t>bifázický</a:t>
            </a:r>
            <a:r>
              <a:rPr lang="cs-CZ" altLang="cs-CZ" sz="1600" dirty="0">
                <a:solidFill>
                  <a:srgbClr val="0000DC"/>
                </a:solidFill>
              </a:rPr>
              <a:t> průběh, první připomíná abortivní formu onemocnění, po 2-5 dnech návrat – meningeální dráždění, bolest hlavy, horečka, zvracení, </a:t>
            </a:r>
            <a:r>
              <a:rPr lang="cs-CZ" altLang="cs-CZ" sz="1600" dirty="0" err="1">
                <a:solidFill>
                  <a:srgbClr val="0000DC"/>
                </a:solidFill>
              </a:rPr>
              <a:t>pleocytóza</a:t>
            </a:r>
            <a:r>
              <a:rPr lang="cs-CZ" altLang="cs-CZ" sz="1600" dirty="0">
                <a:solidFill>
                  <a:srgbClr val="0000DC"/>
                </a:solidFill>
              </a:rPr>
              <a:t> v </a:t>
            </a:r>
            <a:r>
              <a:rPr lang="cs-CZ" altLang="cs-CZ" sz="1600" dirty="0" err="1">
                <a:solidFill>
                  <a:srgbClr val="0000DC"/>
                </a:solidFill>
              </a:rPr>
              <a:t>likvoru</a:t>
            </a:r>
            <a:r>
              <a:rPr lang="cs-CZ" altLang="cs-CZ" sz="1600" dirty="0">
                <a:solidFill>
                  <a:srgbClr val="0000DC"/>
                </a:solidFill>
              </a:rPr>
              <a:t>, bolest svalů, hyperestesie, </a:t>
            </a:r>
            <a:r>
              <a:rPr lang="cs-CZ" altLang="cs-CZ" sz="1600" dirty="0" err="1">
                <a:solidFill>
                  <a:srgbClr val="0000DC"/>
                </a:solidFill>
              </a:rPr>
              <a:t>parastesie</a:t>
            </a:r>
            <a:r>
              <a:rPr lang="cs-CZ" altLang="cs-CZ" sz="1600" dirty="0">
                <a:solidFill>
                  <a:srgbClr val="0000DC"/>
                </a:solidFill>
              </a:rPr>
              <a:t>, motorický neklid, nástup parézy (</a:t>
            </a:r>
            <a:r>
              <a:rPr lang="cs-CZ" altLang="cs-CZ" sz="1600" dirty="0" err="1">
                <a:solidFill>
                  <a:srgbClr val="0000DC"/>
                </a:solidFill>
              </a:rPr>
              <a:t>asymeterie</a:t>
            </a:r>
            <a:r>
              <a:rPr lang="cs-CZ" altLang="cs-CZ" sz="1600" dirty="0">
                <a:solidFill>
                  <a:srgbClr val="0000DC"/>
                </a:solidFill>
              </a:rPr>
              <a:t>), dolní končetiny zasaženy více než paže</a:t>
            </a:r>
          </a:p>
          <a:p>
            <a:pPr marL="609600" indent="-609600"/>
            <a:r>
              <a:rPr lang="cs-CZ" altLang="cs-CZ" sz="1600" dirty="0">
                <a:solidFill>
                  <a:srgbClr val="0000DC"/>
                </a:solidFill>
              </a:rPr>
              <a:t>Bulbární obrna – zasaženy hlavové nervy (dysfagie, dyspnoe), často fatální </a:t>
            </a:r>
          </a:p>
          <a:p>
            <a:pPr marL="609600" indent="-609600"/>
            <a:endParaRPr lang="cs-CZ" altLang="cs-CZ" sz="1600" dirty="0">
              <a:solidFill>
                <a:srgbClr val="0000DC"/>
              </a:solidFill>
            </a:endParaRPr>
          </a:p>
          <a:p>
            <a:pPr marL="609600" indent="-609600"/>
            <a:r>
              <a:rPr lang="cs-CZ" altLang="cs-CZ" sz="1600" dirty="0">
                <a:solidFill>
                  <a:srgbClr val="0000DC"/>
                </a:solidFill>
              </a:rPr>
              <a:t>Komplikace: encefalitida, myokarditida, GIT (krvácení, ileus, dilatace žaludku)</a:t>
            </a:r>
          </a:p>
          <a:p>
            <a:pPr marL="609600" indent="-609600"/>
            <a:r>
              <a:rPr lang="cs-CZ" altLang="cs-CZ" sz="1600" dirty="0">
                <a:solidFill>
                  <a:srgbClr val="0000DC"/>
                </a:solidFill>
              </a:rPr>
              <a:t>U paralytické formy 10% pacientů zemře, 75% přežije s následky, 15% se uzdraví</a:t>
            </a:r>
          </a:p>
          <a:p>
            <a:pPr marL="609600" indent="-609600"/>
            <a:r>
              <a:rPr lang="cs-CZ" altLang="cs-CZ" sz="1600" dirty="0">
                <a:solidFill>
                  <a:srgbClr val="0000DC"/>
                </a:solidFill>
              </a:rPr>
              <a:t>Trvalé následky-obrna, atrofie, deformity</a:t>
            </a:r>
          </a:p>
          <a:p>
            <a:pPr marL="609600" indent="-609600"/>
            <a:r>
              <a:rPr lang="cs-CZ" altLang="cs-CZ" sz="1600" dirty="0">
                <a:solidFill>
                  <a:srgbClr val="0000DC"/>
                </a:solidFill>
              </a:rPr>
              <a:t>Po 25 letech postpoliomyelitický syndrom (únavnost, myalgie, atrofie svalů)</a:t>
            </a:r>
          </a:p>
          <a:p>
            <a:pPr marL="609600" indent="-609600">
              <a:buFontTx/>
              <a:buAutoNum type="arabicParenBoth"/>
            </a:pPr>
            <a:endParaRPr lang="cs-CZ" altLang="cs-CZ" sz="1600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423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 noChangeArrowheads="1"/>
          </p:cNvSpPr>
          <p:nvPr>
            <p:ph type="title" idx="4294967295"/>
          </p:nvPr>
        </p:nvSpPr>
        <p:spPr>
          <a:xfrm>
            <a:off x="1992314" y="223547"/>
            <a:ext cx="8544258" cy="538453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cs-CZ" altLang="cs-CZ" sz="3200" dirty="0"/>
              <a:t>Infekce vyvolané </a:t>
            </a:r>
            <a:r>
              <a:rPr lang="cs-CZ" altLang="cs-CZ" sz="3200" dirty="0" err="1"/>
              <a:t>pikornaviry</a:t>
            </a:r>
            <a:r>
              <a:rPr lang="cs-CZ" altLang="cs-CZ" sz="3200" dirty="0"/>
              <a:t>-poliomyelitida</a:t>
            </a:r>
          </a:p>
        </p:txBody>
      </p:sp>
      <p:sp>
        <p:nvSpPr>
          <p:cNvPr id="34819" name="Zástupný symbol pro obsah 2"/>
          <p:cNvSpPr>
            <a:spLocks noGrp="1" noChangeArrowheads="1"/>
          </p:cNvSpPr>
          <p:nvPr>
            <p:ph idx="4294967295"/>
          </p:nvPr>
        </p:nvSpPr>
        <p:spPr>
          <a:xfrm>
            <a:off x="1915342" y="947520"/>
            <a:ext cx="8675687" cy="4525963"/>
          </a:xfrm>
        </p:spPr>
        <p:txBody>
          <a:bodyPr/>
          <a:lstStyle/>
          <a:p>
            <a:pPr marL="609600" indent="-609600"/>
            <a:r>
              <a:rPr lang="cs-CZ" altLang="cs-CZ" sz="1600" dirty="0">
                <a:solidFill>
                  <a:srgbClr val="0000DC"/>
                </a:solidFill>
              </a:rPr>
              <a:t>Diagnostika: na začátku onemocnění virus v </a:t>
            </a:r>
            <a:r>
              <a:rPr lang="cs-CZ" altLang="cs-CZ" sz="1600" dirty="0" err="1">
                <a:solidFill>
                  <a:srgbClr val="0000DC"/>
                </a:solidFill>
              </a:rPr>
              <a:t>nasofaryngeálním</a:t>
            </a:r>
            <a:r>
              <a:rPr lang="cs-CZ" altLang="cs-CZ" sz="1600" dirty="0">
                <a:solidFill>
                  <a:srgbClr val="0000DC"/>
                </a:solidFill>
              </a:rPr>
              <a:t> sekretu, izolace viru ze stolice, z mozkomíšního moku, u dětí s infekcí CNS a parézami povinnost virologické vyšetření stolice</a:t>
            </a:r>
          </a:p>
          <a:p>
            <a:pPr marL="609600" indent="-609600"/>
            <a:r>
              <a:rPr lang="cs-CZ" altLang="cs-CZ" sz="1600" dirty="0">
                <a:solidFill>
                  <a:srgbClr val="0000DC"/>
                </a:solidFill>
              </a:rPr>
              <a:t>Při diferenciální diagnostice je třeba odlišit jiné enterovirové nákazy</a:t>
            </a:r>
          </a:p>
          <a:p>
            <a:pPr marL="609600" indent="-609600"/>
            <a:endParaRPr lang="cs-CZ" altLang="cs-CZ" sz="1600" dirty="0">
              <a:solidFill>
                <a:srgbClr val="0000DC"/>
              </a:solidFill>
            </a:endParaRPr>
          </a:p>
          <a:p>
            <a:pPr marL="609600" indent="-609600"/>
            <a:r>
              <a:rPr lang="cs-CZ" altLang="cs-CZ" sz="1600" dirty="0">
                <a:solidFill>
                  <a:srgbClr val="0000DC"/>
                </a:solidFill>
              </a:rPr>
              <a:t>Terapie: klid na lůžku (prevence prohlubování paréz), analgetika, horké a vlhké zábaly (zmírnění svalových bolestí), fyzioterapie, při postižení dechových svalů umělá plicní ventilace, tracheostomie, prevence sekundární infekce</a:t>
            </a:r>
          </a:p>
          <a:p>
            <a:pPr marL="609600" indent="-609600"/>
            <a:r>
              <a:rPr lang="cs-CZ" altLang="cs-CZ" sz="1600" dirty="0">
                <a:solidFill>
                  <a:srgbClr val="0000DC"/>
                </a:solidFill>
              </a:rPr>
              <a:t>Prevence: imunizace dětí neživou intramuskulární vakcínou nebo živou perorální vakcínou</a:t>
            </a:r>
          </a:p>
        </p:txBody>
      </p:sp>
      <p:pic>
        <p:nvPicPr>
          <p:cNvPr id="34820" name="Picture 5" descr="File:Poliomyelitis world map - DALY - WHO2004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4" b="2051"/>
          <a:stretch>
            <a:fillRect/>
          </a:stretch>
        </p:blipFill>
        <p:spPr bwMode="auto">
          <a:xfrm>
            <a:off x="1524000" y="3429001"/>
            <a:ext cx="6935788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7" descr="http://www.who.int/sysmedia/images/topics/poliomyelit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6" y="3933825"/>
            <a:ext cx="297497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Obdélník 1"/>
          <p:cNvSpPr>
            <a:spLocks noChangeArrowheads="1"/>
          </p:cNvSpPr>
          <p:nvPr/>
        </p:nvSpPr>
        <p:spPr bwMode="auto">
          <a:xfrm>
            <a:off x="6096000" y="621188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0000DC"/>
                </a:solidFill>
              </a:rPr>
              <a:t>http://www.youtube.com/watch?feature=player_detailpage&amp;v=V_BxUwFLkMM</a:t>
            </a:r>
          </a:p>
        </p:txBody>
      </p:sp>
    </p:spTree>
    <p:extLst>
      <p:ext uri="{BB962C8B-B14F-4D97-AF65-F5344CB8AC3E}">
        <p14:creationId xmlns:p14="http://schemas.microsoft.com/office/powerpoint/2010/main" val="6817199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0000" y="720000"/>
            <a:ext cx="6729424" cy="451576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altLang="cs-CZ" sz="3200">
                <a:solidFill>
                  <a:srgbClr val="0000FF"/>
                </a:solidFill>
              </a:rPr>
              <a:t>Vakcinace proti viru poliomyelitidy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sz="2400" b="1" dirty="0">
                <a:solidFill>
                  <a:srgbClr val="0000DC"/>
                </a:solidFill>
              </a:rPr>
              <a:t>Perorální (živá) vakcína </a:t>
            </a:r>
          </a:p>
          <a:p>
            <a:pPr>
              <a:buFontTx/>
              <a:buNone/>
            </a:pPr>
            <a:r>
              <a:rPr lang="cs-CZ" altLang="cs-CZ" sz="2400" dirty="0">
                <a:solidFill>
                  <a:srgbClr val="0000DC"/>
                </a:solidFill>
              </a:rPr>
              <a:t>od roku 1960 používána v ČR, běžně podávaná při vakcinačních (</a:t>
            </a:r>
            <a:r>
              <a:rPr lang="cs-CZ" altLang="cs-CZ" sz="2400" dirty="0" err="1">
                <a:solidFill>
                  <a:srgbClr val="0000DC"/>
                </a:solidFill>
              </a:rPr>
              <a:t>eradikačních</a:t>
            </a:r>
            <a:r>
              <a:rPr lang="cs-CZ" altLang="cs-CZ" sz="2400" dirty="0">
                <a:solidFill>
                  <a:srgbClr val="0000DC"/>
                </a:solidFill>
              </a:rPr>
              <a:t>) kampaních ve světě</a:t>
            </a:r>
          </a:p>
          <a:p>
            <a:pPr>
              <a:buFontTx/>
              <a:buNone/>
            </a:pPr>
            <a:endParaRPr lang="cs-CZ" altLang="cs-CZ" sz="2400" dirty="0">
              <a:solidFill>
                <a:srgbClr val="0000DC"/>
              </a:solidFill>
            </a:endParaRPr>
          </a:p>
          <a:p>
            <a:r>
              <a:rPr lang="cs-CZ" altLang="cs-CZ" sz="2400" b="1" dirty="0">
                <a:solidFill>
                  <a:srgbClr val="0000DC"/>
                </a:solidFill>
              </a:rPr>
              <a:t>Inaktivovaná vakcína </a:t>
            </a:r>
          </a:p>
          <a:p>
            <a:pPr>
              <a:buFontTx/>
              <a:buNone/>
            </a:pPr>
            <a:r>
              <a:rPr lang="cs-CZ" altLang="cs-CZ" sz="2400" dirty="0">
                <a:solidFill>
                  <a:srgbClr val="0000DC"/>
                </a:solidFill>
              </a:rPr>
              <a:t>Od roku 2007 používána v ČR jako jedna ze složek </a:t>
            </a:r>
            <a:r>
              <a:rPr lang="cs-CZ" altLang="cs-CZ" sz="2400" dirty="0" err="1">
                <a:solidFill>
                  <a:srgbClr val="0000DC"/>
                </a:solidFill>
              </a:rPr>
              <a:t>hexavakcíny</a:t>
            </a:r>
            <a:r>
              <a:rPr lang="cs-CZ" altLang="cs-CZ" sz="2400" dirty="0">
                <a:solidFill>
                  <a:srgbClr val="0000DC"/>
                </a:solidFill>
              </a:rPr>
              <a:t>, intramuskulární aplikace</a:t>
            </a:r>
          </a:p>
        </p:txBody>
      </p:sp>
      <p:pic>
        <p:nvPicPr>
          <p:cNvPr id="35844" name="Picture 7" descr="http://www.who.int/sysmedia/images/topics/poliomyelit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1" y="4567238"/>
            <a:ext cx="3941763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8957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pathmicro.med.sc.edu/lecture/images/ilun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39" y="115889"/>
            <a:ext cx="338137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4" descr="http://pathmicro.med.sc.edu/lecture/images/victimchilr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1916113"/>
            <a:ext cx="42497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ovéPole 1"/>
          <p:cNvSpPr txBox="1">
            <a:spLocks noChangeArrowheads="1"/>
          </p:cNvSpPr>
          <p:nvPr/>
        </p:nvSpPr>
        <p:spPr bwMode="auto">
          <a:xfrm>
            <a:off x="6456363" y="981076"/>
            <a:ext cx="23034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0000DC"/>
                </a:solidFill>
              </a:rPr>
              <a:t>Devastující následky poliomyelitidy u dětí</a:t>
            </a:r>
          </a:p>
        </p:txBody>
      </p:sp>
      <p:sp>
        <p:nvSpPr>
          <p:cNvPr id="36869" name="Obdélník 1"/>
          <p:cNvSpPr>
            <a:spLocks noChangeArrowheads="1"/>
          </p:cNvSpPr>
          <p:nvPr/>
        </p:nvSpPr>
        <p:spPr bwMode="auto">
          <a:xfrm>
            <a:off x="2063751" y="5300664"/>
            <a:ext cx="8353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0000DC"/>
                </a:solidFill>
              </a:rPr>
              <a:t>V ČR je od roku 1957 výskyt nulový, jsme první zemí světa, kde se to podařilo</a:t>
            </a:r>
          </a:p>
        </p:txBody>
      </p:sp>
    </p:spTree>
    <p:extLst>
      <p:ext uri="{BB962C8B-B14F-4D97-AF65-F5344CB8AC3E}">
        <p14:creationId xmlns:p14="http://schemas.microsoft.com/office/powerpoint/2010/main" val="17757845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97917CA-DCF8-4A16-B413-7A97297D87C0}"/>
              </a:ext>
            </a:extLst>
          </p:cNvPr>
          <p:cNvSpPr/>
          <p:nvPr/>
        </p:nvSpPr>
        <p:spPr>
          <a:xfrm>
            <a:off x="3216276" y="225426"/>
            <a:ext cx="6011863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cs-CZ" b="1" dirty="0">
                <a:solidFill>
                  <a:srgbClr val="3333FF"/>
                </a:solidFill>
                <a:latin typeface="+mj-lt"/>
                <a:cs typeface="Times New Roman" pitchFamily="18" charset="0"/>
              </a:rPr>
              <a:t>'</a:t>
            </a:r>
            <a:r>
              <a:rPr lang="en-US" altLang="cs-CZ" b="1" dirty="0">
                <a:solidFill>
                  <a:srgbClr val="3333FF"/>
                </a:solidFill>
                <a:latin typeface="+mj-lt"/>
              </a:rPr>
              <a:t>WHO Global Polio Eradication </a:t>
            </a:r>
            <a:r>
              <a:rPr lang="en-US" altLang="cs-CZ" b="1" dirty="0" err="1">
                <a:solidFill>
                  <a:srgbClr val="3333FF"/>
                </a:solidFill>
                <a:latin typeface="+mj-lt"/>
              </a:rPr>
              <a:t>Ini</a:t>
            </a:r>
            <a:r>
              <a:rPr lang="cs-CZ" altLang="cs-CZ" b="1" dirty="0" err="1">
                <a:solidFill>
                  <a:srgbClr val="3333FF"/>
                </a:solidFill>
                <a:latin typeface="+mj-lt"/>
              </a:rPr>
              <a:t>ciative</a:t>
            </a:r>
            <a:r>
              <a:rPr lang="en-US" altLang="cs-CZ" b="1" dirty="0">
                <a:solidFill>
                  <a:srgbClr val="3333FF"/>
                </a:solidFill>
                <a:latin typeface="+mj-lt"/>
                <a:cs typeface="Times New Roman" pitchFamily="18" charset="0"/>
              </a:rPr>
              <a:t>'</a:t>
            </a:r>
            <a:r>
              <a:rPr lang="cs-CZ" altLang="cs-CZ" b="1" dirty="0">
                <a:solidFill>
                  <a:srgbClr val="3333FF"/>
                </a:solidFill>
                <a:latin typeface="+mj-lt"/>
                <a:cs typeface="Times New Roman" pitchFamily="18" charset="0"/>
              </a:rPr>
              <a:t>  2018???</a:t>
            </a:r>
            <a:endParaRPr lang="en-US" altLang="cs-CZ" dirty="0">
              <a:solidFill>
                <a:srgbClr val="3333FF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7" t="49164" r="39018" b="26868"/>
          <a:stretch>
            <a:fillRect/>
          </a:stretch>
        </p:blipFill>
        <p:spPr bwMode="auto">
          <a:xfrm>
            <a:off x="4548189" y="2133601"/>
            <a:ext cx="5680075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ovéPole 2"/>
          <p:cNvSpPr txBox="1">
            <a:spLocks noChangeArrowheads="1"/>
          </p:cNvSpPr>
          <p:nvPr/>
        </p:nvSpPr>
        <p:spPr bwMode="auto">
          <a:xfrm>
            <a:off x="1512320" y="1225124"/>
            <a:ext cx="2951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FF0000"/>
                </a:solidFill>
              </a:rPr>
              <a:t>www.polioeradication.org</a:t>
            </a:r>
          </a:p>
        </p:txBody>
      </p:sp>
      <p:sp>
        <p:nvSpPr>
          <p:cNvPr id="37893" name="TextovéPole 4"/>
          <p:cNvSpPr txBox="1">
            <a:spLocks noChangeArrowheads="1"/>
          </p:cNvSpPr>
          <p:nvPr/>
        </p:nvSpPr>
        <p:spPr bwMode="auto">
          <a:xfrm>
            <a:off x="1631951" y="2276475"/>
            <a:ext cx="43211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dirty="0">
                <a:solidFill>
                  <a:srgbClr val="0000DC"/>
                </a:solidFill>
              </a:rPr>
              <a:t>Endemický výskyt: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 dirty="0">
              <a:solidFill>
                <a:srgbClr val="0000DC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dirty="0">
                <a:solidFill>
                  <a:srgbClr val="0000DC"/>
                </a:solidFill>
              </a:rPr>
              <a:t>Pákistán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dirty="0" err="1">
                <a:solidFill>
                  <a:srgbClr val="0000DC"/>
                </a:solidFill>
              </a:rPr>
              <a:t>Afgánistán</a:t>
            </a:r>
            <a:endParaRPr lang="cs-CZ" altLang="cs-CZ" sz="2800" dirty="0">
              <a:solidFill>
                <a:srgbClr val="0000DC"/>
              </a:solidFill>
            </a:endParaRPr>
          </a:p>
        </p:txBody>
      </p:sp>
      <p:sp>
        <p:nvSpPr>
          <p:cNvPr id="37894" name="TextovéPole 2"/>
          <p:cNvSpPr txBox="1">
            <a:spLocks noChangeArrowheads="1"/>
          </p:cNvSpPr>
          <p:nvPr/>
        </p:nvSpPr>
        <p:spPr bwMode="auto">
          <a:xfrm>
            <a:off x="1663701" y="5911851"/>
            <a:ext cx="3063875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1800"/>
              <a:t>vaccine-derived strains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1800"/>
              <a:t>wild polio strains</a:t>
            </a:r>
          </a:p>
        </p:txBody>
      </p:sp>
    </p:spTree>
    <p:extLst>
      <p:ext uri="{BB962C8B-B14F-4D97-AF65-F5344CB8AC3E}">
        <p14:creationId xmlns:p14="http://schemas.microsoft.com/office/powerpoint/2010/main" val="26477033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 noChangeArrowheads="1"/>
          </p:cNvSpPr>
          <p:nvPr>
            <p:ph type="title" idx="4294967295"/>
          </p:nvPr>
        </p:nvSpPr>
        <p:spPr>
          <a:xfrm>
            <a:off x="3239549" y="199778"/>
            <a:ext cx="5073941" cy="597176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cs-CZ" altLang="cs-CZ" sz="3200" dirty="0">
                <a:solidFill>
                  <a:srgbClr val="0000DC"/>
                </a:solidFill>
              </a:rPr>
              <a:t>Infekce vyvolané </a:t>
            </a:r>
            <a:r>
              <a:rPr lang="cs-CZ" altLang="cs-CZ" sz="3200" dirty="0" err="1">
                <a:solidFill>
                  <a:srgbClr val="0000DC"/>
                </a:solidFill>
              </a:rPr>
              <a:t>echoviry</a:t>
            </a:r>
            <a:endParaRPr lang="cs-CZ" altLang="cs-CZ" sz="3200" dirty="0">
              <a:solidFill>
                <a:srgbClr val="0000DC"/>
              </a:solidFill>
            </a:endParaRPr>
          </a:p>
        </p:txBody>
      </p:sp>
      <p:sp>
        <p:nvSpPr>
          <p:cNvPr id="38915" name="Zástupný symbol pro obsah 2"/>
          <p:cNvSpPr>
            <a:spLocks noGrp="1" noChangeArrowheads="1"/>
          </p:cNvSpPr>
          <p:nvPr>
            <p:ph idx="4294967295"/>
          </p:nvPr>
        </p:nvSpPr>
        <p:spPr>
          <a:xfrm>
            <a:off x="872455" y="1283079"/>
            <a:ext cx="10737908" cy="5134499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Více jak 50 sérotypů, podobné patogenezí a epidemiologií viru poliomyelitidy. Probíhá až v 90% případů </a:t>
            </a:r>
            <a:r>
              <a:rPr lang="cs-CZ" altLang="cs-CZ" sz="1600" dirty="0" err="1">
                <a:solidFill>
                  <a:srgbClr val="0000DC"/>
                </a:solidFill>
              </a:rPr>
              <a:t>inaparentně</a:t>
            </a:r>
            <a:r>
              <a:rPr lang="cs-CZ" altLang="cs-CZ" sz="1600" dirty="0">
                <a:solidFill>
                  <a:srgbClr val="0000DC"/>
                </a:solidFill>
              </a:rPr>
              <a:t>, při manifestaci onemocnění od mírných respiračních příznaků, přes </a:t>
            </a:r>
            <a:r>
              <a:rPr lang="cs-CZ" altLang="cs-CZ" sz="1600" dirty="0" err="1">
                <a:solidFill>
                  <a:srgbClr val="0000DC"/>
                </a:solidFill>
              </a:rPr>
              <a:t>exantémové</a:t>
            </a:r>
            <a:r>
              <a:rPr lang="cs-CZ" altLang="cs-CZ" sz="1600" dirty="0">
                <a:solidFill>
                  <a:srgbClr val="0000DC"/>
                </a:solidFill>
              </a:rPr>
              <a:t> výsevy až po neuroinfekce, prognóza onemocnění dobrá</a:t>
            </a:r>
          </a:p>
          <a:p>
            <a:pPr eaLnBrk="1" hangingPunct="1">
              <a:buFontTx/>
              <a:buNone/>
            </a:pPr>
            <a:endParaRPr lang="cs-CZ" altLang="cs-CZ" sz="1600" dirty="0">
              <a:solidFill>
                <a:srgbClr val="0000DC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Epidemiologie: sezónní charakter (léto, podzim), postihuje děti i dospělé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Přenos: kapénkově, fekálně-orální (stolicí, </a:t>
            </a:r>
            <a:r>
              <a:rPr lang="cs-CZ" altLang="cs-CZ" sz="1600" dirty="0" err="1">
                <a:solidFill>
                  <a:srgbClr val="0000DC"/>
                </a:solidFill>
              </a:rPr>
              <a:t>kontamin</a:t>
            </a:r>
            <a:r>
              <a:rPr lang="cs-CZ" altLang="cs-CZ" sz="1600" dirty="0">
                <a:solidFill>
                  <a:srgbClr val="0000DC"/>
                </a:solidFill>
              </a:rPr>
              <a:t>. vodou-viz poliomyelitida), nákaza po požití fekáliemi kontaminované stravy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Etiopatogeneze: replikace v buňkách lymf. tkáně a nosohltanu a distální části tenkého střeva-odtud do RES, pokud velká virémie, zasažení CNS, kůže, srdce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Inkubační doba: 3-5 dní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Klinický obraz: manifestně probíhající onemocnění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(1) Neurologické projevy - aseptická meningitida, </a:t>
            </a:r>
            <a:r>
              <a:rPr lang="cs-CZ" altLang="cs-CZ" sz="1600" dirty="0" err="1">
                <a:solidFill>
                  <a:srgbClr val="0000DC"/>
                </a:solidFill>
              </a:rPr>
              <a:t>polyradikuloneuritida</a:t>
            </a:r>
            <a:r>
              <a:rPr lang="cs-CZ" altLang="cs-CZ" sz="1600" dirty="0">
                <a:solidFill>
                  <a:srgbClr val="0000DC"/>
                </a:solidFill>
              </a:rPr>
              <a:t>, parézy periferních nervů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(2) respirační- letní chřipka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(3) </a:t>
            </a:r>
            <a:r>
              <a:rPr lang="cs-CZ" altLang="cs-CZ" sz="1600" dirty="0" err="1">
                <a:solidFill>
                  <a:srgbClr val="0000DC"/>
                </a:solidFill>
              </a:rPr>
              <a:t>Exantém</a:t>
            </a:r>
            <a:r>
              <a:rPr lang="cs-CZ" altLang="cs-CZ" sz="1600" dirty="0">
                <a:solidFill>
                  <a:srgbClr val="0000DC"/>
                </a:solidFill>
              </a:rPr>
              <a:t> – až v 70% případů hemoragický charakter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(4) Postižení GIT – průjem, zvracení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(5) Oči – </a:t>
            </a:r>
            <a:r>
              <a:rPr lang="cs-CZ" altLang="cs-CZ" sz="1600" dirty="0" err="1">
                <a:solidFill>
                  <a:srgbClr val="0000DC"/>
                </a:solidFill>
              </a:rPr>
              <a:t>konjuktivitida</a:t>
            </a:r>
            <a:r>
              <a:rPr lang="cs-CZ" altLang="cs-CZ" sz="1600" dirty="0">
                <a:solidFill>
                  <a:srgbClr val="0000DC"/>
                </a:solidFill>
              </a:rPr>
              <a:t>, vzácně </a:t>
            </a:r>
            <a:r>
              <a:rPr lang="cs-CZ" altLang="cs-CZ" sz="1600" dirty="0" err="1">
                <a:solidFill>
                  <a:srgbClr val="0000DC"/>
                </a:solidFill>
              </a:rPr>
              <a:t>Reyův</a:t>
            </a:r>
            <a:r>
              <a:rPr lang="cs-CZ" altLang="cs-CZ" sz="1600" dirty="0">
                <a:solidFill>
                  <a:srgbClr val="0000DC"/>
                </a:solidFill>
              </a:rPr>
              <a:t> syndrom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Diagnostika: CPE na TK, detekce viru ve stolici, krvi, </a:t>
            </a:r>
            <a:r>
              <a:rPr lang="cs-CZ" altLang="cs-CZ" sz="1600" dirty="0" err="1">
                <a:solidFill>
                  <a:srgbClr val="0000DC"/>
                </a:solidFill>
              </a:rPr>
              <a:t>likvoru</a:t>
            </a:r>
            <a:endParaRPr lang="cs-CZ" altLang="cs-CZ" sz="1600" dirty="0">
              <a:solidFill>
                <a:srgbClr val="0000DC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Léčba: symptomatická</a:t>
            </a:r>
          </a:p>
        </p:txBody>
      </p:sp>
    </p:spTree>
    <p:extLst>
      <p:ext uri="{BB962C8B-B14F-4D97-AF65-F5344CB8AC3E}">
        <p14:creationId xmlns:p14="http://schemas.microsoft.com/office/powerpoint/2010/main" val="3169547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 noChangeArrowheads="1"/>
          </p:cNvSpPr>
          <p:nvPr>
            <p:ph type="title" idx="4294967295"/>
          </p:nvPr>
        </p:nvSpPr>
        <p:spPr>
          <a:xfrm>
            <a:off x="1949423" y="226817"/>
            <a:ext cx="6291319" cy="567727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cs-CZ" altLang="cs-CZ" sz="3200" dirty="0"/>
              <a:t>Infekce vyvolané </a:t>
            </a:r>
            <a:r>
              <a:rPr lang="cs-CZ" altLang="cs-CZ" sz="3200" dirty="0" err="1"/>
              <a:t>Coxsackie</a:t>
            </a:r>
            <a:r>
              <a:rPr lang="cs-CZ" altLang="cs-CZ" sz="3200" dirty="0"/>
              <a:t> viry</a:t>
            </a:r>
          </a:p>
        </p:txBody>
      </p:sp>
      <p:sp>
        <p:nvSpPr>
          <p:cNvPr id="39939" name="Zástupný symbol pro obsah 2"/>
          <p:cNvSpPr>
            <a:spLocks noGrp="1" noChangeArrowheads="1"/>
          </p:cNvSpPr>
          <p:nvPr>
            <p:ph idx="4294967295"/>
          </p:nvPr>
        </p:nvSpPr>
        <p:spPr>
          <a:xfrm>
            <a:off x="755009" y="981076"/>
            <a:ext cx="9444679" cy="5650107"/>
          </a:xfrm>
        </p:spPr>
        <p:txBody>
          <a:bodyPr/>
          <a:lstStyle/>
          <a:p>
            <a:pPr marL="609600" indent="-609600"/>
            <a:r>
              <a:rPr lang="cs-CZ" altLang="cs-CZ" sz="1600" dirty="0">
                <a:solidFill>
                  <a:srgbClr val="0000DC"/>
                </a:solidFill>
              </a:rPr>
              <a:t>Enteroviry; typ A s 23 sérotypy a typ B se 6 sérotypy,</a:t>
            </a:r>
          </a:p>
          <a:p>
            <a:pPr marL="609600" indent="-609600"/>
            <a:r>
              <a:rPr lang="cs-CZ" altLang="cs-CZ" sz="1600" dirty="0">
                <a:solidFill>
                  <a:srgbClr val="0000DC"/>
                </a:solidFill>
              </a:rPr>
              <a:t> v 90% případu asymptomatická nákaza</a:t>
            </a:r>
          </a:p>
          <a:p>
            <a:pPr marL="609600" indent="-609600"/>
            <a:r>
              <a:rPr lang="cs-CZ" altLang="cs-CZ" sz="1600" dirty="0">
                <a:solidFill>
                  <a:srgbClr val="0000DC"/>
                </a:solidFill>
              </a:rPr>
              <a:t>Epidemiologie: viz </a:t>
            </a:r>
            <a:r>
              <a:rPr lang="cs-CZ" altLang="cs-CZ" sz="1600" dirty="0" err="1">
                <a:solidFill>
                  <a:srgbClr val="0000DC"/>
                </a:solidFill>
              </a:rPr>
              <a:t>echoviry</a:t>
            </a:r>
            <a:endParaRPr lang="cs-CZ" altLang="cs-CZ" sz="1600" dirty="0">
              <a:solidFill>
                <a:srgbClr val="0000DC"/>
              </a:solidFill>
            </a:endParaRPr>
          </a:p>
          <a:p>
            <a:pPr marL="609600" indent="-609600"/>
            <a:r>
              <a:rPr lang="cs-CZ" altLang="cs-CZ" sz="1600" dirty="0" err="1">
                <a:solidFill>
                  <a:srgbClr val="0000DC"/>
                </a:solidFill>
              </a:rPr>
              <a:t>Etipatogeneze</a:t>
            </a:r>
            <a:r>
              <a:rPr lang="cs-CZ" altLang="cs-CZ" sz="1600" dirty="0">
                <a:solidFill>
                  <a:srgbClr val="0000DC"/>
                </a:solidFill>
              </a:rPr>
              <a:t>: dtto</a:t>
            </a:r>
          </a:p>
          <a:p>
            <a:pPr marL="609600" indent="-609600"/>
            <a:r>
              <a:rPr lang="cs-CZ" altLang="cs-CZ" sz="1600" dirty="0">
                <a:solidFill>
                  <a:srgbClr val="0000DC"/>
                </a:solidFill>
              </a:rPr>
              <a:t>Přenos: dtto</a:t>
            </a:r>
          </a:p>
          <a:p>
            <a:pPr marL="609600" indent="-609600"/>
            <a:r>
              <a:rPr lang="cs-CZ" altLang="cs-CZ" sz="1600" dirty="0">
                <a:solidFill>
                  <a:srgbClr val="0000DC"/>
                </a:solidFill>
              </a:rPr>
              <a:t>Klinický obraz: manifestní onemocnění pestrá</a:t>
            </a:r>
          </a:p>
          <a:p>
            <a:pPr marL="609600" indent="-609600">
              <a:buFontTx/>
              <a:buAutoNum type="arabicParenBoth"/>
            </a:pPr>
            <a:r>
              <a:rPr lang="cs-CZ" altLang="cs-CZ" sz="1600" b="1" dirty="0">
                <a:solidFill>
                  <a:srgbClr val="0000DC"/>
                </a:solidFill>
              </a:rPr>
              <a:t>Obraz letní chřipky</a:t>
            </a:r>
            <a:r>
              <a:rPr lang="cs-CZ" altLang="cs-CZ" sz="1600" dirty="0">
                <a:solidFill>
                  <a:srgbClr val="0000DC"/>
                </a:solidFill>
              </a:rPr>
              <a:t> bez (s) </a:t>
            </a:r>
            <a:r>
              <a:rPr lang="cs-CZ" altLang="cs-CZ" sz="1600" dirty="0" err="1">
                <a:solidFill>
                  <a:srgbClr val="0000DC"/>
                </a:solidFill>
              </a:rPr>
              <a:t>exantémovou</a:t>
            </a:r>
            <a:r>
              <a:rPr lang="cs-CZ" altLang="cs-CZ" sz="1600" dirty="0">
                <a:solidFill>
                  <a:srgbClr val="0000DC"/>
                </a:solidFill>
              </a:rPr>
              <a:t> erupcí na kůži</a:t>
            </a:r>
          </a:p>
          <a:p>
            <a:pPr marL="609600" indent="-609600"/>
            <a:r>
              <a:rPr lang="cs-CZ" altLang="cs-CZ" sz="1600" dirty="0">
                <a:solidFill>
                  <a:srgbClr val="0000DC"/>
                </a:solidFill>
              </a:rPr>
              <a:t>Další možné příznaky: gastroenteritida, </a:t>
            </a:r>
            <a:r>
              <a:rPr lang="cs-CZ" altLang="cs-CZ" sz="1600" dirty="0" err="1">
                <a:solidFill>
                  <a:srgbClr val="0000DC"/>
                </a:solidFill>
              </a:rPr>
              <a:t>konjuktivitida</a:t>
            </a:r>
            <a:r>
              <a:rPr lang="cs-CZ" altLang="cs-CZ" sz="1600" dirty="0">
                <a:solidFill>
                  <a:srgbClr val="0000DC"/>
                </a:solidFill>
              </a:rPr>
              <a:t>, </a:t>
            </a:r>
            <a:r>
              <a:rPr lang="cs-CZ" altLang="cs-CZ" sz="1600" dirty="0" err="1">
                <a:solidFill>
                  <a:srgbClr val="0000DC"/>
                </a:solidFill>
              </a:rPr>
              <a:t>myoperikarditida</a:t>
            </a:r>
            <a:r>
              <a:rPr lang="cs-CZ" altLang="cs-CZ" sz="1600" dirty="0">
                <a:solidFill>
                  <a:srgbClr val="0000DC"/>
                </a:solidFill>
              </a:rPr>
              <a:t>, </a:t>
            </a:r>
          </a:p>
          <a:p>
            <a:pPr marL="609600" indent="-609600"/>
            <a:r>
              <a:rPr lang="cs-CZ" altLang="cs-CZ" sz="1600" dirty="0">
                <a:solidFill>
                  <a:srgbClr val="0000DC"/>
                </a:solidFill>
              </a:rPr>
              <a:t>vzácně </a:t>
            </a:r>
            <a:r>
              <a:rPr lang="cs-CZ" altLang="cs-CZ" sz="1600" dirty="0" err="1">
                <a:solidFill>
                  <a:srgbClr val="0000DC"/>
                </a:solidFill>
              </a:rPr>
              <a:t>Reyův</a:t>
            </a:r>
            <a:r>
              <a:rPr lang="cs-CZ" altLang="cs-CZ" sz="1600" dirty="0">
                <a:solidFill>
                  <a:srgbClr val="0000DC"/>
                </a:solidFill>
              </a:rPr>
              <a:t> syndrom</a:t>
            </a:r>
          </a:p>
          <a:p>
            <a:pPr marL="609600" indent="-609600"/>
            <a:r>
              <a:rPr lang="cs-CZ" altLang="cs-CZ" sz="1600" dirty="0">
                <a:solidFill>
                  <a:srgbClr val="0000DC"/>
                </a:solidFill>
              </a:rPr>
              <a:t>Neuroinfekce (serózní </a:t>
            </a:r>
            <a:r>
              <a:rPr lang="cs-CZ" altLang="cs-CZ" sz="1600" dirty="0" err="1">
                <a:solidFill>
                  <a:srgbClr val="0000DC"/>
                </a:solidFill>
              </a:rPr>
              <a:t>meningoencefaltida</a:t>
            </a:r>
            <a:r>
              <a:rPr lang="cs-CZ" altLang="cs-CZ" sz="1600" dirty="0">
                <a:solidFill>
                  <a:srgbClr val="0000DC"/>
                </a:solidFill>
              </a:rPr>
              <a:t>), </a:t>
            </a:r>
            <a:r>
              <a:rPr lang="cs-CZ" altLang="cs-CZ" sz="1600" dirty="0" err="1">
                <a:solidFill>
                  <a:srgbClr val="0000DC"/>
                </a:solidFill>
              </a:rPr>
              <a:t>polyradikuloneiritida</a:t>
            </a:r>
            <a:r>
              <a:rPr lang="cs-CZ" altLang="cs-CZ" sz="1600" dirty="0">
                <a:solidFill>
                  <a:srgbClr val="0000DC"/>
                </a:solidFill>
              </a:rPr>
              <a:t>, infekční lymfocytóza (imitace IM)</a:t>
            </a:r>
          </a:p>
          <a:p>
            <a:pPr marL="609600" indent="-609600"/>
            <a:r>
              <a:rPr lang="cs-CZ" altLang="cs-CZ" sz="1600" dirty="0">
                <a:solidFill>
                  <a:srgbClr val="0000DC"/>
                </a:solidFill>
              </a:rPr>
              <a:t>(2) </a:t>
            </a:r>
            <a:r>
              <a:rPr lang="cs-CZ" altLang="cs-CZ" sz="1600" b="1" dirty="0" err="1">
                <a:solidFill>
                  <a:srgbClr val="0000DC"/>
                </a:solidFill>
              </a:rPr>
              <a:t>Herpangina</a:t>
            </a:r>
            <a:r>
              <a:rPr lang="cs-CZ" altLang="cs-CZ" sz="1600" dirty="0">
                <a:solidFill>
                  <a:srgbClr val="0000DC"/>
                </a:solidFill>
              </a:rPr>
              <a:t> (</a:t>
            </a:r>
            <a:r>
              <a:rPr lang="cs-CZ" altLang="cs-CZ" sz="1600" dirty="0" err="1">
                <a:solidFill>
                  <a:srgbClr val="0000DC"/>
                </a:solidFill>
              </a:rPr>
              <a:t>Coxsackie</a:t>
            </a:r>
            <a:r>
              <a:rPr lang="cs-CZ" altLang="cs-CZ" sz="1600" dirty="0">
                <a:solidFill>
                  <a:srgbClr val="0000DC"/>
                </a:solidFill>
              </a:rPr>
              <a:t> virus typu A) </a:t>
            </a:r>
            <a:r>
              <a:rPr lang="cs-CZ" altLang="cs-CZ" sz="1600" dirty="0" err="1">
                <a:solidFill>
                  <a:srgbClr val="0000DC"/>
                </a:solidFill>
              </a:rPr>
              <a:t>enantémové</a:t>
            </a:r>
            <a:r>
              <a:rPr lang="cs-CZ" altLang="cs-CZ" sz="1600" dirty="0">
                <a:solidFill>
                  <a:srgbClr val="0000DC"/>
                </a:solidFill>
              </a:rPr>
              <a:t> onemocnění, vysoká horečka, bolest v krku, zarudlé </a:t>
            </a:r>
            <a:r>
              <a:rPr lang="cs-CZ" altLang="cs-CZ" sz="1600" dirty="0" err="1">
                <a:solidFill>
                  <a:srgbClr val="0000DC"/>
                </a:solidFill>
              </a:rPr>
              <a:t>papulky</a:t>
            </a:r>
            <a:r>
              <a:rPr lang="cs-CZ" altLang="cs-CZ" sz="1600" dirty="0">
                <a:solidFill>
                  <a:srgbClr val="0000DC"/>
                </a:solidFill>
              </a:rPr>
              <a:t> na patře, erytém na faryngu (letní měsíce, starší děti, dospívající)</a:t>
            </a:r>
          </a:p>
          <a:p>
            <a:pPr marL="609600" indent="-609600"/>
            <a:r>
              <a:rPr lang="cs-CZ" altLang="cs-CZ" sz="1600" dirty="0">
                <a:solidFill>
                  <a:srgbClr val="0000DC"/>
                </a:solidFill>
              </a:rPr>
              <a:t>(3) </a:t>
            </a:r>
            <a:r>
              <a:rPr lang="cs-CZ" altLang="cs-CZ" sz="1600" b="1" dirty="0" err="1">
                <a:solidFill>
                  <a:srgbClr val="0000DC"/>
                </a:solidFill>
              </a:rPr>
              <a:t>Bornholmská</a:t>
            </a:r>
            <a:r>
              <a:rPr lang="cs-CZ" altLang="cs-CZ" sz="1600" b="1" dirty="0">
                <a:solidFill>
                  <a:srgbClr val="0000DC"/>
                </a:solidFill>
              </a:rPr>
              <a:t> nemoc</a:t>
            </a:r>
            <a:r>
              <a:rPr lang="cs-CZ" altLang="cs-CZ" sz="1600" dirty="0">
                <a:solidFill>
                  <a:srgbClr val="0000DC"/>
                </a:solidFill>
              </a:rPr>
              <a:t> (</a:t>
            </a:r>
            <a:r>
              <a:rPr lang="cs-CZ" altLang="cs-CZ" sz="1600" dirty="0" err="1">
                <a:solidFill>
                  <a:srgbClr val="0000DC"/>
                </a:solidFill>
              </a:rPr>
              <a:t>Coxsackie</a:t>
            </a:r>
            <a:r>
              <a:rPr lang="cs-CZ" altLang="cs-CZ" sz="1600" dirty="0">
                <a:solidFill>
                  <a:srgbClr val="0000DC"/>
                </a:solidFill>
              </a:rPr>
              <a:t> virus typu B) – výrazná svalová bolest na jedné straně hrudníku (bez RTG a klinického nálezu), spontánně vymizí</a:t>
            </a:r>
          </a:p>
          <a:p>
            <a:pPr marL="609600" indent="-609600"/>
            <a:r>
              <a:rPr lang="cs-CZ" altLang="cs-CZ" sz="1600" dirty="0">
                <a:solidFill>
                  <a:srgbClr val="0000DC"/>
                </a:solidFill>
              </a:rPr>
              <a:t>(4) </a:t>
            </a:r>
            <a:r>
              <a:rPr lang="cs-CZ" altLang="cs-CZ" sz="1600" b="1" dirty="0">
                <a:solidFill>
                  <a:srgbClr val="0000DC"/>
                </a:solidFill>
              </a:rPr>
              <a:t>Hand, </a:t>
            </a:r>
            <a:r>
              <a:rPr lang="cs-CZ" altLang="cs-CZ" sz="1600" b="1" dirty="0" err="1">
                <a:solidFill>
                  <a:srgbClr val="0000DC"/>
                </a:solidFill>
              </a:rPr>
              <a:t>foot</a:t>
            </a:r>
            <a:r>
              <a:rPr lang="cs-CZ" altLang="cs-CZ" sz="1600" b="1" dirty="0">
                <a:solidFill>
                  <a:srgbClr val="0000DC"/>
                </a:solidFill>
              </a:rPr>
              <a:t> and </a:t>
            </a:r>
            <a:r>
              <a:rPr lang="cs-CZ" altLang="cs-CZ" sz="1600" b="1" dirty="0" err="1">
                <a:solidFill>
                  <a:srgbClr val="0000DC"/>
                </a:solidFill>
              </a:rPr>
              <a:t>mouth</a:t>
            </a:r>
            <a:r>
              <a:rPr lang="cs-CZ" altLang="cs-CZ" sz="1600" b="1" dirty="0">
                <a:solidFill>
                  <a:srgbClr val="0000DC"/>
                </a:solidFill>
              </a:rPr>
              <a:t> </a:t>
            </a:r>
            <a:r>
              <a:rPr lang="cs-CZ" altLang="cs-CZ" sz="1600" b="1" dirty="0" err="1">
                <a:solidFill>
                  <a:srgbClr val="0000DC"/>
                </a:solidFill>
              </a:rPr>
              <a:t>disease</a:t>
            </a:r>
            <a:r>
              <a:rPr lang="cs-CZ" altLang="cs-CZ" sz="1600" dirty="0">
                <a:solidFill>
                  <a:srgbClr val="0000DC"/>
                </a:solidFill>
              </a:rPr>
              <a:t> – kožní  erupce </a:t>
            </a:r>
            <a:r>
              <a:rPr lang="cs-CZ" altLang="cs-CZ" sz="1600" dirty="0" err="1">
                <a:solidFill>
                  <a:srgbClr val="0000DC"/>
                </a:solidFill>
              </a:rPr>
              <a:t>makulek</a:t>
            </a:r>
            <a:r>
              <a:rPr lang="cs-CZ" altLang="cs-CZ" sz="1600" dirty="0">
                <a:solidFill>
                  <a:srgbClr val="0000DC"/>
                </a:solidFill>
              </a:rPr>
              <a:t>, </a:t>
            </a:r>
            <a:r>
              <a:rPr lang="cs-CZ" altLang="cs-CZ" sz="1600" dirty="0" err="1">
                <a:solidFill>
                  <a:srgbClr val="0000DC"/>
                </a:solidFill>
              </a:rPr>
              <a:t>papulek</a:t>
            </a:r>
            <a:r>
              <a:rPr lang="cs-CZ" altLang="cs-CZ" sz="1600" dirty="0">
                <a:solidFill>
                  <a:srgbClr val="0000DC"/>
                </a:solidFill>
              </a:rPr>
              <a:t> a </a:t>
            </a:r>
            <a:r>
              <a:rPr lang="cs-CZ" altLang="cs-CZ" sz="1600" dirty="0" err="1">
                <a:solidFill>
                  <a:srgbClr val="0000DC"/>
                </a:solidFill>
              </a:rPr>
              <a:t>vezikulek</a:t>
            </a:r>
            <a:r>
              <a:rPr lang="cs-CZ" altLang="cs-CZ" sz="1600" dirty="0">
                <a:solidFill>
                  <a:srgbClr val="0000DC"/>
                </a:solidFill>
              </a:rPr>
              <a:t> na dlaních, chodidlech a afty v dutině ústní (nebezpečné u novorozenců - fulminantní hepatitida nebo neonatální myokarditida)</a:t>
            </a:r>
          </a:p>
          <a:p>
            <a:pPr marL="609600" indent="-609600"/>
            <a:r>
              <a:rPr lang="cs-CZ" altLang="cs-CZ" sz="1600" dirty="0">
                <a:solidFill>
                  <a:srgbClr val="0000DC"/>
                </a:solidFill>
              </a:rPr>
              <a:t>Diagnostika: dle klinických příznaků, detekce viru v </a:t>
            </a:r>
            <a:r>
              <a:rPr lang="cs-CZ" altLang="cs-CZ" sz="1600" dirty="0" err="1">
                <a:solidFill>
                  <a:srgbClr val="0000DC"/>
                </a:solidFill>
              </a:rPr>
              <a:t>likvoru</a:t>
            </a:r>
            <a:r>
              <a:rPr lang="cs-CZ" altLang="cs-CZ" sz="1600" dirty="0">
                <a:solidFill>
                  <a:srgbClr val="0000DC"/>
                </a:solidFill>
              </a:rPr>
              <a:t>, u dětí se automaticky provádí sérologie při diferenciální diagnostice myokarditidy</a:t>
            </a:r>
          </a:p>
          <a:p>
            <a:pPr marL="609600" indent="-609600"/>
            <a:r>
              <a:rPr lang="cs-CZ" altLang="cs-CZ" sz="1600" dirty="0">
                <a:solidFill>
                  <a:srgbClr val="0000DC"/>
                </a:solidFill>
              </a:rPr>
              <a:t>Léčba: symptomatická, analgetika, výplach úst</a:t>
            </a:r>
          </a:p>
        </p:txBody>
      </p:sp>
      <p:pic>
        <p:nvPicPr>
          <p:cNvPr id="39940" name="Picture 6" descr="180px-Hand_Foot_Mouth_Disea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164" y="0"/>
            <a:ext cx="2001837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8" descr="Soubor:HFMD soft palete oropharynx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550" y="1589088"/>
            <a:ext cx="16954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8440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0000" y="720000"/>
            <a:ext cx="8121996" cy="451576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altLang="cs-CZ" sz="3200" dirty="0">
                <a:solidFill>
                  <a:srgbClr val="0000DC"/>
                </a:solidFill>
              </a:rPr>
              <a:t>Infekce vyvolané nezařazenými enteroviry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Potenciálně patogenní, klinická forma nemoci nebyla dosud přiřazena</a:t>
            </a:r>
          </a:p>
          <a:p>
            <a:pPr>
              <a:buFontTx/>
              <a:buNone/>
            </a:pPr>
            <a:endParaRPr lang="cs-CZ" altLang="cs-CZ" sz="1600" dirty="0">
              <a:solidFill>
                <a:srgbClr val="0000DC"/>
              </a:solidFill>
            </a:endParaRPr>
          </a:p>
          <a:p>
            <a:pPr>
              <a:buFontTx/>
              <a:buNone/>
            </a:pPr>
            <a:r>
              <a:rPr lang="cs-CZ" altLang="cs-CZ" sz="1600" b="1" dirty="0">
                <a:solidFill>
                  <a:srgbClr val="0000DC"/>
                </a:solidFill>
              </a:rPr>
              <a:t>Enterovirus 68</a:t>
            </a:r>
            <a:r>
              <a:rPr lang="cs-CZ" altLang="cs-CZ" sz="1600" dirty="0">
                <a:solidFill>
                  <a:srgbClr val="0000DC"/>
                </a:solidFill>
              </a:rPr>
              <a:t> – izolován v Kalifornii ze stolice asymptomatického dítěte a také u akutního respiračního onemocnění, i v Evropě (Norsko: akutní myelitida)</a:t>
            </a:r>
          </a:p>
          <a:p>
            <a:pPr>
              <a:buFontTx/>
              <a:buNone/>
            </a:pPr>
            <a:endParaRPr lang="cs-CZ" altLang="cs-CZ" sz="1600" dirty="0">
              <a:solidFill>
                <a:srgbClr val="0000DC"/>
              </a:solidFill>
            </a:endParaRPr>
          </a:p>
          <a:p>
            <a:pPr>
              <a:buFontTx/>
              <a:buNone/>
            </a:pPr>
            <a:r>
              <a:rPr lang="cs-CZ" altLang="cs-CZ" sz="1600" b="1" dirty="0">
                <a:solidFill>
                  <a:srgbClr val="0000DC"/>
                </a:solidFill>
              </a:rPr>
              <a:t>Enterovirus 69</a:t>
            </a:r>
            <a:r>
              <a:rPr lang="cs-CZ" altLang="cs-CZ" sz="1600" dirty="0">
                <a:solidFill>
                  <a:srgbClr val="0000DC"/>
                </a:solidFill>
              </a:rPr>
              <a:t> – v Mexiku, izolován z výtěru nosohltanu u kojence z bronchiolitidou</a:t>
            </a:r>
          </a:p>
          <a:p>
            <a:pPr>
              <a:buFontTx/>
              <a:buNone/>
            </a:pPr>
            <a:endParaRPr lang="cs-CZ" altLang="cs-CZ" sz="1600" dirty="0">
              <a:solidFill>
                <a:srgbClr val="0000DC"/>
              </a:solidFill>
            </a:endParaRPr>
          </a:p>
          <a:p>
            <a:pPr>
              <a:buFontTx/>
              <a:buNone/>
            </a:pPr>
            <a:r>
              <a:rPr lang="cs-CZ" altLang="cs-CZ" sz="1600" b="1" dirty="0">
                <a:solidFill>
                  <a:srgbClr val="0000DC"/>
                </a:solidFill>
              </a:rPr>
              <a:t>Enterovirus 70</a:t>
            </a:r>
            <a:r>
              <a:rPr lang="cs-CZ" altLang="cs-CZ" sz="1600" dirty="0">
                <a:solidFill>
                  <a:srgbClr val="0000DC"/>
                </a:solidFill>
              </a:rPr>
              <a:t> – hlavní příčina </a:t>
            </a:r>
            <a:r>
              <a:rPr lang="cs-CZ" altLang="cs-CZ" sz="1600" b="1" dirty="0">
                <a:solidFill>
                  <a:srgbClr val="0000DC"/>
                </a:solidFill>
              </a:rPr>
              <a:t>infekční hemoragické </a:t>
            </a:r>
            <a:r>
              <a:rPr lang="cs-CZ" altLang="cs-CZ" sz="1600" b="1" dirty="0" err="1">
                <a:solidFill>
                  <a:srgbClr val="0000DC"/>
                </a:solidFill>
              </a:rPr>
              <a:t>konjuktivitidy</a:t>
            </a:r>
            <a:r>
              <a:rPr lang="cs-CZ" altLang="cs-CZ" sz="1600" dirty="0">
                <a:solidFill>
                  <a:srgbClr val="0000DC"/>
                </a:solidFill>
              </a:rPr>
              <a:t>, kosmopolitní výskyt (teplé a vlhké pobřežní krajiny) s </a:t>
            </a:r>
            <a:r>
              <a:rPr lang="cs-CZ" altLang="cs-CZ" sz="1600" dirty="0" err="1">
                <a:solidFill>
                  <a:srgbClr val="0000DC"/>
                </a:solidFill>
              </a:rPr>
              <a:t>vyjímkou</a:t>
            </a:r>
            <a:r>
              <a:rPr lang="cs-CZ" altLang="cs-CZ" sz="1600" dirty="0">
                <a:solidFill>
                  <a:srgbClr val="0000DC"/>
                </a:solidFill>
              </a:rPr>
              <a:t> Austrálie</a:t>
            </a:r>
          </a:p>
          <a:p>
            <a:pPr>
              <a:buFontTx/>
              <a:buNone/>
            </a:pPr>
            <a:endParaRPr lang="cs-CZ" altLang="cs-CZ" sz="1600" dirty="0">
              <a:solidFill>
                <a:srgbClr val="0000DC"/>
              </a:solidFill>
            </a:endParaRPr>
          </a:p>
          <a:p>
            <a:pPr>
              <a:buFontTx/>
              <a:buNone/>
            </a:pPr>
            <a:r>
              <a:rPr lang="cs-CZ" altLang="cs-CZ" sz="1600" b="1" dirty="0">
                <a:solidFill>
                  <a:srgbClr val="0000DC"/>
                </a:solidFill>
              </a:rPr>
              <a:t>Enterovirus 71</a:t>
            </a:r>
            <a:r>
              <a:rPr lang="cs-CZ" altLang="cs-CZ" sz="1600" dirty="0">
                <a:solidFill>
                  <a:srgbClr val="0000DC"/>
                </a:solidFill>
              </a:rPr>
              <a:t> – kosmopolitní rozšíření, etiologické agens u epidemií aseptické meningitidy a encefalitidy v Kalifornii, vzácně kožní erupce (podobné F-H-M), někdy akutní obrny podobné poliomyelitidě</a:t>
            </a:r>
          </a:p>
        </p:txBody>
      </p:sp>
    </p:spTree>
    <p:extLst>
      <p:ext uri="{BB962C8B-B14F-4D97-AF65-F5344CB8AC3E}">
        <p14:creationId xmlns:p14="http://schemas.microsoft.com/office/powerpoint/2010/main" val="14924091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95" name="Group 59">
            <a:extLst>
              <a:ext uri="{FF2B5EF4-FFF2-40B4-BE49-F238E27FC236}">
                <a16:creationId xmlns:a16="http://schemas.microsoft.com/office/drawing/2014/main" id="{2DB13427-4D16-4A97-BDF1-84E6718C4916}"/>
              </a:ext>
            </a:extLst>
          </p:cNvPr>
          <p:cNvGraphicFramePr>
            <a:graphicFrameLocks noGrp="1"/>
          </p:cNvGraphicFramePr>
          <p:nvPr/>
        </p:nvGraphicFramePr>
        <p:xfrm>
          <a:off x="2135188" y="1052514"/>
          <a:ext cx="7573962" cy="4999039"/>
        </p:xfrm>
        <a:graphic>
          <a:graphicData uri="http://schemas.openxmlformats.org/drawingml/2006/table">
            <a:tbl>
              <a:tblPr/>
              <a:tblGrid>
                <a:gridCol w="1403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7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4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3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11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3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7827">
                <a:tc gridSpan="6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834" marR="44834" marT="44841" marB="448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834" marR="44834" marT="44841" marB="448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Poliovirus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834" marR="44834" marT="44841" marB="448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Coxsackie</a:t>
                      </a: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 A virus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834" marR="44834" marT="44841" marB="448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Coxsackie</a:t>
                      </a: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 B virus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834" marR="44834" marT="44841" marB="448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Echovirus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834" marR="44834" marT="44841" marB="448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Enterovirus (další zástupci)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834" marR="44834" marT="44841" marB="448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32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Asymptomat</a:t>
                      </a: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. infekce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834" marR="44834" marT="44841" marB="448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ANO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834" marR="44834" marT="44841" marB="448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ANO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834" marR="44834" marT="44841" marB="448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ANO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834" marR="44834" marT="44841" marB="448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ANO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834" marR="44834" marT="44841" marB="448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ANO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834" marR="44834" marT="44841" marB="448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82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Meningitida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834" marR="44834" marT="44841" marB="448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ANO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834" marR="44834" marT="44841" marB="448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ANO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834" marR="44834" marT="44841" marB="448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ANO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834" marR="44834" marT="44841" marB="448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ANO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834" marR="44834" marT="44841" marB="448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ANO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834" marR="44834" marT="44841" marB="448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82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Paralýza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834" marR="44834" marT="44841" marB="448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ANO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834" marR="44834" marT="44841" marB="448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ANO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834" marR="44834" marT="44841" marB="448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ANO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834" marR="44834" marT="44841" marB="448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ANO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834" marR="44834" marT="44841" marB="448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NE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834" marR="44834" marT="44841" marB="448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611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Horečka, </a:t>
                      </a:r>
                      <a:r>
                        <a:rPr kumimoji="0" lang="cs-CZ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exantém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834" marR="44834" marT="44841" marB="448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NE</a:t>
                      </a:r>
                    </a:p>
                  </a:txBody>
                  <a:tcPr marL="44834" marR="44834" marT="44841" marB="448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ANO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834" marR="44834" marT="44841" marB="448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ANO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834" marR="44834" marT="44841" marB="448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ANO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834" marR="44834" marT="44841" marB="448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ANO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834" marR="44834" marT="44841" marB="448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28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Akutní respirační onemocnění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834" marR="44834" marT="44841" marB="448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NE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834" marR="44834" marT="44841" marB="448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ANO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834" marR="44834" marT="44841" marB="448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ANO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834" marR="44834" marT="44841" marB="448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ANO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834" marR="44834" marT="44841" marB="448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ANO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834" marR="44834" marT="44841" marB="448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82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Myokarditida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834" marR="44834" marT="44841" marB="448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NE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834" marR="44834" marT="44841" marB="448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ANO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834" marR="44834" marT="44841" marB="448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ANO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834" marR="44834" marT="44841" marB="448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ANO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834" marR="44834" marT="44841" marB="448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NE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834" marR="44834" marT="44841" marB="448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82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Orchitida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834" marR="44834" marT="44841" marB="448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NE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834" marR="44834" marT="44841" marB="448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NE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834" marR="44834" marT="44841" marB="448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ANO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834" marR="44834" marT="44841" marB="448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ANO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834" marR="44834" marT="44841" marB="448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NE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834" marR="44834" marT="44841" marB="448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2036" name="TextovéPole 1"/>
          <p:cNvSpPr txBox="1">
            <a:spLocks noChangeArrowheads="1"/>
          </p:cNvSpPr>
          <p:nvPr/>
        </p:nvSpPr>
        <p:spPr bwMode="auto">
          <a:xfrm>
            <a:off x="1547813" y="409576"/>
            <a:ext cx="9144000" cy="523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dirty="0">
                <a:solidFill>
                  <a:srgbClr val="0000DC"/>
                </a:solidFill>
              </a:rPr>
              <a:t>PATOLOGIE ENTEROVIROVÝCH INFEKCÍ </a:t>
            </a:r>
            <a:r>
              <a:rPr lang="cs-CZ" altLang="cs-CZ" sz="2800" dirty="0">
                <a:solidFill>
                  <a:srgbClr val="0000DC"/>
                </a:solidFill>
                <a:sym typeface="Symbol" panose="05050102010706020507" pitchFamily="18" charset="2"/>
              </a:rPr>
              <a:t></a:t>
            </a:r>
            <a:r>
              <a:rPr lang="cs-CZ" altLang="cs-CZ" sz="2800" dirty="0">
                <a:solidFill>
                  <a:srgbClr val="0000DC"/>
                </a:solidFill>
              </a:rPr>
              <a:t> SOUHRN</a:t>
            </a:r>
          </a:p>
        </p:txBody>
      </p:sp>
    </p:spTree>
    <p:extLst>
      <p:ext uri="{BB962C8B-B14F-4D97-AF65-F5344CB8AC3E}">
        <p14:creationId xmlns:p14="http://schemas.microsoft.com/office/powerpoint/2010/main" val="20812110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pathmicro.med.sc.edu/virol/entero-pa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731" y="1048377"/>
            <a:ext cx="7856538" cy="5689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1774826" y="188913"/>
            <a:ext cx="8893175" cy="641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dirty="0">
                <a:solidFill>
                  <a:srgbClr val="0000DC"/>
                </a:solidFill>
              </a:rPr>
              <a:t>TKÁŇOVÝ TROPIZMUS U ENTEROVIRŮ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48BE777D-2A97-4F2B-8BA8-378B65E18C62}"/>
              </a:ext>
            </a:extLst>
          </p:cNvPr>
          <p:cNvSpPr/>
          <p:nvPr/>
        </p:nvSpPr>
        <p:spPr>
          <a:xfrm>
            <a:off x="2640013" y="2090739"/>
            <a:ext cx="2519362" cy="1584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045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altLang="cs-CZ">
                <a:solidFill>
                  <a:srgbClr val="0000FF"/>
                </a:solidFill>
              </a:rPr>
              <a:t>Herpes simplex </a:t>
            </a: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96D36CC5-0007-4A19-9F54-13D5B8F14E5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8229600" cy="3844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410">
                <a:tc>
                  <a:txBody>
                    <a:bodyPr/>
                    <a:lstStyle/>
                    <a:p>
                      <a:r>
                        <a:rPr lang="cs-CZ" sz="1800" dirty="0"/>
                        <a:t>Klinické manifestace infekce HSV</a:t>
                      </a:r>
                    </a:p>
                  </a:txBody>
                  <a:tcPr marT="45670" marB="4567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670" marB="4567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4536"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chemeClr val="bg1"/>
                          </a:solidFill>
                        </a:rPr>
                        <a:t>Obvykle HSV-1</a:t>
                      </a:r>
                    </a:p>
                    <a:p>
                      <a:endParaRPr lang="cs-CZ" sz="1800" dirty="0"/>
                    </a:p>
                    <a:p>
                      <a:endParaRPr lang="cs-CZ" sz="1800" dirty="0"/>
                    </a:p>
                    <a:p>
                      <a:endParaRPr lang="cs-CZ" sz="1800" dirty="0"/>
                    </a:p>
                    <a:p>
                      <a:endParaRPr lang="cs-CZ" sz="1800" dirty="0"/>
                    </a:p>
                    <a:p>
                      <a:r>
                        <a:rPr lang="cs-CZ" sz="1800" b="1" dirty="0">
                          <a:solidFill>
                            <a:schemeClr val="bg1"/>
                          </a:solidFill>
                        </a:rPr>
                        <a:t>Obvykle HSV-2</a:t>
                      </a:r>
                    </a:p>
                    <a:p>
                      <a:endParaRPr lang="cs-CZ" sz="1800" dirty="0"/>
                    </a:p>
                    <a:p>
                      <a:endParaRPr lang="cs-CZ" sz="1800" dirty="0"/>
                    </a:p>
                    <a:p>
                      <a:endParaRPr lang="cs-CZ" sz="1800" dirty="0"/>
                    </a:p>
                    <a:p>
                      <a:endParaRPr lang="cs-CZ" sz="1800" dirty="0"/>
                    </a:p>
                  </a:txBody>
                  <a:tcPr marT="45670" marB="4567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akutní </a:t>
                      </a:r>
                      <a:r>
                        <a:rPr lang="cs-CZ" sz="1800" dirty="0" err="1"/>
                        <a:t>gingivostomatitida</a:t>
                      </a:r>
                      <a:endParaRPr lang="cs-CZ" sz="1800" dirty="0"/>
                    </a:p>
                    <a:p>
                      <a:r>
                        <a:rPr lang="cs-CZ" sz="1800" dirty="0"/>
                        <a:t>herpes </a:t>
                      </a:r>
                      <a:r>
                        <a:rPr lang="cs-CZ" sz="1800" dirty="0" err="1"/>
                        <a:t>labialis</a:t>
                      </a:r>
                      <a:endParaRPr lang="cs-CZ" sz="1800" dirty="0"/>
                    </a:p>
                    <a:p>
                      <a:r>
                        <a:rPr lang="cs-CZ" sz="1800" dirty="0"/>
                        <a:t>akutní a opakovaná keratitida</a:t>
                      </a:r>
                    </a:p>
                    <a:p>
                      <a:r>
                        <a:rPr lang="cs-CZ" sz="1800" dirty="0" err="1"/>
                        <a:t>eczema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herpeticatum</a:t>
                      </a:r>
                      <a:endParaRPr lang="cs-CZ" sz="1800" dirty="0"/>
                    </a:p>
                    <a:p>
                      <a:r>
                        <a:rPr lang="cs-CZ" sz="1800" dirty="0"/>
                        <a:t>encefalitida</a:t>
                      </a:r>
                    </a:p>
                    <a:p>
                      <a:r>
                        <a:rPr lang="cs-CZ" sz="1800" dirty="0"/>
                        <a:t>infekce novorozenců</a:t>
                      </a:r>
                    </a:p>
                    <a:p>
                      <a:r>
                        <a:rPr lang="cs-CZ" sz="1800" dirty="0"/>
                        <a:t>herpetická </a:t>
                      </a:r>
                      <a:r>
                        <a:rPr lang="cs-CZ" sz="1800" dirty="0" err="1"/>
                        <a:t>paronychia</a:t>
                      </a:r>
                      <a:endParaRPr lang="cs-CZ" sz="1800" dirty="0"/>
                    </a:p>
                    <a:p>
                      <a:r>
                        <a:rPr lang="cs-CZ" sz="1800" dirty="0"/>
                        <a:t>traumatický herpes</a:t>
                      </a:r>
                    </a:p>
                    <a:p>
                      <a:r>
                        <a:rPr lang="cs-CZ" sz="1800" dirty="0"/>
                        <a:t>diseminovaná infekce</a:t>
                      </a:r>
                      <a:r>
                        <a:rPr lang="cs-CZ" sz="1800" baseline="0" dirty="0"/>
                        <a:t> u imunodeficientních pacientů</a:t>
                      </a:r>
                      <a:endParaRPr lang="cs-CZ" sz="1800" dirty="0"/>
                    </a:p>
                  </a:txBody>
                  <a:tcPr marT="45670" marB="4567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979"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chemeClr val="bg1"/>
                          </a:solidFill>
                        </a:rPr>
                        <a:t>Obvykle HSV-1nebo HSV-2</a:t>
                      </a:r>
                    </a:p>
                  </a:txBody>
                  <a:tcPr marT="45670" marB="4567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akutní a opakovaný</a:t>
                      </a:r>
                      <a:r>
                        <a:rPr lang="cs-CZ" sz="1800" baseline="0" dirty="0"/>
                        <a:t> herpes </a:t>
                      </a:r>
                      <a:r>
                        <a:rPr lang="cs-CZ" sz="1800" baseline="0" dirty="0" err="1"/>
                        <a:t>genitalis</a:t>
                      </a:r>
                      <a:endParaRPr lang="cs-CZ" sz="1800" baseline="0" dirty="0"/>
                    </a:p>
                    <a:p>
                      <a:r>
                        <a:rPr lang="cs-CZ" sz="1800" baseline="0" dirty="0"/>
                        <a:t>meningitida</a:t>
                      </a:r>
                      <a:endParaRPr lang="cs-CZ" sz="1800" dirty="0"/>
                    </a:p>
                  </a:txBody>
                  <a:tcPr marT="45670" marB="4567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9928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139" name="Group 107">
            <a:extLst>
              <a:ext uri="{FF2B5EF4-FFF2-40B4-BE49-F238E27FC236}">
                <a16:creationId xmlns:a16="http://schemas.microsoft.com/office/drawing/2014/main" id="{1EE57D9F-5F83-4234-B74B-07B5A79B523D}"/>
              </a:ext>
            </a:extLst>
          </p:cNvPr>
          <p:cNvGraphicFramePr>
            <a:graphicFrameLocks noGrp="1"/>
          </p:cNvGraphicFramePr>
          <p:nvPr/>
        </p:nvGraphicFramePr>
        <p:xfrm>
          <a:off x="1847851" y="1196975"/>
          <a:ext cx="8424863" cy="4703766"/>
        </p:xfrm>
        <a:graphic>
          <a:graphicData uri="http://schemas.openxmlformats.org/drawingml/2006/table">
            <a:tbl>
              <a:tblPr/>
              <a:tblGrid>
                <a:gridCol w="1404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1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3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9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19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81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HAV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HBV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HCV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HDV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HEV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9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Genom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RNA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DNA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RNA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RNA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RNA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1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čeleď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Picornaviridae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Hepadnaviridae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Flaviviridae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Deltaviridae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Hepeviridae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1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Rod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Hepatovirus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Orthohepadnavirus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Hepacivirus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samost. virus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Hepevirus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6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Inkubace (dny)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15-50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30-180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15-150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30-50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15-60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1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Přenos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1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fekálně-orální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ANO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ANO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6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krví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vzácně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ANO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ANO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ANO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ANO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1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sexuálně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vzácně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ANO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vzácně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ANO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vzácně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1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vertikálně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ANO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vzácně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vzácně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vzácně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7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chronicita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ANO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ANO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ANO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vzácně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608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vakcína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ANO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ANO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Proti HBV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81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imunoglobulin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ANO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ANO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Proti HBV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6182" name="Text Box 132"/>
          <p:cNvSpPr txBox="1">
            <a:spLocks noChangeArrowheads="1"/>
          </p:cNvSpPr>
          <p:nvPr/>
        </p:nvSpPr>
        <p:spPr bwMode="auto">
          <a:xfrm>
            <a:off x="3863976" y="476250"/>
            <a:ext cx="4860925" cy="457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>
                <a:solidFill>
                  <a:srgbClr val="0000DC"/>
                </a:solidFill>
              </a:rPr>
              <a:t>Charakteristika virových hepatitid</a:t>
            </a:r>
          </a:p>
        </p:txBody>
      </p:sp>
    </p:spTree>
    <p:extLst>
      <p:ext uri="{BB962C8B-B14F-4D97-AF65-F5344CB8AC3E}">
        <p14:creationId xmlns:p14="http://schemas.microsoft.com/office/powerpoint/2010/main" val="23201582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 noChangeArrowheads="1"/>
          </p:cNvSpPr>
          <p:nvPr>
            <p:ph type="title" idx="4294967295"/>
          </p:nvPr>
        </p:nvSpPr>
        <p:spPr>
          <a:xfrm>
            <a:off x="3374645" y="260349"/>
            <a:ext cx="3865053" cy="558654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cs-CZ" altLang="cs-CZ" sz="3200" dirty="0">
                <a:solidFill>
                  <a:srgbClr val="0000DC"/>
                </a:solidFill>
              </a:rPr>
              <a:t>Virová hepatitida A</a:t>
            </a:r>
          </a:p>
        </p:txBody>
      </p:sp>
      <p:sp>
        <p:nvSpPr>
          <p:cNvPr id="47107" name="Zástupný symbol pro obsah 2"/>
          <p:cNvSpPr>
            <a:spLocks noGrp="1" noChangeArrowheads="1"/>
          </p:cNvSpPr>
          <p:nvPr>
            <p:ph idx="4294967295"/>
          </p:nvPr>
        </p:nvSpPr>
        <p:spPr>
          <a:xfrm>
            <a:off x="645952" y="1052514"/>
            <a:ext cx="10064839" cy="55451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1400" b="1" dirty="0">
                <a:solidFill>
                  <a:srgbClr val="FF0000"/>
                </a:solidFill>
              </a:rPr>
              <a:t>(Benigně) probíhající hepatitida bez přechodu do chronicity</a:t>
            </a:r>
          </a:p>
          <a:p>
            <a:pPr eaLnBrk="1" hangingPunct="1">
              <a:buFontTx/>
              <a:buNone/>
            </a:pPr>
            <a:r>
              <a:rPr lang="cs-CZ" altLang="cs-CZ" sz="1400" b="1" dirty="0"/>
              <a:t>Epidemiologie a přenos</a:t>
            </a:r>
            <a:r>
              <a:rPr lang="cs-CZ" altLang="cs-CZ" sz="1400" dirty="0"/>
              <a:t>: vylučování viru stolicí (fekálně-orální přenos-znečištěné ruce, </a:t>
            </a:r>
            <a:r>
              <a:rPr lang="cs-CZ" altLang="cs-CZ" sz="1400" dirty="0" err="1"/>
              <a:t>kontamin</a:t>
            </a:r>
            <a:r>
              <a:rPr lang="cs-CZ" altLang="cs-CZ" sz="1400" dirty="0"/>
              <a:t>. voda a potraviny); </a:t>
            </a:r>
          </a:p>
          <a:p>
            <a:pPr eaLnBrk="1" hangingPunct="1">
              <a:buFontTx/>
              <a:buNone/>
            </a:pPr>
            <a:r>
              <a:rPr lang="cs-CZ" altLang="cs-CZ" sz="1400" dirty="0"/>
              <a:t>Celosvětově ročně hlášeno  asi 1,5 mil. klinických onemocnění</a:t>
            </a:r>
          </a:p>
          <a:p>
            <a:pPr eaLnBrk="1" hangingPunct="1">
              <a:buFontTx/>
              <a:buNone/>
            </a:pPr>
            <a:r>
              <a:rPr lang="cs-CZ" altLang="cs-CZ" sz="1400" dirty="0"/>
              <a:t>ČR: poslední největší epidemie (</a:t>
            </a:r>
            <a:r>
              <a:rPr lang="cs-CZ" altLang="cs-CZ" sz="1400" dirty="0" err="1"/>
              <a:t>kontamin</a:t>
            </a:r>
            <a:r>
              <a:rPr lang="cs-CZ" altLang="cs-CZ" sz="1400" dirty="0"/>
              <a:t>. jahodová dřeň z Polska, několik tis. lidí), dnes stovky případů (2008-bezdomovci, narkomané), epidemie v EU 2012-13 (1300 případů, 11 států EU: produkty z kontaminovaného ovoce), </a:t>
            </a:r>
            <a:r>
              <a:rPr lang="cs-CZ" altLang="cs-CZ" sz="1400" dirty="0">
                <a:solidFill>
                  <a:srgbClr val="FF0000"/>
                </a:solidFill>
              </a:rPr>
              <a:t>2016-změna epidemiologie v EU (rizikové chování u homosexuálů)</a:t>
            </a:r>
          </a:p>
          <a:p>
            <a:pPr eaLnBrk="1" hangingPunct="1">
              <a:buFontTx/>
              <a:buNone/>
            </a:pPr>
            <a:endParaRPr lang="cs-CZ" altLang="cs-CZ" sz="1400" b="1" dirty="0"/>
          </a:p>
          <a:p>
            <a:pPr eaLnBrk="1" hangingPunct="1">
              <a:buFontTx/>
              <a:buNone/>
            </a:pPr>
            <a:r>
              <a:rPr lang="cs-CZ" altLang="cs-CZ" sz="1400" b="1" dirty="0"/>
              <a:t>Etiopatogeneze:</a:t>
            </a:r>
            <a:r>
              <a:rPr lang="cs-CZ" altLang="cs-CZ" sz="1400" dirty="0"/>
              <a:t> jaterní postižení vyvolané imunitní reakcí navozenou vir. infekcí (imunita celoživotní)</a:t>
            </a:r>
          </a:p>
          <a:p>
            <a:pPr eaLnBrk="1" hangingPunct="1">
              <a:buFontTx/>
              <a:buNone/>
            </a:pPr>
            <a:r>
              <a:rPr lang="cs-CZ" altLang="cs-CZ" sz="1400" b="1" dirty="0"/>
              <a:t>Inkubační doba: </a:t>
            </a:r>
            <a:r>
              <a:rPr lang="cs-CZ" altLang="cs-CZ" sz="1400" dirty="0"/>
              <a:t>15-50 dní, většinou měsíc</a:t>
            </a:r>
          </a:p>
          <a:p>
            <a:pPr eaLnBrk="1" hangingPunct="1">
              <a:buFontTx/>
              <a:buNone/>
            </a:pPr>
            <a:r>
              <a:rPr lang="cs-CZ" altLang="cs-CZ" sz="1400" b="1" dirty="0"/>
              <a:t>Klinický obraz: </a:t>
            </a:r>
            <a:r>
              <a:rPr lang="cs-CZ" altLang="cs-CZ" sz="1400" dirty="0"/>
              <a:t>závisí na věku infikovaného (v rozvojových zemích infekce v časném věku-klinicky nevýznamné-horečka, nauzea, zvracení, průjem), v rozvinutých zemích nákaza dětí i dospělých-průběh klinicky vážnější (žloutenka)</a:t>
            </a:r>
          </a:p>
          <a:p>
            <a:pPr eaLnBrk="1" hangingPunct="1">
              <a:buFontTx/>
              <a:buNone/>
            </a:pPr>
            <a:r>
              <a:rPr lang="cs-CZ" altLang="cs-CZ" sz="1400" b="1" dirty="0"/>
              <a:t>Prodromální stádium:</a:t>
            </a:r>
            <a:r>
              <a:rPr lang="cs-CZ" altLang="cs-CZ" sz="1400" dirty="0"/>
              <a:t> nauzea, bolesti břicha, průjem</a:t>
            </a:r>
          </a:p>
          <a:p>
            <a:pPr eaLnBrk="1" hangingPunct="1">
              <a:buFontTx/>
              <a:buNone/>
            </a:pPr>
            <a:endParaRPr lang="cs-CZ" altLang="cs-CZ" sz="1400" b="1" dirty="0"/>
          </a:p>
          <a:p>
            <a:pPr eaLnBrk="1" hangingPunct="1">
              <a:buFontTx/>
              <a:buNone/>
            </a:pPr>
            <a:r>
              <a:rPr lang="cs-CZ" altLang="cs-CZ" sz="1400" b="1" dirty="0"/>
              <a:t>Diagnostika:</a:t>
            </a:r>
            <a:r>
              <a:rPr lang="cs-CZ" altLang="cs-CZ" sz="1400" dirty="0"/>
              <a:t> klinický obraz (bezbolestný ikterus), zvýšené hladiny </a:t>
            </a:r>
            <a:r>
              <a:rPr lang="cs-CZ" altLang="cs-CZ" sz="1400" dirty="0" err="1"/>
              <a:t>aminotransferáz</a:t>
            </a:r>
            <a:r>
              <a:rPr lang="cs-CZ" altLang="cs-CZ" sz="1400" dirty="0"/>
              <a:t> (ALT, AST)</a:t>
            </a:r>
          </a:p>
          <a:p>
            <a:pPr eaLnBrk="1" hangingPunct="1">
              <a:buFontTx/>
              <a:buNone/>
            </a:pPr>
            <a:r>
              <a:rPr lang="cs-CZ" altLang="cs-CZ" sz="1400" dirty="0"/>
              <a:t>Sérologie: anti-HAV-</a:t>
            </a:r>
            <a:r>
              <a:rPr lang="cs-CZ" altLang="cs-CZ" sz="1400" dirty="0" err="1"/>
              <a:t>IgM</a:t>
            </a:r>
            <a:r>
              <a:rPr lang="cs-CZ" altLang="cs-CZ" sz="1400" dirty="0"/>
              <a:t> (akutní infekce)</a:t>
            </a:r>
          </a:p>
          <a:p>
            <a:pPr eaLnBrk="1" hangingPunct="1">
              <a:buFontTx/>
              <a:buNone/>
            </a:pPr>
            <a:r>
              <a:rPr lang="cs-CZ" altLang="cs-CZ" sz="1400" b="1" dirty="0"/>
              <a:t>Léčba:</a:t>
            </a:r>
            <a:r>
              <a:rPr lang="cs-CZ" altLang="cs-CZ" sz="1400" dirty="0"/>
              <a:t> symptomatická na nemocničním lůžku (klid, šetřící dieta, vitaminy, </a:t>
            </a:r>
            <a:r>
              <a:rPr lang="cs-CZ" altLang="cs-CZ" sz="1400" dirty="0" err="1"/>
              <a:t>hepatoprotektiva</a:t>
            </a:r>
            <a:r>
              <a:rPr lang="cs-CZ" altLang="cs-CZ" sz="1400" dirty="0"/>
              <a:t>)</a:t>
            </a:r>
          </a:p>
          <a:p>
            <a:pPr eaLnBrk="1" hangingPunct="1">
              <a:buFontTx/>
              <a:buNone/>
            </a:pPr>
            <a:endParaRPr lang="cs-CZ" altLang="cs-CZ" sz="1400" b="1" dirty="0"/>
          </a:p>
          <a:p>
            <a:pPr eaLnBrk="1" hangingPunct="1">
              <a:buFontTx/>
              <a:buNone/>
            </a:pPr>
            <a:r>
              <a:rPr lang="cs-CZ" altLang="cs-CZ" sz="1400" b="1" dirty="0"/>
              <a:t>Prevence:</a:t>
            </a:r>
            <a:r>
              <a:rPr lang="cs-CZ" altLang="cs-CZ" sz="1400" dirty="0"/>
              <a:t> aktivní a pasivní imunizace</a:t>
            </a:r>
          </a:p>
          <a:p>
            <a:pPr eaLnBrk="1" hangingPunct="1">
              <a:buFontTx/>
              <a:buNone/>
            </a:pPr>
            <a:r>
              <a:rPr lang="cs-CZ" altLang="cs-CZ" sz="1400" dirty="0"/>
              <a:t>Aktivní: inaktivovaná vakcína (cestovatelé a vojáci cestující do endemických zemí - Afrika, Jižní Amerika, Střední Východ; zdravotnický personál, rizikové skupiny: narkomané)</a:t>
            </a:r>
          </a:p>
          <a:p>
            <a:pPr eaLnBrk="1" hangingPunct="1">
              <a:buFontTx/>
              <a:buNone/>
            </a:pPr>
            <a:r>
              <a:rPr lang="cs-CZ" altLang="cs-CZ" sz="1400" dirty="0"/>
              <a:t>Možná současná vakcinace proti </a:t>
            </a:r>
            <a:r>
              <a:rPr lang="cs-CZ" altLang="cs-CZ" sz="1400" dirty="0" err="1"/>
              <a:t>hepA</a:t>
            </a:r>
            <a:r>
              <a:rPr lang="cs-CZ" altLang="cs-CZ" sz="1400" dirty="0"/>
              <a:t> a </a:t>
            </a:r>
            <a:r>
              <a:rPr lang="cs-CZ" altLang="cs-CZ" sz="1400" dirty="0" err="1"/>
              <a:t>hepB</a:t>
            </a:r>
            <a:endParaRPr lang="cs-CZ" altLang="cs-CZ" sz="1400" dirty="0"/>
          </a:p>
          <a:p>
            <a:pPr eaLnBrk="1" hangingPunct="1">
              <a:buFontTx/>
              <a:buNone/>
            </a:pPr>
            <a:r>
              <a:rPr lang="cs-CZ" altLang="cs-CZ" sz="1400" dirty="0"/>
              <a:t>Pasivní: podání imunoglobulinu (osoby v těsném kontaktu s nemocným, u nemocných zmírňuje příznaky onemocnění)</a:t>
            </a:r>
          </a:p>
          <a:p>
            <a:pPr eaLnBrk="1" hangingPunct="1">
              <a:buFontTx/>
              <a:buNone/>
            </a:pPr>
            <a:endParaRPr lang="cs-CZ" altLang="cs-CZ" sz="1400" dirty="0"/>
          </a:p>
          <a:p>
            <a:pPr eaLnBrk="1" hangingPunct="1">
              <a:buFontTx/>
              <a:buNone/>
            </a:pPr>
            <a:endParaRPr lang="cs-CZ" altLang="cs-CZ" sz="1400" dirty="0"/>
          </a:p>
          <a:p>
            <a:pPr eaLnBrk="1" hangingPunct="1">
              <a:buFontTx/>
              <a:buNone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30783160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1" y="1416051"/>
            <a:ext cx="7777163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Obdélník 1"/>
          <p:cNvSpPr>
            <a:spLocks noChangeArrowheads="1"/>
          </p:cNvSpPr>
          <p:nvPr/>
        </p:nvSpPr>
        <p:spPr bwMode="auto">
          <a:xfrm>
            <a:off x="3216276" y="620713"/>
            <a:ext cx="6245225" cy="4619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cs-CZ" sz="2400" dirty="0">
                <a:solidFill>
                  <a:srgbClr val="0000DC"/>
                </a:solidFill>
              </a:rPr>
              <a:t>Akutní virová hepatitida A v </a:t>
            </a:r>
            <a:r>
              <a:rPr lang="cs-CZ" altLang="cs-CZ" sz="2400" dirty="0">
                <a:solidFill>
                  <a:srgbClr val="0000DC"/>
                </a:solidFill>
              </a:rPr>
              <a:t>Č</a:t>
            </a:r>
            <a:r>
              <a:rPr lang="pt-BR" altLang="cs-CZ" sz="2400" dirty="0">
                <a:solidFill>
                  <a:srgbClr val="0000DC"/>
                </a:solidFill>
              </a:rPr>
              <a:t>R </a:t>
            </a:r>
            <a:r>
              <a:rPr lang="cs-CZ" altLang="cs-CZ" sz="2400" dirty="0">
                <a:solidFill>
                  <a:srgbClr val="0000DC"/>
                </a:solidFill>
              </a:rPr>
              <a:t>(</a:t>
            </a:r>
            <a:r>
              <a:rPr lang="pt-BR" altLang="cs-CZ" sz="2400" dirty="0">
                <a:solidFill>
                  <a:srgbClr val="0000DC"/>
                </a:solidFill>
              </a:rPr>
              <a:t>1985–2013</a:t>
            </a:r>
            <a:r>
              <a:rPr lang="cs-CZ" altLang="cs-CZ" sz="2400" dirty="0">
                <a:solidFill>
                  <a:srgbClr val="0000DC"/>
                </a:solidFill>
              </a:rPr>
              <a:t>)</a:t>
            </a:r>
          </a:p>
        </p:txBody>
      </p:sp>
      <p:sp>
        <p:nvSpPr>
          <p:cNvPr id="48132" name="TextovéPole 1"/>
          <p:cNvSpPr txBox="1">
            <a:spLocks noChangeArrowheads="1"/>
          </p:cNvSpPr>
          <p:nvPr/>
        </p:nvSpPr>
        <p:spPr bwMode="auto">
          <a:xfrm>
            <a:off x="9120188" y="6021389"/>
            <a:ext cx="1008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EPIDAT</a:t>
            </a:r>
          </a:p>
        </p:txBody>
      </p:sp>
    </p:spTree>
    <p:extLst>
      <p:ext uri="{BB962C8B-B14F-4D97-AF65-F5344CB8AC3E}">
        <p14:creationId xmlns:p14="http://schemas.microsoft.com/office/powerpoint/2010/main" val="22048045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 noChangeArrowheads="1"/>
          </p:cNvSpPr>
          <p:nvPr>
            <p:ph type="title" idx="4294967295"/>
          </p:nvPr>
        </p:nvSpPr>
        <p:spPr>
          <a:xfrm>
            <a:off x="3896614" y="297970"/>
            <a:ext cx="3754146" cy="540929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cs-CZ" altLang="cs-CZ" sz="3200" dirty="0"/>
              <a:t>Virová hepatitida B</a:t>
            </a:r>
          </a:p>
        </p:txBody>
      </p:sp>
      <p:sp>
        <p:nvSpPr>
          <p:cNvPr id="49155" name="Zástupný symbol pro obsah 2"/>
          <p:cNvSpPr>
            <a:spLocks noGrp="1" noChangeArrowheads="1"/>
          </p:cNvSpPr>
          <p:nvPr>
            <p:ph idx="4294967295"/>
          </p:nvPr>
        </p:nvSpPr>
        <p:spPr>
          <a:xfrm>
            <a:off x="927275" y="1083856"/>
            <a:ext cx="10532086" cy="5113337"/>
          </a:xfrm>
        </p:spPr>
        <p:txBody>
          <a:bodyPr/>
          <a:lstStyle/>
          <a:p>
            <a:r>
              <a:rPr lang="cs-CZ" altLang="cs-CZ" sz="1400" dirty="0">
                <a:solidFill>
                  <a:srgbClr val="0000DC"/>
                </a:solidFill>
              </a:rPr>
              <a:t>Závažný zdravotnický problém současnosti (hlavně rozvojové země)</a:t>
            </a:r>
          </a:p>
          <a:p>
            <a:r>
              <a:rPr lang="cs-CZ" altLang="cs-CZ" sz="1400" dirty="0">
                <a:solidFill>
                  <a:srgbClr val="0000DC"/>
                </a:solidFill>
              </a:rPr>
              <a:t>Epidemiologie: během života se nakazí až 2 mld. osob, chronicky infikováno asi 400 mil. osob (nejvíce Čína) Rozvojové země: nákaza nejčastěji v dětském věku (vertikálně i horizontálně)</a:t>
            </a:r>
          </a:p>
          <a:p>
            <a:r>
              <a:rPr lang="cs-CZ" altLang="cs-CZ" sz="1400" dirty="0">
                <a:solidFill>
                  <a:srgbClr val="0000DC"/>
                </a:solidFill>
              </a:rPr>
              <a:t>Vyspělé země: injekční uživatelé drog, promiskuita</a:t>
            </a:r>
          </a:p>
          <a:p>
            <a:r>
              <a:rPr lang="cs-CZ" altLang="cs-CZ" sz="1400" dirty="0">
                <a:solidFill>
                  <a:srgbClr val="0000DC"/>
                </a:solidFill>
              </a:rPr>
              <a:t>ČR: poslední sérologický přehled (</a:t>
            </a:r>
            <a:r>
              <a:rPr lang="cs-CZ" altLang="cs-CZ" sz="1400" dirty="0" err="1">
                <a:solidFill>
                  <a:srgbClr val="0000DC"/>
                </a:solidFill>
              </a:rPr>
              <a:t>HBsAg</a:t>
            </a:r>
            <a:r>
              <a:rPr lang="cs-CZ" altLang="cs-CZ" sz="1400" dirty="0">
                <a:solidFill>
                  <a:srgbClr val="0000DC"/>
                </a:solidFill>
              </a:rPr>
              <a:t>: 0,56% osob) 250-300 případů ročně-trvalý pokles, vysoká </a:t>
            </a:r>
            <a:r>
              <a:rPr lang="cs-CZ" altLang="cs-CZ" sz="1400" dirty="0" err="1">
                <a:solidFill>
                  <a:srgbClr val="0000DC"/>
                </a:solidFill>
              </a:rPr>
              <a:t>proočkovanost</a:t>
            </a:r>
            <a:r>
              <a:rPr lang="cs-CZ" altLang="cs-CZ" sz="1400" dirty="0">
                <a:solidFill>
                  <a:srgbClr val="0000DC"/>
                </a:solidFill>
              </a:rPr>
              <a:t> (součást </a:t>
            </a:r>
            <a:r>
              <a:rPr lang="cs-CZ" altLang="cs-CZ" sz="1400" dirty="0" err="1">
                <a:solidFill>
                  <a:srgbClr val="0000DC"/>
                </a:solidFill>
              </a:rPr>
              <a:t>hexavakcíny</a:t>
            </a:r>
            <a:r>
              <a:rPr lang="cs-CZ" altLang="cs-CZ" sz="1400" dirty="0">
                <a:solidFill>
                  <a:srgbClr val="0000DC"/>
                </a:solidFill>
              </a:rPr>
              <a:t>), vakcinace rizikových skupin (novorozenci </a:t>
            </a:r>
            <a:r>
              <a:rPr lang="cs-CZ" altLang="cs-CZ" sz="1400" dirty="0" err="1">
                <a:solidFill>
                  <a:srgbClr val="0000DC"/>
                </a:solidFill>
              </a:rPr>
              <a:t>HBsAg</a:t>
            </a:r>
            <a:r>
              <a:rPr lang="cs-CZ" altLang="cs-CZ" sz="1400" dirty="0">
                <a:solidFill>
                  <a:srgbClr val="0000DC"/>
                </a:solidFill>
              </a:rPr>
              <a:t>, hemodialýza, zdravotníci)</a:t>
            </a:r>
          </a:p>
          <a:p>
            <a:r>
              <a:rPr lang="cs-CZ" altLang="cs-CZ" sz="1400" dirty="0">
                <a:solidFill>
                  <a:srgbClr val="0000DC"/>
                </a:solidFill>
              </a:rPr>
              <a:t>Patogeneze: zánik </a:t>
            </a:r>
            <a:r>
              <a:rPr lang="cs-CZ" altLang="cs-CZ" sz="1400" dirty="0" err="1">
                <a:solidFill>
                  <a:srgbClr val="0000DC"/>
                </a:solidFill>
              </a:rPr>
              <a:t>hepatocytů</a:t>
            </a:r>
            <a:r>
              <a:rPr lang="cs-CZ" altLang="cs-CZ" sz="1400" dirty="0">
                <a:solidFill>
                  <a:srgbClr val="0000DC"/>
                </a:solidFill>
              </a:rPr>
              <a:t> vlivem imunitní reakce, pravděpodobnost přechodu do chronicity závisí na věku infekce a imunitním stavu hostitele</a:t>
            </a:r>
          </a:p>
          <a:p>
            <a:r>
              <a:rPr lang="cs-CZ" altLang="cs-CZ" sz="1400" dirty="0">
                <a:solidFill>
                  <a:srgbClr val="0000DC"/>
                </a:solidFill>
              </a:rPr>
              <a:t>Inkubační doba: 30-180 dní (nejčastěji 2-3 měsíce)</a:t>
            </a:r>
          </a:p>
          <a:p>
            <a:r>
              <a:rPr lang="cs-CZ" altLang="cs-CZ" sz="1400" dirty="0">
                <a:solidFill>
                  <a:srgbClr val="0000DC"/>
                </a:solidFill>
              </a:rPr>
              <a:t>Klinický obraz: heterogenní</a:t>
            </a:r>
          </a:p>
          <a:p>
            <a:endParaRPr lang="cs-CZ" altLang="cs-CZ" sz="1400" dirty="0">
              <a:solidFill>
                <a:srgbClr val="0000DC"/>
              </a:solidFill>
            </a:endParaRPr>
          </a:p>
          <a:p>
            <a:pPr>
              <a:buFontTx/>
              <a:buAutoNum type="arabicParenBoth"/>
            </a:pPr>
            <a:r>
              <a:rPr lang="cs-CZ" altLang="cs-CZ" sz="1400" b="1" dirty="0">
                <a:solidFill>
                  <a:srgbClr val="0000DC"/>
                </a:solidFill>
              </a:rPr>
              <a:t> akutní hepatitida B </a:t>
            </a:r>
            <a:r>
              <a:rPr lang="cs-CZ" altLang="cs-CZ" sz="1400" dirty="0">
                <a:solidFill>
                  <a:srgbClr val="0000DC"/>
                </a:solidFill>
              </a:rPr>
              <a:t>– benigní onemocnění, spontánní uzdravení</a:t>
            </a:r>
          </a:p>
          <a:p>
            <a:r>
              <a:rPr lang="cs-CZ" altLang="cs-CZ" sz="1400" dirty="0">
                <a:solidFill>
                  <a:srgbClr val="0000DC"/>
                </a:solidFill>
              </a:rPr>
              <a:t>0,1-1% fulminantní onemocnění s vysokou mortalitou, prodromální stádium (</a:t>
            </a:r>
            <a:r>
              <a:rPr lang="cs-CZ" altLang="cs-CZ" sz="1400" dirty="0" err="1">
                <a:solidFill>
                  <a:srgbClr val="0000DC"/>
                </a:solidFill>
              </a:rPr>
              <a:t>subfebrilie</a:t>
            </a:r>
            <a:r>
              <a:rPr lang="cs-CZ" altLang="cs-CZ" sz="1400" dirty="0">
                <a:solidFill>
                  <a:srgbClr val="0000DC"/>
                </a:solidFill>
              </a:rPr>
              <a:t>, bolesti kloubů)</a:t>
            </a:r>
          </a:p>
          <a:p>
            <a:r>
              <a:rPr lang="cs-CZ" altLang="cs-CZ" sz="1400" dirty="0">
                <a:solidFill>
                  <a:srgbClr val="0000DC"/>
                </a:solidFill>
              </a:rPr>
              <a:t>děti-</a:t>
            </a:r>
            <a:r>
              <a:rPr lang="cs-CZ" altLang="cs-CZ" sz="1400" dirty="0" err="1">
                <a:solidFill>
                  <a:srgbClr val="0000DC"/>
                </a:solidFill>
              </a:rPr>
              <a:t>anikterický</a:t>
            </a:r>
            <a:r>
              <a:rPr lang="cs-CZ" altLang="cs-CZ" sz="1400" dirty="0">
                <a:solidFill>
                  <a:srgbClr val="0000DC"/>
                </a:solidFill>
              </a:rPr>
              <a:t> průběh, dospělí (ikterus-</a:t>
            </a:r>
            <a:r>
              <a:rPr lang="cs-CZ" altLang="cs-CZ" sz="1400" dirty="0" err="1">
                <a:solidFill>
                  <a:srgbClr val="0000DC"/>
                </a:solidFill>
              </a:rPr>
              <a:t>nespecif</a:t>
            </a:r>
            <a:r>
              <a:rPr lang="cs-CZ" altLang="cs-CZ" sz="1400" dirty="0">
                <a:solidFill>
                  <a:srgbClr val="0000DC"/>
                </a:solidFill>
              </a:rPr>
              <a:t>. příznaky/asymptomaticky)</a:t>
            </a:r>
          </a:p>
          <a:p>
            <a:endParaRPr lang="cs-CZ" altLang="cs-CZ" sz="1400" dirty="0">
              <a:solidFill>
                <a:srgbClr val="0000DC"/>
              </a:solidFill>
            </a:endParaRPr>
          </a:p>
          <a:p>
            <a:endParaRPr lang="cs-CZ" altLang="cs-CZ" sz="1400" dirty="0">
              <a:solidFill>
                <a:srgbClr val="0000DC"/>
              </a:solidFill>
            </a:endParaRPr>
          </a:p>
          <a:p>
            <a:r>
              <a:rPr lang="cs-CZ" altLang="cs-CZ" sz="1400" b="1" dirty="0">
                <a:solidFill>
                  <a:srgbClr val="0000DC"/>
                </a:solidFill>
              </a:rPr>
              <a:t>(2) chronická hepatitida B </a:t>
            </a:r>
            <a:r>
              <a:rPr lang="cs-CZ" altLang="cs-CZ" sz="1400" dirty="0">
                <a:solidFill>
                  <a:srgbClr val="0000DC"/>
                </a:solidFill>
              </a:rPr>
              <a:t>– (déle jak 6 měsíců)</a:t>
            </a:r>
          </a:p>
          <a:p>
            <a:r>
              <a:rPr lang="cs-CZ" altLang="cs-CZ" sz="1400" dirty="0">
                <a:solidFill>
                  <a:srgbClr val="0000DC"/>
                </a:solidFill>
              </a:rPr>
              <a:t>a) </a:t>
            </a:r>
            <a:r>
              <a:rPr lang="cs-CZ" altLang="cs-CZ" sz="1400" b="1" dirty="0" err="1">
                <a:solidFill>
                  <a:srgbClr val="0000DC"/>
                </a:solidFill>
              </a:rPr>
              <a:t>HBsAg</a:t>
            </a:r>
            <a:r>
              <a:rPr lang="cs-CZ" altLang="cs-CZ" sz="1400" b="1" dirty="0">
                <a:solidFill>
                  <a:srgbClr val="0000DC"/>
                </a:solidFill>
              </a:rPr>
              <a:t> + pacienti s perzistující aktivní virovou replikací</a:t>
            </a:r>
            <a:r>
              <a:rPr lang="cs-CZ" altLang="cs-CZ" sz="1400" dirty="0">
                <a:solidFill>
                  <a:srgbClr val="0000DC"/>
                </a:solidFill>
              </a:rPr>
              <a:t> - infekce </a:t>
            </a:r>
            <a:r>
              <a:rPr lang="cs-CZ" altLang="cs-CZ" sz="1400" dirty="0" err="1">
                <a:solidFill>
                  <a:srgbClr val="0000DC"/>
                </a:solidFill>
              </a:rPr>
              <a:t>wild</a:t>
            </a:r>
            <a:r>
              <a:rPr lang="cs-CZ" altLang="cs-CZ" sz="1400" dirty="0">
                <a:solidFill>
                  <a:srgbClr val="0000DC"/>
                </a:solidFill>
              </a:rPr>
              <a:t> type nebo mutantní typ (převládá)-zvýšení hladiny jat. enzymů, zánětlivý stav s možností přechodu do cirhózy.</a:t>
            </a:r>
          </a:p>
          <a:p>
            <a:r>
              <a:rPr lang="cs-CZ" altLang="cs-CZ" sz="1400" dirty="0">
                <a:solidFill>
                  <a:srgbClr val="0000DC"/>
                </a:solidFill>
              </a:rPr>
              <a:t>Antivirová terapie</a:t>
            </a:r>
          </a:p>
        </p:txBody>
      </p:sp>
    </p:spTree>
    <p:extLst>
      <p:ext uri="{BB962C8B-B14F-4D97-AF65-F5344CB8AC3E}">
        <p14:creationId xmlns:p14="http://schemas.microsoft.com/office/powerpoint/2010/main" val="37916933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 noChangeArrowheads="1"/>
          </p:cNvSpPr>
          <p:nvPr>
            <p:ph type="title" idx="4294967295"/>
          </p:nvPr>
        </p:nvSpPr>
        <p:spPr>
          <a:xfrm>
            <a:off x="3681313" y="506049"/>
            <a:ext cx="3776499" cy="451576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cs-CZ" altLang="cs-CZ" sz="3200" dirty="0"/>
              <a:t>Virová hepatitida B</a:t>
            </a:r>
          </a:p>
        </p:txBody>
      </p:sp>
      <p:sp>
        <p:nvSpPr>
          <p:cNvPr id="50179" name="Zástupný symbol pro obsah 2"/>
          <p:cNvSpPr>
            <a:spLocks noGrp="1" noChangeArrowheads="1"/>
          </p:cNvSpPr>
          <p:nvPr>
            <p:ph idx="4294967295"/>
          </p:nvPr>
        </p:nvSpPr>
        <p:spPr>
          <a:xfrm>
            <a:off x="1266736" y="1620751"/>
            <a:ext cx="10796631" cy="4857750"/>
          </a:xfrm>
        </p:spPr>
        <p:txBody>
          <a:bodyPr/>
          <a:lstStyle/>
          <a:p>
            <a:r>
              <a:rPr lang="cs-CZ" altLang="cs-CZ" sz="1600" dirty="0">
                <a:solidFill>
                  <a:srgbClr val="0000DC"/>
                </a:solidFill>
              </a:rPr>
              <a:t>b) </a:t>
            </a:r>
            <a:r>
              <a:rPr lang="cs-CZ" altLang="cs-CZ" sz="1600" b="1" dirty="0">
                <a:solidFill>
                  <a:srgbClr val="0000DC"/>
                </a:solidFill>
              </a:rPr>
              <a:t>inaktivní nosič </a:t>
            </a:r>
            <a:r>
              <a:rPr lang="cs-CZ" altLang="cs-CZ" sz="1600" b="1" dirty="0" err="1">
                <a:solidFill>
                  <a:srgbClr val="0000DC"/>
                </a:solidFill>
              </a:rPr>
              <a:t>HBsAg</a:t>
            </a:r>
            <a:r>
              <a:rPr lang="cs-CZ" altLang="cs-CZ" sz="1600" dirty="0">
                <a:solidFill>
                  <a:srgbClr val="0000DC"/>
                </a:solidFill>
              </a:rPr>
              <a:t> – v podstatě zdráv, možnost reaktivace, sérologicky pozitivní </a:t>
            </a:r>
            <a:r>
              <a:rPr lang="cs-CZ" altLang="cs-CZ" sz="1600" dirty="0" err="1">
                <a:solidFill>
                  <a:srgbClr val="0000DC"/>
                </a:solidFill>
              </a:rPr>
              <a:t>HBsAg</a:t>
            </a:r>
            <a:r>
              <a:rPr lang="cs-CZ" altLang="cs-CZ" sz="1600" dirty="0">
                <a:solidFill>
                  <a:srgbClr val="0000DC"/>
                </a:solidFill>
              </a:rPr>
              <a:t>), bez klinických a patologických příznaků, hladina ALT beze změn</a:t>
            </a:r>
          </a:p>
          <a:p>
            <a:r>
              <a:rPr lang="cs-CZ" altLang="cs-CZ" sz="1600" dirty="0">
                <a:solidFill>
                  <a:srgbClr val="0000DC"/>
                </a:solidFill>
              </a:rPr>
              <a:t>ke stavu nosičství dochází spontánně (</a:t>
            </a:r>
            <a:r>
              <a:rPr lang="cs-CZ" altLang="cs-CZ" sz="1600" dirty="0" err="1">
                <a:solidFill>
                  <a:srgbClr val="0000DC"/>
                </a:solidFill>
              </a:rPr>
              <a:t>sérokonverze</a:t>
            </a:r>
            <a:r>
              <a:rPr lang="cs-CZ" altLang="cs-CZ" sz="1600" dirty="0">
                <a:solidFill>
                  <a:srgbClr val="0000DC"/>
                </a:solidFill>
              </a:rPr>
              <a:t> u 10-20% chroniků) nebo po antivirové terapii</a:t>
            </a:r>
          </a:p>
          <a:p>
            <a:r>
              <a:rPr lang="cs-CZ" altLang="cs-CZ" sz="1600" dirty="0">
                <a:solidFill>
                  <a:srgbClr val="0000DC"/>
                </a:solidFill>
              </a:rPr>
              <a:t>Nosiči jsou sledováni, neléčí se </a:t>
            </a:r>
          </a:p>
          <a:p>
            <a:endParaRPr lang="cs-CZ" altLang="cs-CZ" sz="1600" dirty="0">
              <a:solidFill>
                <a:srgbClr val="0000DC"/>
              </a:solidFill>
            </a:endParaRPr>
          </a:p>
          <a:p>
            <a:r>
              <a:rPr lang="cs-CZ" altLang="cs-CZ" sz="1600" dirty="0">
                <a:solidFill>
                  <a:srgbClr val="0000DC"/>
                </a:solidFill>
              </a:rPr>
              <a:t>Komplikace: fulminantní hepatitida, chronická hepatitida, cirhóza, hepatocelulární karcinom</a:t>
            </a:r>
          </a:p>
          <a:p>
            <a:endParaRPr lang="cs-CZ" altLang="cs-CZ" sz="1600" dirty="0">
              <a:solidFill>
                <a:srgbClr val="0000DC"/>
              </a:solidFill>
            </a:endParaRPr>
          </a:p>
          <a:p>
            <a:r>
              <a:rPr lang="cs-CZ" altLang="cs-CZ" sz="1600" dirty="0">
                <a:solidFill>
                  <a:srgbClr val="0000DC"/>
                </a:solidFill>
              </a:rPr>
              <a:t>Léčba: zábrana progrese chronické hepatitidy do jaterní cirhózy, dekompenzace cirhózy a vzniku HCC</a:t>
            </a:r>
          </a:p>
          <a:p>
            <a:r>
              <a:rPr lang="cs-CZ" altLang="cs-CZ" sz="1600" dirty="0" err="1">
                <a:solidFill>
                  <a:srgbClr val="0000DC"/>
                </a:solidFill>
              </a:rPr>
              <a:t>Suprese</a:t>
            </a:r>
            <a:r>
              <a:rPr lang="cs-CZ" altLang="cs-CZ" sz="1600" dirty="0">
                <a:solidFill>
                  <a:srgbClr val="0000DC"/>
                </a:solidFill>
              </a:rPr>
              <a:t> virové replikace-</a:t>
            </a:r>
            <a:r>
              <a:rPr lang="cs-CZ" altLang="cs-CZ" sz="1600" dirty="0" err="1">
                <a:solidFill>
                  <a:srgbClr val="0000DC"/>
                </a:solidFill>
              </a:rPr>
              <a:t>interefron</a:t>
            </a:r>
            <a:r>
              <a:rPr lang="cs-CZ" altLang="cs-CZ" sz="1600" dirty="0">
                <a:solidFill>
                  <a:srgbClr val="0000DC"/>
                </a:solidFill>
              </a:rPr>
              <a:t> (kontraindikace cirhóza), </a:t>
            </a:r>
            <a:r>
              <a:rPr lang="cs-CZ" altLang="cs-CZ" sz="1600" dirty="0" err="1">
                <a:solidFill>
                  <a:srgbClr val="0000DC"/>
                </a:solidFill>
              </a:rPr>
              <a:t>entecavir</a:t>
            </a:r>
            <a:r>
              <a:rPr lang="cs-CZ" altLang="cs-CZ" sz="1600" dirty="0">
                <a:solidFill>
                  <a:srgbClr val="0000DC"/>
                </a:solidFill>
              </a:rPr>
              <a:t>, </a:t>
            </a:r>
            <a:r>
              <a:rPr lang="cs-CZ" altLang="cs-CZ" sz="1600" dirty="0" err="1">
                <a:solidFill>
                  <a:srgbClr val="0000DC"/>
                </a:solidFill>
              </a:rPr>
              <a:t>tenofovir</a:t>
            </a:r>
            <a:r>
              <a:rPr lang="cs-CZ" altLang="cs-CZ" sz="1600" dirty="0">
                <a:solidFill>
                  <a:srgbClr val="0000DC"/>
                </a:solidFill>
              </a:rPr>
              <a:t>, </a:t>
            </a:r>
            <a:r>
              <a:rPr lang="cs-CZ" altLang="cs-CZ" sz="1600" dirty="0" err="1">
                <a:solidFill>
                  <a:srgbClr val="0000DC"/>
                </a:solidFill>
              </a:rPr>
              <a:t>lamivudin</a:t>
            </a:r>
            <a:r>
              <a:rPr lang="cs-CZ" altLang="cs-CZ" sz="1600" dirty="0">
                <a:solidFill>
                  <a:srgbClr val="0000DC"/>
                </a:solidFill>
              </a:rPr>
              <a:t> (překonané-tvorba rezistentních mutant HBV)</a:t>
            </a:r>
          </a:p>
          <a:p>
            <a:endParaRPr lang="cs-CZ" altLang="cs-CZ" sz="1600" dirty="0">
              <a:solidFill>
                <a:srgbClr val="0000DC"/>
              </a:solidFill>
            </a:endParaRPr>
          </a:p>
          <a:p>
            <a:r>
              <a:rPr lang="cs-CZ" altLang="cs-CZ" sz="1600" dirty="0">
                <a:solidFill>
                  <a:srgbClr val="0000DC"/>
                </a:solidFill>
              </a:rPr>
              <a:t>Diagnostika: sérologie-komplikovaná, nejcitlivější  detekce HBV DNA (kvantifikace virémie Real-</a:t>
            </a:r>
            <a:r>
              <a:rPr lang="cs-CZ" altLang="cs-CZ" sz="1600" dirty="0" err="1">
                <a:solidFill>
                  <a:srgbClr val="0000DC"/>
                </a:solidFill>
              </a:rPr>
              <a:t>time</a:t>
            </a:r>
            <a:r>
              <a:rPr lang="cs-CZ" altLang="cs-CZ" sz="1600" dirty="0">
                <a:solidFill>
                  <a:srgbClr val="0000DC"/>
                </a:solidFill>
              </a:rPr>
              <a:t> PCR)</a:t>
            </a:r>
          </a:p>
          <a:p>
            <a:endParaRPr lang="cs-CZ" altLang="cs-CZ" sz="1600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1505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 noChangeArrowheads="1"/>
          </p:cNvSpPr>
          <p:nvPr>
            <p:ph type="title" idx="4294967295"/>
          </p:nvPr>
        </p:nvSpPr>
        <p:spPr>
          <a:xfrm>
            <a:off x="3762390" y="339915"/>
            <a:ext cx="3812869" cy="591263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cs-CZ" altLang="cs-CZ" sz="3200" dirty="0"/>
              <a:t>Virová hepatitida C</a:t>
            </a:r>
          </a:p>
        </p:txBody>
      </p:sp>
      <p:sp>
        <p:nvSpPr>
          <p:cNvPr id="51203" name="Zástupný symbol pro obsah 2"/>
          <p:cNvSpPr>
            <a:spLocks noGrp="1" noChangeArrowheads="1"/>
          </p:cNvSpPr>
          <p:nvPr>
            <p:ph idx="4294967295"/>
          </p:nvPr>
        </p:nvSpPr>
        <p:spPr>
          <a:xfrm>
            <a:off x="805343" y="1486264"/>
            <a:ext cx="11073468" cy="4478308"/>
          </a:xfrm>
        </p:spPr>
        <p:txBody>
          <a:bodyPr/>
          <a:lstStyle/>
          <a:p>
            <a:r>
              <a:rPr lang="cs-CZ" altLang="cs-CZ" sz="1400" dirty="0">
                <a:solidFill>
                  <a:srgbClr val="0000DC"/>
                </a:solidFill>
              </a:rPr>
              <a:t>Epidemiologie: před rutinním testováním dárců v ČR se většina nakazila transfúzí krve nebo krevních derivátů (do r. 1992)</a:t>
            </a:r>
          </a:p>
          <a:p>
            <a:r>
              <a:rPr lang="cs-CZ" altLang="cs-CZ" sz="1400" dirty="0">
                <a:solidFill>
                  <a:srgbClr val="0000DC"/>
                </a:solidFill>
              </a:rPr>
              <a:t>Riziko: parenterální přenos (injekční uživatelé drog, tetování, piercing), přímý-předměty kontaminované krví (kartáčky, holicí strojky), sexuální přenos, vertikální</a:t>
            </a:r>
          </a:p>
          <a:p>
            <a:r>
              <a:rPr lang="cs-CZ" altLang="cs-CZ" sz="1400" dirty="0">
                <a:solidFill>
                  <a:srgbClr val="0000DC"/>
                </a:solidFill>
              </a:rPr>
              <a:t>Celosvětově 3% infikovaných, v ČR asi 0,2% (podhodnoceno), 800-900 případů ročně</a:t>
            </a:r>
          </a:p>
          <a:p>
            <a:r>
              <a:rPr lang="cs-CZ" altLang="cs-CZ" sz="1400" dirty="0">
                <a:solidFill>
                  <a:srgbClr val="0000DC"/>
                </a:solidFill>
              </a:rPr>
              <a:t>Patogeneze: vysoká frekvence mutací (6 různých genotypů), poškození buněk vlivem kombinace CPE a imunitní reakce hostitele. Možná reinfekce jiným typem viru.</a:t>
            </a:r>
          </a:p>
          <a:p>
            <a:r>
              <a:rPr lang="cs-CZ" altLang="cs-CZ" sz="1400" dirty="0">
                <a:solidFill>
                  <a:srgbClr val="0000DC"/>
                </a:solidFill>
              </a:rPr>
              <a:t>Inkubační doba: 15-180 dní (většinou 5-12 týdnů)</a:t>
            </a:r>
          </a:p>
          <a:p>
            <a:r>
              <a:rPr lang="cs-CZ" altLang="cs-CZ" sz="1400" dirty="0">
                <a:solidFill>
                  <a:srgbClr val="0000DC"/>
                </a:solidFill>
              </a:rPr>
              <a:t>Klinický obraz:</a:t>
            </a:r>
          </a:p>
          <a:p>
            <a:pPr>
              <a:buFontTx/>
              <a:buAutoNum type="arabicParenBoth"/>
            </a:pPr>
            <a:r>
              <a:rPr lang="cs-CZ" altLang="cs-CZ" sz="1400" dirty="0">
                <a:solidFill>
                  <a:srgbClr val="0000DC"/>
                </a:solidFill>
              </a:rPr>
              <a:t> </a:t>
            </a:r>
            <a:r>
              <a:rPr lang="cs-CZ" altLang="cs-CZ" sz="1400" b="1" dirty="0">
                <a:solidFill>
                  <a:srgbClr val="0000DC"/>
                </a:solidFill>
              </a:rPr>
              <a:t>Akutní hepatitida C</a:t>
            </a:r>
            <a:r>
              <a:rPr lang="cs-CZ" altLang="cs-CZ" sz="1400" dirty="0">
                <a:solidFill>
                  <a:srgbClr val="0000DC"/>
                </a:solidFill>
              </a:rPr>
              <a:t> – mírný až asymptomatický průběh, spíše </a:t>
            </a:r>
            <a:r>
              <a:rPr lang="cs-CZ" altLang="cs-CZ" sz="1400" dirty="0" err="1">
                <a:solidFill>
                  <a:srgbClr val="0000DC"/>
                </a:solidFill>
              </a:rPr>
              <a:t>anikterický</a:t>
            </a:r>
            <a:r>
              <a:rPr lang="cs-CZ" altLang="cs-CZ" sz="1400" dirty="0">
                <a:solidFill>
                  <a:srgbClr val="0000DC"/>
                </a:solidFill>
              </a:rPr>
              <a:t> (ikterus u 25% případů), fulminantní průběh u alkoholiků, nebo </a:t>
            </a:r>
            <a:r>
              <a:rPr lang="cs-CZ" altLang="cs-CZ" sz="1400" dirty="0" err="1">
                <a:solidFill>
                  <a:srgbClr val="0000DC"/>
                </a:solidFill>
              </a:rPr>
              <a:t>koinfekcí</a:t>
            </a:r>
            <a:r>
              <a:rPr lang="cs-CZ" altLang="cs-CZ" sz="1400" dirty="0">
                <a:solidFill>
                  <a:srgbClr val="0000DC"/>
                </a:solidFill>
              </a:rPr>
              <a:t> s HBV nebo HIV</a:t>
            </a:r>
          </a:p>
          <a:p>
            <a:pPr>
              <a:buFontTx/>
              <a:buAutoNum type="arabicParenBoth"/>
            </a:pPr>
            <a:r>
              <a:rPr lang="cs-CZ" altLang="cs-CZ" sz="1400" dirty="0">
                <a:solidFill>
                  <a:srgbClr val="0000DC"/>
                </a:solidFill>
              </a:rPr>
              <a:t> </a:t>
            </a:r>
            <a:r>
              <a:rPr lang="cs-CZ" altLang="cs-CZ" sz="1400" b="1" dirty="0">
                <a:solidFill>
                  <a:srgbClr val="0000DC"/>
                </a:solidFill>
              </a:rPr>
              <a:t>Chronická hepatitida C</a:t>
            </a:r>
            <a:r>
              <a:rPr lang="cs-CZ" altLang="cs-CZ" sz="1400" dirty="0">
                <a:solidFill>
                  <a:srgbClr val="0000DC"/>
                </a:solidFill>
              </a:rPr>
              <a:t> - (déle než 6 měsíců) – asymptomaticky, odhaleny při preventivních prohlídkách nebo při vyšetření jiného onemocnění, odhalení pozdě-obtížně léčitelné (</a:t>
            </a:r>
            <a:r>
              <a:rPr lang="cs-CZ" altLang="cs-CZ" sz="1400" dirty="0" err="1">
                <a:solidFill>
                  <a:srgbClr val="0000DC"/>
                </a:solidFill>
              </a:rPr>
              <a:t>dekomp</a:t>
            </a:r>
            <a:r>
              <a:rPr lang="cs-CZ" altLang="cs-CZ" sz="1400" dirty="0">
                <a:solidFill>
                  <a:srgbClr val="0000DC"/>
                </a:solidFill>
              </a:rPr>
              <a:t>. cirhóza, HCC)</a:t>
            </a:r>
          </a:p>
          <a:p>
            <a:endParaRPr lang="cs-CZ" altLang="cs-CZ" sz="1400" dirty="0">
              <a:solidFill>
                <a:srgbClr val="0000DC"/>
              </a:solidFill>
            </a:endParaRPr>
          </a:p>
          <a:p>
            <a:r>
              <a:rPr lang="cs-CZ" altLang="cs-CZ" sz="1400" dirty="0">
                <a:solidFill>
                  <a:srgbClr val="0000DC"/>
                </a:solidFill>
              </a:rPr>
              <a:t>Diagnostika: sérologie (anti-HCV </a:t>
            </a:r>
            <a:r>
              <a:rPr lang="cs-CZ" altLang="cs-CZ" sz="1400" dirty="0" err="1">
                <a:solidFill>
                  <a:srgbClr val="0000DC"/>
                </a:solidFill>
              </a:rPr>
              <a:t>IgM</a:t>
            </a:r>
            <a:r>
              <a:rPr lang="cs-CZ" altLang="cs-CZ" sz="1400" dirty="0">
                <a:solidFill>
                  <a:srgbClr val="0000DC"/>
                </a:solidFill>
              </a:rPr>
              <a:t> ELISA), kvantifikace virové RNA v séru pomocí Real-</a:t>
            </a:r>
            <a:r>
              <a:rPr lang="cs-CZ" altLang="cs-CZ" sz="1400" dirty="0" err="1">
                <a:solidFill>
                  <a:srgbClr val="0000DC"/>
                </a:solidFill>
              </a:rPr>
              <a:t>time</a:t>
            </a:r>
            <a:r>
              <a:rPr lang="cs-CZ" altLang="cs-CZ" sz="1400" dirty="0">
                <a:solidFill>
                  <a:srgbClr val="0000DC"/>
                </a:solidFill>
              </a:rPr>
              <a:t> PCR</a:t>
            </a:r>
          </a:p>
          <a:p>
            <a:r>
              <a:rPr lang="cs-CZ" altLang="cs-CZ" sz="1400" dirty="0">
                <a:solidFill>
                  <a:srgbClr val="0000DC"/>
                </a:solidFill>
              </a:rPr>
              <a:t>Léčba: symptomatická, interferon alfa, </a:t>
            </a:r>
            <a:r>
              <a:rPr lang="cs-CZ" altLang="cs-CZ" sz="1400" dirty="0" err="1">
                <a:solidFill>
                  <a:srgbClr val="0000DC"/>
                </a:solidFill>
              </a:rPr>
              <a:t>ribavirin</a:t>
            </a:r>
            <a:r>
              <a:rPr lang="cs-CZ" altLang="cs-CZ" sz="1400" dirty="0">
                <a:solidFill>
                  <a:srgbClr val="0000DC"/>
                </a:solidFill>
              </a:rPr>
              <a:t>, transplantace jater (pokročilá cirhóza, počátek HCC)</a:t>
            </a:r>
          </a:p>
          <a:p>
            <a:endParaRPr lang="cs-CZ" altLang="cs-CZ" sz="1400" dirty="0">
              <a:solidFill>
                <a:srgbClr val="0000DC"/>
              </a:solidFill>
            </a:endParaRPr>
          </a:p>
          <a:p>
            <a:r>
              <a:rPr lang="cs-CZ" altLang="cs-CZ" sz="1400" dirty="0">
                <a:solidFill>
                  <a:srgbClr val="0000DC"/>
                </a:solidFill>
              </a:rPr>
              <a:t>Prognóza: zhoršující faktory (vyšší věk, infekční dávka, </a:t>
            </a:r>
            <a:r>
              <a:rPr lang="cs-CZ" altLang="cs-CZ" sz="1400" dirty="0" err="1">
                <a:solidFill>
                  <a:srgbClr val="0000DC"/>
                </a:solidFill>
              </a:rPr>
              <a:t>koinfekce</a:t>
            </a:r>
            <a:r>
              <a:rPr lang="cs-CZ" altLang="cs-CZ" sz="1400" dirty="0">
                <a:solidFill>
                  <a:srgbClr val="0000DC"/>
                </a:solidFill>
              </a:rPr>
              <a:t> HBV a HIV, alkohol)</a:t>
            </a:r>
          </a:p>
          <a:p>
            <a:r>
              <a:rPr lang="cs-CZ" altLang="cs-CZ" sz="1400" dirty="0">
                <a:solidFill>
                  <a:srgbClr val="0000DC"/>
                </a:solidFill>
              </a:rPr>
              <a:t>Prevence: vakcína nedostupná (vysoká gen. heterogenita viru)</a:t>
            </a:r>
          </a:p>
          <a:p>
            <a:endParaRPr lang="cs-CZ" altLang="cs-CZ" sz="1400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1701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9" y="1484314"/>
            <a:ext cx="831532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Obdélník 1"/>
          <p:cNvSpPr>
            <a:spLocks noChangeArrowheads="1"/>
          </p:cNvSpPr>
          <p:nvPr/>
        </p:nvSpPr>
        <p:spPr bwMode="auto">
          <a:xfrm>
            <a:off x="2260761" y="657228"/>
            <a:ext cx="8082865" cy="4603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cs-CZ" sz="2400" dirty="0">
                <a:solidFill>
                  <a:srgbClr val="0000DC"/>
                </a:solidFill>
              </a:rPr>
              <a:t>Virová hepatitida C a akutní hepatitida B v </a:t>
            </a:r>
            <a:r>
              <a:rPr lang="cs-CZ" altLang="cs-CZ" sz="2400" dirty="0">
                <a:solidFill>
                  <a:srgbClr val="0000DC"/>
                </a:solidFill>
              </a:rPr>
              <a:t>Č</a:t>
            </a:r>
            <a:r>
              <a:rPr lang="pt-BR" altLang="cs-CZ" sz="2400" dirty="0">
                <a:solidFill>
                  <a:srgbClr val="0000DC"/>
                </a:solidFill>
              </a:rPr>
              <a:t>R 1994–2013</a:t>
            </a:r>
            <a:endParaRPr lang="cs-CZ" altLang="cs-CZ" sz="2400" dirty="0">
              <a:solidFill>
                <a:srgbClr val="0000DC"/>
              </a:solidFill>
            </a:endParaRPr>
          </a:p>
        </p:txBody>
      </p:sp>
      <p:sp>
        <p:nvSpPr>
          <p:cNvPr id="52228" name="TextovéPole 3"/>
          <p:cNvSpPr txBox="1">
            <a:spLocks noChangeArrowheads="1"/>
          </p:cNvSpPr>
          <p:nvPr/>
        </p:nvSpPr>
        <p:spPr bwMode="auto">
          <a:xfrm>
            <a:off x="9245601" y="6330950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EPIDAT</a:t>
            </a:r>
          </a:p>
        </p:txBody>
      </p:sp>
    </p:spTree>
    <p:extLst>
      <p:ext uri="{BB962C8B-B14F-4D97-AF65-F5344CB8AC3E}">
        <p14:creationId xmlns:p14="http://schemas.microsoft.com/office/powerpoint/2010/main" val="38045034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 noChangeArrowheads="1"/>
          </p:cNvSpPr>
          <p:nvPr>
            <p:ph type="title" idx="4294967295"/>
          </p:nvPr>
        </p:nvSpPr>
        <p:spPr>
          <a:xfrm>
            <a:off x="3821113" y="365082"/>
            <a:ext cx="3762535" cy="582874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cs-CZ" altLang="cs-CZ" sz="3200" dirty="0"/>
              <a:t>Virová hepatitida D</a:t>
            </a:r>
          </a:p>
        </p:txBody>
      </p:sp>
      <p:sp>
        <p:nvSpPr>
          <p:cNvPr id="53251" name="Zástupný symbol pro obsah 2"/>
          <p:cNvSpPr>
            <a:spLocks noGrp="1" noChangeArrowheads="1"/>
          </p:cNvSpPr>
          <p:nvPr>
            <p:ph idx="4294967295"/>
          </p:nvPr>
        </p:nvSpPr>
        <p:spPr>
          <a:xfrm>
            <a:off x="1241570" y="1681323"/>
            <a:ext cx="10628852" cy="3754743"/>
          </a:xfrm>
        </p:spPr>
        <p:txBody>
          <a:bodyPr/>
          <a:lstStyle/>
          <a:p>
            <a:r>
              <a:rPr lang="cs-CZ" altLang="cs-CZ" sz="1600" dirty="0">
                <a:solidFill>
                  <a:srgbClr val="0000DC"/>
                </a:solidFill>
              </a:rPr>
              <a:t>Nutná </a:t>
            </a:r>
            <a:r>
              <a:rPr lang="cs-CZ" altLang="cs-CZ" sz="1600" dirty="0" err="1">
                <a:solidFill>
                  <a:srgbClr val="0000DC"/>
                </a:solidFill>
              </a:rPr>
              <a:t>koinfekce</a:t>
            </a:r>
            <a:r>
              <a:rPr lang="cs-CZ" altLang="cs-CZ" sz="1600" dirty="0">
                <a:solidFill>
                  <a:srgbClr val="0000DC"/>
                </a:solidFill>
              </a:rPr>
              <a:t> s HBV – satelitní virus (stejné cesty přenosu-současná infekce oběma viry závažnější než samotné HBV)</a:t>
            </a:r>
          </a:p>
          <a:p>
            <a:r>
              <a:rPr lang="cs-CZ" altLang="cs-CZ" sz="1600" dirty="0">
                <a:solidFill>
                  <a:srgbClr val="0000DC"/>
                </a:solidFill>
              </a:rPr>
              <a:t>Přenos: parenterálně (IUD), sexuálně a vertikálně (vzácně)</a:t>
            </a:r>
          </a:p>
          <a:p>
            <a:r>
              <a:rPr lang="cs-CZ" altLang="cs-CZ" sz="1600" dirty="0">
                <a:solidFill>
                  <a:srgbClr val="0000DC"/>
                </a:solidFill>
              </a:rPr>
              <a:t>Endemický výskyt v J. Amerika, Středomoří, Rumunsko, Afrika</a:t>
            </a:r>
          </a:p>
          <a:p>
            <a:r>
              <a:rPr lang="cs-CZ" altLang="cs-CZ" sz="1600" dirty="0">
                <a:solidFill>
                  <a:srgbClr val="0000DC"/>
                </a:solidFill>
              </a:rPr>
              <a:t>Celosvětově asi 5% HBV má i HDV</a:t>
            </a:r>
          </a:p>
          <a:p>
            <a:r>
              <a:rPr lang="cs-CZ" altLang="cs-CZ" sz="1600" dirty="0">
                <a:solidFill>
                  <a:srgbClr val="0000DC"/>
                </a:solidFill>
              </a:rPr>
              <a:t>U nás vzácně-cizinci, lidé po dlouhodobém pobytu v rizikových zemích (transfúze, rizikové chování)</a:t>
            </a:r>
          </a:p>
          <a:p>
            <a:r>
              <a:rPr lang="cs-CZ" altLang="cs-CZ" sz="1600" dirty="0">
                <a:solidFill>
                  <a:srgbClr val="0000DC"/>
                </a:solidFill>
              </a:rPr>
              <a:t>Inkubační doba: 4-7 týdnů </a:t>
            </a:r>
          </a:p>
          <a:p>
            <a:r>
              <a:rPr lang="cs-CZ" altLang="cs-CZ" sz="1600" dirty="0">
                <a:solidFill>
                  <a:srgbClr val="0000DC"/>
                </a:solidFill>
              </a:rPr>
              <a:t>Klinický obraz: 2 možné situace</a:t>
            </a:r>
          </a:p>
          <a:p>
            <a:pPr>
              <a:buFontTx/>
              <a:buAutoNum type="arabicParenBoth"/>
            </a:pPr>
            <a:r>
              <a:rPr lang="cs-CZ" altLang="cs-CZ" sz="1600" dirty="0">
                <a:solidFill>
                  <a:srgbClr val="0000DC"/>
                </a:solidFill>
              </a:rPr>
              <a:t> </a:t>
            </a:r>
            <a:r>
              <a:rPr lang="cs-CZ" altLang="cs-CZ" sz="1600" b="1" dirty="0" err="1">
                <a:solidFill>
                  <a:srgbClr val="0000DC"/>
                </a:solidFill>
              </a:rPr>
              <a:t>Koinfekce</a:t>
            </a:r>
            <a:r>
              <a:rPr lang="cs-CZ" altLang="cs-CZ" sz="1600" b="1" dirty="0">
                <a:solidFill>
                  <a:srgbClr val="0000DC"/>
                </a:solidFill>
              </a:rPr>
              <a:t> HBV a HDV</a:t>
            </a:r>
            <a:r>
              <a:rPr lang="cs-CZ" altLang="cs-CZ" sz="1600" dirty="0">
                <a:solidFill>
                  <a:srgbClr val="0000DC"/>
                </a:solidFill>
              </a:rPr>
              <a:t> – ve stejnou dobu se nakazí oběma viry, příznivá, 2-7% přechází do chronicity</a:t>
            </a:r>
          </a:p>
          <a:p>
            <a:pPr>
              <a:buFontTx/>
              <a:buAutoNum type="arabicParenBoth"/>
            </a:pPr>
            <a:r>
              <a:rPr lang="cs-CZ" altLang="cs-CZ" sz="1600" dirty="0">
                <a:solidFill>
                  <a:srgbClr val="0000DC"/>
                </a:solidFill>
              </a:rPr>
              <a:t> </a:t>
            </a:r>
            <a:r>
              <a:rPr lang="cs-CZ" altLang="cs-CZ" sz="1600" b="1" dirty="0">
                <a:solidFill>
                  <a:srgbClr val="0000DC"/>
                </a:solidFill>
              </a:rPr>
              <a:t>Superinfekce HDV s chronickou infekcí HBV</a:t>
            </a:r>
            <a:r>
              <a:rPr lang="cs-CZ" altLang="cs-CZ" sz="1600" dirty="0">
                <a:solidFill>
                  <a:srgbClr val="0000DC"/>
                </a:solidFill>
              </a:rPr>
              <a:t> – u pacienta s chronickou HBV dojde k akutní exacerbaci c. hepatitidy – progrese do jat. cirhózy, u 10-20% případů fulminantní hepatitida, cirhóza, HCC</a:t>
            </a:r>
          </a:p>
          <a:p>
            <a:r>
              <a:rPr lang="cs-CZ" altLang="cs-CZ" sz="1600" dirty="0">
                <a:solidFill>
                  <a:srgbClr val="0000DC"/>
                </a:solidFill>
              </a:rPr>
              <a:t>Diagnostika: sérologie </a:t>
            </a:r>
            <a:r>
              <a:rPr lang="cs-CZ" altLang="cs-CZ" sz="1600" dirty="0" err="1">
                <a:solidFill>
                  <a:srgbClr val="0000DC"/>
                </a:solidFill>
              </a:rPr>
              <a:t>IgM</a:t>
            </a:r>
            <a:r>
              <a:rPr lang="cs-CZ" altLang="cs-CZ" sz="1600" dirty="0">
                <a:solidFill>
                  <a:srgbClr val="0000DC"/>
                </a:solidFill>
              </a:rPr>
              <a:t>, detekce antigenu </a:t>
            </a:r>
            <a:r>
              <a:rPr lang="cs-CZ" altLang="cs-CZ" sz="1600" dirty="0" err="1">
                <a:solidFill>
                  <a:srgbClr val="0000DC"/>
                </a:solidFill>
              </a:rPr>
              <a:t>HDAg</a:t>
            </a:r>
            <a:r>
              <a:rPr lang="cs-CZ" altLang="cs-CZ" sz="1600" dirty="0">
                <a:solidFill>
                  <a:srgbClr val="0000DC"/>
                </a:solidFill>
              </a:rPr>
              <a:t>, virové RNA pomocí Real-</a:t>
            </a:r>
            <a:r>
              <a:rPr lang="cs-CZ" altLang="cs-CZ" sz="1600" dirty="0" err="1">
                <a:solidFill>
                  <a:srgbClr val="0000DC"/>
                </a:solidFill>
              </a:rPr>
              <a:t>time</a:t>
            </a:r>
            <a:r>
              <a:rPr lang="cs-CZ" altLang="cs-CZ" sz="1600" dirty="0">
                <a:solidFill>
                  <a:srgbClr val="0000DC"/>
                </a:solidFill>
              </a:rPr>
              <a:t> PCR </a:t>
            </a:r>
          </a:p>
          <a:p>
            <a:r>
              <a:rPr lang="cs-CZ" altLang="cs-CZ" sz="1600" dirty="0">
                <a:solidFill>
                  <a:srgbClr val="0000DC"/>
                </a:solidFill>
              </a:rPr>
              <a:t>Prevence: vakcína proti HBV chrání proti HDV </a:t>
            </a:r>
          </a:p>
          <a:p>
            <a:endParaRPr lang="cs-CZ" altLang="cs-CZ" sz="1600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6546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 noChangeArrowheads="1"/>
          </p:cNvSpPr>
          <p:nvPr>
            <p:ph type="title" idx="4294967295"/>
          </p:nvPr>
        </p:nvSpPr>
        <p:spPr>
          <a:xfrm>
            <a:off x="3552666" y="390249"/>
            <a:ext cx="3770924" cy="524151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altLang="cs-CZ" sz="3200" dirty="0"/>
              <a:t>Virová hepatitida E</a:t>
            </a:r>
          </a:p>
        </p:txBody>
      </p:sp>
      <p:sp>
        <p:nvSpPr>
          <p:cNvPr id="54275" name="Zástupný symbol pro obsah 2"/>
          <p:cNvSpPr>
            <a:spLocks noGrp="1" noChangeArrowheads="1"/>
          </p:cNvSpPr>
          <p:nvPr>
            <p:ph idx="4294967295"/>
          </p:nvPr>
        </p:nvSpPr>
        <p:spPr>
          <a:xfrm>
            <a:off x="1107347" y="1205365"/>
            <a:ext cx="9336947" cy="5400675"/>
          </a:xfrm>
        </p:spPr>
        <p:txBody>
          <a:bodyPr/>
          <a:lstStyle/>
          <a:p>
            <a:r>
              <a:rPr lang="cs-CZ" altLang="cs-CZ" sz="1600" dirty="0">
                <a:solidFill>
                  <a:srgbClr val="0000DC"/>
                </a:solidFill>
              </a:rPr>
              <a:t>Výskyt především v endemických zemích (Asie, Afrika, latinská Amerika)</a:t>
            </a:r>
          </a:p>
          <a:p>
            <a:r>
              <a:rPr lang="cs-CZ" altLang="cs-CZ" sz="1600" dirty="0">
                <a:solidFill>
                  <a:srgbClr val="0000DC"/>
                </a:solidFill>
              </a:rPr>
              <a:t>Přenos: primárně fekálně-orální přenos (stejně jako </a:t>
            </a:r>
            <a:r>
              <a:rPr lang="cs-CZ" altLang="cs-CZ" sz="1600" dirty="0" err="1">
                <a:solidFill>
                  <a:srgbClr val="0000DC"/>
                </a:solidFill>
              </a:rPr>
              <a:t>hepA</a:t>
            </a:r>
            <a:r>
              <a:rPr lang="cs-CZ" altLang="cs-CZ" sz="1600" dirty="0">
                <a:solidFill>
                  <a:srgbClr val="0000DC"/>
                </a:solidFill>
              </a:rPr>
              <a:t>), často kontaminovaná voda, vertikální přenos intrauterinně při virémii matky nebo ascendentně (ze stolice přes porodní  cesty na plod) - vysoká pravděpodobnost potratu nebo porodu mrtvého dítěte, </a:t>
            </a:r>
            <a:r>
              <a:rPr lang="cs-CZ" altLang="cs-CZ" sz="1600" dirty="0" err="1">
                <a:solidFill>
                  <a:srgbClr val="0000DC"/>
                </a:solidFill>
              </a:rPr>
              <a:t>zoonotický</a:t>
            </a:r>
            <a:r>
              <a:rPr lang="cs-CZ" altLang="cs-CZ" sz="1600" dirty="0">
                <a:solidFill>
                  <a:srgbClr val="0000DC"/>
                </a:solidFill>
              </a:rPr>
              <a:t> potenciál (alimentární přenos tepelně neupravené maso-divoká prasata, lovná zvěř)</a:t>
            </a:r>
          </a:p>
          <a:p>
            <a:r>
              <a:rPr lang="cs-CZ" altLang="cs-CZ" sz="1600" dirty="0">
                <a:solidFill>
                  <a:srgbClr val="0000DC"/>
                </a:solidFill>
              </a:rPr>
              <a:t>Klinicky významné 4 genotypy</a:t>
            </a:r>
          </a:p>
          <a:p>
            <a:endParaRPr lang="cs-CZ" altLang="cs-CZ" sz="1600" dirty="0">
              <a:solidFill>
                <a:srgbClr val="0000DC"/>
              </a:solidFill>
            </a:endParaRPr>
          </a:p>
          <a:p>
            <a:r>
              <a:rPr lang="cs-CZ" altLang="cs-CZ" sz="1600" dirty="0">
                <a:solidFill>
                  <a:srgbClr val="0000DC"/>
                </a:solidFill>
              </a:rPr>
              <a:t>Genotypy 1 a 2: výhradně lidské (</a:t>
            </a:r>
            <a:r>
              <a:rPr lang="cs-CZ" altLang="cs-CZ" sz="1600" dirty="0" err="1">
                <a:solidFill>
                  <a:srgbClr val="0000DC"/>
                </a:solidFill>
              </a:rPr>
              <a:t>kontamin</a:t>
            </a:r>
            <a:r>
              <a:rPr lang="cs-CZ" altLang="cs-CZ" sz="1600" dirty="0">
                <a:solidFill>
                  <a:srgbClr val="0000DC"/>
                </a:solidFill>
              </a:rPr>
              <a:t>. voda)</a:t>
            </a:r>
          </a:p>
          <a:p>
            <a:r>
              <a:rPr lang="cs-CZ" altLang="cs-CZ" sz="1600" dirty="0">
                <a:solidFill>
                  <a:srgbClr val="0000DC"/>
                </a:solidFill>
              </a:rPr>
              <a:t>Genotypy 3 a 4: lidské i zvířecí (syrové nebo nedostatečně tepelně opracované vepřové maso, zvěřina) – </a:t>
            </a:r>
            <a:r>
              <a:rPr lang="cs-CZ" altLang="cs-CZ" sz="1600" dirty="0" err="1">
                <a:solidFill>
                  <a:srgbClr val="0000DC"/>
                </a:solidFill>
              </a:rPr>
              <a:t>zoonotický</a:t>
            </a:r>
            <a:r>
              <a:rPr lang="cs-CZ" altLang="cs-CZ" sz="1600" dirty="0">
                <a:solidFill>
                  <a:srgbClr val="0000DC"/>
                </a:solidFill>
              </a:rPr>
              <a:t> přenos</a:t>
            </a:r>
          </a:p>
          <a:p>
            <a:endParaRPr lang="cs-CZ" altLang="cs-CZ" sz="1600" dirty="0">
              <a:solidFill>
                <a:srgbClr val="0000DC"/>
              </a:solidFill>
            </a:endParaRPr>
          </a:p>
          <a:p>
            <a:r>
              <a:rPr lang="cs-CZ" altLang="cs-CZ" sz="1600" dirty="0">
                <a:solidFill>
                  <a:srgbClr val="0000DC"/>
                </a:solidFill>
              </a:rPr>
              <a:t>V ČR původně importovaná nákaza, dnes již případy bez cestovatelské anamnézy, </a:t>
            </a:r>
          </a:p>
          <a:p>
            <a:r>
              <a:rPr lang="cs-CZ" altLang="cs-CZ" sz="1600" dirty="0">
                <a:solidFill>
                  <a:srgbClr val="0000DC"/>
                </a:solidFill>
              </a:rPr>
              <a:t>Hlášeno asi 100 případů ročně</a:t>
            </a:r>
          </a:p>
          <a:p>
            <a:r>
              <a:rPr lang="cs-CZ" altLang="cs-CZ" sz="1600" dirty="0">
                <a:solidFill>
                  <a:srgbClr val="0000DC"/>
                </a:solidFill>
              </a:rPr>
              <a:t>Klinický obraz: genotypy 1 a 2 zpravidla závažnější průběh</a:t>
            </a:r>
          </a:p>
          <a:p>
            <a:r>
              <a:rPr lang="cs-CZ" altLang="cs-CZ" sz="1600" dirty="0">
                <a:solidFill>
                  <a:srgbClr val="0000DC"/>
                </a:solidFill>
              </a:rPr>
              <a:t>Diagnostika: anti-HEV </a:t>
            </a:r>
            <a:r>
              <a:rPr lang="cs-CZ" altLang="cs-CZ" sz="1600" dirty="0" err="1">
                <a:solidFill>
                  <a:srgbClr val="0000DC"/>
                </a:solidFill>
              </a:rPr>
              <a:t>IgM</a:t>
            </a:r>
            <a:r>
              <a:rPr lang="cs-CZ" altLang="cs-CZ" sz="1600" dirty="0">
                <a:solidFill>
                  <a:srgbClr val="0000DC"/>
                </a:solidFill>
              </a:rPr>
              <a:t> (pozor na falešnou pozitivitu u diagnostických </a:t>
            </a:r>
            <a:r>
              <a:rPr lang="cs-CZ" altLang="cs-CZ" sz="1600" dirty="0" err="1">
                <a:solidFill>
                  <a:srgbClr val="0000DC"/>
                </a:solidFill>
              </a:rPr>
              <a:t>kitů</a:t>
            </a:r>
            <a:r>
              <a:rPr lang="cs-CZ" altLang="cs-CZ" sz="1600" dirty="0">
                <a:solidFill>
                  <a:srgbClr val="0000DC"/>
                </a:solidFill>
              </a:rPr>
              <a:t>)</a:t>
            </a:r>
          </a:p>
          <a:p>
            <a:r>
              <a:rPr lang="cs-CZ" altLang="cs-CZ" sz="1600" dirty="0">
                <a:solidFill>
                  <a:srgbClr val="0000DC"/>
                </a:solidFill>
              </a:rPr>
              <a:t>Prognóza: infekce nepřechází do chronicity</a:t>
            </a:r>
          </a:p>
          <a:p>
            <a:r>
              <a:rPr lang="cs-CZ" altLang="cs-CZ" sz="1600" dirty="0">
                <a:solidFill>
                  <a:srgbClr val="0000DC"/>
                </a:solidFill>
              </a:rPr>
              <a:t>Nebezpečí ve 3. trimestru těhotenství - 20% letalita matky</a:t>
            </a:r>
          </a:p>
          <a:p>
            <a:r>
              <a:rPr lang="cs-CZ" altLang="cs-CZ" sz="1600" dirty="0">
                <a:solidFill>
                  <a:srgbClr val="0000DC"/>
                </a:solidFill>
              </a:rPr>
              <a:t>Prevence: vakcína nedostupná, konzumace nezávadné vody a potravin (tepelně opracované maso)</a:t>
            </a:r>
          </a:p>
          <a:p>
            <a:endParaRPr lang="cs-CZ" altLang="cs-CZ" sz="1600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586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268414"/>
            <a:ext cx="849630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Obdélník 1"/>
          <p:cNvSpPr>
            <a:spLocks noChangeArrowheads="1"/>
          </p:cNvSpPr>
          <p:nvPr/>
        </p:nvSpPr>
        <p:spPr bwMode="auto">
          <a:xfrm>
            <a:off x="3216276" y="523876"/>
            <a:ext cx="6119813" cy="4619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cs-CZ" sz="2400" dirty="0">
                <a:solidFill>
                  <a:srgbClr val="0000DC"/>
                </a:solidFill>
              </a:rPr>
              <a:t>Akutní virová hepatitida E v </a:t>
            </a:r>
            <a:r>
              <a:rPr lang="cs-CZ" altLang="cs-CZ" sz="2400" dirty="0">
                <a:solidFill>
                  <a:srgbClr val="0000DC"/>
                </a:solidFill>
              </a:rPr>
              <a:t>Č</a:t>
            </a:r>
            <a:r>
              <a:rPr lang="pt-BR" altLang="cs-CZ" sz="2400" dirty="0">
                <a:solidFill>
                  <a:srgbClr val="0000DC"/>
                </a:solidFill>
              </a:rPr>
              <a:t>R 1997–2013</a:t>
            </a:r>
            <a:endParaRPr lang="cs-CZ" altLang="cs-CZ" sz="2400" dirty="0">
              <a:solidFill>
                <a:srgbClr val="0000DC"/>
              </a:solidFill>
            </a:endParaRPr>
          </a:p>
        </p:txBody>
      </p:sp>
      <p:sp>
        <p:nvSpPr>
          <p:cNvPr id="55300" name="TextovéPole 3"/>
          <p:cNvSpPr txBox="1">
            <a:spLocks noChangeArrowheads="1"/>
          </p:cNvSpPr>
          <p:nvPr/>
        </p:nvSpPr>
        <p:spPr bwMode="auto">
          <a:xfrm>
            <a:off x="9251951" y="6205539"/>
            <a:ext cx="1008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EPIDAT</a:t>
            </a:r>
          </a:p>
        </p:txBody>
      </p:sp>
    </p:spTree>
    <p:extLst>
      <p:ext uri="{BB962C8B-B14F-4D97-AF65-F5344CB8AC3E}">
        <p14:creationId xmlns:p14="http://schemas.microsoft.com/office/powerpoint/2010/main" val="1975199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 noChangeArrowheads="1"/>
          </p:cNvSpPr>
          <p:nvPr>
            <p:ph type="title"/>
          </p:nvPr>
        </p:nvSpPr>
        <p:spPr>
          <a:xfrm>
            <a:off x="1971539" y="0"/>
            <a:ext cx="8064500" cy="576262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altLang="cs-CZ" sz="3200">
                <a:solidFill>
                  <a:srgbClr val="0000FF"/>
                </a:solidFill>
              </a:rPr>
              <a:t>Herpes simplex 1, 2</a:t>
            </a:r>
          </a:p>
        </p:txBody>
      </p:sp>
      <p:sp>
        <p:nvSpPr>
          <p:cNvPr id="6147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199526" y="288131"/>
            <a:ext cx="12323400" cy="5761038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1800" dirty="0">
                <a:solidFill>
                  <a:srgbClr val="0000DC"/>
                </a:solidFill>
              </a:rPr>
              <a:t>velmi rozšířené onemocnění s mnohotvárným klinickým obrazem (od vezikul až po zánět mozku)</a:t>
            </a:r>
          </a:p>
          <a:p>
            <a:pPr marL="0" indent="0">
              <a:buNone/>
            </a:pPr>
            <a:r>
              <a:rPr lang="cs-CZ" altLang="cs-CZ" sz="1600" dirty="0" err="1">
                <a:solidFill>
                  <a:srgbClr val="0000DC"/>
                </a:solidFill>
              </a:rPr>
              <a:t>Primoinfekce</a:t>
            </a:r>
            <a:r>
              <a:rPr lang="cs-CZ" altLang="cs-CZ" sz="1600" dirty="0">
                <a:solidFill>
                  <a:srgbClr val="0000DC"/>
                </a:solidFill>
              </a:rPr>
              <a:t> - replikace virů v místě zánětlivých změn a následná migrace viru do regionálních nervových ganglií, kde viru </a:t>
            </a:r>
            <a:r>
              <a:rPr lang="cs-CZ" altLang="cs-CZ" sz="1600" dirty="0" err="1">
                <a:solidFill>
                  <a:srgbClr val="0000DC"/>
                </a:solidFill>
              </a:rPr>
              <a:t>perzistuje</a:t>
            </a:r>
            <a:r>
              <a:rPr lang="cs-CZ" altLang="cs-CZ" sz="1600" dirty="0">
                <a:solidFill>
                  <a:srgbClr val="0000DC"/>
                </a:solidFill>
              </a:rPr>
              <a:t> celoživotně. Při reaktivaci (translokace viru do periferie 1cm/hod.). Při diseminaci krevní cestou vznikají hemoragické nekrózy v játrech, plicích nebo mozku.</a:t>
            </a:r>
          </a:p>
          <a:p>
            <a:pPr marL="0" indent="0"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Přenos: kapénkově, přímo kontaktem (sekrety nemocných a nosičů) nebo kontaminovanými prsty, případně předměty, HSV-2 pohlavním stykem nebo perinatálně </a:t>
            </a:r>
          </a:p>
          <a:p>
            <a:pPr marL="0" indent="0"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Inkubační doba: 2-12 dní (u genitální formy 2-7 dnů)</a:t>
            </a:r>
          </a:p>
          <a:p>
            <a:pPr marL="0" indent="0"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Klinický obraz: u 90% osob proběhne </a:t>
            </a:r>
            <a:r>
              <a:rPr lang="cs-CZ" altLang="cs-CZ" sz="1600" dirty="0" err="1">
                <a:solidFill>
                  <a:srgbClr val="0000DC"/>
                </a:solidFill>
              </a:rPr>
              <a:t>primoinfekce</a:t>
            </a:r>
            <a:r>
              <a:rPr lang="cs-CZ" altLang="cs-CZ" sz="1600" dirty="0">
                <a:solidFill>
                  <a:srgbClr val="0000DC"/>
                </a:solidFill>
              </a:rPr>
              <a:t> asymptomaticky, jinak: </a:t>
            </a:r>
          </a:p>
          <a:p>
            <a:pPr marL="0" indent="0">
              <a:buNone/>
            </a:pPr>
            <a:r>
              <a:rPr lang="cs-CZ" altLang="cs-CZ" sz="1600" b="1" dirty="0">
                <a:solidFill>
                  <a:srgbClr val="0000DC"/>
                </a:solidFill>
              </a:rPr>
              <a:t>1. herpetická </a:t>
            </a:r>
            <a:r>
              <a:rPr lang="cs-CZ" altLang="cs-CZ" sz="1600" b="1" dirty="0" err="1">
                <a:solidFill>
                  <a:srgbClr val="0000DC"/>
                </a:solidFill>
              </a:rPr>
              <a:t>gingivostomatitida</a:t>
            </a:r>
            <a:r>
              <a:rPr lang="cs-CZ" altLang="cs-CZ" sz="1600" dirty="0">
                <a:solidFill>
                  <a:srgbClr val="0000DC"/>
                </a:solidFill>
              </a:rPr>
              <a:t> (malé děti-prvotní setkání s herpetickou infekcí) – horečka, bolestivé puchýřky na sliznici dutiny ústní, </a:t>
            </a:r>
            <a:r>
              <a:rPr lang="cs-CZ" altLang="cs-CZ" sz="1600" dirty="0" err="1">
                <a:solidFill>
                  <a:srgbClr val="0000DC"/>
                </a:solidFill>
              </a:rPr>
              <a:t>hypersalivace</a:t>
            </a:r>
            <a:r>
              <a:rPr lang="cs-CZ" altLang="cs-CZ" sz="1600" dirty="0">
                <a:solidFill>
                  <a:srgbClr val="0000DC"/>
                </a:solidFill>
              </a:rPr>
              <a:t>, regionální lymfadenitida; - opakovaná infekce herpes </a:t>
            </a:r>
            <a:r>
              <a:rPr lang="cs-CZ" altLang="cs-CZ" sz="1600" dirty="0" err="1">
                <a:solidFill>
                  <a:srgbClr val="0000DC"/>
                </a:solidFill>
              </a:rPr>
              <a:t>labialis</a:t>
            </a:r>
            <a:r>
              <a:rPr lang="cs-CZ" altLang="cs-CZ" sz="1600" dirty="0">
                <a:solidFill>
                  <a:srgbClr val="0000DC"/>
                </a:solidFill>
              </a:rPr>
              <a:t> (vezikula na rtech, nosu, tváři či zevním uchu) - nejčastější rekurentní infekce</a:t>
            </a:r>
          </a:p>
          <a:p>
            <a:pPr marL="0" indent="0">
              <a:buNone/>
            </a:pPr>
            <a:r>
              <a:rPr lang="cs-CZ" altLang="cs-CZ" sz="1600" b="1" dirty="0">
                <a:solidFill>
                  <a:srgbClr val="0000DC"/>
                </a:solidFill>
              </a:rPr>
              <a:t>2. </a:t>
            </a:r>
            <a:r>
              <a:rPr lang="cs-CZ" altLang="cs-CZ" sz="1600" b="1" dirty="0" err="1">
                <a:solidFill>
                  <a:srgbClr val="0000DC"/>
                </a:solidFill>
              </a:rPr>
              <a:t>tonzilofaryngitida</a:t>
            </a:r>
            <a:r>
              <a:rPr lang="cs-CZ" altLang="cs-CZ" sz="1600" dirty="0">
                <a:solidFill>
                  <a:srgbClr val="0000DC"/>
                </a:solidFill>
              </a:rPr>
              <a:t> (u adolescentů)</a:t>
            </a:r>
          </a:p>
          <a:p>
            <a:pPr marL="0" indent="0">
              <a:buNone/>
            </a:pPr>
            <a:r>
              <a:rPr lang="cs-CZ" altLang="cs-CZ" sz="1600" b="1" dirty="0">
                <a:solidFill>
                  <a:srgbClr val="0000DC"/>
                </a:solidFill>
              </a:rPr>
              <a:t>3. herpetická </a:t>
            </a:r>
            <a:r>
              <a:rPr lang="cs-CZ" altLang="cs-CZ" sz="1600" b="1" dirty="0" err="1">
                <a:solidFill>
                  <a:srgbClr val="0000DC"/>
                </a:solidFill>
              </a:rPr>
              <a:t>keratokonjuktivitida</a:t>
            </a:r>
            <a:r>
              <a:rPr lang="cs-CZ" altLang="cs-CZ" sz="1600" dirty="0">
                <a:solidFill>
                  <a:srgbClr val="0000DC"/>
                </a:solidFill>
              </a:rPr>
              <a:t>  - výsev puchýřků na víčkách a okolní kůži s lymfadenopatií, až ulcerace nebo perforace rohovky, progresivní a akutní nekróza sítnice, oční herpes infekce je významnou příčinou ztráty zraku nebo redukce zraku v rozvojových zemích</a:t>
            </a:r>
          </a:p>
          <a:p>
            <a:pPr marL="0" indent="0">
              <a:buNone/>
            </a:pPr>
            <a:endParaRPr lang="cs-CZ" altLang="cs-CZ" sz="1600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7479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 noChangeArrowheads="1"/>
          </p:cNvSpPr>
          <p:nvPr>
            <p:ph type="title" idx="4294967295"/>
          </p:nvPr>
        </p:nvSpPr>
        <p:spPr>
          <a:xfrm>
            <a:off x="4441898" y="315447"/>
            <a:ext cx="2562909" cy="675153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altLang="cs-CZ" dirty="0"/>
              <a:t>hepatitidy</a:t>
            </a:r>
          </a:p>
        </p:txBody>
      </p:sp>
      <p:sp>
        <p:nvSpPr>
          <p:cNvPr id="56323" name="Zástupný symbol pro obsah 2"/>
          <p:cNvSpPr>
            <a:spLocks noGrp="1" noChangeArrowheads="1"/>
          </p:cNvSpPr>
          <p:nvPr>
            <p:ph idx="4294967295"/>
          </p:nvPr>
        </p:nvSpPr>
        <p:spPr>
          <a:xfrm>
            <a:off x="1476463" y="1391771"/>
            <a:ext cx="9106177" cy="4525962"/>
          </a:xfrm>
        </p:spPr>
        <p:txBody>
          <a:bodyPr/>
          <a:lstStyle/>
          <a:p>
            <a:r>
              <a:rPr lang="cs-CZ" altLang="cs-CZ" sz="1600" b="1" dirty="0">
                <a:solidFill>
                  <a:srgbClr val="0000DC"/>
                </a:solidFill>
              </a:rPr>
              <a:t>Klinický obraz virových hepatitid:</a:t>
            </a:r>
          </a:p>
          <a:p>
            <a:pPr>
              <a:buFontTx/>
              <a:buAutoNum type="arabicPeriod"/>
            </a:pPr>
            <a:r>
              <a:rPr lang="cs-CZ" altLang="cs-CZ" sz="1600" dirty="0">
                <a:solidFill>
                  <a:srgbClr val="0000DC"/>
                </a:solidFill>
              </a:rPr>
              <a:t> </a:t>
            </a:r>
            <a:r>
              <a:rPr lang="cs-CZ" altLang="cs-CZ" sz="1600" dirty="0" err="1">
                <a:solidFill>
                  <a:srgbClr val="0000DC"/>
                </a:solidFill>
              </a:rPr>
              <a:t>chřipkovité</a:t>
            </a:r>
            <a:r>
              <a:rPr lang="cs-CZ" altLang="cs-CZ" sz="1600" dirty="0">
                <a:solidFill>
                  <a:srgbClr val="0000DC"/>
                </a:solidFill>
              </a:rPr>
              <a:t> projevy (HBV)</a:t>
            </a:r>
          </a:p>
          <a:p>
            <a:pPr>
              <a:buFontTx/>
              <a:buAutoNum type="arabicPeriod"/>
            </a:pPr>
            <a:r>
              <a:rPr lang="cs-CZ" altLang="cs-CZ" sz="1600" dirty="0">
                <a:solidFill>
                  <a:srgbClr val="0000DC"/>
                </a:solidFill>
              </a:rPr>
              <a:t> gastrointestinální projevy (HAV)</a:t>
            </a:r>
          </a:p>
          <a:p>
            <a:pPr>
              <a:buFontTx/>
              <a:buAutoNum type="arabicPeriod"/>
            </a:pPr>
            <a:r>
              <a:rPr lang="cs-CZ" altLang="cs-CZ" sz="1600" dirty="0">
                <a:solidFill>
                  <a:srgbClr val="0000DC"/>
                </a:solidFill>
              </a:rPr>
              <a:t> kloubní projevy (HBV)</a:t>
            </a:r>
          </a:p>
          <a:p>
            <a:pPr>
              <a:buFontTx/>
              <a:buAutoNum type="arabicPeriod"/>
            </a:pPr>
            <a:r>
              <a:rPr lang="cs-CZ" altLang="cs-CZ" sz="1600" dirty="0">
                <a:solidFill>
                  <a:srgbClr val="0000DC"/>
                </a:solidFill>
              </a:rPr>
              <a:t> kožní projevy - </a:t>
            </a:r>
            <a:r>
              <a:rPr lang="cs-CZ" altLang="cs-CZ" sz="1600" dirty="0" err="1">
                <a:solidFill>
                  <a:srgbClr val="0000DC"/>
                </a:solidFill>
              </a:rPr>
              <a:t>exantém</a:t>
            </a:r>
            <a:r>
              <a:rPr lang="cs-CZ" altLang="cs-CZ" sz="1600" dirty="0">
                <a:solidFill>
                  <a:srgbClr val="0000DC"/>
                </a:solidFill>
              </a:rPr>
              <a:t>, purpura (HBV)</a:t>
            </a:r>
          </a:p>
          <a:p>
            <a:pPr>
              <a:buFontTx/>
              <a:buAutoNum type="arabicPeriod"/>
            </a:pPr>
            <a:r>
              <a:rPr lang="cs-CZ" altLang="cs-CZ" sz="1600" dirty="0">
                <a:solidFill>
                  <a:srgbClr val="0000DC"/>
                </a:solidFill>
              </a:rPr>
              <a:t> nervové projevy (bolest hlavy, neuritida, polyneuritida)</a:t>
            </a:r>
          </a:p>
          <a:p>
            <a:pPr>
              <a:buFontTx/>
              <a:buAutoNum type="arabicPeriod"/>
            </a:pPr>
            <a:endParaRPr lang="cs-CZ" altLang="cs-CZ" sz="1600" dirty="0">
              <a:solidFill>
                <a:srgbClr val="0000DC"/>
              </a:solidFill>
            </a:endParaRPr>
          </a:p>
          <a:p>
            <a:r>
              <a:rPr lang="cs-CZ" altLang="cs-CZ" sz="1600" b="1" dirty="0">
                <a:solidFill>
                  <a:srgbClr val="0000DC"/>
                </a:solidFill>
              </a:rPr>
              <a:t>Klinické formy virových hepatitid:</a:t>
            </a:r>
          </a:p>
          <a:p>
            <a:r>
              <a:rPr lang="cs-CZ" altLang="cs-CZ" sz="1600" dirty="0">
                <a:solidFill>
                  <a:srgbClr val="0000DC"/>
                </a:solidFill>
              </a:rPr>
              <a:t>1) asymptomatická (všechny typy)</a:t>
            </a:r>
          </a:p>
          <a:p>
            <a:r>
              <a:rPr lang="cs-CZ" altLang="cs-CZ" sz="1600" dirty="0">
                <a:solidFill>
                  <a:srgbClr val="0000DC"/>
                </a:solidFill>
              </a:rPr>
              <a:t>2) </a:t>
            </a:r>
            <a:r>
              <a:rPr lang="cs-CZ" altLang="cs-CZ" sz="1600" dirty="0" err="1">
                <a:solidFill>
                  <a:srgbClr val="0000DC"/>
                </a:solidFill>
              </a:rPr>
              <a:t>anikterická</a:t>
            </a:r>
            <a:r>
              <a:rPr lang="cs-CZ" altLang="cs-CZ" sz="1600" dirty="0">
                <a:solidFill>
                  <a:srgbClr val="0000DC"/>
                </a:solidFill>
              </a:rPr>
              <a:t> (HBV, HCV)</a:t>
            </a:r>
          </a:p>
          <a:p>
            <a:r>
              <a:rPr lang="cs-CZ" altLang="cs-CZ" sz="1600" dirty="0">
                <a:solidFill>
                  <a:srgbClr val="0000DC"/>
                </a:solidFill>
              </a:rPr>
              <a:t>3) ikterická (HAV, HBV)</a:t>
            </a:r>
          </a:p>
          <a:p>
            <a:r>
              <a:rPr lang="cs-CZ" altLang="cs-CZ" sz="1600" dirty="0">
                <a:solidFill>
                  <a:srgbClr val="0000DC"/>
                </a:solidFill>
              </a:rPr>
              <a:t>4) </a:t>
            </a:r>
            <a:r>
              <a:rPr lang="cs-CZ" altLang="cs-CZ" sz="1600" dirty="0" err="1">
                <a:solidFill>
                  <a:srgbClr val="0000DC"/>
                </a:solidFill>
              </a:rPr>
              <a:t>Cholestatická</a:t>
            </a:r>
            <a:r>
              <a:rPr lang="cs-CZ" altLang="cs-CZ" sz="1600" dirty="0">
                <a:solidFill>
                  <a:srgbClr val="0000DC"/>
                </a:solidFill>
              </a:rPr>
              <a:t> (</a:t>
            </a:r>
            <a:r>
              <a:rPr lang="cs-CZ" altLang="cs-CZ" sz="1600" dirty="0" err="1">
                <a:solidFill>
                  <a:srgbClr val="0000DC"/>
                </a:solidFill>
              </a:rPr>
              <a:t>intrahepatální</a:t>
            </a:r>
            <a:r>
              <a:rPr lang="cs-CZ" altLang="cs-CZ" sz="1600" dirty="0">
                <a:solidFill>
                  <a:srgbClr val="0000DC"/>
                </a:solidFill>
              </a:rPr>
              <a:t> cholestáza-HBV, HCV) – po transplantaci jater</a:t>
            </a:r>
          </a:p>
          <a:p>
            <a:r>
              <a:rPr lang="cs-CZ" altLang="cs-CZ" sz="1600" dirty="0">
                <a:solidFill>
                  <a:srgbClr val="0000DC"/>
                </a:solidFill>
              </a:rPr>
              <a:t>5) Fulminantní hepatitida – vede k jaternímu selhání, nejtěžší průběh, nutná transplantace jater (HBV/HDV, HCV)</a:t>
            </a:r>
          </a:p>
        </p:txBody>
      </p:sp>
    </p:spTree>
    <p:extLst>
      <p:ext uri="{BB962C8B-B14F-4D97-AF65-F5344CB8AC3E}">
        <p14:creationId xmlns:p14="http://schemas.microsoft.com/office/powerpoint/2010/main" val="6256245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/>
          <p:cNvSpPr>
            <a:spLocks noGrp="1" noChangeArrowheads="1"/>
          </p:cNvSpPr>
          <p:nvPr>
            <p:ph type="title" idx="4294967295"/>
          </p:nvPr>
        </p:nvSpPr>
        <p:spPr>
          <a:xfrm>
            <a:off x="3186026" y="276837"/>
            <a:ext cx="5135853" cy="545284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cs-CZ" altLang="cs-CZ" sz="3200" dirty="0">
                <a:solidFill>
                  <a:srgbClr val="0000DC"/>
                </a:solidFill>
              </a:rPr>
              <a:t>Infekce vyvolané </a:t>
            </a:r>
            <a:r>
              <a:rPr lang="cs-CZ" altLang="cs-CZ" sz="3200" dirty="0" err="1">
                <a:solidFill>
                  <a:srgbClr val="0000DC"/>
                </a:solidFill>
              </a:rPr>
              <a:t>rhinoviry</a:t>
            </a:r>
            <a:endParaRPr lang="cs-CZ" altLang="cs-CZ" sz="3200" dirty="0">
              <a:solidFill>
                <a:srgbClr val="0000DC"/>
              </a:solidFill>
            </a:endParaRPr>
          </a:p>
        </p:txBody>
      </p:sp>
      <p:sp>
        <p:nvSpPr>
          <p:cNvPr id="57347" name="Zástupný symbol pro obsah 2"/>
          <p:cNvSpPr>
            <a:spLocks noGrp="1" noChangeArrowheads="1"/>
          </p:cNvSpPr>
          <p:nvPr>
            <p:ph idx="4294967295"/>
          </p:nvPr>
        </p:nvSpPr>
        <p:spPr>
          <a:xfrm>
            <a:off x="1224793" y="1329350"/>
            <a:ext cx="9257645" cy="512178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skupina virů, které způsobují záněty horních dýchacích cest včetně rýmy (100 sérotypů)</a:t>
            </a:r>
          </a:p>
          <a:p>
            <a:pPr eaLnBrk="1" hangingPunct="1">
              <a:buFontTx/>
              <a:buNone/>
            </a:pPr>
            <a:r>
              <a:rPr lang="en-US" altLang="cs-CZ" sz="1600" b="1" dirty="0">
                <a:solidFill>
                  <a:srgbClr val="0000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cs-CZ" altLang="cs-CZ" sz="1600" b="1" dirty="0" err="1">
                <a:solidFill>
                  <a:srgbClr val="0000DC"/>
                </a:solidFill>
              </a:rPr>
              <a:t>The</a:t>
            </a:r>
            <a:r>
              <a:rPr lang="cs-CZ" altLang="cs-CZ" sz="1600" b="1" dirty="0">
                <a:solidFill>
                  <a:srgbClr val="0000DC"/>
                </a:solidFill>
              </a:rPr>
              <a:t> </a:t>
            </a:r>
            <a:r>
              <a:rPr lang="cs-CZ" altLang="cs-CZ" sz="1600" b="1" dirty="0" err="1">
                <a:solidFill>
                  <a:srgbClr val="0000DC"/>
                </a:solidFill>
              </a:rPr>
              <a:t>common</a:t>
            </a:r>
            <a:r>
              <a:rPr lang="cs-CZ" altLang="cs-CZ" sz="1600" b="1" dirty="0">
                <a:solidFill>
                  <a:srgbClr val="0000DC"/>
                </a:solidFill>
              </a:rPr>
              <a:t> </a:t>
            </a:r>
            <a:r>
              <a:rPr lang="cs-CZ" altLang="cs-CZ" sz="1600" b="1" dirty="0" err="1">
                <a:solidFill>
                  <a:srgbClr val="0000DC"/>
                </a:solidFill>
              </a:rPr>
              <a:t>cold</a:t>
            </a:r>
            <a:r>
              <a:rPr lang="en-US" altLang="cs-CZ" sz="1600" b="1" dirty="0">
                <a:solidFill>
                  <a:srgbClr val="0000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endParaRPr lang="cs-CZ" altLang="cs-CZ" sz="1600" b="1" dirty="0">
              <a:solidFill>
                <a:srgbClr val="0000DC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vysoká kontagiozita, rychlá replikace, velké množství ve vodnatém sekretu z nosu</a:t>
            </a:r>
          </a:p>
          <a:p>
            <a:pPr eaLnBrk="1" hangingPunct="1">
              <a:buFontTx/>
              <a:buNone/>
            </a:pPr>
            <a:r>
              <a:rPr lang="cs-CZ" altLang="cs-CZ" sz="1600" dirty="0" err="1">
                <a:solidFill>
                  <a:srgbClr val="0000DC"/>
                </a:solidFill>
              </a:rPr>
              <a:t>rhinovirům</a:t>
            </a:r>
            <a:r>
              <a:rPr lang="cs-CZ" altLang="cs-CZ" sz="1600" dirty="0">
                <a:solidFill>
                  <a:srgbClr val="0000DC"/>
                </a:solidFill>
              </a:rPr>
              <a:t> vyhovuje teplota 33-35°C vlhko (nosní sliznice), teplota 37°C </a:t>
            </a:r>
            <a:r>
              <a:rPr lang="cs-CZ" altLang="cs-CZ" sz="1600" dirty="0" err="1">
                <a:solidFill>
                  <a:srgbClr val="0000DC"/>
                </a:solidFill>
              </a:rPr>
              <a:t>rhinoviry</a:t>
            </a:r>
            <a:r>
              <a:rPr lang="cs-CZ" altLang="cs-CZ" sz="1600" dirty="0">
                <a:solidFill>
                  <a:srgbClr val="0000DC"/>
                </a:solidFill>
              </a:rPr>
              <a:t> ničí</a:t>
            </a:r>
          </a:p>
          <a:p>
            <a:pPr eaLnBrk="1" hangingPunct="1">
              <a:buFontTx/>
              <a:buNone/>
            </a:pPr>
            <a:endParaRPr lang="cs-CZ" altLang="cs-CZ" sz="1600" dirty="0">
              <a:solidFill>
                <a:srgbClr val="0000DC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1600" b="1" dirty="0">
                <a:solidFill>
                  <a:srgbClr val="0000DC"/>
                </a:solidFill>
              </a:rPr>
              <a:t>Inkubační doba:</a:t>
            </a:r>
            <a:r>
              <a:rPr lang="cs-CZ" altLang="cs-CZ" sz="1600" dirty="0">
                <a:solidFill>
                  <a:srgbClr val="0000DC"/>
                </a:solidFill>
              </a:rPr>
              <a:t> od několika hodin až po dny</a:t>
            </a:r>
          </a:p>
          <a:p>
            <a:pPr eaLnBrk="1" hangingPunct="1">
              <a:buFontTx/>
              <a:buNone/>
            </a:pPr>
            <a:endParaRPr lang="cs-CZ" altLang="cs-CZ" sz="1600" dirty="0">
              <a:solidFill>
                <a:srgbClr val="0000DC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1600" b="1" dirty="0">
                <a:solidFill>
                  <a:srgbClr val="0000DC"/>
                </a:solidFill>
              </a:rPr>
              <a:t>Přenos:</a:t>
            </a:r>
            <a:r>
              <a:rPr lang="cs-CZ" altLang="cs-CZ" sz="1600" dirty="0">
                <a:solidFill>
                  <a:srgbClr val="0000DC"/>
                </a:solidFill>
              </a:rPr>
              <a:t> kapénkově (nutné časté mytí rukou a výměna kapesníků), nejčastější vstup nosem nebo spojivkou (nikoliv ústy)</a:t>
            </a:r>
          </a:p>
          <a:p>
            <a:pPr eaLnBrk="1" hangingPunct="1">
              <a:buFontTx/>
              <a:buNone/>
            </a:pPr>
            <a:endParaRPr lang="cs-CZ" altLang="cs-CZ" sz="1600" dirty="0">
              <a:solidFill>
                <a:srgbClr val="0000DC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1600" b="1" dirty="0">
                <a:solidFill>
                  <a:srgbClr val="0000DC"/>
                </a:solidFill>
              </a:rPr>
              <a:t>Epidemiologie:</a:t>
            </a:r>
            <a:r>
              <a:rPr lang="cs-CZ" altLang="cs-CZ" sz="1600" dirty="0">
                <a:solidFill>
                  <a:srgbClr val="0000DC"/>
                </a:solidFill>
              </a:rPr>
              <a:t> sezónní výskyt - především jarní a podzimní období</a:t>
            </a:r>
          </a:p>
          <a:p>
            <a:pPr eaLnBrk="1" hangingPunct="1">
              <a:buFontTx/>
              <a:buNone/>
            </a:pPr>
            <a:endParaRPr lang="cs-CZ" altLang="cs-CZ" sz="1600" dirty="0">
              <a:solidFill>
                <a:srgbClr val="0000DC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1600" dirty="0" err="1">
                <a:solidFill>
                  <a:srgbClr val="0000DC"/>
                </a:solidFill>
              </a:rPr>
              <a:t>Rhinoviry</a:t>
            </a:r>
            <a:r>
              <a:rPr lang="cs-CZ" altLang="cs-CZ" sz="1600" dirty="0">
                <a:solidFill>
                  <a:srgbClr val="0000DC"/>
                </a:solidFill>
              </a:rPr>
              <a:t> způsobují 30-50% infekcí z nachlazení</a:t>
            </a:r>
          </a:p>
          <a:p>
            <a:pPr eaLnBrk="1" hangingPunct="1">
              <a:buFontTx/>
              <a:buNone/>
            </a:pPr>
            <a:r>
              <a:rPr lang="cs-CZ" altLang="cs-CZ" sz="1600" b="1" dirty="0">
                <a:solidFill>
                  <a:srgbClr val="0000DC"/>
                </a:solidFill>
              </a:rPr>
              <a:t>Klinický průběh:</a:t>
            </a:r>
            <a:r>
              <a:rPr lang="cs-CZ" altLang="cs-CZ" sz="1600" dirty="0">
                <a:solidFill>
                  <a:srgbClr val="0000DC"/>
                </a:solidFill>
              </a:rPr>
              <a:t> rýma, zduření respiračního epitelu se serózní sekrecí, někdy sinusitida nebo otitida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U novorozenců vzácně infekce dolních cest dýchacích (bronchiolitida)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U dospělých možnost exacerbace chronická obstrukční plicní nemoc</a:t>
            </a:r>
          </a:p>
          <a:p>
            <a:pPr eaLnBrk="1" hangingPunct="1">
              <a:buFontTx/>
              <a:buNone/>
            </a:pPr>
            <a:endParaRPr lang="cs-CZ" altLang="cs-CZ" sz="1600" dirty="0">
              <a:solidFill>
                <a:srgbClr val="0000DC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1600" b="1" dirty="0">
                <a:solidFill>
                  <a:srgbClr val="0000DC"/>
                </a:solidFill>
              </a:rPr>
              <a:t>Diagnostika:</a:t>
            </a:r>
            <a:r>
              <a:rPr lang="cs-CZ" altLang="cs-CZ" sz="1600" dirty="0">
                <a:solidFill>
                  <a:srgbClr val="0000DC"/>
                </a:solidFill>
              </a:rPr>
              <a:t> izolace viru na TK, (RT-PCR), VNT</a:t>
            </a:r>
          </a:p>
        </p:txBody>
      </p:sp>
    </p:spTree>
    <p:extLst>
      <p:ext uri="{BB962C8B-B14F-4D97-AF65-F5344CB8AC3E}">
        <p14:creationId xmlns:p14="http://schemas.microsoft.com/office/powerpoint/2010/main" val="29861528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/>
          <p:cNvSpPr>
            <a:spLocks noGrp="1" noChangeArrowheads="1"/>
          </p:cNvSpPr>
          <p:nvPr>
            <p:ph type="title" idx="4294967295"/>
          </p:nvPr>
        </p:nvSpPr>
        <p:spPr>
          <a:xfrm>
            <a:off x="2669759" y="226503"/>
            <a:ext cx="6086285" cy="528506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altLang="cs-CZ" sz="3200" dirty="0"/>
              <a:t>Infekce vyvolané </a:t>
            </a:r>
            <a:r>
              <a:rPr lang="cs-CZ" altLang="cs-CZ" sz="3200" dirty="0" err="1"/>
              <a:t>paramyxoviry</a:t>
            </a:r>
            <a:endParaRPr lang="cs-CZ" altLang="cs-CZ" sz="3200" dirty="0"/>
          </a:p>
        </p:txBody>
      </p:sp>
      <p:sp>
        <p:nvSpPr>
          <p:cNvPr id="58371" name="Zástupný symbol pro obsah 2"/>
          <p:cNvSpPr>
            <a:spLocks noGrp="1" noChangeArrowheads="1"/>
          </p:cNvSpPr>
          <p:nvPr>
            <p:ph idx="4294967295"/>
          </p:nvPr>
        </p:nvSpPr>
        <p:spPr>
          <a:xfrm>
            <a:off x="780176" y="908051"/>
            <a:ext cx="9865453" cy="5834063"/>
          </a:xfrm>
        </p:spPr>
        <p:txBody>
          <a:bodyPr/>
          <a:lstStyle/>
          <a:p>
            <a:r>
              <a:rPr lang="cs-CZ" altLang="cs-CZ" sz="1600" b="1" dirty="0">
                <a:solidFill>
                  <a:srgbClr val="0000DC"/>
                </a:solidFill>
              </a:rPr>
              <a:t>Onemocnění:</a:t>
            </a:r>
            <a:r>
              <a:rPr lang="cs-CZ" altLang="cs-CZ" sz="1600" dirty="0">
                <a:solidFill>
                  <a:srgbClr val="0000DC"/>
                </a:solidFill>
              </a:rPr>
              <a:t> </a:t>
            </a:r>
            <a:r>
              <a:rPr lang="cs-CZ" altLang="cs-CZ" sz="2400" b="1" dirty="0">
                <a:solidFill>
                  <a:srgbClr val="0000DC"/>
                </a:solidFill>
              </a:rPr>
              <a:t>spalničky</a:t>
            </a:r>
            <a:r>
              <a:rPr lang="cs-CZ" altLang="cs-CZ" sz="1600" dirty="0">
                <a:solidFill>
                  <a:srgbClr val="0000DC"/>
                </a:solidFill>
              </a:rPr>
              <a:t> (lat. </a:t>
            </a:r>
            <a:r>
              <a:rPr lang="cs-CZ" altLang="cs-CZ" sz="1600" dirty="0" err="1">
                <a:solidFill>
                  <a:srgbClr val="0000DC"/>
                </a:solidFill>
              </a:rPr>
              <a:t>morbilli</a:t>
            </a:r>
            <a:r>
              <a:rPr lang="cs-CZ" altLang="cs-CZ" sz="1600" dirty="0">
                <a:solidFill>
                  <a:srgbClr val="0000DC"/>
                </a:solidFill>
              </a:rPr>
              <a:t>, angl. </a:t>
            </a:r>
            <a:r>
              <a:rPr lang="cs-CZ" altLang="cs-CZ" sz="1600" dirty="0" err="1">
                <a:solidFill>
                  <a:srgbClr val="0000DC"/>
                </a:solidFill>
              </a:rPr>
              <a:t>measles</a:t>
            </a:r>
            <a:r>
              <a:rPr lang="cs-CZ" altLang="cs-CZ" sz="1600" dirty="0">
                <a:solidFill>
                  <a:srgbClr val="0000DC"/>
                </a:solidFill>
              </a:rPr>
              <a:t>)</a:t>
            </a:r>
          </a:p>
          <a:p>
            <a:r>
              <a:rPr lang="cs-CZ" altLang="cs-CZ" sz="1600" dirty="0" err="1">
                <a:solidFill>
                  <a:srgbClr val="0000DC"/>
                </a:solidFill>
              </a:rPr>
              <a:t>Exantémové</a:t>
            </a:r>
            <a:r>
              <a:rPr lang="cs-CZ" altLang="cs-CZ" sz="1600" dirty="0">
                <a:solidFill>
                  <a:srgbClr val="0000DC"/>
                </a:solidFill>
              </a:rPr>
              <a:t> onemocnění s vysokou </a:t>
            </a:r>
            <a:r>
              <a:rPr lang="cs-CZ" altLang="cs-CZ" sz="1600" dirty="0" err="1">
                <a:solidFill>
                  <a:srgbClr val="0000DC"/>
                </a:solidFill>
              </a:rPr>
              <a:t>infekciozitou</a:t>
            </a:r>
            <a:r>
              <a:rPr lang="cs-CZ" altLang="cs-CZ" sz="1600" dirty="0">
                <a:solidFill>
                  <a:srgbClr val="0000DC"/>
                </a:solidFill>
              </a:rPr>
              <a:t> postihující převážně jedince dětského věku, celoživotní imunita po prodělané infekci</a:t>
            </a:r>
          </a:p>
          <a:p>
            <a:endParaRPr lang="cs-CZ" altLang="cs-CZ" sz="1600" dirty="0">
              <a:solidFill>
                <a:srgbClr val="0000DC"/>
              </a:solidFill>
            </a:endParaRPr>
          </a:p>
          <a:p>
            <a:r>
              <a:rPr lang="cs-CZ" altLang="cs-CZ" sz="1600" b="1" dirty="0">
                <a:solidFill>
                  <a:srgbClr val="0000DC"/>
                </a:solidFill>
              </a:rPr>
              <a:t>Epidemiologie:</a:t>
            </a:r>
            <a:r>
              <a:rPr lang="cs-CZ" altLang="cs-CZ" sz="1600" dirty="0">
                <a:solidFill>
                  <a:srgbClr val="0000DC"/>
                </a:solidFill>
              </a:rPr>
              <a:t> </a:t>
            </a:r>
            <a:r>
              <a:rPr lang="cs-CZ" altLang="cs-CZ" sz="1600" u="sng" dirty="0">
                <a:solidFill>
                  <a:srgbClr val="0000DC"/>
                </a:solidFill>
              </a:rPr>
              <a:t>jedno z nejnakažlivějších onemocnění</a:t>
            </a:r>
            <a:r>
              <a:rPr lang="cs-CZ" altLang="cs-CZ" sz="1600" dirty="0">
                <a:solidFill>
                  <a:srgbClr val="0000DC"/>
                </a:solidFill>
              </a:rPr>
              <a:t>, plošné očkování v ČR od 1969, dnes vzácně-vysoká </a:t>
            </a:r>
            <a:r>
              <a:rPr lang="cs-CZ" altLang="cs-CZ" sz="1600" dirty="0" err="1">
                <a:solidFill>
                  <a:srgbClr val="0000DC"/>
                </a:solidFill>
              </a:rPr>
              <a:t>proočkovanost</a:t>
            </a:r>
            <a:r>
              <a:rPr lang="cs-CZ" altLang="cs-CZ" sz="1600" dirty="0">
                <a:solidFill>
                  <a:srgbClr val="0000DC"/>
                </a:solidFill>
              </a:rPr>
              <a:t>), možnost importu, možnost nákazy v dospělosti (následek  selhání očkování, nedostatek protilátek)</a:t>
            </a:r>
          </a:p>
          <a:p>
            <a:r>
              <a:rPr lang="cs-CZ" altLang="cs-CZ" sz="1600" dirty="0">
                <a:solidFill>
                  <a:srgbClr val="0000DC"/>
                </a:solidFill>
              </a:rPr>
              <a:t>Zdroj: nemocný člověk (možnost nákazy od prvních příznaků prodromálního stádia až po 6. den po vzniku vyrážky)</a:t>
            </a:r>
          </a:p>
          <a:p>
            <a:endParaRPr lang="cs-CZ" altLang="cs-CZ" sz="1600" dirty="0">
              <a:solidFill>
                <a:srgbClr val="0000DC"/>
              </a:solidFill>
            </a:endParaRPr>
          </a:p>
          <a:p>
            <a:r>
              <a:rPr lang="cs-CZ" altLang="cs-CZ" sz="1600" b="1" dirty="0">
                <a:solidFill>
                  <a:srgbClr val="0000DC"/>
                </a:solidFill>
              </a:rPr>
              <a:t>Přenos:</a:t>
            </a:r>
            <a:r>
              <a:rPr lang="cs-CZ" altLang="cs-CZ" sz="1600" dirty="0">
                <a:solidFill>
                  <a:srgbClr val="0000DC"/>
                </a:solidFill>
              </a:rPr>
              <a:t> kapénkově (vstupní brána spojivka nebo sliznice </a:t>
            </a:r>
            <a:r>
              <a:rPr lang="cs-CZ" altLang="cs-CZ" sz="1600" dirty="0" err="1">
                <a:solidFill>
                  <a:srgbClr val="0000DC"/>
                </a:solidFill>
              </a:rPr>
              <a:t>dých</a:t>
            </a:r>
            <a:r>
              <a:rPr lang="cs-CZ" altLang="cs-CZ" sz="1600" dirty="0">
                <a:solidFill>
                  <a:srgbClr val="0000DC"/>
                </a:solidFill>
              </a:rPr>
              <a:t>. traktu) </a:t>
            </a:r>
          </a:p>
          <a:p>
            <a:endParaRPr lang="cs-CZ" altLang="cs-CZ" sz="1600" dirty="0">
              <a:solidFill>
                <a:srgbClr val="0000DC"/>
              </a:solidFill>
            </a:endParaRPr>
          </a:p>
          <a:p>
            <a:r>
              <a:rPr lang="cs-CZ" altLang="cs-CZ" sz="1600" b="1" dirty="0">
                <a:solidFill>
                  <a:srgbClr val="0000DC"/>
                </a:solidFill>
              </a:rPr>
              <a:t>Inkubační doba:</a:t>
            </a:r>
            <a:r>
              <a:rPr lang="cs-CZ" altLang="cs-CZ" sz="1600" dirty="0">
                <a:solidFill>
                  <a:srgbClr val="0000DC"/>
                </a:solidFill>
              </a:rPr>
              <a:t> 10 dní (do katarálního stádia), 14 dní do vzniku </a:t>
            </a:r>
            <a:r>
              <a:rPr lang="cs-CZ" altLang="cs-CZ" sz="1600" dirty="0" err="1">
                <a:solidFill>
                  <a:srgbClr val="0000DC"/>
                </a:solidFill>
              </a:rPr>
              <a:t>exantému</a:t>
            </a:r>
            <a:endParaRPr lang="cs-CZ" altLang="cs-CZ" sz="1600" dirty="0">
              <a:solidFill>
                <a:srgbClr val="0000DC"/>
              </a:solidFill>
            </a:endParaRPr>
          </a:p>
          <a:p>
            <a:endParaRPr lang="cs-CZ" altLang="cs-CZ" sz="1600" dirty="0">
              <a:solidFill>
                <a:srgbClr val="0000DC"/>
              </a:solidFill>
            </a:endParaRPr>
          </a:p>
          <a:p>
            <a:r>
              <a:rPr lang="cs-CZ" altLang="cs-CZ" sz="1600" dirty="0">
                <a:solidFill>
                  <a:srgbClr val="0000DC"/>
                </a:solidFill>
              </a:rPr>
              <a:t>Klinický obraz: 2 stádia</a:t>
            </a:r>
          </a:p>
          <a:p>
            <a:pPr>
              <a:buFontTx/>
              <a:buAutoNum type="arabicParenBoth"/>
            </a:pPr>
            <a:r>
              <a:rPr lang="cs-CZ" altLang="cs-CZ" sz="1600" dirty="0">
                <a:solidFill>
                  <a:srgbClr val="0000DC"/>
                </a:solidFill>
              </a:rPr>
              <a:t> </a:t>
            </a:r>
            <a:r>
              <a:rPr lang="cs-CZ" altLang="cs-CZ" sz="1600" b="1" dirty="0">
                <a:solidFill>
                  <a:srgbClr val="0000DC"/>
                </a:solidFill>
              </a:rPr>
              <a:t>Prodromální (katarální)</a:t>
            </a:r>
            <a:r>
              <a:rPr lang="cs-CZ" altLang="cs-CZ" sz="1600" dirty="0">
                <a:solidFill>
                  <a:srgbClr val="0000DC"/>
                </a:solidFill>
              </a:rPr>
              <a:t> – teplota, katar hor. cest dýchacích, </a:t>
            </a:r>
            <a:r>
              <a:rPr lang="cs-CZ" altLang="cs-CZ" sz="1600" dirty="0" err="1">
                <a:solidFill>
                  <a:srgbClr val="0000DC"/>
                </a:solidFill>
              </a:rPr>
              <a:t>konjuktivitida</a:t>
            </a:r>
            <a:endParaRPr lang="cs-CZ" altLang="cs-CZ" sz="1600" dirty="0">
              <a:solidFill>
                <a:srgbClr val="0000DC"/>
              </a:solidFill>
            </a:endParaRPr>
          </a:p>
          <a:p>
            <a:pPr>
              <a:buFontTx/>
              <a:buAutoNum type="arabicParenBoth"/>
            </a:pPr>
            <a:r>
              <a:rPr lang="cs-CZ" altLang="cs-CZ" sz="1600" dirty="0">
                <a:solidFill>
                  <a:srgbClr val="0000DC"/>
                </a:solidFill>
              </a:rPr>
              <a:t> </a:t>
            </a:r>
            <a:r>
              <a:rPr lang="cs-CZ" altLang="cs-CZ" sz="1600" b="1" dirty="0" err="1">
                <a:solidFill>
                  <a:srgbClr val="0000DC"/>
                </a:solidFill>
              </a:rPr>
              <a:t>Exantém</a:t>
            </a:r>
            <a:r>
              <a:rPr lang="cs-CZ" altLang="cs-CZ" sz="1600" dirty="0">
                <a:solidFill>
                  <a:srgbClr val="0000DC"/>
                </a:solidFill>
              </a:rPr>
              <a:t> – výsevu </a:t>
            </a:r>
            <a:r>
              <a:rPr lang="cs-CZ" altLang="cs-CZ" sz="1600" dirty="0" err="1">
                <a:solidFill>
                  <a:srgbClr val="0000DC"/>
                </a:solidFill>
              </a:rPr>
              <a:t>exantému</a:t>
            </a:r>
            <a:r>
              <a:rPr lang="cs-CZ" altLang="cs-CZ" sz="1600" dirty="0">
                <a:solidFill>
                  <a:srgbClr val="0000DC"/>
                </a:solidFill>
              </a:rPr>
              <a:t> předchází objevení </a:t>
            </a:r>
            <a:r>
              <a:rPr lang="cs-CZ" altLang="cs-CZ" sz="1600" b="1" dirty="0" err="1">
                <a:solidFill>
                  <a:srgbClr val="0000DC"/>
                </a:solidFill>
              </a:rPr>
              <a:t>Koplikových</a:t>
            </a:r>
            <a:r>
              <a:rPr lang="cs-CZ" altLang="cs-CZ" sz="1600" b="1" dirty="0">
                <a:solidFill>
                  <a:srgbClr val="0000DC"/>
                </a:solidFill>
              </a:rPr>
              <a:t> skvrn</a:t>
            </a:r>
            <a:r>
              <a:rPr lang="cs-CZ" altLang="cs-CZ" sz="1600" dirty="0">
                <a:solidFill>
                  <a:srgbClr val="0000DC"/>
                </a:solidFill>
              </a:rPr>
              <a:t> na bukální sliznic (šedobělavé </a:t>
            </a:r>
            <a:r>
              <a:rPr lang="cs-CZ" altLang="cs-CZ" sz="1600" dirty="0" err="1">
                <a:solidFill>
                  <a:srgbClr val="0000DC"/>
                </a:solidFill>
              </a:rPr>
              <a:t>makuly</a:t>
            </a:r>
            <a:r>
              <a:rPr lang="cs-CZ" altLang="cs-CZ" sz="1600" dirty="0">
                <a:solidFill>
                  <a:srgbClr val="0000DC"/>
                </a:solidFill>
              </a:rPr>
              <a:t> na červeném pozadí)</a:t>
            </a:r>
          </a:p>
          <a:p>
            <a:r>
              <a:rPr lang="cs-CZ" altLang="cs-CZ" sz="1600" dirty="0" err="1">
                <a:solidFill>
                  <a:srgbClr val="0000DC"/>
                </a:solidFill>
              </a:rPr>
              <a:t>Exantém</a:t>
            </a:r>
            <a:r>
              <a:rPr lang="cs-CZ" altLang="cs-CZ" sz="1600" dirty="0">
                <a:solidFill>
                  <a:srgbClr val="0000DC"/>
                </a:solidFill>
              </a:rPr>
              <a:t> </a:t>
            </a:r>
            <a:r>
              <a:rPr lang="cs-CZ" altLang="cs-CZ" sz="1600" dirty="0" err="1">
                <a:solidFill>
                  <a:srgbClr val="0000DC"/>
                </a:solidFill>
              </a:rPr>
              <a:t>makulopapulózní</a:t>
            </a:r>
            <a:r>
              <a:rPr lang="cs-CZ" altLang="cs-CZ" sz="1600" dirty="0">
                <a:solidFill>
                  <a:srgbClr val="0000DC"/>
                </a:solidFill>
              </a:rPr>
              <a:t>-nejprve za ušima, pak obličej a trup, pak vymizí (</a:t>
            </a:r>
            <a:r>
              <a:rPr lang="cs-CZ" altLang="cs-CZ" sz="1600" dirty="0" err="1">
                <a:solidFill>
                  <a:srgbClr val="0000DC"/>
                </a:solidFill>
              </a:rPr>
              <a:t>výbled</a:t>
            </a:r>
            <a:r>
              <a:rPr lang="cs-CZ" altLang="cs-CZ" sz="1600" dirty="0">
                <a:solidFill>
                  <a:srgbClr val="0000DC"/>
                </a:solidFill>
              </a:rPr>
              <a:t> a pigmentace), někdy hemoragický charakter</a:t>
            </a:r>
          </a:p>
        </p:txBody>
      </p:sp>
    </p:spTree>
    <p:extLst>
      <p:ext uri="{BB962C8B-B14F-4D97-AF65-F5344CB8AC3E}">
        <p14:creationId xmlns:p14="http://schemas.microsoft.com/office/powerpoint/2010/main" val="31397393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dpis 1"/>
          <p:cNvSpPr>
            <a:spLocks noGrp="1" noChangeArrowheads="1"/>
          </p:cNvSpPr>
          <p:nvPr>
            <p:ph type="title" idx="4294967295"/>
          </p:nvPr>
        </p:nvSpPr>
        <p:spPr>
          <a:xfrm>
            <a:off x="1866479" y="469784"/>
            <a:ext cx="8229600" cy="595618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altLang="cs-CZ" sz="3200" dirty="0"/>
              <a:t>Infekce vyvolané </a:t>
            </a:r>
            <a:r>
              <a:rPr lang="cs-CZ" altLang="cs-CZ" sz="3200" dirty="0" err="1"/>
              <a:t>paramyxoviry</a:t>
            </a:r>
            <a:r>
              <a:rPr lang="cs-CZ" altLang="cs-CZ" sz="3200" dirty="0"/>
              <a:t>-spalničky</a:t>
            </a:r>
          </a:p>
        </p:txBody>
      </p:sp>
      <p:sp>
        <p:nvSpPr>
          <p:cNvPr id="59395" name="Zástupný symbol pro obsah 2"/>
          <p:cNvSpPr>
            <a:spLocks noGrp="1" noChangeArrowheads="1"/>
          </p:cNvSpPr>
          <p:nvPr>
            <p:ph idx="4294967295"/>
          </p:nvPr>
        </p:nvSpPr>
        <p:spPr>
          <a:xfrm>
            <a:off x="1023457" y="1501484"/>
            <a:ext cx="10872131" cy="4492625"/>
          </a:xfrm>
        </p:spPr>
        <p:txBody>
          <a:bodyPr/>
          <a:lstStyle/>
          <a:p>
            <a:r>
              <a:rPr lang="cs-CZ" altLang="cs-CZ" sz="1600" dirty="0">
                <a:solidFill>
                  <a:srgbClr val="0000DC"/>
                </a:solidFill>
              </a:rPr>
              <a:t>Primární komplikace – intersticiální </a:t>
            </a:r>
            <a:r>
              <a:rPr lang="cs-CZ" altLang="cs-CZ" sz="1600" dirty="0" err="1">
                <a:solidFill>
                  <a:srgbClr val="0000DC"/>
                </a:solidFill>
              </a:rPr>
              <a:t>pneumónie</a:t>
            </a:r>
            <a:r>
              <a:rPr lang="cs-CZ" altLang="cs-CZ" sz="1600" dirty="0">
                <a:solidFill>
                  <a:srgbClr val="0000DC"/>
                </a:solidFill>
              </a:rPr>
              <a:t>, laryngitida, apendicitida, encefalitida </a:t>
            </a:r>
          </a:p>
          <a:p>
            <a:endParaRPr lang="cs-CZ" altLang="cs-CZ" sz="1600" dirty="0">
              <a:solidFill>
                <a:srgbClr val="0000DC"/>
              </a:solidFill>
            </a:endParaRPr>
          </a:p>
          <a:p>
            <a:r>
              <a:rPr lang="cs-CZ" altLang="cs-CZ" sz="1600" dirty="0">
                <a:solidFill>
                  <a:srgbClr val="0000DC"/>
                </a:solidFill>
              </a:rPr>
              <a:t>Sekundární komplikace – superinfekce (otitidy, bronchopneumonie, sinusitidy)</a:t>
            </a:r>
          </a:p>
          <a:p>
            <a:endParaRPr lang="cs-CZ" altLang="cs-CZ" sz="1600" dirty="0">
              <a:solidFill>
                <a:srgbClr val="0000DC"/>
              </a:solidFill>
            </a:endParaRPr>
          </a:p>
          <a:p>
            <a:r>
              <a:rPr lang="cs-CZ" altLang="cs-CZ" sz="1600" dirty="0">
                <a:solidFill>
                  <a:srgbClr val="0000DC"/>
                </a:solidFill>
              </a:rPr>
              <a:t>Pozdní komplikace – subakutní </a:t>
            </a:r>
            <a:r>
              <a:rPr lang="cs-CZ" altLang="cs-CZ" sz="1600" dirty="0" err="1">
                <a:solidFill>
                  <a:srgbClr val="0000DC"/>
                </a:solidFill>
              </a:rPr>
              <a:t>sklerozující</a:t>
            </a:r>
            <a:r>
              <a:rPr lang="cs-CZ" altLang="cs-CZ" sz="1600" dirty="0">
                <a:solidFill>
                  <a:srgbClr val="0000DC"/>
                </a:solidFill>
              </a:rPr>
              <a:t> </a:t>
            </a:r>
            <a:r>
              <a:rPr lang="cs-CZ" altLang="cs-CZ" sz="1600" dirty="0" err="1">
                <a:solidFill>
                  <a:srgbClr val="0000DC"/>
                </a:solidFill>
              </a:rPr>
              <a:t>panencefalitida</a:t>
            </a:r>
            <a:r>
              <a:rPr lang="cs-CZ" altLang="cs-CZ" sz="1600" dirty="0">
                <a:solidFill>
                  <a:srgbClr val="0000DC"/>
                </a:solidFill>
              </a:rPr>
              <a:t> (vzácně, obvykle u dětí), virus </a:t>
            </a:r>
            <a:r>
              <a:rPr lang="cs-CZ" altLang="cs-CZ" sz="1600" dirty="0" err="1">
                <a:solidFill>
                  <a:srgbClr val="0000DC"/>
                </a:solidFill>
              </a:rPr>
              <a:t>perzistuje</a:t>
            </a:r>
            <a:r>
              <a:rPr lang="cs-CZ" altLang="cs-CZ" sz="1600" dirty="0">
                <a:solidFill>
                  <a:srgbClr val="0000DC"/>
                </a:solidFill>
              </a:rPr>
              <a:t> v CNS (demence, úmrtí)</a:t>
            </a:r>
          </a:p>
          <a:p>
            <a:endParaRPr lang="cs-CZ" altLang="cs-CZ" sz="1600" dirty="0">
              <a:solidFill>
                <a:srgbClr val="0000DC"/>
              </a:solidFill>
            </a:endParaRPr>
          </a:p>
          <a:p>
            <a:r>
              <a:rPr lang="cs-CZ" altLang="cs-CZ" sz="1600" b="1" dirty="0">
                <a:solidFill>
                  <a:srgbClr val="0000DC"/>
                </a:solidFill>
              </a:rPr>
              <a:t>Diagnostika:</a:t>
            </a:r>
            <a:r>
              <a:rPr lang="cs-CZ" altLang="cs-CZ" sz="1600" dirty="0">
                <a:solidFill>
                  <a:srgbClr val="0000DC"/>
                </a:solidFill>
              </a:rPr>
              <a:t> dle klinického obrazu</a:t>
            </a:r>
          </a:p>
          <a:p>
            <a:endParaRPr lang="cs-CZ" altLang="cs-CZ" sz="1600" dirty="0">
              <a:solidFill>
                <a:srgbClr val="0000DC"/>
              </a:solidFill>
            </a:endParaRPr>
          </a:p>
          <a:p>
            <a:r>
              <a:rPr lang="cs-CZ" altLang="cs-CZ" sz="1600" b="1" dirty="0">
                <a:solidFill>
                  <a:srgbClr val="0000DC"/>
                </a:solidFill>
              </a:rPr>
              <a:t>Léčba:</a:t>
            </a:r>
            <a:r>
              <a:rPr lang="cs-CZ" altLang="cs-CZ" sz="1600" dirty="0">
                <a:solidFill>
                  <a:srgbClr val="0000DC"/>
                </a:solidFill>
              </a:rPr>
              <a:t> symptomatická, ATB u superinfekcí</a:t>
            </a:r>
          </a:p>
          <a:p>
            <a:endParaRPr lang="cs-CZ" altLang="cs-CZ" sz="1600" dirty="0">
              <a:solidFill>
                <a:srgbClr val="0000DC"/>
              </a:solidFill>
            </a:endParaRPr>
          </a:p>
          <a:p>
            <a:r>
              <a:rPr lang="cs-CZ" altLang="cs-CZ" sz="1600" b="1" dirty="0">
                <a:solidFill>
                  <a:srgbClr val="0000DC"/>
                </a:solidFill>
              </a:rPr>
              <a:t>Prevence:</a:t>
            </a:r>
            <a:r>
              <a:rPr lang="cs-CZ" altLang="cs-CZ" sz="1600" dirty="0">
                <a:solidFill>
                  <a:srgbClr val="0000DC"/>
                </a:solidFill>
              </a:rPr>
              <a:t> </a:t>
            </a:r>
            <a:r>
              <a:rPr lang="cs-CZ" altLang="cs-CZ" sz="1600" dirty="0" err="1">
                <a:solidFill>
                  <a:srgbClr val="0000DC"/>
                </a:solidFill>
              </a:rPr>
              <a:t>trivakcína</a:t>
            </a:r>
            <a:r>
              <a:rPr lang="cs-CZ" altLang="cs-CZ" sz="1600" dirty="0">
                <a:solidFill>
                  <a:srgbClr val="0000DC"/>
                </a:solidFill>
              </a:rPr>
              <a:t> (živá očkovací látka - spalničky, zarděnky, příušnice)</a:t>
            </a:r>
          </a:p>
          <a:p>
            <a:endParaRPr lang="cs-CZ" altLang="cs-CZ" sz="1600" dirty="0">
              <a:solidFill>
                <a:srgbClr val="0000DC"/>
              </a:solidFill>
            </a:endParaRPr>
          </a:p>
          <a:p>
            <a:r>
              <a:rPr lang="cs-CZ" altLang="cs-CZ" sz="1600" dirty="0">
                <a:solidFill>
                  <a:srgbClr val="0000DC"/>
                </a:solidFill>
              </a:rPr>
              <a:t>U třetiny vakcinovaných </a:t>
            </a:r>
            <a:r>
              <a:rPr lang="cs-CZ" altLang="cs-CZ" sz="1600" dirty="0" err="1">
                <a:solidFill>
                  <a:srgbClr val="0000DC"/>
                </a:solidFill>
              </a:rPr>
              <a:t>postvakcinační</a:t>
            </a:r>
            <a:r>
              <a:rPr lang="cs-CZ" altLang="cs-CZ" sz="1600" dirty="0">
                <a:solidFill>
                  <a:srgbClr val="0000DC"/>
                </a:solidFill>
              </a:rPr>
              <a:t> reakce (horečka, zánět hor. cest dýchacích, </a:t>
            </a:r>
            <a:r>
              <a:rPr lang="cs-CZ" altLang="cs-CZ" sz="1600" dirty="0" err="1">
                <a:solidFill>
                  <a:srgbClr val="0000DC"/>
                </a:solidFill>
              </a:rPr>
              <a:t>konjuktivitida</a:t>
            </a:r>
            <a:r>
              <a:rPr lang="cs-CZ" altLang="cs-CZ" sz="1600" dirty="0">
                <a:solidFill>
                  <a:srgbClr val="0000DC"/>
                </a:solidFill>
              </a:rPr>
              <a:t>), vzácně vyrážka</a:t>
            </a:r>
          </a:p>
          <a:p>
            <a:endParaRPr lang="cs-CZ" altLang="cs-CZ" sz="1400" dirty="0">
              <a:solidFill>
                <a:srgbClr val="0000DC"/>
              </a:solidFill>
            </a:endParaRPr>
          </a:p>
          <a:p>
            <a:endParaRPr lang="cs-CZ" altLang="cs-CZ" sz="1600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2275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2" descr="http://www.modernguidetohealth.com/wp-content/uploads/2009/10/Meas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1" y="403225"/>
            <a:ext cx="4538663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4" descr="http://topnews.net.nz/data/measles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403225"/>
            <a:ext cx="44481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6" descr="Morbillivirus measles infec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1" y="3544888"/>
            <a:ext cx="4462463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8" descr="http://oidnes.cz/12/062/midi/PET43c71d_spalnick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7"/>
          <a:stretch>
            <a:fillRect/>
          </a:stretch>
        </p:blipFill>
        <p:spPr bwMode="auto">
          <a:xfrm>
            <a:off x="6024564" y="3530600"/>
            <a:ext cx="4448175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1773239"/>
            <a:ext cx="3384550" cy="367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6009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sah 2"/>
          <p:cNvSpPr>
            <a:spLocks noGrp="1" noChangeArrowheads="1"/>
          </p:cNvSpPr>
          <p:nvPr>
            <p:ph idx="4294967295"/>
          </p:nvPr>
        </p:nvSpPr>
        <p:spPr>
          <a:xfrm>
            <a:off x="1040235" y="923795"/>
            <a:ext cx="9840285" cy="5797550"/>
          </a:xfrm>
        </p:spPr>
        <p:txBody>
          <a:bodyPr/>
          <a:lstStyle/>
          <a:p>
            <a:r>
              <a:rPr lang="cs-CZ" altLang="cs-CZ" sz="1600" b="1" dirty="0">
                <a:solidFill>
                  <a:srgbClr val="0000DC"/>
                </a:solidFill>
              </a:rPr>
              <a:t>Onemocnění:</a:t>
            </a:r>
            <a:r>
              <a:rPr lang="cs-CZ" altLang="cs-CZ" sz="1600" dirty="0">
                <a:solidFill>
                  <a:srgbClr val="0000DC"/>
                </a:solidFill>
              </a:rPr>
              <a:t> </a:t>
            </a:r>
            <a:r>
              <a:rPr lang="cs-CZ" altLang="cs-CZ" sz="2400" b="1" dirty="0">
                <a:solidFill>
                  <a:srgbClr val="0000DC"/>
                </a:solidFill>
              </a:rPr>
              <a:t>příušnice  </a:t>
            </a:r>
            <a:r>
              <a:rPr lang="cs-CZ" altLang="cs-CZ" sz="1600" dirty="0">
                <a:solidFill>
                  <a:srgbClr val="0000DC"/>
                </a:solidFill>
              </a:rPr>
              <a:t>(lat. </a:t>
            </a:r>
            <a:r>
              <a:rPr lang="cs-CZ" altLang="cs-CZ" sz="1600" i="1" dirty="0">
                <a:solidFill>
                  <a:srgbClr val="0000DC"/>
                </a:solidFill>
              </a:rPr>
              <a:t>parotitis </a:t>
            </a:r>
            <a:r>
              <a:rPr lang="cs-CZ" altLang="cs-CZ" sz="1600" i="1" dirty="0" err="1">
                <a:solidFill>
                  <a:srgbClr val="0000DC"/>
                </a:solidFill>
              </a:rPr>
              <a:t>epidemica</a:t>
            </a:r>
            <a:r>
              <a:rPr lang="cs-CZ" altLang="cs-CZ" sz="1600" dirty="0">
                <a:solidFill>
                  <a:srgbClr val="0000DC"/>
                </a:solidFill>
              </a:rPr>
              <a:t>, angl. </a:t>
            </a:r>
            <a:r>
              <a:rPr lang="cs-CZ" altLang="cs-CZ" sz="1600" dirty="0" err="1">
                <a:solidFill>
                  <a:srgbClr val="0000DC"/>
                </a:solidFill>
              </a:rPr>
              <a:t>mumps</a:t>
            </a:r>
            <a:r>
              <a:rPr lang="cs-CZ" altLang="cs-CZ" sz="1600" dirty="0">
                <a:solidFill>
                  <a:srgbClr val="0000DC"/>
                </a:solidFill>
              </a:rPr>
              <a:t>)</a:t>
            </a:r>
          </a:p>
          <a:p>
            <a:r>
              <a:rPr lang="cs-CZ" altLang="cs-CZ" sz="1600" dirty="0">
                <a:solidFill>
                  <a:srgbClr val="0000DC"/>
                </a:solidFill>
              </a:rPr>
              <a:t>akutní virové systémové onemocnění s bolestivým zduřením slinných žláz, často s postižením CNS, méně často slinivky břišní, u mužů s orchitidou</a:t>
            </a:r>
          </a:p>
          <a:p>
            <a:r>
              <a:rPr lang="cs-CZ" altLang="cs-CZ" sz="1600" dirty="0">
                <a:solidFill>
                  <a:srgbClr val="0000DC"/>
                </a:solidFill>
              </a:rPr>
              <a:t>Epidemiologie: zdrojem nemocný člověk (od posledních dnů inkubační doby do 10-14 dnů po projevu nákazy), nebo lidé s </a:t>
            </a:r>
            <a:r>
              <a:rPr lang="cs-CZ" altLang="cs-CZ" sz="1600" dirty="0" err="1">
                <a:solidFill>
                  <a:srgbClr val="0000DC"/>
                </a:solidFill>
              </a:rPr>
              <a:t>inaparentní</a:t>
            </a:r>
            <a:r>
              <a:rPr lang="cs-CZ" altLang="cs-CZ" sz="1600" dirty="0">
                <a:solidFill>
                  <a:srgbClr val="0000DC"/>
                </a:solidFill>
              </a:rPr>
              <a:t> nákazou</a:t>
            </a:r>
          </a:p>
          <a:p>
            <a:endParaRPr lang="cs-CZ" altLang="cs-CZ" sz="1600" dirty="0">
              <a:solidFill>
                <a:srgbClr val="0000DC"/>
              </a:solidFill>
            </a:endParaRPr>
          </a:p>
          <a:p>
            <a:r>
              <a:rPr lang="cs-CZ" altLang="cs-CZ" sz="1600" b="1" dirty="0">
                <a:solidFill>
                  <a:srgbClr val="0000DC"/>
                </a:solidFill>
              </a:rPr>
              <a:t>Přenos:</a:t>
            </a:r>
            <a:r>
              <a:rPr lang="cs-CZ" altLang="cs-CZ" sz="1600" dirty="0">
                <a:solidFill>
                  <a:srgbClr val="0000DC"/>
                </a:solidFill>
              </a:rPr>
              <a:t> kapénkově, kontaminovanými předměty (vzácně)</a:t>
            </a:r>
          </a:p>
          <a:p>
            <a:r>
              <a:rPr lang="cs-CZ" altLang="cs-CZ" sz="1600" b="1" dirty="0">
                <a:solidFill>
                  <a:srgbClr val="0000DC"/>
                </a:solidFill>
              </a:rPr>
              <a:t>Inkubační doba:</a:t>
            </a:r>
            <a:r>
              <a:rPr lang="cs-CZ" altLang="cs-CZ" sz="1600" dirty="0">
                <a:solidFill>
                  <a:srgbClr val="0000DC"/>
                </a:solidFill>
              </a:rPr>
              <a:t> 14-23 dnů</a:t>
            </a:r>
          </a:p>
          <a:p>
            <a:endParaRPr lang="cs-CZ" altLang="cs-CZ" sz="1600" dirty="0">
              <a:solidFill>
                <a:srgbClr val="0000DC"/>
              </a:solidFill>
            </a:endParaRPr>
          </a:p>
          <a:p>
            <a:r>
              <a:rPr lang="cs-CZ" altLang="cs-CZ" sz="1600" b="1" dirty="0">
                <a:solidFill>
                  <a:srgbClr val="0000DC"/>
                </a:solidFill>
              </a:rPr>
              <a:t>Klinický obraz:</a:t>
            </a:r>
            <a:r>
              <a:rPr lang="cs-CZ" altLang="cs-CZ" sz="1600" dirty="0">
                <a:solidFill>
                  <a:srgbClr val="0000DC"/>
                </a:solidFill>
              </a:rPr>
              <a:t> bolestivé zduření příušních žláz a jejich vývodu v dutině ústní (polykání), zánět nejprve jednostranný, někdy oboustranný, postižení slinných žláz, horečka, regionální lymfadenopatie</a:t>
            </a:r>
          </a:p>
          <a:p>
            <a:r>
              <a:rPr lang="cs-CZ" altLang="cs-CZ" sz="1600" dirty="0">
                <a:solidFill>
                  <a:srgbClr val="0000DC"/>
                </a:solidFill>
              </a:rPr>
              <a:t>Postižení CNS  - </a:t>
            </a:r>
            <a:r>
              <a:rPr lang="cs-CZ" altLang="cs-CZ" sz="1600" dirty="0" err="1">
                <a:solidFill>
                  <a:srgbClr val="0000DC"/>
                </a:solidFill>
              </a:rPr>
              <a:t>neurotropní</a:t>
            </a:r>
            <a:r>
              <a:rPr lang="cs-CZ" altLang="cs-CZ" sz="1600" dirty="0">
                <a:solidFill>
                  <a:srgbClr val="0000DC"/>
                </a:solidFill>
              </a:rPr>
              <a:t> virus (meningoencefalitida, aseptická meningitida)</a:t>
            </a:r>
          </a:p>
          <a:p>
            <a:r>
              <a:rPr lang="cs-CZ" altLang="cs-CZ" sz="1600" dirty="0">
                <a:solidFill>
                  <a:srgbClr val="0000DC"/>
                </a:solidFill>
              </a:rPr>
              <a:t>U mužů komplikace orchitida (může vést k atrofii varlete) a </a:t>
            </a:r>
            <a:r>
              <a:rPr lang="cs-CZ" altLang="cs-CZ" sz="1600" dirty="0" err="1">
                <a:solidFill>
                  <a:srgbClr val="0000DC"/>
                </a:solidFill>
              </a:rPr>
              <a:t>epididymitida</a:t>
            </a:r>
            <a:endParaRPr lang="cs-CZ" altLang="cs-CZ" sz="1600" dirty="0">
              <a:solidFill>
                <a:srgbClr val="0000DC"/>
              </a:solidFill>
            </a:endParaRPr>
          </a:p>
          <a:p>
            <a:r>
              <a:rPr lang="cs-CZ" altLang="cs-CZ" sz="1600" dirty="0">
                <a:solidFill>
                  <a:srgbClr val="0000DC"/>
                </a:solidFill>
              </a:rPr>
              <a:t>Vzácně-postižení sluchového nervu (hluchota), slinivky</a:t>
            </a:r>
          </a:p>
          <a:p>
            <a:endParaRPr lang="cs-CZ" altLang="cs-CZ" sz="1600" dirty="0">
              <a:solidFill>
                <a:srgbClr val="0000DC"/>
              </a:solidFill>
            </a:endParaRPr>
          </a:p>
          <a:p>
            <a:r>
              <a:rPr lang="cs-CZ" altLang="cs-CZ" sz="1600" b="1" dirty="0">
                <a:solidFill>
                  <a:srgbClr val="0000DC"/>
                </a:solidFill>
              </a:rPr>
              <a:t>Diagnostika:</a:t>
            </a:r>
            <a:r>
              <a:rPr lang="cs-CZ" altLang="cs-CZ" sz="1600" dirty="0">
                <a:solidFill>
                  <a:srgbClr val="0000DC"/>
                </a:solidFill>
              </a:rPr>
              <a:t> klinické příznaky, Ab</a:t>
            </a:r>
          </a:p>
          <a:p>
            <a:endParaRPr lang="cs-CZ" altLang="cs-CZ" sz="1600" dirty="0">
              <a:solidFill>
                <a:srgbClr val="0000DC"/>
              </a:solidFill>
            </a:endParaRPr>
          </a:p>
          <a:p>
            <a:r>
              <a:rPr lang="cs-CZ" altLang="cs-CZ" sz="1600" b="1" dirty="0">
                <a:solidFill>
                  <a:srgbClr val="0000DC"/>
                </a:solidFill>
              </a:rPr>
              <a:t>Léčba:</a:t>
            </a:r>
            <a:r>
              <a:rPr lang="cs-CZ" altLang="cs-CZ" sz="1600" dirty="0">
                <a:solidFill>
                  <a:srgbClr val="0000DC"/>
                </a:solidFill>
              </a:rPr>
              <a:t> symptomatická (klid na lůžku, obklady), kortikoidy (při orchitidě a </a:t>
            </a:r>
            <a:r>
              <a:rPr lang="cs-CZ" altLang="cs-CZ" sz="1600" dirty="0" err="1">
                <a:solidFill>
                  <a:srgbClr val="0000DC"/>
                </a:solidFill>
              </a:rPr>
              <a:t>epididymitidě</a:t>
            </a:r>
            <a:r>
              <a:rPr lang="cs-CZ" altLang="cs-CZ" sz="1600" dirty="0">
                <a:solidFill>
                  <a:srgbClr val="0000DC"/>
                </a:solidFill>
              </a:rPr>
              <a:t>)</a:t>
            </a:r>
          </a:p>
          <a:p>
            <a:r>
              <a:rPr lang="cs-CZ" altLang="cs-CZ" sz="1600" dirty="0">
                <a:solidFill>
                  <a:srgbClr val="0000DC"/>
                </a:solidFill>
              </a:rPr>
              <a:t>Prevence: MMR vakcína, povinné očkování v ČR od roku 1987</a:t>
            </a:r>
          </a:p>
        </p:txBody>
      </p:sp>
      <p:sp>
        <p:nvSpPr>
          <p:cNvPr id="61443" name="Nadpis 1"/>
          <p:cNvSpPr>
            <a:spLocks noGrp="1" noChangeArrowheads="1"/>
          </p:cNvSpPr>
          <p:nvPr>
            <p:ph type="title" idx="4294967295"/>
          </p:nvPr>
        </p:nvSpPr>
        <p:spPr>
          <a:xfrm>
            <a:off x="2604709" y="136655"/>
            <a:ext cx="6052729" cy="527852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altLang="cs-CZ" sz="3200" dirty="0"/>
              <a:t>Infekce vyvolané </a:t>
            </a:r>
            <a:r>
              <a:rPr lang="cs-CZ" altLang="cs-CZ" sz="3200" dirty="0" err="1"/>
              <a:t>paramyxoviry</a:t>
            </a:r>
            <a:endParaRPr lang="cs-CZ" altLang="cs-CZ" sz="3200" dirty="0"/>
          </a:p>
        </p:txBody>
      </p:sp>
    </p:spTree>
    <p:extLst>
      <p:ext uri="{BB962C8B-B14F-4D97-AF65-F5344CB8AC3E}">
        <p14:creationId xmlns:p14="http://schemas.microsoft.com/office/powerpoint/2010/main" val="16397818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Mumps PHIL 130 lo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1773239"/>
            <a:ext cx="5868987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extovéPole 1"/>
          <p:cNvSpPr txBox="1">
            <a:spLocks noChangeArrowheads="1"/>
          </p:cNvSpPr>
          <p:nvPr/>
        </p:nvSpPr>
        <p:spPr bwMode="auto">
          <a:xfrm>
            <a:off x="3370440" y="1052514"/>
            <a:ext cx="5102442" cy="3698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0000DC"/>
                </a:solidFill>
              </a:rPr>
              <a:t>Charakteristické zduření slinných žláz u příušnic</a:t>
            </a:r>
          </a:p>
        </p:txBody>
      </p:sp>
    </p:spTree>
    <p:extLst>
      <p:ext uri="{BB962C8B-B14F-4D97-AF65-F5344CB8AC3E}">
        <p14:creationId xmlns:p14="http://schemas.microsoft.com/office/powerpoint/2010/main" val="6499566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1"/>
          <p:cNvSpPr>
            <a:spLocks noGrp="1" noChangeArrowheads="1"/>
          </p:cNvSpPr>
          <p:nvPr>
            <p:ph type="title" idx="4294967295"/>
          </p:nvPr>
        </p:nvSpPr>
        <p:spPr>
          <a:xfrm>
            <a:off x="720000" y="720000"/>
            <a:ext cx="6880426" cy="451576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altLang="cs-CZ" sz="3200" dirty="0"/>
              <a:t>Infekce vyvolané viry </a:t>
            </a:r>
            <a:r>
              <a:rPr lang="cs-CZ" altLang="cs-CZ" sz="3200" dirty="0" err="1"/>
              <a:t>parainfluenzy</a:t>
            </a:r>
            <a:endParaRPr lang="cs-CZ" altLang="cs-CZ" sz="3200" dirty="0"/>
          </a:p>
        </p:txBody>
      </p:sp>
      <p:sp>
        <p:nvSpPr>
          <p:cNvPr id="63491" name="Zástupný symbol pro obsah 2"/>
          <p:cNvSpPr>
            <a:spLocks noGrp="1" noChangeArrowheads="1"/>
          </p:cNvSpPr>
          <p:nvPr>
            <p:ph idx="4294967295"/>
          </p:nvPr>
        </p:nvSpPr>
        <p:spPr>
          <a:xfrm>
            <a:off x="720000" y="1566090"/>
            <a:ext cx="8362950" cy="5111750"/>
          </a:xfrm>
        </p:spPr>
        <p:txBody>
          <a:bodyPr/>
          <a:lstStyle/>
          <a:p>
            <a:r>
              <a:rPr lang="cs-CZ" altLang="cs-CZ" sz="1600" dirty="0">
                <a:solidFill>
                  <a:srgbClr val="0000DC"/>
                </a:solidFill>
              </a:rPr>
              <a:t>Čel. </a:t>
            </a:r>
            <a:r>
              <a:rPr lang="cs-CZ" altLang="cs-CZ" sz="1600" i="1" dirty="0" err="1">
                <a:solidFill>
                  <a:srgbClr val="0000DC"/>
                </a:solidFill>
              </a:rPr>
              <a:t>Paramyxoviridae</a:t>
            </a:r>
            <a:endParaRPr lang="cs-CZ" altLang="cs-CZ" sz="1600" i="1" dirty="0">
              <a:solidFill>
                <a:srgbClr val="0000DC"/>
              </a:solidFill>
            </a:endParaRPr>
          </a:p>
          <a:p>
            <a:r>
              <a:rPr lang="cs-CZ" altLang="cs-CZ" sz="1600" dirty="0">
                <a:solidFill>
                  <a:srgbClr val="0000DC"/>
                </a:solidFill>
              </a:rPr>
              <a:t>Rod </a:t>
            </a:r>
            <a:r>
              <a:rPr lang="cs-CZ" altLang="cs-CZ" sz="1600" i="1" dirty="0" err="1">
                <a:solidFill>
                  <a:srgbClr val="0000DC"/>
                </a:solidFill>
              </a:rPr>
              <a:t>Respivirus</a:t>
            </a:r>
            <a:r>
              <a:rPr lang="cs-CZ" altLang="cs-CZ" sz="1600" dirty="0">
                <a:solidFill>
                  <a:srgbClr val="0000DC"/>
                </a:solidFill>
              </a:rPr>
              <a:t> – </a:t>
            </a:r>
            <a:r>
              <a:rPr lang="cs-CZ" altLang="cs-CZ" sz="1600" dirty="0" err="1">
                <a:solidFill>
                  <a:srgbClr val="0000DC"/>
                </a:solidFill>
              </a:rPr>
              <a:t>parainfluenza</a:t>
            </a:r>
            <a:r>
              <a:rPr lang="cs-CZ" altLang="cs-CZ" sz="1600" dirty="0">
                <a:solidFill>
                  <a:srgbClr val="0000DC"/>
                </a:solidFill>
              </a:rPr>
              <a:t> typ 1 a 2</a:t>
            </a:r>
          </a:p>
          <a:p>
            <a:r>
              <a:rPr lang="cs-CZ" altLang="cs-CZ" sz="1600" dirty="0">
                <a:solidFill>
                  <a:srgbClr val="0000DC"/>
                </a:solidFill>
              </a:rPr>
              <a:t>Rod </a:t>
            </a:r>
            <a:r>
              <a:rPr lang="cs-CZ" altLang="cs-CZ" sz="1600" i="1" dirty="0" err="1">
                <a:solidFill>
                  <a:srgbClr val="0000DC"/>
                </a:solidFill>
              </a:rPr>
              <a:t>Rubulavirus</a:t>
            </a:r>
            <a:r>
              <a:rPr lang="cs-CZ" altLang="cs-CZ" sz="1600" dirty="0">
                <a:solidFill>
                  <a:srgbClr val="0000DC"/>
                </a:solidFill>
              </a:rPr>
              <a:t> – </a:t>
            </a:r>
            <a:r>
              <a:rPr lang="cs-CZ" altLang="cs-CZ" sz="1600" dirty="0" err="1">
                <a:solidFill>
                  <a:srgbClr val="0000DC"/>
                </a:solidFill>
              </a:rPr>
              <a:t>parainfluenza</a:t>
            </a:r>
            <a:r>
              <a:rPr lang="cs-CZ" altLang="cs-CZ" sz="1600" dirty="0">
                <a:solidFill>
                  <a:srgbClr val="0000DC"/>
                </a:solidFill>
              </a:rPr>
              <a:t> typ 2 a 4 (</a:t>
            </a:r>
            <a:r>
              <a:rPr lang="cs-CZ" altLang="cs-CZ" sz="1600" dirty="0" err="1">
                <a:solidFill>
                  <a:srgbClr val="0000DC"/>
                </a:solidFill>
              </a:rPr>
              <a:t>a,b</a:t>
            </a:r>
            <a:r>
              <a:rPr lang="cs-CZ" altLang="cs-CZ" sz="1600" dirty="0">
                <a:solidFill>
                  <a:srgbClr val="0000DC"/>
                </a:solidFill>
              </a:rPr>
              <a:t>)</a:t>
            </a:r>
          </a:p>
          <a:p>
            <a:endParaRPr lang="cs-CZ" altLang="cs-CZ" sz="1600" dirty="0">
              <a:solidFill>
                <a:srgbClr val="0000DC"/>
              </a:solidFill>
            </a:endParaRPr>
          </a:p>
          <a:p>
            <a:r>
              <a:rPr lang="cs-CZ" altLang="cs-CZ" sz="1600" b="1" dirty="0">
                <a:solidFill>
                  <a:srgbClr val="0000DC"/>
                </a:solidFill>
              </a:rPr>
              <a:t>Onemocnění:</a:t>
            </a:r>
            <a:r>
              <a:rPr lang="cs-CZ" altLang="cs-CZ" sz="1600" dirty="0">
                <a:solidFill>
                  <a:srgbClr val="0000DC"/>
                </a:solidFill>
              </a:rPr>
              <a:t> horečnaté respirační infekce – katar horních cest dýchacích (zejména u starších dětí) nebo bronchopneumonie a </a:t>
            </a:r>
            <a:r>
              <a:rPr lang="cs-CZ" altLang="cs-CZ" sz="1600" b="1" dirty="0" err="1">
                <a:solidFill>
                  <a:srgbClr val="0000DC"/>
                </a:solidFill>
              </a:rPr>
              <a:t>pseudokrup</a:t>
            </a:r>
            <a:r>
              <a:rPr lang="cs-CZ" altLang="cs-CZ" sz="1600" dirty="0">
                <a:solidFill>
                  <a:srgbClr val="0000DC"/>
                </a:solidFill>
              </a:rPr>
              <a:t> (=akutní </a:t>
            </a:r>
            <a:r>
              <a:rPr lang="cs-CZ" altLang="cs-CZ" sz="1600" dirty="0" err="1">
                <a:solidFill>
                  <a:srgbClr val="0000DC"/>
                </a:solidFill>
              </a:rPr>
              <a:t>sténozující</a:t>
            </a:r>
            <a:r>
              <a:rPr lang="cs-CZ" altLang="cs-CZ" sz="1600" dirty="0">
                <a:solidFill>
                  <a:srgbClr val="0000DC"/>
                </a:solidFill>
              </a:rPr>
              <a:t> </a:t>
            </a:r>
            <a:r>
              <a:rPr lang="cs-CZ" altLang="cs-CZ" sz="1600" dirty="0" err="1">
                <a:solidFill>
                  <a:srgbClr val="0000DC"/>
                </a:solidFill>
              </a:rPr>
              <a:t>laryngotracheobronchitida</a:t>
            </a:r>
            <a:r>
              <a:rPr lang="cs-CZ" altLang="cs-CZ" sz="1600" dirty="0">
                <a:solidFill>
                  <a:srgbClr val="0000DC"/>
                </a:solidFill>
              </a:rPr>
              <a:t>)</a:t>
            </a:r>
          </a:p>
          <a:p>
            <a:endParaRPr lang="cs-CZ" altLang="cs-CZ" sz="1600" dirty="0">
              <a:solidFill>
                <a:srgbClr val="0000DC"/>
              </a:solidFill>
            </a:endParaRPr>
          </a:p>
          <a:p>
            <a:r>
              <a:rPr lang="cs-CZ" altLang="cs-CZ" sz="1600" b="1" dirty="0">
                <a:solidFill>
                  <a:srgbClr val="0000DC"/>
                </a:solidFill>
              </a:rPr>
              <a:t>Přenos:</a:t>
            </a:r>
            <a:r>
              <a:rPr lang="cs-CZ" altLang="cs-CZ" sz="1600" dirty="0">
                <a:solidFill>
                  <a:srgbClr val="0000DC"/>
                </a:solidFill>
              </a:rPr>
              <a:t> kapénkově</a:t>
            </a:r>
          </a:p>
          <a:p>
            <a:r>
              <a:rPr lang="cs-CZ" altLang="cs-CZ" sz="1600" dirty="0">
                <a:solidFill>
                  <a:srgbClr val="0000DC"/>
                </a:solidFill>
              </a:rPr>
              <a:t>Inkubační doba: 1-3 dny</a:t>
            </a:r>
          </a:p>
          <a:p>
            <a:endParaRPr lang="cs-CZ" altLang="cs-CZ" sz="1600" dirty="0">
              <a:solidFill>
                <a:srgbClr val="0000DC"/>
              </a:solidFill>
            </a:endParaRPr>
          </a:p>
          <a:p>
            <a:r>
              <a:rPr lang="cs-CZ" altLang="cs-CZ" sz="1600" b="1" dirty="0">
                <a:solidFill>
                  <a:srgbClr val="0000DC"/>
                </a:solidFill>
              </a:rPr>
              <a:t>Komplikace:</a:t>
            </a:r>
            <a:r>
              <a:rPr lang="cs-CZ" altLang="cs-CZ" sz="1600" dirty="0">
                <a:solidFill>
                  <a:srgbClr val="0000DC"/>
                </a:solidFill>
              </a:rPr>
              <a:t> zánět středouší, pneumonie</a:t>
            </a:r>
          </a:p>
          <a:p>
            <a:endParaRPr lang="cs-CZ" altLang="cs-CZ" sz="1600" dirty="0">
              <a:solidFill>
                <a:srgbClr val="0000DC"/>
              </a:solidFill>
            </a:endParaRPr>
          </a:p>
          <a:p>
            <a:r>
              <a:rPr lang="cs-CZ" altLang="cs-CZ" sz="1600" b="1" dirty="0">
                <a:solidFill>
                  <a:srgbClr val="0000DC"/>
                </a:solidFill>
              </a:rPr>
              <a:t>Diagnostika:</a:t>
            </a:r>
            <a:r>
              <a:rPr lang="cs-CZ" altLang="cs-CZ" sz="1600" dirty="0">
                <a:solidFill>
                  <a:srgbClr val="0000DC"/>
                </a:solidFill>
              </a:rPr>
              <a:t> IF, RT-PCR, sérologie (HIT, KFR)</a:t>
            </a:r>
          </a:p>
          <a:p>
            <a:endParaRPr lang="cs-CZ" altLang="cs-CZ" sz="1600" dirty="0">
              <a:solidFill>
                <a:srgbClr val="0000DC"/>
              </a:solidFill>
            </a:endParaRPr>
          </a:p>
          <a:p>
            <a:r>
              <a:rPr lang="cs-CZ" altLang="cs-CZ" sz="1600" b="1" dirty="0">
                <a:solidFill>
                  <a:srgbClr val="0000DC"/>
                </a:solidFill>
              </a:rPr>
              <a:t>Léčba:</a:t>
            </a:r>
            <a:r>
              <a:rPr lang="cs-CZ" altLang="cs-CZ" sz="1600" dirty="0">
                <a:solidFill>
                  <a:srgbClr val="0000DC"/>
                </a:solidFill>
              </a:rPr>
              <a:t> symptomatická, </a:t>
            </a:r>
            <a:r>
              <a:rPr lang="cs-CZ" altLang="cs-CZ" sz="1600" dirty="0" err="1">
                <a:solidFill>
                  <a:srgbClr val="0000DC"/>
                </a:solidFill>
              </a:rPr>
              <a:t>ribavirin</a:t>
            </a:r>
            <a:r>
              <a:rPr lang="cs-CZ" altLang="cs-CZ" sz="1600" dirty="0">
                <a:solidFill>
                  <a:srgbClr val="0000DC"/>
                </a:solidFill>
              </a:rPr>
              <a:t> (</a:t>
            </a:r>
            <a:r>
              <a:rPr lang="cs-CZ" altLang="cs-CZ" sz="1600" dirty="0" err="1">
                <a:solidFill>
                  <a:srgbClr val="0000DC"/>
                </a:solidFill>
              </a:rPr>
              <a:t>imunokompromitovaní</a:t>
            </a:r>
            <a:r>
              <a:rPr lang="cs-CZ" altLang="cs-CZ" sz="1600" dirty="0">
                <a:solidFill>
                  <a:srgbClr val="0000DC"/>
                </a:solidFill>
              </a:rPr>
              <a:t>)</a:t>
            </a:r>
          </a:p>
          <a:p>
            <a:endParaRPr lang="cs-CZ" altLang="cs-CZ" sz="1600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4665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1"/>
          <p:cNvSpPr>
            <a:spLocks noGrp="1" noChangeArrowheads="1"/>
          </p:cNvSpPr>
          <p:nvPr>
            <p:ph type="title" idx="4294967295"/>
          </p:nvPr>
        </p:nvSpPr>
        <p:spPr>
          <a:xfrm>
            <a:off x="720000" y="720000"/>
            <a:ext cx="6779758" cy="451576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altLang="cs-CZ" sz="3200" dirty="0">
                <a:solidFill>
                  <a:srgbClr val="0000DC"/>
                </a:solidFill>
              </a:rPr>
              <a:t>Respiračně </a:t>
            </a:r>
            <a:r>
              <a:rPr lang="cs-CZ" altLang="cs-CZ" sz="3200" dirty="0" err="1">
                <a:solidFill>
                  <a:srgbClr val="0000DC"/>
                </a:solidFill>
              </a:rPr>
              <a:t>synciciální</a:t>
            </a:r>
            <a:r>
              <a:rPr lang="cs-CZ" altLang="cs-CZ" sz="3200" dirty="0">
                <a:solidFill>
                  <a:srgbClr val="0000DC"/>
                </a:solidFill>
              </a:rPr>
              <a:t> virus (RSV) </a:t>
            </a:r>
          </a:p>
        </p:txBody>
      </p:sp>
      <p:sp>
        <p:nvSpPr>
          <p:cNvPr id="64515" name="Zástupný symbol pro obsah 2"/>
          <p:cNvSpPr>
            <a:spLocks noGrp="1" noChangeArrowheads="1"/>
          </p:cNvSpPr>
          <p:nvPr>
            <p:ph idx="4294967295"/>
          </p:nvPr>
        </p:nvSpPr>
        <p:spPr>
          <a:xfrm>
            <a:off x="720000" y="1517606"/>
            <a:ext cx="9557475" cy="5040312"/>
          </a:xfrm>
        </p:spPr>
        <p:txBody>
          <a:bodyPr/>
          <a:lstStyle/>
          <a:p>
            <a:r>
              <a:rPr lang="cs-CZ" altLang="cs-CZ" sz="1600" dirty="0">
                <a:solidFill>
                  <a:srgbClr val="0000DC"/>
                </a:solidFill>
              </a:rPr>
              <a:t>Čel: </a:t>
            </a:r>
            <a:r>
              <a:rPr lang="cs-CZ" altLang="cs-CZ" sz="1600" i="1" dirty="0" err="1">
                <a:solidFill>
                  <a:srgbClr val="0000DC"/>
                </a:solidFill>
              </a:rPr>
              <a:t>Paramyxoviridae</a:t>
            </a:r>
            <a:r>
              <a:rPr lang="cs-CZ" altLang="cs-CZ" sz="1600" dirty="0">
                <a:solidFill>
                  <a:srgbClr val="0000DC"/>
                </a:solidFill>
              </a:rPr>
              <a:t>, rod </a:t>
            </a:r>
            <a:r>
              <a:rPr lang="cs-CZ" altLang="cs-CZ" sz="1600" i="1" dirty="0" err="1">
                <a:solidFill>
                  <a:srgbClr val="0000DC"/>
                </a:solidFill>
              </a:rPr>
              <a:t>Pneumovirus</a:t>
            </a:r>
            <a:endParaRPr lang="cs-CZ" altLang="cs-CZ" sz="1600" i="1" dirty="0">
              <a:solidFill>
                <a:srgbClr val="0000DC"/>
              </a:solidFill>
            </a:endParaRPr>
          </a:p>
          <a:p>
            <a:endParaRPr lang="cs-CZ" altLang="cs-CZ" sz="1600" dirty="0">
              <a:solidFill>
                <a:srgbClr val="0000DC"/>
              </a:solidFill>
            </a:endParaRPr>
          </a:p>
          <a:p>
            <a:r>
              <a:rPr lang="cs-CZ" altLang="cs-CZ" sz="1600" dirty="0">
                <a:solidFill>
                  <a:srgbClr val="0000DC"/>
                </a:solidFill>
              </a:rPr>
              <a:t>RSV-virem infikované buňky splývají v mnohojaderné útvary (</a:t>
            </a:r>
            <a:r>
              <a:rPr lang="cs-CZ" altLang="cs-CZ" sz="1600" dirty="0" err="1">
                <a:solidFill>
                  <a:srgbClr val="0000DC"/>
                </a:solidFill>
              </a:rPr>
              <a:t>syncicia</a:t>
            </a:r>
            <a:r>
              <a:rPr lang="cs-CZ" altLang="cs-CZ" sz="1600" dirty="0">
                <a:solidFill>
                  <a:srgbClr val="0000DC"/>
                </a:solidFill>
              </a:rPr>
              <a:t>)</a:t>
            </a:r>
          </a:p>
          <a:p>
            <a:r>
              <a:rPr lang="cs-CZ" altLang="cs-CZ" sz="1600" dirty="0">
                <a:solidFill>
                  <a:srgbClr val="0000DC"/>
                </a:solidFill>
              </a:rPr>
              <a:t>klasická oportunní virová infekce – riziko u novorozenců</a:t>
            </a:r>
          </a:p>
          <a:p>
            <a:endParaRPr lang="cs-CZ" altLang="cs-CZ" sz="1600" dirty="0">
              <a:solidFill>
                <a:srgbClr val="0000DC"/>
              </a:solidFill>
            </a:endParaRPr>
          </a:p>
          <a:p>
            <a:r>
              <a:rPr lang="cs-CZ" altLang="cs-CZ" sz="1600" b="1" dirty="0">
                <a:solidFill>
                  <a:srgbClr val="0000DC"/>
                </a:solidFill>
              </a:rPr>
              <a:t>Epidemiologie: </a:t>
            </a:r>
            <a:r>
              <a:rPr lang="cs-CZ" altLang="cs-CZ" sz="1600" dirty="0">
                <a:solidFill>
                  <a:srgbClr val="0000DC"/>
                </a:solidFill>
              </a:rPr>
              <a:t>sezónní výskyt (zimní období, 10-15% infekcí </a:t>
            </a:r>
            <a:r>
              <a:rPr lang="cs-CZ" altLang="cs-CZ" sz="1600" dirty="0" err="1">
                <a:solidFill>
                  <a:srgbClr val="0000DC"/>
                </a:solidFill>
              </a:rPr>
              <a:t>dých</a:t>
            </a:r>
            <a:r>
              <a:rPr lang="cs-CZ" altLang="cs-CZ" sz="1600" dirty="0">
                <a:solidFill>
                  <a:srgbClr val="0000DC"/>
                </a:solidFill>
              </a:rPr>
              <a:t>. cest, u dospělých běžné nachlazení, u předčasně narozených dětí nebo dětí se srdeční vadou nebo chronickou plicní infekcí život ohrožující onemocnění</a:t>
            </a:r>
          </a:p>
          <a:p>
            <a:endParaRPr lang="cs-CZ" altLang="cs-CZ" sz="1600" dirty="0">
              <a:solidFill>
                <a:srgbClr val="0000DC"/>
              </a:solidFill>
            </a:endParaRPr>
          </a:p>
          <a:p>
            <a:r>
              <a:rPr lang="cs-CZ" altLang="cs-CZ" sz="1600" b="1" dirty="0">
                <a:solidFill>
                  <a:srgbClr val="0000DC"/>
                </a:solidFill>
              </a:rPr>
              <a:t>Přenos:</a:t>
            </a:r>
            <a:r>
              <a:rPr lang="cs-CZ" altLang="cs-CZ" sz="1600" dirty="0">
                <a:solidFill>
                  <a:srgbClr val="0000DC"/>
                </a:solidFill>
              </a:rPr>
              <a:t> kapénkově (úzký kontakt), virus citlivý k vlivům vnějšího prostředí</a:t>
            </a:r>
          </a:p>
          <a:p>
            <a:r>
              <a:rPr lang="cs-CZ" altLang="cs-CZ" sz="1600" b="1" dirty="0">
                <a:solidFill>
                  <a:srgbClr val="0000DC"/>
                </a:solidFill>
              </a:rPr>
              <a:t>Onemocnění:</a:t>
            </a:r>
            <a:r>
              <a:rPr lang="cs-CZ" altLang="cs-CZ" sz="1600" dirty="0">
                <a:solidFill>
                  <a:srgbClr val="0000DC"/>
                </a:solidFill>
              </a:rPr>
              <a:t> záněty horních i dolních cest dýchacích u novorozenců a malých dětí</a:t>
            </a:r>
          </a:p>
          <a:p>
            <a:r>
              <a:rPr lang="cs-CZ" altLang="cs-CZ" sz="1600" b="1" dirty="0">
                <a:solidFill>
                  <a:srgbClr val="0000DC"/>
                </a:solidFill>
              </a:rPr>
              <a:t>Klinický obraz:</a:t>
            </a:r>
            <a:r>
              <a:rPr lang="cs-CZ" altLang="cs-CZ" sz="1600" dirty="0">
                <a:solidFill>
                  <a:srgbClr val="0000DC"/>
                </a:solidFill>
              </a:rPr>
              <a:t> horečka, kašel, rýma, bolest hlavy</a:t>
            </a:r>
          </a:p>
          <a:p>
            <a:r>
              <a:rPr lang="cs-CZ" altLang="cs-CZ" sz="1600" dirty="0">
                <a:solidFill>
                  <a:srgbClr val="0000DC"/>
                </a:solidFill>
              </a:rPr>
              <a:t>Vážné komplikace: apnoe, bronchiolitida, pneumonie (JIP-umělá plicní ventilace)</a:t>
            </a:r>
          </a:p>
          <a:p>
            <a:r>
              <a:rPr lang="cs-CZ" altLang="cs-CZ" sz="1600" dirty="0">
                <a:solidFill>
                  <a:srgbClr val="0000DC"/>
                </a:solidFill>
              </a:rPr>
              <a:t>Pozdní následky: po prodělané těžké infekci RSV riziko astmatu v pozdějším věku</a:t>
            </a:r>
          </a:p>
          <a:p>
            <a:endParaRPr lang="cs-CZ" altLang="cs-CZ" sz="1600" dirty="0">
              <a:solidFill>
                <a:srgbClr val="0000DC"/>
              </a:solidFill>
            </a:endParaRPr>
          </a:p>
          <a:p>
            <a:r>
              <a:rPr lang="cs-CZ" altLang="cs-CZ" sz="1600" b="1" dirty="0">
                <a:solidFill>
                  <a:srgbClr val="0000DC"/>
                </a:solidFill>
              </a:rPr>
              <a:t>Prevence:</a:t>
            </a:r>
            <a:r>
              <a:rPr lang="cs-CZ" altLang="cs-CZ" sz="1600" dirty="0">
                <a:solidFill>
                  <a:srgbClr val="0000DC"/>
                </a:solidFill>
              </a:rPr>
              <a:t> </a:t>
            </a:r>
            <a:r>
              <a:rPr lang="cs-CZ" altLang="cs-CZ" sz="1600" dirty="0" err="1">
                <a:solidFill>
                  <a:srgbClr val="0000DC"/>
                </a:solidFill>
              </a:rPr>
              <a:t>imunoprofylaxe</a:t>
            </a:r>
            <a:r>
              <a:rPr lang="cs-CZ" altLang="cs-CZ" sz="1600" dirty="0">
                <a:solidFill>
                  <a:srgbClr val="0000DC"/>
                </a:solidFill>
              </a:rPr>
              <a:t> ohrožených osob (zejména novorozenců) – monoklonální protilátky proti RSV (injekce do svalu) v </a:t>
            </a:r>
            <a:r>
              <a:rPr lang="cs-CZ" altLang="cs-CZ" sz="1600" dirty="0" err="1">
                <a:solidFill>
                  <a:srgbClr val="0000DC"/>
                </a:solidFill>
              </a:rPr>
              <a:t>meziepidemickém</a:t>
            </a:r>
            <a:r>
              <a:rPr lang="cs-CZ" altLang="cs-CZ" sz="1600" dirty="0">
                <a:solidFill>
                  <a:srgbClr val="0000DC"/>
                </a:solidFill>
              </a:rPr>
              <a:t> období</a:t>
            </a:r>
          </a:p>
        </p:txBody>
      </p:sp>
    </p:spTree>
    <p:extLst>
      <p:ext uri="{BB962C8B-B14F-4D97-AF65-F5344CB8AC3E}">
        <p14:creationId xmlns:p14="http://schemas.microsoft.com/office/powerpoint/2010/main" val="10544100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adpis 1"/>
          <p:cNvSpPr>
            <a:spLocks noGrp="1" noChangeArrowheads="1"/>
          </p:cNvSpPr>
          <p:nvPr>
            <p:ph type="title" idx="4294967295"/>
          </p:nvPr>
        </p:nvSpPr>
        <p:spPr>
          <a:xfrm>
            <a:off x="1790977" y="325613"/>
            <a:ext cx="8734149" cy="597176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altLang="cs-CZ" sz="3200" dirty="0"/>
              <a:t>Infekce vyvolané lidským </a:t>
            </a:r>
            <a:r>
              <a:rPr lang="cs-CZ" altLang="cs-CZ" sz="3200" dirty="0" err="1"/>
              <a:t>metapneumovirem</a:t>
            </a:r>
            <a:endParaRPr lang="cs-CZ" altLang="cs-CZ" sz="3200" dirty="0"/>
          </a:p>
        </p:txBody>
      </p:sp>
      <p:sp>
        <p:nvSpPr>
          <p:cNvPr id="65539" name="Zástupný symbol pro obsah 2"/>
          <p:cNvSpPr>
            <a:spLocks noGrp="1" noChangeArrowheads="1"/>
          </p:cNvSpPr>
          <p:nvPr>
            <p:ph idx="4294967295"/>
          </p:nvPr>
        </p:nvSpPr>
        <p:spPr>
          <a:xfrm>
            <a:off x="1523999" y="1606187"/>
            <a:ext cx="8893175" cy="5545137"/>
          </a:xfrm>
        </p:spPr>
        <p:txBody>
          <a:bodyPr/>
          <a:lstStyle/>
          <a:p>
            <a:r>
              <a:rPr lang="cs-CZ" altLang="cs-CZ" sz="1600" dirty="0">
                <a:solidFill>
                  <a:srgbClr val="0000DC"/>
                </a:solidFill>
              </a:rPr>
              <a:t>Čel. </a:t>
            </a:r>
            <a:r>
              <a:rPr lang="cs-CZ" altLang="cs-CZ" sz="1600" i="1" dirty="0" err="1">
                <a:solidFill>
                  <a:srgbClr val="0000DC"/>
                </a:solidFill>
              </a:rPr>
              <a:t>Paramyxoviridae</a:t>
            </a:r>
            <a:endParaRPr lang="cs-CZ" altLang="cs-CZ" sz="1600" dirty="0">
              <a:solidFill>
                <a:srgbClr val="0000DC"/>
              </a:solidFill>
            </a:endParaRPr>
          </a:p>
          <a:p>
            <a:r>
              <a:rPr lang="cs-CZ" altLang="cs-CZ" sz="1600" dirty="0">
                <a:solidFill>
                  <a:srgbClr val="0000DC"/>
                </a:solidFill>
              </a:rPr>
              <a:t>Rod. </a:t>
            </a:r>
            <a:r>
              <a:rPr lang="cs-CZ" altLang="cs-CZ" sz="1600" i="1" dirty="0" err="1">
                <a:solidFill>
                  <a:srgbClr val="0000DC"/>
                </a:solidFill>
              </a:rPr>
              <a:t>Metapneumovirus</a:t>
            </a:r>
            <a:endParaRPr lang="cs-CZ" altLang="cs-CZ" sz="1600" i="1" dirty="0">
              <a:solidFill>
                <a:srgbClr val="0000DC"/>
              </a:solidFill>
            </a:endParaRPr>
          </a:p>
          <a:p>
            <a:r>
              <a:rPr lang="cs-CZ" altLang="cs-CZ" sz="1600" dirty="0">
                <a:solidFill>
                  <a:srgbClr val="0000DC"/>
                </a:solidFill>
              </a:rPr>
              <a:t>poměrně nedávno nalezený virus (2001, Nizozemí, z dolního respiračního traktu nemocných dětí)</a:t>
            </a:r>
          </a:p>
          <a:p>
            <a:r>
              <a:rPr lang="cs-CZ" altLang="cs-CZ" sz="1600" dirty="0">
                <a:solidFill>
                  <a:srgbClr val="0000DC"/>
                </a:solidFill>
              </a:rPr>
              <a:t>Epidemiologie. sezónní charakter (zimní období)</a:t>
            </a:r>
          </a:p>
          <a:p>
            <a:r>
              <a:rPr lang="cs-CZ" altLang="cs-CZ" sz="1600" dirty="0">
                <a:solidFill>
                  <a:srgbClr val="0000DC"/>
                </a:solidFill>
              </a:rPr>
              <a:t>Taxonomicky podobný RSV, patrně se vyskytoval i dříve, avšak diagnostika nedokonalá</a:t>
            </a:r>
          </a:p>
          <a:p>
            <a:endParaRPr lang="cs-CZ" altLang="cs-CZ" sz="1600" dirty="0">
              <a:solidFill>
                <a:srgbClr val="0000DC"/>
              </a:solidFill>
            </a:endParaRPr>
          </a:p>
          <a:p>
            <a:r>
              <a:rPr lang="cs-CZ" altLang="cs-CZ" sz="1600" b="1" dirty="0">
                <a:solidFill>
                  <a:srgbClr val="0000DC"/>
                </a:solidFill>
              </a:rPr>
              <a:t>Onemocnění:</a:t>
            </a:r>
            <a:r>
              <a:rPr lang="cs-CZ" altLang="cs-CZ" sz="1600" dirty="0">
                <a:solidFill>
                  <a:srgbClr val="0000DC"/>
                </a:solidFill>
              </a:rPr>
              <a:t> infekce horních i dolních </a:t>
            </a:r>
            <a:r>
              <a:rPr lang="cs-CZ" altLang="cs-CZ" sz="1600" dirty="0" err="1">
                <a:solidFill>
                  <a:srgbClr val="0000DC"/>
                </a:solidFill>
              </a:rPr>
              <a:t>dých</a:t>
            </a:r>
            <a:r>
              <a:rPr lang="cs-CZ" altLang="cs-CZ" sz="1600" dirty="0">
                <a:solidFill>
                  <a:srgbClr val="0000DC"/>
                </a:solidFill>
              </a:rPr>
              <a:t>. cest u malých dětí (do 5 let)</a:t>
            </a:r>
          </a:p>
          <a:p>
            <a:endParaRPr lang="cs-CZ" altLang="cs-CZ" sz="1600" dirty="0">
              <a:solidFill>
                <a:srgbClr val="0000DC"/>
              </a:solidFill>
            </a:endParaRPr>
          </a:p>
          <a:p>
            <a:r>
              <a:rPr lang="cs-CZ" altLang="cs-CZ" sz="1600" b="1" dirty="0">
                <a:solidFill>
                  <a:srgbClr val="0000DC"/>
                </a:solidFill>
              </a:rPr>
              <a:t>Komplikace:</a:t>
            </a:r>
            <a:r>
              <a:rPr lang="cs-CZ" altLang="cs-CZ" sz="1600" dirty="0">
                <a:solidFill>
                  <a:srgbClr val="0000DC"/>
                </a:solidFill>
              </a:rPr>
              <a:t> bronchiolitida, pneumonie</a:t>
            </a:r>
          </a:p>
          <a:p>
            <a:endParaRPr lang="cs-CZ" altLang="cs-CZ" sz="1600" dirty="0">
              <a:solidFill>
                <a:srgbClr val="0000DC"/>
              </a:solidFill>
            </a:endParaRPr>
          </a:p>
          <a:p>
            <a:r>
              <a:rPr lang="cs-CZ" altLang="cs-CZ" sz="1600" b="1" dirty="0">
                <a:solidFill>
                  <a:srgbClr val="0000DC"/>
                </a:solidFill>
              </a:rPr>
              <a:t>Diagnostika:</a:t>
            </a:r>
            <a:r>
              <a:rPr lang="cs-CZ" altLang="cs-CZ" sz="1600" dirty="0">
                <a:solidFill>
                  <a:srgbClr val="0000DC"/>
                </a:solidFill>
              </a:rPr>
              <a:t> jen PCR</a:t>
            </a:r>
          </a:p>
          <a:p>
            <a:endParaRPr lang="cs-CZ" altLang="cs-CZ" sz="1600" dirty="0">
              <a:solidFill>
                <a:srgbClr val="0000DC"/>
              </a:solidFill>
            </a:endParaRPr>
          </a:p>
          <a:p>
            <a:endParaRPr lang="cs-CZ" altLang="cs-CZ" sz="1600" dirty="0">
              <a:solidFill>
                <a:srgbClr val="0000DC"/>
              </a:solidFill>
            </a:endParaRPr>
          </a:p>
        </p:txBody>
      </p:sp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6" y="3284538"/>
            <a:ext cx="2238375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765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 noChangeArrowheads="1"/>
          </p:cNvSpPr>
          <p:nvPr>
            <p:ph type="title"/>
          </p:nvPr>
        </p:nvSpPr>
        <p:spPr>
          <a:xfrm>
            <a:off x="1989909" y="0"/>
            <a:ext cx="5124994" cy="491762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altLang="cs-CZ" sz="3200">
                <a:solidFill>
                  <a:srgbClr val="0000FF"/>
                </a:solidFill>
              </a:rPr>
              <a:t>Herpes simplex virus 1, 2</a:t>
            </a:r>
          </a:p>
        </p:txBody>
      </p:sp>
      <p:sp>
        <p:nvSpPr>
          <p:cNvPr id="7171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148045" y="464140"/>
            <a:ext cx="12357463" cy="5329237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1400" b="1" dirty="0">
                <a:solidFill>
                  <a:srgbClr val="0000DC"/>
                </a:solidFill>
              </a:rPr>
              <a:t>4. </a:t>
            </a:r>
            <a:r>
              <a:rPr lang="cs-CZ" altLang="cs-CZ" sz="1600" b="1" dirty="0">
                <a:solidFill>
                  <a:srgbClr val="0000DC"/>
                </a:solidFill>
              </a:rPr>
              <a:t>herpes </a:t>
            </a:r>
            <a:r>
              <a:rPr lang="cs-CZ" altLang="cs-CZ" sz="1600" b="1" dirty="0" err="1">
                <a:solidFill>
                  <a:srgbClr val="0000DC"/>
                </a:solidFill>
              </a:rPr>
              <a:t>genitalis</a:t>
            </a:r>
            <a:r>
              <a:rPr lang="cs-CZ" altLang="cs-CZ" sz="1600" b="1" dirty="0">
                <a:solidFill>
                  <a:srgbClr val="0000DC"/>
                </a:solidFill>
              </a:rPr>
              <a:t>, </a:t>
            </a:r>
            <a:r>
              <a:rPr lang="cs-CZ" altLang="cs-CZ" sz="1600" b="1" dirty="0" err="1">
                <a:solidFill>
                  <a:srgbClr val="0000DC"/>
                </a:solidFill>
              </a:rPr>
              <a:t>perianalis</a:t>
            </a:r>
            <a:r>
              <a:rPr lang="cs-CZ" altLang="cs-CZ" sz="1600" b="1" dirty="0">
                <a:solidFill>
                  <a:srgbClr val="0000DC"/>
                </a:solidFill>
              </a:rPr>
              <a:t>, </a:t>
            </a:r>
            <a:r>
              <a:rPr lang="cs-CZ" altLang="cs-CZ" sz="1600" b="1" dirty="0" err="1">
                <a:solidFill>
                  <a:srgbClr val="0000DC"/>
                </a:solidFill>
              </a:rPr>
              <a:t>analis</a:t>
            </a:r>
            <a:r>
              <a:rPr lang="cs-CZ" altLang="cs-CZ" sz="1600" dirty="0">
                <a:solidFill>
                  <a:srgbClr val="0000DC"/>
                </a:solidFill>
              </a:rPr>
              <a:t> – v 70 až 95% případů je původcem onemocnění HSV-2</a:t>
            </a:r>
          </a:p>
          <a:p>
            <a:pPr marL="0" indent="0"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Manifestace lézemi u žen na vulvě, perineu, vagině a děložním čípku, u mužů na penisu. Provázené teplotou, bolestmi hlavy, malátností, nechutenstvím (po dobu 2 a více dnů). </a:t>
            </a:r>
          </a:p>
          <a:p>
            <a:pPr marL="0" indent="0"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U 10% </a:t>
            </a:r>
            <a:r>
              <a:rPr lang="cs-CZ" altLang="cs-CZ" sz="1600" dirty="0" err="1">
                <a:solidFill>
                  <a:srgbClr val="0000DC"/>
                </a:solidFill>
              </a:rPr>
              <a:t>primoinfekcí</a:t>
            </a:r>
            <a:r>
              <a:rPr lang="cs-CZ" altLang="cs-CZ" sz="1600" dirty="0">
                <a:solidFill>
                  <a:srgbClr val="0000DC"/>
                </a:solidFill>
              </a:rPr>
              <a:t> aseptická meningitida nebo sakrální </a:t>
            </a:r>
            <a:r>
              <a:rPr lang="cs-CZ" altLang="cs-CZ" sz="1600" dirty="0" err="1">
                <a:solidFill>
                  <a:srgbClr val="0000DC"/>
                </a:solidFill>
              </a:rPr>
              <a:t>radikulomyelitida</a:t>
            </a:r>
            <a:r>
              <a:rPr lang="cs-CZ" altLang="cs-CZ" sz="1600" dirty="0">
                <a:solidFill>
                  <a:srgbClr val="0000DC"/>
                </a:solidFill>
              </a:rPr>
              <a:t>, provázeno </a:t>
            </a:r>
            <a:r>
              <a:rPr lang="cs-CZ" altLang="cs-CZ" sz="1600" dirty="0" err="1">
                <a:solidFill>
                  <a:srgbClr val="0000DC"/>
                </a:solidFill>
              </a:rPr>
              <a:t>radikuloneuritidou</a:t>
            </a:r>
            <a:r>
              <a:rPr lang="cs-CZ" altLang="cs-CZ" sz="1600" dirty="0">
                <a:solidFill>
                  <a:srgbClr val="0000DC"/>
                </a:solidFill>
              </a:rPr>
              <a:t> (bolest při močení, retence moče, obstipace, impotence)</a:t>
            </a:r>
          </a:p>
          <a:p>
            <a:pPr marL="0" indent="0">
              <a:buNone/>
            </a:pPr>
            <a:r>
              <a:rPr lang="cs-CZ" altLang="cs-CZ" sz="1600" b="1" dirty="0">
                <a:solidFill>
                  <a:srgbClr val="0000DC"/>
                </a:solidFill>
              </a:rPr>
              <a:t>5. traumatický herpes</a:t>
            </a:r>
            <a:r>
              <a:rPr lang="cs-CZ" altLang="cs-CZ" sz="1600" dirty="0">
                <a:solidFill>
                  <a:srgbClr val="0000DC"/>
                </a:solidFill>
              </a:rPr>
              <a:t> - bránou vstupu poraněná kůže, popáleniny, poranění (herpetické </a:t>
            </a:r>
            <a:r>
              <a:rPr lang="cs-CZ" altLang="cs-CZ" sz="1600" dirty="0" err="1">
                <a:solidFill>
                  <a:srgbClr val="0000DC"/>
                </a:solidFill>
              </a:rPr>
              <a:t>paronychium</a:t>
            </a:r>
            <a:r>
              <a:rPr lang="cs-CZ" altLang="cs-CZ" sz="1600" dirty="0">
                <a:solidFill>
                  <a:srgbClr val="0000DC"/>
                </a:solidFill>
              </a:rPr>
              <a:t>, panaritium, herpes </a:t>
            </a:r>
            <a:r>
              <a:rPr lang="cs-CZ" altLang="cs-CZ" sz="1600" dirty="0" err="1">
                <a:solidFill>
                  <a:srgbClr val="0000DC"/>
                </a:solidFill>
              </a:rPr>
              <a:t>gladiatorum</a:t>
            </a:r>
            <a:r>
              <a:rPr lang="cs-CZ" altLang="cs-CZ" sz="1600" dirty="0">
                <a:solidFill>
                  <a:srgbClr val="0000DC"/>
                </a:solidFill>
              </a:rPr>
              <a:t>)</a:t>
            </a:r>
          </a:p>
          <a:p>
            <a:pPr marL="0" indent="0">
              <a:buNone/>
            </a:pPr>
            <a:r>
              <a:rPr lang="cs-CZ" altLang="cs-CZ" sz="1600" b="1" dirty="0">
                <a:solidFill>
                  <a:srgbClr val="0000DC"/>
                </a:solidFill>
              </a:rPr>
              <a:t>6. </a:t>
            </a:r>
            <a:r>
              <a:rPr lang="cs-CZ" altLang="cs-CZ" sz="1600" b="1" dirty="0" err="1">
                <a:solidFill>
                  <a:srgbClr val="0000DC"/>
                </a:solidFill>
              </a:rPr>
              <a:t>eczema</a:t>
            </a:r>
            <a:r>
              <a:rPr lang="cs-CZ" altLang="cs-CZ" sz="1600" b="1" dirty="0">
                <a:solidFill>
                  <a:srgbClr val="0000DC"/>
                </a:solidFill>
              </a:rPr>
              <a:t> </a:t>
            </a:r>
            <a:r>
              <a:rPr lang="cs-CZ" altLang="cs-CZ" sz="1600" b="1" dirty="0" err="1">
                <a:solidFill>
                  <a:srgbClr val="0000DC"/>
                </a:solidFill>
              </a:rPr>
              <a:t>harpeticatum</a:t>
            </a:r>
            <a:r>
              <a:rPr lang="cs-CZ" altLang="cs-CZ" sz="1600" b="1" dirty="0">
                <a:solidFill>
                  <a:srgbClr val="0000DC"/>
                </a:solidFill>
              </a:rPr>
              <a:t>/</a:t>
            </a:r>
            <a:r>
              <a:rPr lang="cs-CZ" altLang="cs-CZ" sz="1600" b="1" dirty="0" err="1">
                <a:solidFill>
                  <a:srgbClr val="0000DC"/>
                </a:solidFill>
              </a:rPr>
              <a:t>Kaposiho</a:t>
            </a:r>
            <a:r>
              <a:rPr lang="cs-CZ" altLang="cs-CZ" sz="1600" b="1" dirty="0">
                <a:solidFill>
                  <a:srgbClr val="0000DC"/>
                </a:solidFill>
              </a:rPr>
              <a:t> </a:t>
            </a:r>
            <a:r>
              <a:rPr lang="cs-CZ" altLang="cs-CZ" sz="1600" b="1" dirty="0" err="1">
                <a:solidFill>
                  <a:srgbClr val="0000DC"/>
                </a:solidFill>
              </a:rPr>
              <a:t>variceliformní</a:t>
            </a:r>
            <a:r>
              <a:rPr lang="cs-CZ" altLang="cs-CZ" sz="1600" b="1" dirty="0">
                <a:solidFill>
                  <a:srgbClr val="0000DC"/>
                </a:solidFill>
              </a:rPr>
              <a:t> dermatitida</a:t>
            </a:r>
            <a:r>
              <a:rPr lang="cs-CZ" altLang="cs-CZ" sz="1600" dirty="0">
                <a:solidFill>
                  <a:srgbClr val="0000DC"/>
                </a:solidFill>
              </a:rPr>
              <a:t> – herpetická vezikula v místě postižení ekzémem nebo chronickou dermatitidou (těžký klinický stav provázený vysokou teplotou a lymfadenitidou</a:t>
            </a:r>
          </a:p>
          <a:p>
            <a:pPr marL="0" indent="0">
              <a:buNone/>
            </a:pPr>
            <a:r>
              <a:rPr lang="cs-CZ" altLang="cs-CZ" sz="1600" b="1" dirty="0">
                <a:solidFill>
                  <a:srgbClr val="0000DC"/>
                </a:solidFill>
              </a:rPr>
              <a:t>7. akutní nekrotizující encefalitida</a:t>
            </a:r>
            <a:r>
              <a:rPr lang="cs-CZ" altLang="cs-CZ" sz="1600" dirty="0">
                <a:solidFill>
                  <a:srgbClr val="0000DC"/>
                </a:solidFill>
              </a:rPr>
              <a:t> – hemoragická nekróza temporálního mozkového laloku (velmi těžké onemocnění (dvoufázové), začátek </a:t>
            </a:r>
            <a:r>
              <a:rPr lang="cs-CZ" altLang="cs-CZ" sz="1600" dirty="0" err="1">
                <a:solidFill>
                  <a:srgbClr val="0000DC"/>
                </a:solidFill>
              </a:rPr>
              <a:t>chřipkovité</a:t>
            </a:r>
            <a:r>
              <a:rPr lang="cs-CZ" altLang="cs-CZ" sz="1600" dirty="0">
                <a:solidFill>
                  <a:srgbClr val="0000DC"/>
                </a:solidFill>
              </a:rPr>
              <a:t> příznaky, posléze vzestup teploty, bolest hlavy, psychické poruchy (halucinace, změny chování a osobnosti), křeče, parézy, obrna okohybných nervů, edém mozku, u dětí velmi rychlý průběh.</a:t>
            </a:r>
          </a:p>
          <a:p>
            <a:pPr marL="0" indent="0">
              <a:buNone/>
            </a:pPr>
            <a:r>
              <a:rPr lang="cs-CZ" altLang="cs-CZ" sz="1600" b="1" dirty="0">
                <a:solidFill>
                  <a:srgbClr val="0000DC"/>
                </a:solidFill>
              </a:rPr>
              <a:t>8. generalizovaná infekce HSV</a:t>
            </a:r>
            <a:r>
              <a:rPr lang="cs-CZ" altLang="cs-CZ" sz="1600" dirty="0">
                <a:solidFill>
                  <a:srgbClr val="0000DC"/>
                </a:solidFill>
              </a:rPr>
              <a:t> – u </a:t>
            </a:r>
            <a:r>
              <a:rPr lang="cs-CZ" altLang="cs-CZ" sz="1600" dirty="0" err="1">
                <a:solidFill>
                  <a:srgbClr val="0000DC"/>
                </a:solidFill>
              </a:rPr>
              <a:t>imunosuprimovaných</a:t>
            </a:r>
            <a:r>
              <a:rPr lang="cs-CZ" altLang="cs-CZ" sz="1600" dirty="0">
                <a:solidFill>
                  <a:srgbClr val="0000DC"/>
                </a:solidFill>
              </a:rPr>
              <a:t>, nejtěžší forma infekce, postižení vnitřních orgánů (jícen, žaludek, játra, nadledvinky, slezina, ledviny, CNS), provázeno i změnami na kůži</a:t>
            </a:r>
          </a:p>
          <a:p>
            <a:pPr marL="0" indent="0">
              <a:buNone/>
            </a:pPr>
            <a:r>
              <a:rPr lang="cs-CZ" altLang="cs-CZ" sz="1600" b="1" dirty="0">
                <a:solidFill>
                  <a:srgbClr val="0000DC"/>
                </a:solidFill>
              </a:rPr>
              <a:t>9. Herpetická </a:t>
            </a:r>
            <a:r>
              <a:rPr lang="cs-CZ" altLang="cs-CZ" sz="1600" b="1" dirty="0" err="1">
                <a:solidFill>
                  <a:srgbClr val="0000DC"/>
                </a:solidFill>
              </a:rPr>
              <a:t>esofagitida</a:t>
            </a:r>
            <a:r>
              <a:rPr lang="cs-CZ" altLang="cs-CZ" sz="1600" dirty="0">
                <a:solidFill>
                  <a:srgbClr val="0000DC"/>
                </a:solidFill>
              </a:rPr>
              <a:t> – </a:t>
            </a:r>
            <a:r>
              <a:rPr lang="cs-CZ" altLang="cs-CZ" sz="1600" dirty="0" err="1">
                <a:solidFill>
                  <a:srgbClr val="0000DC"/>
                </a:solidFill>
              </a:rPr>
              <a:t>retrosternální</a:t>
            </a:r>
            <a:r>
              <a:rPr lang="cs-CZ" altLang="cs-CZ" sz="1600" dirty="0">
                <a:solidFill>
                  <a:srgbClr val="0000DC"/>
                </a:solidFill>
              </a:rPr>
              <a:t> bolest při polykání (příčina úporné škytavky)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00DC"/>
              </a:solidFill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00DC"/>
              </a:solidFill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00DC"/>
              </a:solidFill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00DC"/>
              </a:solidFill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00DC"/>
              </a:solidFill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00DC"/>
              </a:solidFill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00DC"/>
              </a:solidFill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775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Nadpis 1"/>
          <p:cNvSpPr>
            <a:spLocks noGrp="1" noChangeArrowheads="1"/>
          </p:cNvSpPr>
          <p:nvPr>
            <p:ph type="title" idx="4294967295"/>
          </p:nvPr>
        </p:nvSpPr>
        <p:spPr>
          <a:xfrm>
            <a:off x="2906713" y="130481"/>
            <a:ext cx="5012494" cy="59090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altLang="cs-CZ" sz="3200" dirty="0">
                <a:solidFill>
                  <a:srgbClr val="0000DC"/>
                </a:solidFill>
              </a:rPr>
              <a:t>Infekce vyvolané </a:t>
            </a:r>
            <a:r>
              <a:rPr lang="cs-CZ" altLang="cs-CZ" sz="3200" dirty="0" err="1">
                <a:solidFill>
                  <a:srgbClr val="0000DC"/>
                </a:solidFill>
              </a:rPr>
              <a:t>togaviry</a:t>
            </a:r>
            <a:endParaRPr lang="cs-CZ" altLang="cs-CZ" sz="3200" dirty="0">
              <a:solidFill>
                <a:srgbClr val="0000DC"/>
              </a:solidFill>
            </a:endParaRPr>
          </a:p>
        </p:txBody>
      </p:sp>
      <p:sp>
        <p:nvSpPr>
          <p:cNvPr id="66563" name="Zástupný symbol pro obsah 2"/>
          <p:cNvSpPr>
            <a:spLocks noGrp="1" noChangeArrowheads="1"/>
          </p:cNvSpPr>
          <p:nvPr>
            <p:ph idx="4294967295"/>
          </p:nvPr>
        </p:nvSpPr>
        <p:spPr>
          <a:xfrm>
            <a:off x="721454" y="939495"/>
            <a:ext cx="10167456" cy="6121400"/>
          </a:xfrm>
        </p:spPr>
        <p:txBody>
          <a:bodyPr/>
          <a:lstStyle/>
          <a:p>
            <a:r>
              <a:rPr lang="cs-CZ" altLang="cs-CZ" sz="1600" b="1" dirty="0">
                <a:solidFill>
                  <a:srgbClr val="0000DC"/>
                </a:solidFill>
              </a:rPr>
              <a:t>Onemocnění:</a:t>
            </a:r>
            <a:r>
              <a:rPr lang="cs-CZ" altLang="cs-CZ" sz="1600" dirty="0">
                <a:solidFill>
                  <a:srgbClr val="0000DC"/>
                </a:solidFill>
              </a:rPr>
              <a:t> </a:t>
            </a:r>
            <a:r>
              <a:rPr lang="cs-CZ" altLang="cs-CZ" sz="2400" b="1" dirty="0">
                <a:solidFill>
                  <a:srgbClr val="0000DC"/>
                </a:solidFill>
              </a:rPr>
              <a:t>zarděnky</a:t>
            </a:r>
            <a:r>
              <a:rPr lang="cs-CZ" altLang="cs-CZ" sz="1600" b="1" dirty="0">
                <a:solidFill>
                  <a:srgbClr val="0000DC"/>
                </a:solidFill>
              </a:rPr>
              <a:t> </a:t>
            </a:r>
            <a:r>
              <a:rPr lang="cs-CZ" altLang="cs-CZ" sz="1600" dirty="0">
                <a:solidFill>
                  <a:srgbClr val="0000DC"/>
                </a:solidFill>
              </a:rPr>
              <a:t>(lat. rubeola, angl. </a:t>
            </a:r>
            <a:r>
              <a:rPr lang="cs-CZ" altLang="cs-CZ" sz="1600" dirty="0" err="1">
                <a:solidFill>
                  <a:srgbClr val="0000DC"/>
                </a:solidFill>
              </a:rPr>
              <a:t>rubella</a:t>
            </a:r>
            <a:r>
              <a:rPr lang="cs-CZ" altLang="cs-CZ" sz="1600" dirty="0">
                <a:solidFill>
                  <a:srgbClr val="0000DC"/>
                </a:solidFill>
              </a:rPr>
              <a:t>)</a:t>
            </a:r>
          </a:p>
          <a:p>
            <a:r>
              <a:rPr lang="cs-CZ" altLang="cs-CZ" sz="1600" dirty="0">
                <a:solidFill>
                  <a:srgbClr val="0000DC"/>
                </a:solidFill>
              </a:rPr>
              <a:t>virové onemocnění s mírným průběhem (20-50% asymptomatických infekcí), se skvrnitým </a:t>
            </a:r>
            <a:r>
              <a:rPr lang="cs-CZ" altLang="cs-CZ" sz="1600" dirty="0" err="1">
                <a:solidFill>
                  <a:srgbClr val="0000DC"/>
                </a:solidFill>
              </a:rPr>
              <a:t>exantémem</a:t>
            </a:r>
            <a:r>
              <a:rPr lang="cs-CZ" altLang="cs-CZ" sz="1600" dirty="0">
                <a:solidFill>
                  <a:srgbClr val="0000DC"/>
                </a:solidFill>
              </a:rPr>
              <a:t> a zvětšením </a:t>
            </a:r>
            <a:r>
              <a:rPr lang="cs-CZ" altLang="cs-CZ" sz="1600" dirty="0" err="1">
                <a:solidFill>
                  <a:srgbClr val="0000DC"/>
                </a:solidFill>
              </a:rPr>
              <a:t>cervikookcipitálních</a:t>
            </a:r>
            <a:r>
              <a:rPr lang="cs-CZ" altLang="cs-CZ" sz="1600" dirty="0">
                <a:solidFill>
                  <a:srgbClr val="0000DC"/>
                </a:solidFill>
              </a:rPr>
              <a:t> uzlin; onemocnění neimunních gravidních žen v 1. trimestru vede často k abortu nebo poškození plodu (20%)</a:t>
            </a:r>
          </a:p>
          <a:p>
            <a:endParaRPr lang="cs-CZ" altLang="cs-CZ" sz="1600" dirty="0">
              <a:solidFill>
                <a:srgbClr val="0000DC"/>
              </a:solidFill>
            </a:endParaRPr>
          </a:p>
          <a:p>
            <a:r>
              <a:rPr lang="cs-CZ" altLang="cs-CZ" sz="1600" b="1" dirty="0">
                <a:solidFill>
                  <a:srgbClr val="0000DC"/>
                </a:solidFill>
              </a:rPr>
              <a:t>Epidemiologie:</a:t>
            </a:r>
            <a:r>
              <a:rPr lang="cs-CZ" altLang="cs-CZ" sz="1600" dirty="0">
                <a:solidFill>
                  <a:srgbClr val="0000DC"/>
                </a:solidFill>
              </a:rPr>
              <a:t> zdrojem nemocný člověk (s manifestní nebo </a:t>
            </a:r>
            <a:r>
              <a:rPr lang="cs-CZ" altLang="cs-CZ" sz="1600" dirty="0" err="1">
                <a:solidFill>
                  <a:srgbClr val="0000DC"/>
                </a:solidFill>
              </a:rPr>
              <a:t>inaparentní</a:t>
            </a:r>
            <a:r>
              <a:rPr lang="cs-CZ" altLang="cs-CZ" sz="1600" dirty="0">
                <a:solidFill>
                  <a:srgbClr val="0000DC"/>
                </a:solidFill>
              </a:rPr>
              <a:t> nákazou) od konce inkubační doby do 7. dne po vzniku </a:t>
            </a:r>
            <a:r>
              <a:rPr lang="cs-CZ" altLang="cs-CZ" sz="1600" dirty="0" err="1">
                <a:solidFill>
                  <a:srgbClr val="0000DC"/>
                </a:solidFill>
              </a:rPr>
              <a:t>exantému</a:t>
            </a:r>
            <a:r>
              <a:rPr lang="cs-CZ" altLang="cs-CZ" sz="1600" dirty="0">
                <a:solidFill>
                  <a:srgbClr val="0000DC"/>
                </a:solidFill>
              </a:rPr>
              <a:t>; endemický výskyt v zemích bez očkování, epidemie ve 4 až 8 letých intervalech</a:t>
            </a:r>
          </a:p>
          <a:p>
            <a:endParaRPr lang="cs-CZ" altLang="cs-CZ" sz="1600" dirty="0">
              <a:solidFill>
                <a:srgbClr val="0000DC"/>
              </a:solidFill>
            </a:endParaRPr>
          </a:p>
          <a:p>
            <a:r>
              <a:rPr lang="cs-CZ" altLang="cs-CZ" sz="1600" b="1" dirty="0">
                <a:solidFill>
                  <a:srgbClr val="0000DC"/>
                </a:solidFill>
              </a:rPr>
              <a:t>Přenos:</a:t>
            </a:r>
            <a:r>
              <a:rPr lang="cs-CZ" altLang="cs-CZ" sz="1600" dirty="0">
                <a:solidFill>
                  <a:srgbClr val="0000DC"/>
                </a:solidFill>
              </a:rPr>
              <a:t> kapénkově, </a:t>
            </a:r>
            <a:r>
              <a:rPr lang="cs-CZ" altLang="cs-CZ" sz="1600" dirty="0" err="1">
                <a:solidFill>
                  <a:srgbClr val="0000DC"/>
                </a:solidFill>
              </a:rPr>
              <a:t>transplacentárně</a:t>
            </a:r>
            <a:r>
              <a:rPr lang="cs-CZ" altLang="cs-CZ" sz="1600" dirty="0">
                <a:solidFill>
                  <a:srgbClr val="0000DC"/>
                </a:solidFill>
              </a:rPr>
              <a:t> (infekce dítěte)</a:t>
            </a:r>
          </a:p>
          <a:p>
            <a:endParaRPr lang="cs-CZ" altLang="cs-CZ" sz="1600" dirty="0">
              <a:solidFill>
                <a:srgbClr val="0000DC"/>
              </a:solidFill>
            </a:endParaRPr>
          </a:p>
          <a:p>
            <a:r>
              <a:rPr lang="cs-CZ" altLang="cs-CZ" sz="1600" b="1" dirty="0">
                <a:solidFill>
                  <a:srgbClr val="0000DC"/>
                </a:solidFill>
              </a:rPr>
              <a:t>Etiopatogeneze:</a:t>
            </a:r>
            <a:r>
              <a:rPr lang="cs-CZ" altLang="cs-CZ" sz="1600" dirty="0">
                <a:solidFill>
                  <a:srgbClr val="0000DC"/>
                </a:solidFill>
              </a:rPr>
              <a:t> vstupní brána horní cesty dýchací, místo primárního pomnožení sliznice nosohltanu a krční lymfatické uzliny</a:t>
            </a:r>
          </a:p>
          <a:p>
            <a:endParaRPr lang="cs-CZ" altLang="cs-CZ" sz="1600" dirty="0">
              <a:solidFill>
                <a:srgbClr val="0000DC"/>
              </a:solidFill>
            </a:endParaRPr>
          </a:p>
          <a:p>
            <a:r>
              <a:rPr lang="cs-CZ" altLang="cs-CZ" sz="1600" b="1" dirty="0">
                <a:solidFill>
                  <a:srgbClr val="0000DC"/>
                </a:solidFill>
              </a:rPr>
              <a:t>Inkubační doba:</a:t>
            </a:r>
            <a:r>
              <a:rPr lang="cs-CZ" altLang="cs-CZ" sz="1600" dirty="0">
                <a:solidFill>
                  <a:srgbClr val="0000DC"/>
                </a:solidFill>
              </a:rPr>
              <a:t> 12-23 dnů</a:t>
            </a:r>
          </a:p>
          <a:p>
            <a:endParaRPr lang="cs-CZ" altLang="cs-CZ" sz="1600" dirty="0">
              <a:solidFill>
                <a:srgbClr val="0000DC"/>
              </a:solidFill>
            </a:endParaRPr>
          </a:p>
          <a:p>
            <a:r>
              <a:rPr lang="cs-CZ" altLang="cs-CZ" sz="1600" dirty="0">
                <a:solidFill>
                  <a:srgbClr val="0000DC"/>
                </a:solidFill>
              </a:rPr>
              <a:t>Klinický obraz: 2 formy</a:t>
            </a:r>
          </a:p>
          <a:p>
            <a:pPr>
              <a:buFontTx/>
              <a:buAutoNum type="arabicParenBoth"/>
            </a:pPr>
            <a:r>
              <a:rPr lang="cs-CZ" altLang="cs-CZ" sz="1600" dirty="0">
                <a:solidFill>
                  <a:srgbClr val="0000DC"/>
                </a:solidFill>
              </a:rPr>
              <a:t> </a:t>
            </a:r>
            <a:r>
              <a:rPr lang="cs-CZ" altLang="cs-CZ" sz="1600" b="1" dirty="0">
                <a:solidFill>
                  <a:srgbClr val="0000DC"/>
                </a:solidFill>
              </a:rPr>
              <a:t>Získané zarděnky</a:t>
            </a:r>
            <a:r>
              <a:rPr lang="cs-CZ" altLang="cs-CZ" sz="1600" dirty="0">
                <a:solidFill>
                  <a:srgbClr val="0000DC"/>
                </a:solidFill>
              </a:rPr>
              <a:t> – přenos vzdušnou cestou, nejprve katarální stádium, potom </a:t>
            </a:r>
            <a:r>
              <a:rPr lang="cs-CZ" altLang="cs-CZ" sz="1600" dirty="0" err="1">
                <a:solidFill>
                  <a:srgbClr val="0000DC"/>
                </a:solidFill>
              </a:rPr>
              <a:t>makulopapulózní</a:t>
            </a:r>
            <a:r>
              <a:rPr lang="cs-CZ" altLang="cs-CZ" sz="1600" dirty="0">
                <a:solidFill>
                  <a:srgbClr val="0000DC"/>
                </a:solidFill>
              </a:rPr>
              <a:t> </a:t>
            </a:r>
            <a:r>
              <a:rPr lang="cs-CZ" altLang="cs-CZ" sz="1600" dirty="0" err="1">
                <a:solidFill>
                  <a:srgbClr val="0000DC"/>
                </a:solidFill>
              </a:rPr>
              <a:t>exantém</a:t>
            </a:r>
            <a:r>
              <a:rPr lang="cs-CZ" altLang="cs-CZ" sz="1600" dirty="0">
                <a:solidFill>
                  <a:srgbClr val="0000DC"/>
                </a:solidFill>
              </a:rPr>
              <a:t> (</a:t>
            </a:r>
            <a:r>
              <a:rPr lang="cs-CZ" altLang="cs-CZ" sz="1600" dirty="0" err="1">
                <a:solidFill>
                  <a:srgbClr val="0000DC"/>
                </a:solidFill>
              </a:rPr>
              <a:t>kraniokaudální</a:t>
            </a:r>
            <a:r>
              <a:rPr lang="cs-CZ" altLang="cs-CZ" sz="1600" dirty="0">
                <a:solidFill>
                  <a:srgbClr val="0000DC"/>
                </a:solidFill>
              </a:rPr>
              <a:t> šíření), petechie na sliznici patra, horečka, lymfadenopatie (bolestivost), u žen artralgie a artritidy, vzácně trombocytopenická purpura (TP), encefalitida, diabetes </a:t>
            </a:r>
            <a:r>
              <a:rPr lang="cs-CZ" altLang="cs-CZ" sz="1600" dirty="0" err="1">
                <a:solidFill>
                  <a:srgbClr val="0000DC"/>
                </a:solidFill>
              </a:rPr>
              <a:t>mellitus</a:t>
            </a:r>
            <a:r>
              <a:rPr lang="cs-CZ" altLang="cs-CZ" sz="1600" dirty="0">
                <a:solidFill>
                  <a:srgbClr val="0000DC"/>
                </a:solidFill>
              </a:rPr>
              <a:t> (</a:t>
            </a:r>
            <a:r>
              <a:rPr lang="cs-CZ" altLang="cs-CZ" sz="1600" dirty="0" err="1">
                <a:solidFill>
                  <a:srgbClr val="0000DC"/>
                </a:solidFill>
              </a:rPr>
              <a:t>autoimun</a:t>
            </a:r>
            <a:r>
              <a:rPr lang="cs-CZ" altLang="cs-CZ" sz="1600" dirty="0">
                <a:solidFill>
                  <a:srgbClr val="0000DC"/>
                </a:solidFill>
              </a:rPr>
              <a:t>.), </a:t>
            </a:r>
            <a:r>
              <a:rPr lang="cs-CZ" altLang="cs-CZ" sz="1600" dirty="0" err="1">
                <a:solidFill>
                  <a:srgbClr val="0000DC"/>
                </a:solidFill>
              </a:rPr>
              <a:t>polyglandulární</a:t>
            </a:r>
            <a:r>
              <a:rPr lang="cs-CZ" altLang="cs-CZ" sz="1600" dirty="0">
                <a:solidFill>
                  <a:srgbClr val="0000DC"/>
                </a:solidFill>
              </a:rPr>
              <a:t> syndrom, progresivní rubeolová </a:t>
            </a:r>
            <a:r>
              <a:rPr lang="cs-CZ" altLang="cs-CZ" sz="1600" dirty="0" err="1">
                <a:solidFill>
                  <a:srgbClr val="0000DC"/>
                </a:solidFill>
              </a:rPr>
              <a:t>panencefalitida</a:t>
            </a:r>
            <a:endParaRPr lang="cs-CZ" altLang="cs-CZ" sz="1600" dirty="0">
              <a:solidFill>
                <a:srgbClr val="0000DC"/>
              </a:solidFill>
            </a:endParaRPr>
          </a:p>
          <a:p>
            <a:endParaRPr lang="cs-CZ" altLang="cs-CZ" sz="1600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3069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1"/>
          <p:cNvSpPr>
            <a:spLocks noGrp="1" noChangeArrowheads="1"/>
          </p:cNvSpPr>
          <p:nvPr>
            <p:ph type="title" idx="4294967295"/>
          </p:nvPr>
        </p:nvSpPr>
        <p:spPr>
          <a:xfrm>
            <a:off x="3046602" y="417892"/>
            <a:ext cx="5015218" cy="530064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altLang="cs-CZ" sz="3200" dirty="0"/>
              <a:t>Infekce vyvolané </a:t>
            </a:r>
            <a:r>
              <a:rPr lang="cs-CZ" altLang="cs-CZ" sz="3200" dirty="0" err="1"/>
              <a:t>togaviry</a:t>
            </a:r>
            <a:endParaRPr lang="cs-CZ" altLang="cs-CZ" sz="3200" dirty="0"/>
          </a:p>
        </p:txBody>
      </p:sp>
      <p:sp>
        <p:nvSpPr>
          <p:cNvPr id="67587" name="Zástupný symbol pro obsah 2"/>
          <p:cNvSpPr>
            <a:spLocks noGrp="1" noChangeArrowheads="1"/>
          </p:cNvSpPr>
          <p:nvPr>
            <p:ph idx="4294967295"/>
          </p:nvPr>
        </p:nvSpPr>
        <p:spPr>
          <a:xfrm>
            <a:off x="1443963" y="1584719"/>
            <a:ext cx="9304074" cy="4212074"/>
          </a:xfrm>
        </p:spPr>
        <p:txBody>
          <a:bodyPr/>
          <a:lstStyle/>
          <a:p>
            <a:pPr marL="609600" indent="-609600"/>
            <a:r>
              <a:rPr lang="cs-CZ" altLang="cs-CZ" sz="1600" b="1" dirty="0">
                <a:solidFill>
                  <a:srgbClr val="0000DC"/>
                </a:solidFill>
              </a:rPr>
              <a:t>(2) Vrozené zarděnky</a:t>
            </a:r>
            <a:r>
              <a:rPr lang="cs-CZ" altLang="cs-CZ" sz="1600" dirty="0">
                <a:solidFill>
                  <a:srgbClr val="0000DC"/>
                </a:solidFill>
              </a:rPr>
              <a:t> – přenos vertikálně (kongenitálně) při </a:t>
            </a:r>
            <a:r>
              <a:rPr lang="cs-CZ" altLang="cs-CZ" sz="1600" dirty="0" err="1">
                <a:solidFill>
                  <a:srgbClr val="0000DC"/>
                </a:solidFill>
              </a:rPr>
              <a:t>primoinfekci</a:t>
            </a:r>
            <a:r>
              <a:rPr lang="cs-CZ" altLang="cs-CZ" sz="1600" dirty="0">
                <a:solidFill>
                  <a:srgbClr val="0000DC"/>
                </a:solidFill>
              </a:rPr>
              <a:t> gravidní ženy, kritický první trimestr (abort), infekce později - </a:t>
            </a:r>
            <a:r>
              <a:rPr lang="cs-CZ" altLang="cs-CZ" sz="1600" dirty="0" err="1">
                <a:solidFill>
                  <a:srgbClr val="0000DC"/>
                </a:solidFill>
              </a:rPr>
              <a:t>Greggův</a:t>
            </a:r>
            <a:r>
              <a:rPr lang="cs-CZ" altLang="cs-CZ" sz="1600" dirty="0">
                <a:solidFill>
                  <a:srgbClr val="0000DC"/>
                </a:solidFill>
              </a:rPr>
              <a:t> syndrom (sdružený výskyt vrozených vad srdce, oka a sluchu), mikrocefalie, anomálie zubů, meningoencefalitida, TP, myokarditida, hepatitida, někdy vrozená nákaza může vést k postižení sluchu, zraku, psychomotorické retardaci</a:t>
            </a:r>
          </a:p>
          <a:p>
            <a:pPr marL="609600" indent="-609600"/>
            <a:endParaRPr lang="cs-CZ" altLang="cs-CZ" sz="1600" dirty="0">
              <a:solidFill>
                <a:srgbClr val="0000DC"/>
              </a:solidFill>
            </a:endParaRPr>
          </a:p>
          <a:p>
            <a:pPr marL="609600" indent="-609600"/>
            <a:r>
              <a:rPr lang="cs-CZ" altLang="cs-CZ" sz="1600" b="1" dirty="0">
                <a:solidFill>
                  <a:srgbClr val="0000DC"/>
                </a:solidFill>
              </a:rPr>
              <a:t>Diagnostika:</a:t>
            </a:r>
            <a:r>
              <a:rPr lang="cs-CZ" altLang="cs-CZ" sz="1600" dirty="0">
                <a:solidFill>
                  <a:srgbClr val="0000DC"/>
                </a:solidFill>
              </a:rPr>
              <a:t> sérologie (</a:t>
            </a:r>
            <a:r>
              <a:rPr lang="cs-CZ" altLang="cs-CZ" sz="1600" dirty="0" err="1">
                <a:solidFill>
                  <a:srgbClr val="0000DC"/>
                </a:solidFill>
              </a:rPr>
              <a:t>IgM</a:t>
            </a:r>
            <a:r>
              <a:rPr lang="cs-CZ" altLang="cs-CZ" sz="1600" dirty="0">
                <a:solidFill>
                  <a:srgbClr val="0000DC"/>
                </a:solidFill>
              </a:rPr>
              <a:t>-důležité hlavně v těhotenství), RT-PCR</a:t>
            </a:r>
          </a:p>
          <a:p>
            <a:pPr marL="609600" indent="-609600"/>
            <a:endParaRPr lang="cs-CZ" altLang="cs-CZ" sz="1600" dirty="0">
              <a:solidFill>
                <a:srgbClr val="0000DC"/>
              </a:solidFill>
            </a:endParaRPr>
          </a:p>
          <a:p>
            <a:pPr marL="609600" indent="-609600"/>
            <a:r>
              <a:rPr lang="cs-CZ" altLang="cs-CZ" sz="1600" b="1" dirty="0">
                <a:solidFill>
                  <a:srgbClr val="0000DC"/>
                </a:solidFill>
              </a:rPr>
              <a:t>Léčba:</a:t>
            </a:r>
            <a:r>
              <a:rPr lang="cs-CZ" altLang="cs-CZ" sz="1600" dirty="0">
                <a:solidFill>
                  <a:srgbClr val="0000DC"/>
                </a:solidFill>
              </a:rPr>
              <a:t> symptomatická</a:t>
            </a:r>
          </a:p>
          <a:p>
            <a:pPr marL="609600" indent="-609600"/>
            <a:endParaRPr lang="cs-CZ" altLang="cs-CZ" sz="1600" dirty="0">
              <a:solidFill>
                <a:srgbClr val="0000DC"/>
              </a:solidFill>
            </a:endParaRPr>
          </a:p>
          <a:p>
            <a:pPr marL="609600" indent="-609600"/>
            <a:r>
              <a:rPr lang="cs-CZ" altLang="cs-CZ" sz="1600" b="1" dirty="0">
                <a:solidFill>
                  <a:srgbClr val="0000DC"/>
                </a:solidFill>
              </a:rPr>
              <a:t>Prevence:</a:t>
            </a:r>
            <a:r>
              <a:rPr lang="cs-CZ" altLang="cs-CZ" sz="1600" dirty="0">
                <a:solidFill>
                  <a:srgbClr val="0000DC"/>
                </a:solidFill>
              </a:rPr>
              <a:t> MMR vakcína - cílem eradikace kongenitální rubeoly, pravidelné očkování v ČR od roku 1982</a:t>
            </a:r>
          </a:p>
          <a:p>
            <a:pPr marL="609600" indent="-609600"/>
            <a:endParaRPr lang="cs-CZ" altLang="cs-CZ" sz="1600" dirty="0">
              <a:solidFill>
                <a:srgbClr val="0000DC"/>
              </a:solidFill>
            </a:endParaRPr>
          </a:p>
          <a:p>
            <a:pPr marL="609600" indent="-609600"/>
            <a:r>
              <a:rPr lang="cs-CZ" altLang="cs-CZ" sz="1600" dirty="0">
                <a:solidFill>
                  <a:srgbClr val="0000DC"/>
                </a:solidFill>
              </a:rPr>
              <a:t>Plošné očkování může snížit riziko nákazy v graviditě, sérologicky ověřené onemocnění je indikací k přerušení gravidity do konce 16. týdne </a:t>
            </a:r>
          </a:p>
          <a:p>
            <a:pPr marL="609600" indent="-609600"/>
            <a:endParaRPr lang="cs-CZ" altLang="cs-CZ" sz="1600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575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 noChangeArrowheads="1"/>
          </p:cNvSpPr>
          <p:nvPr>
            <p:ph type="title"/>
          </p:nvPr>
        </p:nvSpPr>
        <p:spPr>
          <a:xfrm>
            <a:off x="1919288" y="71439"/>
            <a:ext cx="8229600" cy="765175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altLang="cs-CZ" sz="3200">
                <a:solidFill>
                  <a:srgbClr val="0000FF"/>
                </a:solidFill>
              </a:rPr>
              <a:t>Herpes simplex 1,2</a:t>
            </a:r>
          </a:p>
        </p:txBody>
      </p:sp>
      <p:sp>
        <p:nvSpPr>
          <p:cNvPr id="8195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391885" y="427900"/>
            <a:ext cx="11103429" cy="5976938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1600" b="1" dirty="0">
                <a:solidFill>
                  <a:srgbClr val="0000DC"/>
                </a:solidFill>
              </a:rPr>
              <a:t>10. herpetická </a:t>
            </a:r>
            <a:r>
              <a:rPr lang="cs-CZ" altLang="cs-CZ" sz="1600" b="1" dirty="0" err="1">
                <a:solidFill>
                  <a:srgbClr val="0000DC"/>
                </a:solidFill>
              </a:rPr>
              <a:t>pneumotitida</a:t>
            </a:r>
            <a:r>
              <a:rPr lang="cs-CZ" altLang="cs-CZ" sz="1600" dirty="0">
                <a:solidFill>
                  <a:srgbClr val="0000DC"/>
                </a:solidFill>
              </a:rPr>
              <a:t> – komplikací při herpetické </a:t>
            </a:r>
            <a:r>
              <a:rPr lang="cs-CZ" altLang="cs-CZ" sz="1600" dirty="0" err="1">
                <a:solidFill>
                  <a:srgbClr val="0000DC"/>
                </a:solidFill>
              </a:rPr>
              <a:t>tracheobronchilitidy</a:t>
            </a:r>
            <a:r>
              <a:rPr lang="cs-CZ" altLang="cs-CZ" sz="1600" dirty="0">
                <a:solidFill>
                  <a:srgbClr val="0000DC"/>
                </a:solidFill>
              </a:rPr>
              <a:t> (neléčená forma 80% smrtnost)</a:t>
            </a:r>
          </a:p>
          <a:p>
            <a:pPr marL="0" indent="0">
              <a:buNone/>
            </a:pPr>
            <a:r>
              <a:rPr lang="cs-CZ" altLang="cs-CZ" sz="1600" b="1" dirty="0">
                <a:solidFill>
                  <a:srgbClr val="0000DC"/>
                </a:solidFill>
              </a:rPr>
              <a:t>11. herpetická infekce novorozenců</a:t>
            </a:r>
            <a:r>
              <a:rPr lang="cs-CZ" altLang="cs-CZ" sz="1600" dirty="0">
                <a:solidFill>
                  <a:srgbClr val="0000DC"/>
                </a:solidFill>
              </a:rPr>
              <a:t> – téměř 70% vyvoláno HSV-2 (perinatálně)</a:t>
            </a:r>
          </a:p>
          <a:p>
            <a:pPr marL="0" indent="0">
              <a:buNone/>
            </a:pPr>
            <a:r>
              <a:rPr lang="cs-CZ" altLang="cs-CZ" sz="1600" b="1" dirty="0">
                <a:solidFill>
                  <a:srgbClr val="0000DC"/>
                </a:solidFill>
              </a:rPr>
              <a:t>12. fetální infekce HSV</a:t>
            </a:r>
            <a:r>
              <a:rPr lang="cs-CZ" altLang="cs-CZ" sz="1600" dirty="0">
                <a:solidFill>
                  <a:srgbClr val="0000DC"/>
                </a:solidFill>
              </a:rPr>
              <a:t> – v prvním trimestru (potrat, nezralost plodu, předčasný porod, malformace)</a:t>
            </a:r>
          </a:p>
          <a:p>
            <a:pPr marL="0" indent="0"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Nejčastější příznaky: vyrážka, nízká porodní váha, </a:t>
            </a:r>
            <a:r>
              <a:rPr lang="cs-CZ" altLang="cs-CZ" sz="1600" dirty="0" err="1">
                <a:solidFill>
                  <a:srgbClr val="0000DC"/>
                </a:solidFill>
              </a:rPr>
              <a:t>chorioretinitida</a:t>
            </a:r>
            <a:r>
              <a:rPr lang="cs-CZ" altLang="cs-CZ" sz="1600" dirty="0">
                <a:solidFill>
                  <a:srgbClr val="0000DC"/>
                </a:solidFill>
              </a:rPr>
              <a:t>, mikrocefalie, kalcifikace mozku, někdy diseminovaná infekce, 60% dětí s příznaky HSV má postižení CNS</a:t>
            </a:r>
          </a:p>
          <a:p>
            <a:pPr marL="0" indent="0"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Generalizovaná infekce se projeví během 5. dne života (těžká sepse, letargie, zvracení, anorexie, cyanóza, </a:t>
            </a:r>
            <a:r>
              <a:rPr lang="cs-CZ" altLang="cs-CZ" sz="1600" dirty="0" err="1">
                <a:solidFill>
                  <a:srgbClr val="0000DC"/>
                </a:solidFill>
              </a:rPr>
              <a:t>koagulopatie</a:t>
            </a:r>
            <a:r>
              <a:rPr lang="cs-CZ" altLang="cs-CZ" sz="1600" dirty="0">
                <a:solidFill>
                  <a:srgbClr val="0000DC"/>
                </a:solidFill>
              </a:rPr>
              <a:t>)  </a:t>
            </a:r>
          </a:p>
          <a:p>
            <a:pPr marL="0" indent="0">
              <a:buNone/>
            </a:pPr>
            <a:r>
              <a:rPr lang="cs-CZ" altLang="cs-CZ" sz="1600" b="1" dirty="0">
                <a:solidFill>
                  <a:srgbClr val="0000DC"/>
                </a:solidFill>
              </a:rPr>
              <a:t>13. </a:t>
            </a:r>
            <a:r>
              <a:rPr lang="cs-CZ" altLang="cs-CZ" sz="1600" b="1" dirty="0" err="1">
                <a:solidFill>
                  <a:srgbClr val="0000DC"/>
                </a:solidFill>
              </a:rPr>
              <a:t>erythema</a:t>
            </a:r>
            <a:r>
              <a:rPr lang="cs-CZ" altLang="cs-CZ" sz="1600" b="1" dirty="0">
                <a:solidFill>
                  <a:srgbClr val="0000DC"/>
                </a:solidFill>
              </a:rPr>
              <a:t> </a:t>
            </a:r>
            <a:r>
              <a:rPr lang="cs-CZ" altLang="cs-CZ" sz="1600" b="1" dirty="0" err="1">
                <a:solidFill>
                  <a:srgbClr val="0000DC"/>
                </a:solidFill>
              </a:rPr>
              <a:t>multiforme</a:t>
            </a:r>
            <a:r>
              <a:rPr lang="cs-CZ" altLang="cs-CZ" sz="1600" dirty="0">
                <a:solidFill>
                  <a:srgbClr val="0000DC"/>
                </a:solidFill>
              </a:rPr>
              <a:t> – po proběhlé HSV infekci. Alergická odpověď na opakovanou HSV infekci s typickým kožním nálezem a ulceracemi.</a:t>
            </a:r>
          </a:p>
          <a:p>
            <a:pPr marL="0" indent="0"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Diagnostika: přímý průkaz virové DNA (PCR), průkaz specifických </a:t>
            </a:r>
            <a:r>
              <a:rPr lang="cs-CZ" altLang="cs-CZ" sz="1600" dirty="0" err="1">
                <a:solidFill>
                  <a:srgbClr val="0000DC"/>
                </a:solidFill>
              </a:rPr>
              <a:t>IgM</a:t>
            </a:r>
            <a:r>
              <a:rPr lang="cs-CZ" altLang="cs-CZ" sz="1600" dirty="0">
                <a:solidFill>
                  <a:srgbClr val="0000DC"/>
                </a:solidFill>
              </a:rPr>
              <a:t> protilátek, EM, kultivace TK, u CNS infekcí: vyšetření mozkomíšního moku PCR, vzestup </a:t>
            </a:r>
            <a:r>
              <a:rPr lang="cs-CZ" altLang="cs-CZ" sz="1600" dirty="0" err="1">
                <a:solidFill>
                  <a:srgbClr val="0000DC"/>
                </a:solidFill>
              </a:rPr>
              <a:t>IgM</a:t>
            </a:r>
            <a:r>
              <a:rPr lang="cs-CZ" altLang="cs-CZ" sz="1600" dirty="0">
                <a:solidFill>
                  <a:srgbClr val="0000DC"/>
                </a:solidFill>
              </a:rPr>
              <a:t> v </a:t>
            </a:r>
            <a:r>
              <a:rPr lang="cs-CZ" altLang="cs-CZ" sz="1600" dirty="0" err="1">
                <a:solidFill>
                  <a:srgbClr val="0000DC"/>
                </a:solidFill>
              </a:rPr>
              <a:t>likvoru</a:t>
            </a:r>
            <a:r>
              <a:rPr lang="cs-CZ" altLang="cs-CZ" sz="1600" dirty="0">
                <a:solidFill>
                  <a:srgbClr val="0000DC"/>
                </a:solidFill>
              </a:rPr>
              <a:t>, EEG, CT, MRI</a:t>
            </a:r>
          </a:p>
          <a:p>
            <a:pPr marL="0" indent="0"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Prognóza: záleží na věku, klinické formě a stavu pacienta. Vysoká mortalita u novorozenců se systémovým onemocněním, pacienti s herpetickou encefalitidou</a:t>
            </a:r>
          </a:p>
          <a:p>
            <a:pPr marL="0" indent="0"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Léčba: </a:t>
            </a:r>
            <a:r>
              <a:rPr lang="cs-CZ" altLang="cs-CZ" sz="1600" dirty="0" err="1">
                <a:solidFill>
                  <a:srgbClr val="0000DC"/>
                </a:solidFill>
              </a:rPr>
              <a:t>aciklovir</a:t>
            </a:r>
            <a:r>
              <a:rPr lang="cs-CZ" altLang="cs-CZ" sz="1600" dirty="0">
                <a:solidFill>
                  <a:srgbClr val="0000DC"/>
                </a:solidFill>
              </a:rPr>
              <a:t>, </a:t>
            </a:r>
            <a:r>
              <a:rPr lang="cs-CZ" altLang="cs-CZ" sz="1600" dirty="0" err="1">
                <a:solidFill>
                  <a:srgbClr val="0000DC"/>
                </a:solidFill>
              </a:rPr>
              <a:t>foscarnet</a:t>
            </a:r>
            <a:endParaRPr lang="cs-CZ" altLang="cs-CZ" sz="1600" dirty="0">
              <a:solidFill>
                <a:srgbClr val="0000DC"/>
              </a:solidFill>
            </a:endParaRPr>
          </a:p>
          <a:p>
            <a:pPr marL="0" indent="0"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Vakcíny: </a:t>
            </a:r>
            <a:r>
              <a:rPr lang="cs-CZ" altLang="cs-CZ" sz="1600" dirty="0" err="1">
                <a:solidFill>
                  <a:srgbClr val="0000DC"/>
                </a:solidFill>
              </a:rPr>
              <a:t>Lupidon</a:t>
            </a:r>
            <a:r>
              <a:rPr lang="cs-CZ" altLang="cs-CZ" sz="1600" dirty="0">
                <a:solidFill>
                  <a:srgbClr val="0000DC"/>
                </a:solidFill>
              </a:rPr>
              <a:t> (genitální opar)  - jako </a:t>
            </a:r>
            <a:r>
              <a:rPr lang="cs-CZ" altLang="cs-CZ" sz="1600" dirty="0" err="1">
                <a:solidFill>
                  <a:srgbClr val="0000DC"/>
                </a:solidFill>
              </a:rPr>
              <a:t>imunoprofylaxe</a:t>
            </a:r>
            <a:endParaRPr lang="cs-CZ" altLang="cs-CZ" sz="1600" dirty="0">
              <a:solidFill>
                <a:srgbClr val="0000DC"/>
              </a:solidFill>
            </a:endParaRPr>
          </a:p>
          <a:p>
            <a:pPr marL="0" indent="0">
              <a:buNone/>
            </a:pPr>
            <a:endParaRPr lang="cs-CZ" altLang="cs-CZ" sz="1600" dirty="0">
              <a:solidFill>
                <a:srgbClr val="0000DC"/>
              </a:solidFill>
            </a:endParaRPr>
          </a:p>
          <a:p>
            <a:pPr marL="0" indent="0">
              <a:buNone/>
            </a:pPr>
            <a:endParaRPr lang="cs-CZ" altLang="cs-CZ" sz="1600" dirty="0">
              <a:solidFill>
                <a:srgbClr val="0000DC"/>
              </a:solidFill>
            </a:endParaRPr>
          </a:p>
          <a:p>
            <a:pPr marL="0" indent="0">
              <a:buNone/>
            </a:pPr>
            <a:endParaRPr lang="cs-CZ" altLang="cs-CZ" sz="1600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698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6" descr="9k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9219" name="Picture 8" descr="116651-top_foto1-fqtr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33376"/>
            <a:ext cx="47529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jak-se-projevuje-herpeticka-gingivostomatitida-priznaky-projevy-sympto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188914"/>
            <a:ext cx="3779838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 descr="mawr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3141663"/>
            <a:ext cx="265906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0" descr="File:Erythema Multiforme target lesions on the leg, Nell Brigham, 20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3068638"/>
            <a:ext cx="228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769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 noChangeArrowheads="1"/>
          </p:cNvSpPr>
          <p:nvPr>
            <p:ph type="title"/>
          </p:nvPr>
        </p:nvSpPr>
        <p:spPr>
          <a:xfrm>
            <a:off x="1992314" y="115889"/>
            <a:ext cx="8135937" cy="936625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altLang="cs-CZ" sz="3200">
                <a:solidFill>
                  <a:srgbClr val="0000FF"/>
                </a:solidFill>
              </a:rPr>
              <a:t>HHV-3 varicella-zoster</a:t>
            </a:r>
            <a:br>
              <a:rPr lang="cs-CZ" altLang="cs-CZ" sz="3200">
                <a:solidFill>
                  <a:srgbClr val="0000FF"/>
                </a:solidFill>
              </a:rPr>
            </a:br>
            <a:r>
              <a:rPr lang="cs-CZ" altLang="cs-CZ" sz="2400">
                <a:solidFill>
                  <a:srgbClr val="0000FF"/>
                </a:solidFill>
              </a:rPr>
              <a:t>2 klinické formy (plané neštovice a herpes-zoster)</a:t>
            </a:r>
          </a:p>
        </p:txBody>
      </p:sp>
      <p:sp>
        <p:nvSpPr>
          <p:cNvPr id="10243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557349" y="913176"/>
            <a:ext cx="11416937" cy="56165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Onemocnění: </a:t>
            </a:r>
            <a:r>
              <a:rPr lang="cs-CZ" altLang="cs-CZ" sz="2400" dirty="0">
                <a:solidFill>
                  <a:srgbClr val="0000DC"/>
                </a:solidFill>
              </a:rPr>
              <a:t>plané neštovice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Akutní vysoce nakažlivé onemocnění s </a:t>
            </a:r>
            <a:r>
              <a:rPr lang="cs-CZ" altLang="cs-CZ" sz="1600" dirty="0" err="1">
                <a:solidFill>
                  <a:srgbClr val="0000DC"/>
                </a:solidFill>
              </a:rPr>
              <a:t>papulovezikulární</a:t>
            </a:r>
            <a:r>
              <a:rPr lang="cs-CZ" altLang="cs-CZ" sz="1600" dirty="0">
                <a:solidFill>
                  <a:srgbClr val="0000DC"/>
                </a:solidFill>
              </a:rPr>
              <a:t> vyrážkou (u dětí obvykle bez komplikací, u starší populace těžší průběh)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Přenos: virus se šíří vzdušnou cestou a jeho zdrojem je nakažený člověk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Inkubační doba: 11-21 dnů (průměr 7-12 dnů)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Klinický obraz: nejprve zvýšená teplota, prvním významným důkazem generalizovaný pleomorfní </a:t>
            </a:r>
            <a:r>
              <a:rPr lang="cs-CZ" altLang="cs-CZ" sz="1600" dirty="0" err="1">
                <a:solidFill>
                  <a:srgbClr val="0000DC"/>
                </a:solidFill>
              </a:rPr>
              <a:t>exantém</a:t>
            </a:r>
            <a:r>
              <a:rPr lang="cs-CZ" altLang="cs-CZ" sz="1600" dirty="0">
                <a:solidFill>
                  <a:srgbClr val="0000DC"/>
                </a:solidFill>
              </a:rPr>
              <a:t> (postupně </a:t>
            </a:r>
            <a:r>
              <a:rPr lang="cs-CZ" altLang="cs-CZ" sz="1600" dirty="0" err="1">
                <a:solidFill>
                  <a:srgbClr val="0000DC"/>
                </a:solidFill>
              </a:rPr>
              <a:t>makula</a:t>
            </a:r>
            <a:r>
              <a:rPr lang="cs-CZ" altLang="cs-CZ" sz="1600" dirty="0">
                <a:solidFill>
                  <a:srgbClr val="0000DC"/>
                </a:solidFill>
              </a:rPr>
              <a:t>, papula, vezikula, pustula) a současně nové výsevy během dalších 2-4 dnů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U těhotných riziko - v prvním trimestru kongenitální vrozený syndrom (vady končetin, lebky, zjizvení kůže plodu), nákaza v posledních 2-3 týdnech </a:t>
            </a:r>
            <a:r>
              <a:rPr lang="cs-CZ" altLang="cs-CZ" sz="1600" dirty="0" err="1">
                <a:solidFill>
                  <a:srgbClr val="0000DC"/>
                </a:solidFill>
              </a:rPr>
              <a:t>těhotenství-neonatální</a:t>
            </a:r>
            <a:r>
              <a:rPr lang="cs-CZ" altLang="cs-CZ" sz="1600" dirty="0">
                <a:solidFill>
                  <a:srgbClr val="0000DC"/>
                </a:solidFill>
              </a:rPr>
              <a:t> varicela (mateřské Ab), nákaza 2-5 dní před porodem viscerální varicela (není kryto Ab matky, těžký stav)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Komplikací bývá sek. </a:t>
            </a:r>
            <a:r>
              <a:rPr lang="cs-CZ" altLang="cs-CZ" sz="1600" dirty="0" err="1">
                <a:solidFill>
                  <a:srgbClr val="0000DC"/>
                </a:solidFill>
              </a:rPr>
              <a:t>bakt</a:t>
            </a:r>
            <a:r>
              <a:rPr lang="cs-CZ" altLang="cs-CZ" sz="1600" dirty="0">
                <a:solidFill>
                  <a:srgbClr val="0000DC"/>
                </a:solidFill>
              </a:rPr>
              <a:t>. infekce, krvácivé projevy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Primární </a:t>
            </a:r>
            <a:r>
              <a:rPr lang="cs-CZ" altLang="cs-CZ" sz="1600" dirty="0" err="1">
                <a:solidFill>
                  <a:srgbClr val="0000DC"/>
                </a:solidFill>
              </a:rPr>
              <a:t>varicelózní</a:t>
            </a:r>
            <a:r>
              <a:rPr lang="cs-CZ" altLang="cs-CZ" sz="1600" dirty="0">
                <a:solidFill>
                  <a:srgbClr val="0000DC"/>
                </a:solidFill>
              </a:rPr>
              <a:t> pneumonie (u 20-30% dospělých), myokarditida, perikarditida, hepatitida, glomerulonefritida, orchitida, artritida, </a:t>
            </a:r>
            <a:r>
              <a:rPr lang="cs-CZ" altLang="cs-CZ" sz="1600" dirty="0" err="1">
                <a:solidFill>
                  <a:srgbClr val="0000DC"/>
                </a:solidFill>
              </a:rPr>
              <a:t>hepatocerebrální</a:t>
            </a:r>
            <a:r>
              <a:rPr lang="cs-CZ" altLang="cs-CZ" sz="1600" dirty="0">
                <a:solidFill>
                  <a:srgbClr val="0000DC"/>
                </a:solidFill>
              </a:rPr>
              <a:t> syndrom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Diagnostika: klinický obraz, epidemiologická anamnéza, izolace viru s kožních eflorescencí, sérologie </a:t>
            </a:r>
            <a:r>
              <a:rPr lang="cs-CZ" altLang="cs-CZ" sz="1600" dirty="0" err="1">
                <a:solidFill>
                  <a:srgbClr val="0000DC"/>
                </a:solidFill>
              </a:rPr>
              <a:t>IgM</a:t>
            </a:r>
            <a:endParaRPr lang="cs-CZ" altLang="cs-CZ" sz="1600" dirty="0">
              <a:solidFill>
                <a:srgbClr val="0000DC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Léčba: symptomatická (antihistaminika, antipyretika), těžký průběh u </a:t>
            </a:r>
            <a:r>
              <a:rPr lang="cs-CZ" altLang="cs-CZ" sz="1600" dirty="0" err="1">
                <a:solidFill>
                  <a:srgbClr val="0000DC"/>
                </a:solidFill>
              </a:rPr>
              <a:t>imunosuprimovaných</a:t>
            </a:r>
            <a:r>
              <a:rPr lang="cs-CZ" altLang="cs-CZ" sz="1600" dirty="0">
                <a:solidFill>
                  <a:srgbClr val="0000DC"/>
                </a:solidFill>
              </a:rPr>
              <a:t> a v graviditě (</a:t>
            </a:r>
            <a:r>
              <a:rPr lang="cs-CZ" altLang="cs-CZ" sz="1600" dirty="0" err="1">
                <a:solidFill>
                  <a:srgbClr val="0000DC"/>
                </a:solidFill>
              </a:rPr>
              <a:t>aciklovir</a:t>
            </a:r>
            <a:r>
              <a:rPr lang="cs-CZ" altLang="cs-CZ" sz="1600" dirty="0">
                <a:solidFill>
                  <a:srgbClr val="0000DC"/>
                </a:solidFill>
              </a:rPr>
              <a:t>)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Prevence: karanténa, hyperimunní globulin, vakcinace (</a:t>
            </a:r>
            <a:r>
              <a:rPr lang="cs-CZ" altLang="cs-CZ" sz="1600" dirty="0" err="1">
                <a:solidFill>
                  <a:srgbClr val="0000DC"/>
                </a:solidFill>
              </a:rPr>
              <a:t>Varilrix</a:t>
            </a:r>
            <a:r>
              <a:rPr lang="cs-CZ" altLang="cs-CZ" sz="1600" dirty="0">
                <a:solidFill>
                  <a:srgbClr val="0000DC"/>
                </a:solidFill>
              </a:rPr>
              <a:t>-dětští onkologičtí pacienti), </a:t>
            </a:r>
            <a:r>
              <a:rPr lang="cs-CZ" altLang="cs-CZ" sz="1600" dirty="0" err="1">
                <a:solidFill>
                  <a:srgbClr val="0000DC"/>
                </a:solidFill>
              </a:rPr>
              <a:t>priorix-tetra</a:t>
            </a:r>
            <a:r>
              <a:rPr lang="cs-CZ" altLang="cs-CZ" sz="1600" dirty="0">
                <a:solidFill>
                  <a:srgbClr val="0000D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468065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ci-prezentace-16-9-cz-v11.potx" id="{752B7536-5AE2-417E-ADC9-516CF57E47A0}" vid="{C3A561A7-18A2-4AA4-BD35-A7AB220CBEDF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muni-sci-prezentace-16-9-cz-v11</Template>
  <TotalTime>70</TotalTime>
  <Words>7187</Words>
  <Application>Microsoft Office PowerPoint</Application>
  <PresentationFormat>Širokoúhlá obrazovka</PresentationFormat>
  <Paragraphs>741</Paragraphs>
  <Slides>61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61</vt:i4>
      </vt:variant>
    </vt:vector>
  </HeadingPairs>
  <TitlesOfParts>
    <vt:vector size="69" baseType="lpstr">
      <vt:lpstr>Arial</vt:lpstr>
      <vt:lpstr>Arial Narrow</vt:lpstr>
      <vt:lpstr>Symbol</vt:lpstr>
      <vt:lpstr>Tahoma</vt:lpstr>
      <vt:lpstr>Times New Roman</vt:lpstr>
      <vt:lpstr>Verdana, Arial, Helvetica, sans</vt:lpstr>
      <vt:lpstr>Wingdings</vt:lpstr>
      <vt:lpstr>Prezentace_MU_CZ</vt:lpstr>
      <vt:lpstr>Virové antroponózy</vt:lpstr>
      <vt:lpstr>TYPY  LIDSKÝCH  NÁKAZ  PODLE  ZDROJE  PŮVODCE </vt:lpstr>
      <vt:lpstr>Přehled lidských herpesvirů</vt:lpstr>
      <vt:lpstr>Herpes simplex </vt:lpstr>
      <vt:lpstr>Herpes simplex 1, 2</vt:lpstr>
      <vt:lpstr>Herpes simplex virus 1, 2</vt:lpstr>
      <vt:lpstr>Herpes simplex 1,2</vt:lpstr>
      <vt:lpstr>Prezentace aplikace PowerPoint</vt:lpstr>
      <vt:lpstr>HHV-3 varicella-zoster 2 klinické formy (plané neštovice a herpes-zoster)</vt:lpstr>
      <vt:lpstr>Prezentace aplikace PowerPoint</vt:lpstr>
      <vt:lpstr>HHV-3 varicella-zoster</vt:lpstr>
      <vt:lpstr>HHV-4 (EB virus)</vt:lpstr>
      <vt:lpstr>HHV4 (EB virus)</vt:lpstr>
      <vt:lpstr>HHV-5 (Cytomegalovirus) </vt:lpstr>
      <vt:lpstr>HHV- 5 (Cytomegalovirus)</vt:lpstr>
      <vt:lpstr>HHV-6 (typ A a B)</vt:lpstr>
      <vt:lpstr>HHV-6 (typ A a B) - pokračování</vt:lpstr>
      <vt:lpstr>Infekce vyvolané viry HHV-7 , HHV-8</vt:lpstr>
      <vt:lpstr>Infekce vyvolané adenoviry</vt:lpstr>
      <vt:lpstr>Infekce enteroadenoviry</vt:lpstr>
      <vt:lpstr>Infekce vyvolané polyomaviry</vt:lpstr>
      <vt:lpstr>Infekce vyvolané papillomaviry</vt:lpstr>
      <vt:lpstr>Infekce vyvolané poxviry</vt:lpstr>
      <vt:lpstr>variola</vt:lpstr>
      <vt:lpstr>Poxviridae</vt:lpstr>
      <vt:lpstr>Infekce vyvolané parvoviry</vt:lpstr>
      <vt:lpstr>Erythema infectiosum</vt:lpstr>
      <vt:lpstr>Infekce vyvolané bokaviry</vt:lpstr>
      <vt:lpstr>Infekce vyvolané pikornaviry - poliomyelitida</vt:lpstr>
      <vt:lpstr>Infekce vyvolané pikornaviry - poliomyelitida</vt:lpstr>
      <vt:lpstr>Infekce vyvolané pikornaviry-poliomyelitida</vt:lpstr>
      <vt:lpstr>Vakcinace proti viru poliomyelitidy</vt:lpstr>
      <vt:lpstr>Prezentace aplikace PowerPoint</vt:lpstr>
      <vt:lpstr>Prezentace aplikace PowerPoint</vt:lpstr>
      <vt:lpstr>Infekce vyvolané echoviry</vt:lpstr>
      <vt:lpstr>Infekce vyvolané Coxsackie viry</vt:lpstr>
      <vt:lpstr>Infekce vyvolané nezařazenými enteroviry</vt:lpstr>
      <vt:lpstr>Prezentace aplikace PowerPoint</vt:lpstr>
      <vt:lpstr>Prezentace aplikace PowerPoint</vt:lpstr>
      <vt:lpstr>Prezentace aplikace PowerPoint</vt:lpstr>
      <vt:lpstr>Virová hepatitida A</vt:lpstr>
      <vt:lpstr>Prezentace aplikace PowerPoint</vt:lpstr>
      <vt:lpstr>Virová hepatitida B</vt:lpstr>
      <vt:lpstr>Virová hepatitida B</vt:lpstr>
      <vt:lpstr>Virová hepatitida C</vt:lpstr>
      <vt:lpstr>Prezentace aplikace PowerPoint</vt:lpstr>
      <vt:lpstr>Virová hepatitida D</vt:lpstr>
      <vt:lpstr>Virová hepatitida E</vt:lpstr>
      <vt:lpstr>Prezentace aplikace PowerPoint</vt:lpstr>
      <vt:lpstr>hepatitidy</vt:lpstr>
      <vt:lpstr>Infekce vyvolané rhinoviry</vt:lpstr>
      <vt:lpstr>Infekce vyvolané paramyxoviry</vt:lpstr>
      <vt:lpstr>Infekce vyvolané paramyxoviry-spalničky</vt:lpstr>
      <vt:lpstr>Prezentace aplikace PowerPoint</vt:lpstr>
      <vt:lpstr>Infekce vyvolané paramyxoviry</vt:lpstr>
      <vt:lpstr>Prezentace aplikace PowerPoint</vt:lpstr>
      <vt:lpstr>Infekce vyvolané viry parainfluenzy</vt:lpstr>
      <vt:lpstr>Respiračně synciciální virus (RSV) </vt:lpstr>
      <vt:lpstr>Infekce vyvolané lidským metapneumovirem</vt:lpstr>
      <vt:lpstr>Infekce vyvolané togaviry</vt:lpstr>
      <vt:lpstr>Infekce vyvolané togaviry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rudolf</dc:creator>
  <cp:lastModifiedBy>Uživatel systému Windows</cp:lastModifiedBy>
  <cp:revision>13</cp:revision>
  <cp:lastPrinted>1601-01-01T00:00:00Z</cp:lastPrinted>
  <dcterms:created xsi:type="dcterms:W3CDTF">2023-02-14T11:54:02Z</dcterms:created>
  <dcterms:modified xsi:type="dcterms:W3CDTF">2024-06-24T20:54:46Z</dcterms:modified>
</cp:coreProperties>
</file>