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1"/>
  </p:sldMasterIdLst>
  <p:notesMasterIdLst>
    <p:notesMasterId r:id="rId30"/>
  </p:notesMasterIdLst>
  <p:handoutMasterIdLst>
    <p:handoutMasterId r:id="rId31"/>
  </p:handoutMasterIdLst>
  <p:sldIdLst>
    <p:sldId id="258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8" r:id="rId11"/>
    <p:sldId id="269" r:id="rId12"/>
    <p:sldId id="270" r:id="rId13"/>
    <p:sldId id="271" r:id="rId14"/>
    <p:sldId id="272" r:id="rId15"/>
    <p:sldId id="273" r:id="rId16"/>
    <p:sldId id="274" r:id="rId17"/>
    <p:sldId id="275" r:id="rId18"/>
    <p:sldId id="276" r:id="rId19"/>
    <p:sldId id="277" r:id="rId20"/>
    <p:sldId id="278" r:id="rId21"/>
    <p:sldId id="279" r:id="rId22"/>
    <p:sldId id="280" r:id="rId23"/>
    <p:sldId id="281" r:id="rId24"/>
    <p:sldId id="282" r:id="rId25"/>
    <p:sldId id="283" r:id="rId26"/>
    <p:sldId id="284" r:id="rId27"/>
    <p:sldId id="286" r:id="rId28"/>
    <p:sldId id="287" r:id="rId29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20" userDrawn="1">
          <p15:clr>
            <a:srgbClr val="A4A3A4"/>
          </p15:clr>
        </p15:guide>
        <p15:guide id="2" orient="horz" pos="1272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428" userDrawn="1">
          <p15:clr>
            <a:srgbClr val="A4A3A4"/>
          </p15:clr>
        </p15:guide>
        <p15:guide id="7" pos="7224" userDrawn="1">
          <p15:clr>
            <a:srgbClr val="A4A3A4"/>
          </p15:clr>
        </p15:guide>
        <p15:guide id="8" pos="909" userDrawn="1">
          <p15:clr>
            <a:srgbClr val="A4A3A4"/>
          </p15:clr>
        </p15:guide>
        <p15:guide id="9" pos="3688" userDrawn="1">
          <p15:clr>
            <a:srgbClr val="A4A3A4"/>
          </p15:clr>
        </p15:guide>
        <p15:guide id="10" pos="39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DC"/>
    <a:srgbClr val="00AF3F"/>
    <a:srgbClr val="9100DC"/>
    <a:srgbClr val="F01928"/>
    <a:srgbClr val="5AC8AF"/>
    <a:srgbClr val="00287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79" autoAdjust="0"/>
    <p:restoredTop sz="95768" autoAdjust="0"/>
  </p:normalViewPr>
  <p:slideViewPr>
    <p:cSldViewPr snapToGrid="0">
      <p:cViewPr varScale="1">
        <p:scale>
          <a:sx n="88" d="100"/>
          <a:sy n="88" d="100"/>
        </p:scale>
        <p:origin x="490" y="62"/>
      </p:cViewPr>
      <p:guideLst>
        <p:guide orient="horz" pos="1120"/>
        <p:guide orient="horz" pos="1272"/>
        <p:guide orient="horz" pos="715"/>
        <p:guide orient="horz" pos="3861"/>
        <p:guide orient="horz" pos="3944"/>
        <p:guide pos="428"/>
        <p:guide pos="7224"/>
        <p:guide pos="909"/>
        <p:guide pos="3688"/>
        <p:guide pos="396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6" d="100"/>
          <a:sy n="56" d="100"/>
        </p:scale>
        <p:origin x="180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en.wikipedia.org/wiki/Viral_synapse#cite_note-2" TargetMode="External"/><Relationship Id="rId3" Type="http://schemas.openxmlformats.org/officeDocument/2006/relationships/hyperlink" Target="https://en.wikipedia.org/wiki/Immunological_synapse" TargetMode="External"/><Relationship Id="rId7" Type="http://schemas.openxmlformats.org/officeDocument/2006/relationships/hyperlink" Target="https://en.wikipedia.org/wiki/Human_T-lymphotropic_virus" TargetMode="External"/><Relationship Id="rId12" Type="http://schemas.openxmlformats.org/officeDocument/2006/relationships/hyperlink" Target="https://en.wikipedia.org/wiki/CD4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en.wikipedia.org/wiki/Human_immunodeficiency_virus" TargetMode="External"/><Relationship Id="rId11" Type="http://schemas.openxmlformats.org/officeDocument/2006/relationships/hyperlink" Target="https://en.wikipedia.org/wiki/Neutralising_antibody" TargetMode="External"/><Relationship Id="rId5" Type="http://schemas.openxmlformats.org/officeDocument/2006/relationships/hyperlink" Target="https://en.wikipedia.org/wiki/Herpes_simplex_virus" TargetMode="External"/><Relationship Id="rId10" Type="http://schemas.openxmlformats.org/officeDocument/2006/relationships/hyperlink" Target="https://en.wikipedia.org/wiki/Viral_synapse#cite_note-4" TargetMode="External"/><Relationship Id="rId4" Type="http://schemas.openxmlformats.org/officeDocument/2006/relationships/hyperlink" Target="https://en.wikipedia.org/wiki/Viral_synapse#cite_note-1" TargetMode="External"/><Relationship Id="rId9" Type="http://schemas.openxmlformats.org/officeDocument/2006/relationships/hyperlink" Target="https://en.wikipedia.org/wiki/Viral_synapse#cite_note-3" TargetMode="Externa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Zástupný symbol pro obrázek snímku 1">
            <a:extLst>
              <a:ext uri="{FF2B5EF4-FFF2-40B4-BE49-F238E27FC236}">
                <a16:creationId xmlns:a16="http://schemas.microsoft.com/office/drawing/2014/main" id="{D6AB4E45-4329-4BF7-9F5C-4B9D240A169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43" name="Zástupný symbol pro poznámky 2">
            <a:extLst>
              <a:ext uri="{FF2B5EF4-FFF2-40B4-BE49-F238E27FC236}">
                <a16:creationId xmlns:a16="http://schemas.microsoft.com/office/drawing/2014/main" id="{A5F8B341-F7E4-4575-AE4E-7157FDE0BF3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  <p:sp>
        <p:nvSpPr>
          <p:cNvPr id="112644" name="Zástupný symbol pro číslo snímku 3">
            <a:extLst>
              <a:ext uri="{FF2B5EF4-FFF2-40B4-BE49-F238E27FC236}">
                <a16:creationId xmlns:a16="http://schemas.microsoft.com/office/drawing/2014/main" id="{ECE6E9ED-D7C7-4729-9F14-4AF83681C58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E0E7833-D941-44BB-9A77-94D3FFFF08D6}" type="slidenum">
              <a:rPr lang="cs-CZ" altLang="cs-CZ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4</a:t>
            </a:fld>
            <a:endParaRPr lang="cs-CZ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30889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Zástupný symbol pro obrázek snímku 1">
            <a:extLst>
              <a:ext uri="{FF2B5EF4-FFF2-40B4-BE49-F238E27FC236}">
                <a16:creationId xmlns:a16="http://schemas.microsoft.com/office/drawing/2014/main" id="{76283978-834C-4635-8001-CB8E565B160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5715" name="Zástupný symbol pro poznámky 2">
            <a:extLst>
              <a:ext uri="{FF2B5EF4-FFF2-40B4-BE49-F238E27FC236}">
                <a16:creationId xmlns:a16="http://schemas.microsoft.com/office/drawing/2014/main" id="{546A2716-FBA5-4BC1-BA03-2F1D613E1A3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  <p:sp>
        <p:nvSpPr>
          <p:cNvPr id="115716" name="Zástupný symbol pro číslo snímku 3">
            <a:extLst>
              <a:ext uri="{FF2B5EF4-FFF2-40B4-BE49-F238E27FC236}">
                <a16:creationId xmlns:a16="http://schemas.microsoft.com/office/drawing/2014/main" id="{86B29C89-D42C-4849-B30A-C450799E249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7FEB49F-2DAB-4F9B-BDCE-5FE34F8A4EB4}" type="slidenum">
              <a:rPr lang="cs-CZ" altLang="cs-CZ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6</a:t>
            </a:fld>
            <a:endParaRPr lang="cs-CZ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35873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Zástupný symbol pro obrázek snímku 1">
            <a:extLst>
              <a:ext uri="{FF2B5EF4-FFF2-40B4-BE49-F238E27FC236}">
                <a16:creationId xmlns:a16="http://schemas.microsoft.com/office/drawing/2014/main" id="{1296AEF7-508D-4FA1-8959-F886D85CFE4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1859" name="Zástupný symbol pro poznámky 2">
            <a:extLst>
              <a:ext uri="{FF2B5EF4-FFF2-40B4-BE49-F238E27FC236}">
                <a16:creationId xmlns:a16="http://schemas.microsoft.com/office/drawing/2014/main" id="{B65A6955-2EB0-4BCE-89A3-984D5791CE4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cs-CZ" b="1"/>
              <a:t>Viral synapse</a:t>
            </a:r>
            <a:r>
              <a:rPr lang="en-US" altLang="cs-CZ"/>
              <a:t> (or </a:t>
            </a:r>
            <a:r>
              <a:rPr lang="en-US" altLang="cs-CZ" b="1"/>
              <a:t>virological synapse</a:t>
            </a:r>
            <a:r>
              <a:rPr lang="en-US" altLang="cs-CZ"/>
              <a:t>) is a molecularly organized cellular junction that is similar in some aspects to </a:t>
            </a:r>
            <a:r>
              <a:rPr lang="en-US" altLang="cs-CZ">
                <a:hlinkClick r:id="rId3" tooltip="Immunological synapse"/>
              </a:rPr>
              <a:t>immunological synapses</a:t>
            </a:r>
            <a:r>
              <a:rPr lang="en-US" altLang="cs-CZ"/>
              <a:t>.</a:t>
            </a:r>
            <a:r>
              <a:rPr lang="en-US" altLang="cs-CZ" baseline="30000">
                <a:hlinkClick r:id="rId4"/>
              </a:rPr>
              <a:t>[1]</a:t>
            </a:r>
            <a:r>
              <a:rPr lang="en-US" altLang="cs-CZ"/>
              <a:t> Many viruses including </a:t>
            </a:r>
            <a:r>
              <a:rPr lang="en-US" altLang="cs-CZ">
                <a:hlinkClick r:id="rId5" tooltip="Herpes simplex virus"/>
              </a:rPr>
              <a:t>herpes simplex virus</a:t>
            </a:r>
            <a:r>
              <a:rPr lang="en-US" altLang="cs-CZ"/>
              <a:t> (HSV), </a:t>
            </a:r>
            <a:r>
              <a:rPr lang="en-US" altLang="cs-CZ">
                <a:hlinkClick r:id="rId6" tooltip="Human immunodeficiency virus"/>
              </a:rPr>
              <a:t>human immunodeficiency virus</a:t>
            </a:r>
            <a:r>
              <a:rPr lang="en-US" altLang="cs-CZ"/>
              <a:t> (HIV) and </a:t>
            </a:r>
            <a:r>
              <a:rPr lang="en-US" altLang="cs-CZ">
                <a:hlinkClick r:id="rId7" tooltip="Human T-lymphotropic virus"/>
              </a:rPr>
              <a:t>human T-lymphotropic virus</a:t>
            </a:r>
            <a:r>
              <a:rPr lang="en-US" altLang="cs-CZ"/>
              <a:t> (HTLV) have been shown to instigate the formation of these junctions between the infected ("donor") and uninfected ("target") cell to allow cell-to-cell transmission.</a:t>
            </a:r>
            <a:r>
              <a:rPr lang="en-US" altLang="cs-CZ" baseline="30000">
                <a:hlinkClick r:id="rId8"/>
              </a:rPr>
              <a:t>[2]</a:t>
            </a:r>
            <a:r>
              <a:rPr lang="en-US" altLang="cs-CZ" baseline="30000">
                <a:hlinkClick r:id="rId9"/>
              </a:rPr>
              <a:t>[3]</a:t>
            </a:r>
            <a:r>
              <a:rPr lang="en-US" altLang="cs-CZ" baseline="30000">
                <a:hlinkClick r:id="rId10"/>
              </a:rPr>
              <a:t>[4]</a:t>
            </a:r>
            <a:r>
              <a:rPr lang="en-US" altLang="cs-CZ"/>
              <a:t> </a:t>
            </a:r>
            <a:r>
              <a:rPr lang="en-US" altLang="cs-CZ">
                <a:solidFill>
                  <a:srgbClr val="FF3300"/>
                </a:solidFill>
              </a:rPr>
              <a:t>As viral synapses allow the virus to spread directly from cell to cell, they also provide a means by which the virus can escape </a:t>
            </a:r>
            <a:r>
              <a:rPr lang="en-US" altLang="cs-CZ">
                <a:solidFill>
                  <a:srgbClr val="FF3300"/>
                </a:solidFill>
                <a:hlinkClick r:id="rId11" tooltip="Neutralising antibody"/>
              </a:rPr>
              <a:t>neutralising antibody</a:t>
            </a:r>
            <a:r>
              <a:rPr lang="en-US" altLang="cs-CZ">
                <a:solidFill>
                  <a:srgbClr val="FF3300"/>
                </a:solidFill>
              </a:rPr>
              <a:t>.</a:t>
            </a:r>
            <a:r>
              <a:rPr lang="cs-CZ" altLang="cs-CZ">
                <a:solidFill>
                  <a:srgbClr val="FF3300"/>
                </a:solidFill>
              </a:rPr>
              <a:t> </a:t>
            </a:r>
            <a:r>
              <a:rPr lang="en-US" altLang="cs-CZ"/>
              <a:t>Viral synapses are thought to explain how cell-to-cell transfer can operate in the HIV infection even when there is a low number of viral particles and a relatively low number of </a:t>
            </a:r>
            <a:r>
              <a:rPr lang="en-US" altLang="cs-CZ">
                <a:hlinkClick r:id="rId12" tooltip="CD4"/>
              </a:rPr>
              <a:t>CD4</a:t>
            </a:r>
            <a:r>
              <a:rPr lang="en-US" altLang="cs-CZ"/>
              <a:t> receptors</a:t>
            </a:r>
            <a:endParaRPr lang="cs-CZ" altLang="cs-CZ"/>
          </a:p>
        </p:txBody>
      </p:sp>
      <p:sp>
        <p:nvSpPr>
          <p:cNvPr id="121860" name="Zástupný symbol pro číslo snímku 3">
            <a:extLst>
              <a:ext uri="{FF2B5EF4-FFF2-40B4-BE49-F238E27FC236}">
                <a16:creationId xmlns:a16="http://schemas.microsoft.com/office/drawing/2014/main" id="{8B029DFA-82AE-47A1-9C40-4BE169CA7B2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11D8C2E-D7DC-419C-91D1-419D61601ACC}" type="slidenum">
              <a:rPr lang="cs-CZ" altLang="cs-CZ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12</a:t>
            </a:fld>
            <a:endParaRPr lang="cs-CZ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72356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Zástupný symbol pro obrázek snímku 1">
            <a:extLst>
              <a:ext uri="{FF2B5EF4-FFF2-40B4-BE49-F238E27FC236}">
                <a16:creationId xmlns:a16="http://schemas.microsoft.com/office/drawing/2014/main" id="{45EE1EE7-54E0-4298-97F6-AC7683505B5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3907" name="Zástupný symbol pro poznámky 2">
            <a:extLst>
              <a:ext uri="{FF2B5EF4-FFF2-40B4-BE49-F238E27FC236}">
                <a16:creationId xmlns:a16="http://schemas.microsoft.com/office/drawing/2014/main" id="{88C3C3CF-B2C0-4032-975F-24C1464E30C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cs-CZ" altLang="cs-CZ"/>
              <a:t>Lidský genom obsahuje kromě kódujících oblastí také nekódující, ke kterým řadíme transponovatelnéelementy, které jsou schopny se v genomu přemisťovat. Pozůstatky dávných retrovirových infekcí –endogenní retroviry (human endogenous retroviruses = HERVs) patří mezi transponovatelné elementyobsahující LTR sekvence na 5‘ i 3‘ konci. Lidské endogenní retroviry tvoří až 8% lidského genomu.Nejsou jen nečinnými relikty, ale zastávají i klíčové funkce. Zvětšují plasticitu lidského genomu a vněkterých případech se v LTR mohou nacházet vazebná místa pro určité proteiny (např. p53). </a:t>
            </a:r>
            <a:r>
              <a:rPr lang="cs-CZ" altLang="cs-CZ" b="1"/>
              <a:t>Geny envrodin HERV-W a HERV-FRD byly lidským genomem kooptovány a nyní jsou exprimovány jakoproteiny Syncytin-1 a Syncytin-2, nezbytné při formování lidské placenty. </a:t>
            </a:r>
            <a:r>
              <a:rPr lang="cs-CZ" altLang="cs-CZ"/>
              <a:t>Bohužel HERV elementymohou mít na člověka také negativní dopad. V posledních dekádách jsou často diskutovány v souvislostis některými onemocněními, jako je např. roztroušená skleróza, schizofrenie, proliferace HIV a různédruhy rakovinného bujení. Role elementů HERV v lidském genomu není stále ještě jednoznačně známáa jejich výzkum se zintenzivňuje.</a:t>
            </a:r>
          </a:p>
        </p:txBody>
      </p:sp>
      <p:sp>
        <p:nvSpPr>
          <p:cNvPr id="123908" name="Zástupný symbol pro číslo snímku 3">
            <a:extLst>
              <a:ext uri="{FF2B5EF4-FFF2-40B4-BE49-F238E27FC236}">
                <a16:creationId xmlns:a16="http://schemas.microsoft.com/office/drawing/2014/main" id="{BB7B3EAD-7D63-43F7-A2DE-BA6C13FE931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A019D6B-E03F-46B7-A6C5-4EB6D9CD465A}" type="slidenum">
              <a:rPr lang="cs-CZ" altLang="cs-CZ" sz="1200" smtClean="0"/>
              <a:pPr/>
              <a:t>13</a:t>
            </a:fld>
            <a:endParaRPr lang="cs-CZ" altLang="cs-CZ" sz="1200"/>
          </a:p>
        </p:txBody>
      </p:sp>
    </p:spTree>
    <p:extLst>
      <p:ext uri="{BB962C8B-B14F-4D97-AF65-F5344CB8AC3E}">
        <p14:creationId xmlns:p14="http://schemas.microsoft.com/office/powerpoint/2010/main" val="40219476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‹#›</a:t>
            </a:fld>
            <a:endParaRPr lang="cs-CZ" altLang="cs-CZ" noProof="0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/>
            </a:lvl1pPr>
          </a:lstStyle>
          <a:p>
            <a:r>
              <a:rPr lang="cs-CZ" dirty="0"/>
              <a:t>Kliknutím vložíte nadpis</a:t>
            </a:r>
            <a:endParaRPr lang="cs-CZ" noProof="0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1D911E5E-6197-7848-99A5-8C8627D11E8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4000" y="414000"/>
            <a:ext cx="1546942" cy="1060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23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ky, text -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719997" y="718712"/>
            <a:ext cx="5220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9999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724" y="4068000"/>
            <a:ext cx="5220000" cy="360000"/>
          </a:xfrm>
        </p:spPr>
        <p:txBody>
          <a:bodyPr/>
          <a:lstStyle>
            <a:lvl1pPr algn="l">
              <a:lnSpc>
                <a:spcPts val="1100"/>
              </a:lnSpc>
              <a:defRPr sz="1100" b="1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51278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252003" y="4068000"/>
            <a:ext cx="5220000" cy="360000"/>
          </a:xfrm>
        </p:spPr>
        <p:txBody>
          <a:bodyPr/>
          <a:lstStyle>
            <a:lvl1pPr algn="l">
              <a:lnSpc>
                <a:spcPts val="1100"/>
              </a:lnSpc>
              <a:defRPr sz="1100" b="1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6251278" y="718712"/>
            <a:ext cx="5220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pic>
        <p:nvPicPr>
          <p:cNvPr id="16" name="Obrázek 8">
            <a:extLst>
              <a:ext uri="{FF2B5EF4-FFF2-40B4-BE49-F238E27FC236}">
                <a16:creationId xmlns:a16="http://schemas.microsoft.com/office/drawing/2014/main" id="{B0F7ADA8-E0D8-E140-B3EB-7B177B99ED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86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6" name="Obrázek 8">
            <a:extLst>
              <a:ext uri="{FF2B5EF4-FFF2-40B4-BE49-F238E27FC236}">
                <a16:creationId xmlns:a16="http://schemas.microsoft.com/office/drawing/2014/main" id="{E49E2218-4CCF-BC44-930E-B31D9BFD897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90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zdělovník (alternativní)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‹#›</a:t>
            </a:fld>
            <a:endParaRPr lang="cs-CZ" altLang="cs-CZ" noProof="0" dirty="0"/>
          </a:p>
        </p:txBody>
      </p:sp>
      <p:sp>
        <p:nvSpPr>
          <p:cNvPr id="11" name="Nadpis 6">
            <a:extLst>
              <a:ext uri="{FF2B5EF4-FFF2-40B4-BE49-F238E27FC236}">
                <a16:creationId xmlns:a16="http://schemas.microsoft.com/office/drawing/2014/main" id="{210CF170-3CE8-4094-B136-F821606CD8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5246518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12" name="Podnadpis 2">
            <a:extLst>
              <a:ext uri="{FF2B5EF4-FFF2-40B4-BE49-F238E27FC236}">
                <a16:creationId xmlns:a16="http://schemas.microsoft.com/office/drawing/2014/main" id="{F805DFF4-9876-466D-A663-D549EEF8195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5246518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rgbClr val="0000DC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9" name="Zástupný symbol pro obrázek 7">
            <a:extLst>
              <a:ext uri="{FF2B5EF4-FFF2-40B4-BE49-F238E27FC236}">
                <a16:creationId xmlns:a16="http://schemas.microsoft.com/office/drawing/2014/main" id="{80C21443-92BF-4BF1-9C61-FDB664DC796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0"/>
            <a:ext cx="6096000" cy="6857999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7" name="Zástupný symbol pro zápatí 1">
            <a:extLst>
              <a:ext uri="{FF2B5EF4-FFF2-40B4-BE49-F238E27FC236}">
                <a16:creationId xmlns:a16="http://schemas.microsoft.com/office/drawing/2014/main" id="{24438A88-1921-4DF2-9F65-459AAE83D16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4925020" cy="252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pic>
        <p:nvPicPr>
          <p:cNvPr id="10" name="Obrázek 8">
            <a:extLst>
              <a:ext uri="{FF2B5EF4-FFF2-40B4-BE49-F238E27FC236}">
                <a16:creationId xmlns:a16="http://schemas.microsoft.com/office/drawing/2014/main" id="{84321F44-F4CD-1342-9190-83F80271759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4000" y="414000"/>
            <a:ext cx="1546942" cy="1060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1272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 - inverzní">
    <p:bg>
      <p:bgPr>
        <a:solidFill>
          <a:srgbClr val="00AF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E82366C8-899C-3046-9F1A-E4AA93091E8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4000" y="414000"/>
            <a:ext cx="1546941" cy="1060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zdělovník (alternativní) 2">
    <p:bg>
      <p:bgPr>
        <a:solidFill>
          <a:srgbClr val="00AF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5246518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5246518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0" name="Zástupný symbol pro obrázek 7">
            <a:extLst>
              <a:ext uri="{FF2B5EF4-FFF2-40B4-BE49-F238E27FC236}">
                <a16:creationId xmlns:a16="http://schemas.microsoft.com/office/drawing/2014/main" id="{05C2E24A-1A94-4B14-B9BB-CA01DE5DD20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0"/>
            <a:ext cx="6096000" cy="6857999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12" name="Zástupný symbol pro zápatí 2">
            <a:extLst>
              <a:ext uri="{FF2B5EF4-FFF2-40B4-BE49-F238E27FC236}">
                <a16:creationId xmlns:a16="http://schemas.microsoft.com/office/drawing/2014/main" id="{CC921DFF-8B97-473C-919A-06F55168BDF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492502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pic>
        <p:nvPicPr>
          <p:cNvPr id="11" name="Obrázek 8">
            <a:extLst>
              <a:ext uri="{FF2B5EF4-FFF2-40B4-BE49-F238E27FC236}">
                <a16:creationId xmlns:a16="http://schemas.microsoft.com/office/drawing/2014/main" id="{2C8EF9BC-CA15-F749-AE84-143521C1B71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4000" y="414000"/>
            <a:ext cx="1546941" cy="1060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9248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zní s obrázkem">
    <p:bg>
      <p:bgPr>
        <a:solidFill>
          <a:srgbClr val="00AF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obrázek 7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12192000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pic>
        <p:nvPicPr>
          <p:cNvPr id="2" name="Obrázek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5418" cy="593152"/>
          </a:xfrm>
          <a:prstGeom prst="rect">
            <a:avLst/>
          </a:prstGeom>
        </p:spPr>
      </p:pic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46E80635-6C5C-49F3-8F11-AD16586CD07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000" y="6040795"/>
            <a:ext cx="8555976" cy="510831"/>
          </a:xfrm>
        </p:spPr>
        <p:txBody>
          <a:bodyPr lIns="0" tIns="0" rIns="0" bIns="0" numCol="1" spcCol="324000">
            <a:noAutofit/>
          </a:bodyPr>
          <a:lstStyle>
            <a:lvl1pPr marL="0" marR="0" indent="0" algn="l" defTabSz="914400" rtl="0" eaLnBrk="1" fontAlgn="base" latinLnBrk="0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 sz="1500" b="0">
                <a:solidFill>
                  <a:schemeClr val="bg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</p:spTree>
    <p:extLst>
      <p:ext uri="{BB962C8B-B14F-4D97-AF65-F5344CB8AC3E}">
        <p14:creationId xmlns:p14="http://schemas.microsoft.com/office/powerpoint/2010/main" val="19642117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SCI slide">
    <p:bg>
      <p:bgPr>
        <a:solidFill>
          <a:srgbClr val="00AF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cký objekt 5">
            <a:extLst>
              <a:ext uri="{FF2B5EF4-FFF2-40B4-BE49-F238E27FC236}">
                <a16:creationId xmlns:a16="http://schemas.microsoft.com/office/drawing/2014/main" id="{B05C908F-B8F4-4FC8-A2D7-3536612277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42872" y="2021800"/>
            <a:ext cx="4106254" cy="2814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703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C4DCCB8A-E23F-49B6-A0BE-D9E395C4E7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0956" y="2298933"/>
            <a:ext cx="8725020" cy="2260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214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 sz="1200"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390E4E2C-8A81-45F0-A5ED-59F1EE588AF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7" name="Obrázek 8">
            <a:extLst>
              <a:ext uri="{FF2B5EF4-FFF2-40B4-BE49-F238E27FC236}">
                <a16:creationId xmlns:a16="http://schemas.microsoft.com/office/drawing/2014/main" id="{CDFB5469-7B43-0D44-819F-C704135239E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2295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97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10" name="Zástupný symbol pro obsah 2">
            <a:extLst>
              <a:ext uri="{FF2B5EF4-FFF2-40B4-BE49-F238E27FC236}">
                <a16:creationId xmlns:a16="http://schemas.microsoft.com/office/drawing/2014/main" id="{5CA9AC87-D3DE-408C-9471-D419F474834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8" name="Obrázek 8">
            <a:extLst>
              <a:ext uri="{FF2B5EF4-FFF2-40B4-BE49-F238E27FC236}">
                <a16:creationId xmlns:a16="http://schemas.microsoft.com/office/drawing/2014/main" id="{3839D93F-D054-0C49-B5BA-33CA7A41AA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4282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1D440DD4-5185-4C05-8E91-80CB3DC67394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72000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9" name="Zástupný symbol pro obsah 2">
            <a:extLst>
              <a:ext uri="{FF2B5EF4-FFF2-40B4-BE49-F238E27FC236}">
                <a16:creationId xmlns:a16="http://schemas.microsoft.com/office/drawing/2014/main" id="{91531ABC-E456-4507-A022-87C2E3C7A2AA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625128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10" name="Obrázek 8">
            <a:extLst>
              <a:ext uri="{FF2B5EF4-FFF2-40B4-BE49-F238E27FC236}">
                <a16:creationId xmlns:a16="http://schemas.microsoft.com/office/drawing/2014/main" id="{3E1F77B3-EBC6-1040-9535-33D9549B74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7395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pos="7242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20725" y="1296001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pPr lvl="0"/>
            <a:r>
              <a:rPr lang="cs-CZ" dirty="0"/>
              <a:t>Kliknutím vložíte nadpis</a:t>
            </a:r>
            <a:endParaRPr lang="cs-CZ" noProof="0" dirty="0"/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251278" y="1290515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D7707F6E-62D9-4ACE-A33C-A5E15E5CDF75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72000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13" name="Zástupný symbol pro obsah 2">
            <a:extLst>
              <a:ext uri="{FF2B5EF4-FFF2-40B4-BE49-F238E27FC236}">
                <a16:creationId xmlns:a16="http://schemas.microsoft.com/office/drawing/2014/main" id="{911B9D34-B8F8-4804-B959-27E40687C897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625128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10" name="Obrázek 8">
            <a:extLst>
              <a:ext uri="{FF2B5EF4-FFF2-40B4-BE49-F238E27FC236}">
                <a16:creationId xmlns:a16="http://schemas.microsoft.com/office/drawing/2014/main" id="{797919FE-C3ED-C14E-AED0-882F9822949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1684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6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ek s text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C8DF9A9-CF6E-49C8-A8BC-74FDF24B8C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1E1D20B9-1A33-484F-AB08-D95E85A9CB2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7A2EACA-93F7-4696-A84F-C07E4801CB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id="{45EA606A-B012-497D-A062-93B4C5E7BD3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347735" y="2596845"/>
            <a:ext cx="4125465" cy="3208441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</p:txBody>
      </p:sp>
      <p:sp>
        <p:nvSpPr>
          <p:cNvPr id="8" name="Zástupný symbol pro obrázek 7">
            <a:extLst>
              <a:ext uri="{FF2B5EF4-FFF2-40B4-BE49-F238E27FC236}">
                <a16:creationId xmlns:a16="http://schemas.microsoft.com/office/drawing/2014/main" id="{55454331-9726-47EA-9406-7071E2CA33D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29509" y="1665288"/>
            <a:ext cx="6207791" cy="4139998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11" name="Zástupný symbol pro text 7">
            <a:extLst>
              <a:ext uri="{FF2B5EF4-FFF2-40B4-BE49-F238E27FC236}">
                <a16:creationId xmlns:a16="http://schemas.microsoft.com/office/drawing/2014/main" id="{B0741B4D-1AE5-4AB1-8AD2-5E6FAC7F6F2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10" name="Obrázek 8">
            <a:extLst>
              <a:ext uri="{FF2B5EF4-FFF2-40B4-BE49-F238E27FC236}">
                <a16:creationId xmlns:a16="http://schemas.microsoft.com/office/drawing/2014/main" id="{24329B9F-B123-B646-A47E-27058DD10E7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8353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tři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4440000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9999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40000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161200" y="4414270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72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44047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161436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719999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8160001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22" name="Obrázek 8">
            <a:extLst>
              <a:ext uri="{FF2B5EF4-FFF2-40B4-BE49-F238E27FC236}">
                <a16:creationId xmlns:a16="http://schemas.microsoft.com/office/drawing/2014/main" id="{1109301E-D1AD-0B43-976E-29DC995E1DA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410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49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51439ED6-907B-45D9-8FCC-98AE21B3C06D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720000" y="692150"/>
            <a:ext cx="10753200" cy="5139850"/>
          </a:xfrm>
          <a:prstGeom prst="rect">
            <a:avLst/>
          </a:prstGeom>
        </p:spPr>
        <p:txBody>
          <a:bodyPr/>
          <a:lstStyle>
            <a:lvl1pPr marL="72000" indent="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</p:txBody>
      </p:sp>
      <p:pic>
        <p:nvPicPr>
          <p:cNvPr id="6" name="Obrázek 8">
            <a:extLst>
              <a:ext uri="{FF2B5EF4-FFF2-40B4-BE49-F238E27FC236}">
                <a16:creationId xmlns:a16="http://schemas.microsoft.com/office/drawing/2014/main" id="{3DE62B41-48ED-D243-8CF8-571E1EC807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755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Nadpis 12">
            <a:extLst>
              <a:ext uri="{FF2B5EF4-FFF2-40B4-BE49-F238E27FC236}">
                <a16:creationId xmlns:a16="http://schemas.microsoft.com/office/drawing/2014/main" id="{C80D1D37-E5CA-42AD-BE6B-219FAFB546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8" name="Obrázek 8">
            <a:extLst>
              <a:ext uri="{FF2B5EF4-FFF2-40B4-BE49-F238E27FC236}">
                <a16:creationId xmlns:a16="http://schemas.microsoft.com/office/drawing/2014/main" id="{B2E98577-C944-7148-9D17-F5F41F0E8A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5407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1200" dirty="0" smtClean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8800" y="1872000"/>
            <a:ext cx="107532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/>
            </a:pPr>
            <a:r>
              <a:rPr lang="cs-CZ" noProof="0" dirty="0"/>
              <a:t>Kliknutím vložíte text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84" r:id="rId2"/>
    <p:sldLayoutId id="2147483685" r:id="rId3"/>
    <p:sldLayoutId id="2147483674" r:id="rId4"/>
    <p:sldLayoutId id="2147483688" r:id="rId5"/>
    <p:sldLayoutId id="2147483698" r:id="rId6"/>
    <p:sldLayoutId id="2147483673" r:id="rId7"/>
    <p:sldLayoutId id="2147483675" r:id="rId8"/>
    <p:sldLayoutId id="2147483695" r:id="rId9"/>
    <p:sldLayoutId id="2147483677" r:id="rId10"/>
    <p:sldLayoutId id="2147483686" r:id="rId11"/>
    <p:sldLayoutId id="2147483697" r:id="rId12"/>
    <p:sldLayoutId id="2147483690" r:id="rId13"/>
    <p:sldLayoutId id="2147483696" r:id="rId14"/>
    <p:sldLayoutId id="2147483694" r:id="rId15"/>
    <p:sldLayoutId id="2147483692" r:id="rId16"/>
    <p:sldLayoutId id="2147483693" r:id="rId17"/>
  </p:sldLayoutIdLst>
  <p:hf hdr="0" dt="0"/>
  <p:txStyles>
    <p:titleStyle>
      <a:lvl1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0" marR="0" indent="0" algn="l" defTabSz="914400" rtl="0" eaLnBrk="1" fontAlgn="base" latinLnBrk="0" hangingPunct="1">
        <a:lnSpc>
          <a:spcPct val="114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tabLst/>
        <a:defRPr sz="28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500" b="0">
          <a:solidFill>
            <a:schemeClr val="tx1"/>
          </a:solidFill>
          <a:latin typeface="+mn-lt"/>
        </a:defRPr>
      </a:lvl2pPr>
      <a:lvl3pPr marL="914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500" b="0">
          <a:solidFill>
            <a:schemeClr val="tx1"/>
          </a:solidFill>
          <a:latin typeface="+mn-lt"/>
        </a:defRPr>
      </a:lvl3pPr>
      <a:lvl4pPr marL="1371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500" b="0">
          <a:solidFill>
            <a:schemeClr val="tx1"/>
          </a:solidFill>
          <a:latin typeface="+mn-lt"/>
        </a:defRPr>
      </a:lvl4pPr>
      <a:lvl5pPr marL="18288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500" b="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9"/>
        </a:buBlip>
        <a:defRPr>
          <a:solidFill>
            <a:schemeClr val="tx1"/>
          </a:solidFill>
          <a:latin typeface="+mn-lt"/>
        </a:defRPr>
      </a:lvl6pPr>
      <a:lvl7pPr marL="27432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3200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3657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935" userDrawn="1">
          <p15:clr>
            <a:srgbClr val="F26B43"/>
          </p15:clr>
        </p15:guide>
        <p15:guide id="2" pos="43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hyperlink" Target="//upload.wikimedia.org/wikipedia/commons/d/d7/HIV_Epidem.png" TargetMode="Externa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smtClean="0"/>
              <a:t>Virové infekce přenášené krví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398502" y="4125111"/>
            <a:ext cx="11361600" cy="698497"/>
          </a:xfrm>
        </p:spPr>
        <p:txBody>
          <a:bodyPr/>
          <a:lstStyle/>
          <a:p>
            <a:r>
              <a:rPr lang="cs-CZ" sz="2800" dirty="0" err="1" smtClean="0">
                <a:solidFill>
                  <a:srgbClr val="0000DC"/>
                </a:solidFill>
              </a:rPr>
              <a:t>Blood-borne</a:t>
            </a:r>
            <a:r>
              <a:rPr lang="cs-CZ" sz="2800" dirty="0" smtClean="0">
                <a:solidFill>
                  <a:srgbClr val="0000DC"/>
                </a:solidFill>
              </a:rPr>
              <a:t> </a:t>
            </a:r>
            <a:r>
              <a:rPr lang="cs-CZ" sz="2800" dirty="0" err="1" smtClean="0">
                <a:solidFill>
                  <a:srgbClr val="0000DC"/>
                </a:solidFill>
              </a:rPr>
              <a:t>viral</a:t>
            </a:r>
            <a:r>
              <a:rPr lang="cs-CZ" sz="2800" dirty="0" smtClean="0">
                <a:solidFill>
                  <a:srgbClr val="0000DC"/>
                </a:solidFill>
              </a:rPr>
              <a:t> </a:t>
            </a:r>
            <a:r>
              <a:rPr lang="cs-CZ" sz="2800" dirty="0" err="1" smtClean="0">
                <a:solidFill>
                  <a:srgbClr val="0000DC"/>
                </a:solidFill>
              </a:rPr>
              <a:t>infections</a:t>
            </a:r>
            <a:endParaRPr lang="cs-CZ" sz="2800" dirty="0">
              <a:solidFill>
                <a:srgbClr val="0000DC"/>
              </a:solidFill>
            </a:endParaRPr>
          </a:p>
        </p:txBody>
      </p:sp>
      <p:pic>
        <p:nvPicPr>
          <p:cNvPr id="4" name="Obrázek 3"/>
          <p:cNvPicPr/>
          <p:nvPr/>
        </p:nvPicPr>
        <p:blipFill>
          <a:blip r:embed="rId2"/>
          <a:stretch>
            <a:fillRect/>
          </a:stretch>
        </p:blipFill>
        <p:spPr>
          <a:xfrm>
            <a:off x="3344090" y="5627370"/>
            <a:ext cx="5519239" cy="72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3663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Nadpis 1">
            <a:extLst>
              <a:ext uri="{FF2B5EF4-FFF2-40B4-BE49-F238E27FC236}">
                <a16:creationId xmlns:a16="http://schemas.microsoft.com/office/drawing/2014/main" id="{0874C654-5749-4A11-8F0E-29761A84B04C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3393275" y="348304"/>
            <a:ext cx="3770924" cy="591263"/>
          </a:xfrm>
          <a:ln>
            <a:solidFill>
              <a:schemeClr val="accent1"/>
            </a:solidFill>
          </a:ln>
        </p:spPr>
        <p:txBody>
          <a:bodyPr/>
          <a:lstStyle/>
          <a:p>
            <a:pPr eaLnBrk="1" hangingPunct="1"/>
            <a:r>
              <a:rPr lang="cs-CZ" altLang="cs-CZ" sz="3200" dirty="0"/>
              <a:t>Virová hepatitida B</a:t>
            </a:r>
          </a:p>
        </p:txBody>
      </p:sp>
      <p:sp>
        <p:nvSpPr>
          <p:cNvPr id="49155" name="Zástupný symbol pro obsah 2">
            <a:extLst>
              <a:ext uri="{FF2B5EF4-FFF2-40B4-BE49-F238E27FC236}">
                <a16:creationId xmlns:a16="http://schemas.microsoft.com/office/drawing/2014/main" id="{49D77087-79CA-40F9-8CF2-5F8427D6E7FA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411061" y="1268414"/>
            <a:ext cx="10956022" cy="5113337"/>
          </a:xfrm>
        </p:spPr>
        <p:txBody>
          <a:bodyPr>
            <a:normAutofit/>
          </a:bodyPr>
          <a:lstStyle/>
          <a:p>
            <a:r>
              <a:rPr lang="cs-CZ" altLang="cs-CZ" sz="1400" dirty="0">
                <a:solidFill>
                  <a:srgbClr val="0000DC"/>
                </a:solidFill>
              </a:rPr>
              <a:t>Závažný zdravotnický problém současnosti (hlavně rozvojové země)</a:t>
            </a:r>
          </a:p>
          <a:p>
            <a:r>
              <a:rPr lang="cs-CZ" altLang="cs-CZ" sz="1400" dirty="0">
                <a:solidFill>
                  <a:srgbClr val="0000DC"/>
                </a:solidFill>
              </a:rPr>
              <a:t>Epidemiologie: během života se nakazí až 2 mld. osob, chronicky infikováno asi 400 mil. osob (nejvíce Čína) Rozvojové země: nákaza nejčastěji v dětském věku (vertikálně i horizontálně)</a:t>
            </a:r>
          </a:p>
          <a:p>
            <a:r>
              <a:rPr lang="cs-CZ" altLang="cs-CZ" sz="1400" dirty="0">
                <a:solidFill>
                  <a:srgbClr val="0000DC"/>
                </a:solidFill>
              </a:rPr>
              <a:t>Vyspělé země: injekční uživatelé drog, promiskuita</a:t>
            </a:r>
          </a:p>
          <a:p>
            <a:r>
              <a:rPr lang="cs-CZ" altLang="cs-CZ" sz="1400" dirty="0">
                <a:solidFill>
                  <a:srgbClr val="0000DC"/>
                </a:solidFill>
              </a:rPr>
              <a:t>ČR: poslední sérologický přehled (</a:t>
            </a:r>
            <a:r>
              <a:rPr lang="cs-CZ" altLang="cs-CZ" sz="1400" dirty="0" err="1">
                <a:solidFill>
                  <a:srgbClr val="0000DC"/>
                </a:solidFill>
              </a:rPr>
              <a:t>HBsAg</a:t>
            </a:r>
            <a:r>
              <a:rPr lang="cs-CZ" altLang="cs-CZ" sz="1400" dirty="0">
                <a:solidFill>
                  <a:srgbClr val="0000DC"/>
                </a:solidFill>
              </a:rPr>
              <a:t>: 0,56% osob) 250-300 případů ročně-trvalý pokles, vysoká </a:t>
            </a:r>
            <a:r>
              <a:rPr lang="cs-CZ" altLang="cs-CZ" sz="1400" dirty="0" err="1">
                <a:solidFill>
                  <a:srgbClr val="0000DC"/>
                </a:solidFill>
              </a:rPr>
              <a:t>proočkovanost</a:t>
            </a:r>
            <a:r>
              <a:rPr lang="cs-CZ" altLang="cs-CZ" sz="1400" dirty="0">
                <a:solidFill>
                  <a:srgbClr val="0000DC"/>
                </a:solidFill>
              </a:rPr>
              <a:t> (součást </a:t>
            </a:r>
            <a:r>
              <a:rPr lang="cs-CZ" altLang="cs-CZ" sz="1400" dirty="0" err="1">
                <a:solidFill>
                  <a:srgbClr val="0000DC"/>
                </a:solidFill>
              </a:rPr>
              <a:t>hexavakcíny</a:t>
            </a:r>
            <a:r>
              <a:rPr lang="cs-CZ" altLang="cs-CZ" sz="1400" dirty="0">
                <a:solidFill>
                  <a:srgbClr val="0000DC"/>
                </a:solidFill>
              </a:rPr>
              <a:t>), vakcinace rizikových skupin (novorozenci </a:t>
            </a:r>
            <a:r>
              <a:rPr lang="cs-CZ" altLang="cs-CZ" sz="1400" dirty="0" err="1">
                <a:solidFill>
                  <a:srgbClr val="0000DC"/>
                </a:solidFill>
              </a:rPr>
              <a:t>HBsAg</a:t>
            </a:r>
            <a:r>
              <a:rPr lang="cs-CZ" altLang="cs-CZ" sz="1400" dirty="0">
                <a:solidFill>
                  <a:srgbClr val="0000DC"/>
                </a:solidFill>
              </a:rPr>
              <a:t>, hemodialýza, zdravotníci)</a:t>
            </a:r>
          </a:p>
          <a:p>
            <a:r>
              <a:rPr lang="cs-CZ" altLang="cs-CZ" sz="1400" dirty="0">
                <a:solidFill>
                  <a:srgbClr val="0000DC"/>
                </a:solidFill>
              </a:rPr>
              <a:t>Patogeneze: zánik </a:t>
            </a:r>
            <a:r>
              <a:rPr lang="cs-CZ" altLang="cs-CZ" sz="1400" dirty="0" err="1">
                <a:solidFill>
                  <a:srgbClr val="0000DC"/>
                </a:solidFill>
              </a:rPr>
              <a:t>hepatocytů</a:t>
            </a:r>
            <a:r>
              <a:rPr lang="cs-CZ" altLang="cs-CZ" sz="1400" dirty="0">
                <a:solidFill>
                  <a:srgbClr val="0000DC"/>
                </a:solidFill>
              </a:rPr>
              <a:t> vlivem imunitní reakce, pravděpodobnost přechodu do chronicity závisí na věku infekce a imunitním stavu hostitele</a:t>
            </a:r>
          </a:p>
          <a:p>
            <a:r>
              <a:rPr lang="cs-CZ" altLang="cs-CZ" sz="1400" dirty="0">
                <a:solidFill>
                  <a:srgbClr val="0000DC"/>
                </a:solidFill>
              </a:rPr>
              <a:t>Inkubační doba: 30-180 dní (nejčastěji 2-3 měsíce)</a:t>
            </a:r>
          </a:p>
          <a:p>
            <a:r>
              <a:rPr lang="cs-CZ" altLang="cs-CZ" sz="1400" dirty="0">
                <a:solidFill>
                  <a:srgbClr val="0000DC"/>
                </a:solidFill>
              </a:rPr>
              <a:t>Klinický obraz: heterogenní</a:t>
            </a:r>
          </a:p>
          <a:p>
            <a:endParaRPr lang="cs-CZ" altLang="cs-CZ" sz="1400" dirty="0">
              <a:solidFill>
                <a:srgbClr val="0000DC"/>
              </a:solidFill>
            </a:endParaRPr>
          </a:p>
          <a:p>
            <a:pPr>
              <a:buFontTx/>
              <a:buAutoNum type="arabicParenBoth"/>
            </a:pPr>
            <a:r>
              <a:rPr lang="cs-CZ" altLang="cs-CZ" sz="1400" b="1" dirty="0">
                <a:solidFill>
                  <a:srgbClr val="0000DC"/>
                </a:solidFill>
              </a:rPr>
              <a:t> akutní hepatitida B </a:t>
            </a:r>
            <a:r>
              <a:rPr lang="cs-CZ" altLang="cs-CZ" sz="1400" dirty="0">
                <a:solidFill>
                  <a:srgbClr val="0000DC"/>
                </a:solidFill>
              </a:rPr>
              <a:t>– benigní onemocnění, spontánní uzdravení</a:t>
            </a:r>
          </a:p>
          <a:p>
            <a:r>
              <a:rPr lang="cs-CZ" altLang="cs-CZ" sz="1400" dirty="0">
                <a:solidFill>
                  <a:srgbClr val="0000DC"/>
                </a:solidFill>
              </a:rPr>
              <a:t>0,1-1% fulminantní onemocnění s vysokou mortalitou, prodromální stádium (</a:t>
            </a:r>
            <a:r>
              <a:rPr lang="cs-CZ" altLang="cs-CZ" sz="1400" dirty="0" err="1">
                <a:solidFill>
                  <a:srgbClr val="0000DC"/>
                </a:solidFill>
              </a:rPr>
              <a:t>subfebrilie</a:t>
            </a:r>
            <a:r>
              <a:rPr lang="cs-CZ" altLang="cs-CZ" sz="1400" dirty="0">
                <a:solidFill>
                  <a:srgbClr val="0000DC"/>
                </a:solidFill>
              </a:rPr>
              <a:t>, bolesti kloubů)</a:t>
            </a:r>
          </a:p>
          <a:p>
            <a:r>
              <a:rPr lang="cs-CZ" altLang="cs-CZ" sz="1400" dirty="0">
                <a:solidFill>
                  <a:srgbClr val="0000DC"/>
                </a:solidFill>
              </a:rPr>
              <a:t>děti-</a:t>
            </a:r>
            <a:r>
              <a:rPr lang="cs-CZ" altLang="cs-CZ" sz="1400" dirty="0" err="1">
                <a:solidFill>
                  <a:srgbClr val="0000DC"/>
                </a:solidFill>
              </a:rPr>
              <a:t>anikterický</a:t>
            </a:r>
            <a:r>
              <a:rPr lang="cs-CZ" altLang="cs-CZ" sz="1400" dirty="0">
                <a:solidFill>
                  <a:srgbClr val="0000DC"/>
                </a:solidFill>
              </a:rPr>
              <a:t> průběh, dospělí (ikterus-</a:t>
            </a:r>
            <a:r>
              <a:rPr lang="cs-CZ" altLang="cs-CZ" sz="1400" dirty="0" err="1">
                <a:solidFill>
                  <a:srgbClr val="0000DC"/>
                </a:solidFill>
              </a:rPr>
              <a:t>nespecif</a:t>
            </a:r>
            <a:r>
              <a:rPr lang="cs-CZ" altLang="cs-CZ" sz="1400" dirty="0">
                <a:solidFill>
                  <a:srgbClr val="0000DC"/>
                </a:solidFill>
              </a:rPr>
              <a:t>. příznaky/asymptomaticky)</a:t>
            </a:r>
          </a:p>
          <a:p>
            <a:endParaRPr lang="cs-CZ" altLang="cs-CZ" sz="1400" dirty="0">
              <a:solidFill>
                <a:srgbClr val="0000DC"/>
              </a:solidFill>
            </a:endParaRPr>
          </a:p>
          <a:p>
            <a:endParaRPr lang="cs-CZ" altLang="cs-CZ" sz="1400" dirty="0">
              <a:solidFill>
                <a:srgbClr val="0000DC"/>
              </a:solidFill>
            </a:endParaRPr>
          </a:p>
          <a:p>
            <a:r>
              <a:rPr lang="cs-CZ" altLang="cs-CZ" sz="1400" b="1" dirty="0">
                <a:solidFill>
                  <a:srgbClr val="0000DC"/>
                </a:solidFill>
              </a:rPr>
              <a:t>(2) chronická hepatitida B </a:t>
            </a:r>
            <a:r>
              <a:rPr lang="cs-CZ" altLang="cs-CZ" sz="1400" dirty="0">
                <a:solidFill>
                  <a:srgbClr val="0000DC"/>
                </a:solidFill>
              </a:rPr>
              <a:t>– (déle jak 6 měsíců)</a:t>
            </a:r>
          </a:p>
          <a:p>
            <a:r>
              <a:rPr lang="cs-CZ" altLang="cs-CZ" sz="1400" dirty="0">
                <a:solidFill>
                  <a:srgbClr val="0000DC"/>
                </a:solidFill>
              </a:rPr>
              <a:t>a) </a:t>
            </a:r>
            <a:r>
              <a:rPr lang="cs-CZ" altLang="cs-CZ" sz="1400" b="1" dirty="0" err="1">
                <a:solidFill>
                  <a:srgbClr val="0000DC"/>
                </a:solidFill>
              </a:rPr>
              <a:t>HBsAg</a:t>
            </a:r>
            <a:r>
              <a:rPr lang="cs-CZ" altLang="cs-CZ" sz="1400" b="1" dirty="0">
                <a:solidFill>
                  <a:srgbClr val="0000DC"/>
                </a:solidFill>
              </a:rPr>
              <a:t> + pacienti s perzistující aktivní virovou replikací</a:t>
            </a:r>
            <a:r>
              <a:rPr lang="cs-CZ" altLang="cs-CZ" sz="1400" dirty="0">
                <a:solidFill>
                  <a:srgbClr val="0000DC"/>
                </a:solidFill>
              </a:rPr>
              <a:t> - infekce </a:t>
            </a:r>
            <a:r>
              <a:rPr lang="cs-CZ" altLang="cs-CZ" sz="1400" dirty="0" err="1">
                <a:solidFill>
                  <a:srgbClr val="0000DC"/>
                </a:solidFill>
              </a:rPr>
              <a:t>wild</a:t>
            </a:r>
            <a:r>
              <a:rPr lang="cs-CZ" altLang="cs-CZ" sz="1400" dirty="0">
                <a:solidFill>
                  <a:srgbClr val="0000DC"/>
                </a:solidFill>
              </a:rPr>
              <a:t> type nebo mutantní typ (převládá)-zvýšení hladiny jat. enzymů, zánětlivý stav s možností přechodu do cirhózy.</a:t>
            </a:r>
          </a:p>
          <a:p>
            <a:r>
              <a:rPr lang="cs-CZ" altLang="cs-CZ" sz="1400" dirty="0">
                <a:solidFill>
                  <a:srgbClr val="0000DC"/>
                </a:solidFill>
              </a:rPr>
              <a:t>Antivirová terapie</a:t>
            </a:r>
          </a:p>
        </p:txBody>
      </p:sp>
    </p:spTree>
    <p:extLst>
      <p:ext uri="{BB962C8B-B14F-4D97-AF65-F5344CB8AC3E}">
        <p14:creationId xmlns:p14="http://schemas.microsoft.com/office/powerpoint/2010/main" val="8738751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Nadpis 1">
            <a:extLst>
              <a:ext uri="{FF2B5EF4-FFF2-40B4-BE49-F238E27FC236}">
                <a16:creationId xmlns:a16="http://schemas.microsoft.com/office/drawing/2014/main" id="{7C4FAE64-6B15-413A-BBC9-D713956FA95E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3001805" y="443164"/>
            <a:ext cx="3742943" cy="451576"/>
          </a:xfrm>
          <a:ln>
            <a:solidFill>
              <a:schemeClr val="accent1"/>
            </a:solidFill>
          </a:ln>
        </p:spPr>
        <p:txBody>
          <a:bodyPr>
            <a:normAutofit fontScale="90000"/>
          </a:bodyPr>
          <a:lstStyle/>
          <a:p>
            <a:pPr eaLnBrk="1" hangingPunct="1"/>
            <a:r>
              <a:rPr lang="cs-CZ" altLang="cs-CZ" sz="3200" dirty="0"/>
              <a:t>Virová hepatitida B</a:t>
            </a:r>
          </a:p>
        </p:txBody>
      </p:sp>
      <p:sp>
        <p:nvSpPr>
          <p:cNvPr id="50179" name="Zástupný symbol pro obsah 2">
            <a:extLst>
              <a:ext uri="{FF2B5EF4-FFF2-40B4-BE49-F238E27FC236}">
                <a16:creationId xmlns:a16="http://schemas.microsoft.com/office/drawing/2014/main" id="{5DDC3070-B24E-48E0-9AB8-E2FD3ABA98DB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511727" y="1268413"/>
            <a:ext cx="11148969" cy="4857750"/>
          </a:xfrm>
        </p:spPr>
        <p:txBody>
          <a:bodyPr/>
          <a:lstStyle/>
          <a:p>
            <a:r>
              <a:rPr lang="cs-CZ" altLang="cs-CZ" sz="1600" dirty="0">
                <a:solidFill>
                  <a:srgbClr val="0000DC"/>
                </a:solidFill>
              </a:rPr>
              <a:t>b) </a:t>
            </a:r>
            <a:r>
              <a:rPr lang="cs-CZ" altLang="cs-CZ" sz="1600" b="1" dirty="0">
                <a:solidFill>
                  <a:srgbClr val="0000DC"/>
                </a:solidFill>
              </a:rPr>
              <a:t>inaktivní nosič </a:t>
            </a:r>
            <a:r>
              <a:rPr lang="cs-CZ" altLang="cs-CZ" sz="1600" b="1" dirty="0" err="1">
                <a:solidFill>
                  <a:srgbClr val="0000DC"/>
                </a:solidFill>
              </a:rPr>
              <a:t>HBsAg</a:t>
            </a:r>
            <a:r>
              <a:rPr lang="cs-CZ" altLang="cs-CZ" sz="1600" dirty="0">
                <a:solidFill>
                  <a:srgbClr val="0000DC"/>
                </a:solidFill>
              </a:rPr>
              <a:t> – v podstatě zdráv, možnost reaktivace, sérologicky pozitivní </a:t>
            </a:r>
            <a:r>
              <a:rPr lang="cs-CZ" altLang="cs-CZ" sz="1600" dirty="0" err="1">
                <a:solidFill>
                  <a:srgbClr val="0000DC"/>
                </a:solidFill>
              </a:rPr>
              <a:t>HBsAg</a:t>
            </a:r>
            <a:r>
              <a:rPr lang="cs-CZ" altLang="cs-CZ" sz="1600" dirty="0">
                <a:solidFill>
                  <a:srgbClr val="0000DC"/>
                </a:solidFill>
              </a:rPr>
              <a:t>), bez klinických a patologických příznaků, hladina ALT beze změn</a:t>
            </a:r>
          </a:p>
          <a:p>
            <a:r>
              <a:rPr lang="cs-CZ" altLang="cs-CZ" sz="1600" dirty="0">
                <a:solidFill>
                  <a:srgbClr val="0000DC"/>
                </a:solidFill>
              </a:rPr>
              <a:t>ke stavu nosičství dochází spontánně (</a:t>
            </a:r>
            <a:r>
              <a:rPr lang="cs-CZ" altLang="cs-CZ" sz="1600" dirty="0" err="1">
                <a:solidFill>
                  <a:srgbClr val="0000DC"/>
                </a:solidFill>
              </a:rPr>
              <a:t>sérokonverze</a:t>
            </a:r>
            <a:r>
              <a:rPr lang="cs-CZ" altLang="cs-CZ" sz="1600" dirty="0">
                <a:solidFill>
                  <a:srgbClr val="0000DC"/>
                </a:solidFill>
              </a:rPr>
              <a:t> u 10-20% chroniků) nebo po antivirové terapii</a:t>
            </a:r>
          </a:p>
          <a:p>
            <a:r>
              <a:rPr lang="cs-CZ" altLang="cs-CZ" sz="1600" dirty="0">
                <a:solidFill>
                  <a:srgbClr val="0000DC"/>
                </a:solidFill>
              </a:rPr>
              <a:t>Nosiči jsou sledováni, neléčí se </a:t>
            </a:r>
          </a:p>
          <a:p>
            <a:endParaRPr lang="cs-CZ" altLang="cs-CZ" sz="1600" dirty="0">
              <a:solidFill>
                <a:srgbClr val="0000DC"/>
              </a:solidFill>
            </a:endParaRPr>
          </a:p>
          <a:p>
            <a:r>
              <a:rPr lang="cs-CZ" altLang="cs-CZ" sz="1600" dirty="0">
                <a:solidFill>
                  <a:srgbClr val="0000DC"/>
                </a:solidFill>
              </a:rPr>
              <a:t>Komplikace: fulminantní hepatitida, chronická hepatitida, cirhóza, hepatocelulární karcinom</a:t>
            </a:r>
          </a:p>
          <a:p>
            <a:endParaRPr lang="cs-CZ" altLang="cs-CZ" sz="1600" dirty="0">
              <a:solidFill>
                <a:srgbClr val="0000DC"/>
              </a:solidFill>
            </a:endParaRPr>
          </a:p>
          <a:p>
            <a:r>
              <a:rPr lang="cs-CZ" altLang="cs-CZ" sz="1600" dirty="0">
                <a:solidFill>
                  <a:srgbClr val="0000DC"/>
                </a:solidFill>
              </a:rPr>
              <a:t>Léčba: zábrana progrese chronické hepatitidy do jaterní cirhózy, dekompenzace cirhózy a vzniku HCC</a:t>
            </a:r>
          </a:p>
          <a:p>
            <a:r>
              <a:rPr lang="cs-CZ" altLang="cs-CZ" sz="1600" dirty="0" err="1">
                <a:solidFill>
                  <a:srgbClr val="0000DC"/>
                </a:solidFill>
              </a:rPr>
              <a:t>Suprese</a:t>
            </a:r>
            <a:r>
              <a:rPr lang="cs-CZ" altLang="cs-CZ" sz="1600" dirty="0">
                <a:solidFill>
                  <a:srgbClr val="0000DC"/>
                </a:solidFill>
              </a:rPr>
              <a:t> virové replikace-</a:t>
            </a:r>
            <a:r>
              <a:rPr lang="cs-CZ" altLang="cs-CZ" sz="1600" dirty="0" err="1">
                <a:solidFill>
                  <a:srgbClr val="0000DC"/>
                </a:solidFill>
              </a:rPr>
              <a:t>interefron</a:t>
            </a:r>
            <a:r>
              <a:rPr lang="cs-CZ" altLang="cs-CZ" sz="1600" dirty="0">
                <a:solidFill>
                  <a:srgbClr val="0000DC"/>
                </a:solidFill>
              </a:rPr>
              <a:t> (kontraindikace cirhóza), </a:t>
            </a:r>
            <a:r>
              <a:rPr lang="cs-CZ" altLang="cs-CZ" sz="1600" dirty="0" err="1">
                <a:solidFill>
                  <a:srgbClr val="0000DC"/>
                </a:solidFill>
              </a:rPr>
              <a:t>entecavir</a:t>
            </a:r>
            <a:r>
              <a:rPr lang="cs-CZ" altLang="cs-CZ" sz="1600" dirty="0">
                <a:solidFill>
                  <a:srgbClr val="0000DC"/>
                </a:solidFill>
              </a:rPr>
              <a:t>, </a:t>
            </a:r>
            <a:r>
              <a:rPr lang="cs-CZ" altLang="cs-CZ" sz="1600" dirty="0" err="1">
                <a:solidFill>
                  <a:srgbClr val="0000DC"/>
                </a:solidFill>
              </a:rPr>
              <a:t>tenofovir</a:t>
            </a:r>
            <a:r>
              <a:rPr lang="cs-CZ" altLang="cs-CZ" sz="1600" dirty="0">
                <a:solidFill>
                  <a:srgbClr val="0000DC"/>
                </a:solidFill>
              </a:rPr>
              <a:t>, </a:t>
            </a:r>
            <a:r>
              <a:rPr lang="cs-CZ" altLang="cs-CZ" sz="1600" dirty="0" err="1">
                <a:solidFill>
                  <a:srgbClr val="0000DC"/>
                </a:solidFill>
              </a:rPr>
              <a:t>lamivudin</a:t>
            </a:r>
            <a:r>
              <a:rPr lang="cs-CZ" altLang="cs-CZ" sz="1600" dirty="0">
                <a:solidFill>
                  <a:srgbClr val="0000DC"/>
                </a:solidFill>
              </a:rPr>
              <a:t> (překonané-tvorba rezistentních mutant HBV)</a:t>
            </a:r>
          </a:p>
          <a:p>
            <a:endParaRPr lang="cs-CZ" altLang="cs-CZ" sz="1600" dirty="0">
              <a:solidFill>
                <a:srgbClr val="0000DC"/>
              </a:solidFill>
            </a:endParaRPr>
          </a:p>
          <a:p>
            <a:r>
              <a:rPr lang="cs-CZ" altLang="cs-CZ" sz="1600" dirty="0">
                <a:solidFill>
                  <a:srgbClr val="0000DC"/>
                </a:solidFill>
              </a:rPr>
              <a:t>Diagnostika: sérologie-komplikovaná, nejcitlivější  detekce HBV DNA (kvantifikace virémie Real-</a:t>
            </a:r>
            <a:r>
              <a:rPr lang="cs-CZ" altLang="cs-CZ" sz="1600" dirty="0" err="1">
                <a:solidFill>
                  <a:srgbClr val="0000DC"/>
                </a:solidFill>
              </a:rPr>
              <a:t>time</a:t>
            </a:r>
            <a:r>
              <a:rPr lang="cs-CZ" altLang="cs-CZ" sz="1600" dirty="0">
                <a:solidFill>
                  <a:srgbClr val="0000DC"/>
                </a:solidFill>
              </a:rPr>
              <a:t> PCR)</a:t>
            </a:r>
          </a:p>
          <a:p>
            <a:endParaRPr lang="cs-CZ" altLang="cs-CZ" sz="1600" dirty="0">
              <a:solidFill>
                <a:srgbClr val="0000D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37660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Nadpis 1">
            <a:extLst>
              <a:ext uri="{FF2B5EF4-FFF2-40B4-BE49-F238E27FC236}">
                <a16:creationId xmlns:a16="http://schemas.microsoft.com/office/drawing/2014/main" id="{ECB42AD5-9912-42F8-BEA1-470BF2294F0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424559" y="210998"/>
            <a:ext cx="3320190" cy="527326"/>
          </a:xfrm>
          <a:ln>
            <a:solidFill>
              <a:srgbClr val="0000FF"/>
            </a:solidFill>
            <a:miter lim="800000"/>
            <a:headEnd/>
            <a:tailEnd/>
          </a:ln>
        </p:spPr>
        <p:txBody>
          <a:bodyPr>
            <a:normAutofit/>
          </a:bodyPr>
          <a:lstStyle/>
          <a:p>
            <a:pPr eaLnBrk="1" hangingPunct="1"/>
            <a:r>
              <a:rPr lang="cs-CZ" altLang="cs-CZ" sz="3200">
                <a:solidFill>
                  <a:srgbClr val="0000FF"/>
                </a:solidFill>
              </a:rPr>
              <a:t>Čel: </a:t>
            </a:r>
            <a:r>
              <a:rPr lang="cs-CZ" altLang="cs-CZ" sz="3200" i="1">
                <a:solidFill>
                  <a:srgbClr val="0000FF"/>
                </a:solidFill>
              </a:rPr>
              <a:t>Retroviridae</a:t>
            </a:r>
          </a:p>
        </p:txBody>
      </p:sp>
      <p:sp>
        <p:nvSpPr>
          <p:cNvPr id="120835" name="Zástupný symbol pro obsah 2">
            <a:extLst>
              <a:ext uri="{FF2B5EF4-FFF2-40B4-BE49-F238E27FC236}">
                <a16:creationId xmlns:a16="http://schemas.microsoft.com/office/drawing/2014/main" id="{BD39EBAC-2F84-4980-8F72-40C0DF5F155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41820" y="953695"/>
            <a:ext cx="11308359" cy="4525963"/>
          </a:xfrm>
        </p:spPr>
        <p:txBody>
          <a:bodyPr/>
          <a:lstStyle/>
          <a:p>
            <a:pPr eaLnBrk="1" hangingPunct="1"/>
            <a:r>
              <a:rPr lang="cs-CZ" altLang="cs-CZ" sz="1800" dirty="0">
                <a:solidFill>
                  <a:srgbClr val="0000DC"/>
                </a:solidFill>
              </a:rPr>
              <a:t>hostitelé: obratlovci (savci-</a:t>
            </a:r>
            <a:r>
              <a:rPr lang="cs-CZ" altLang="cs-CZ" sz="1800" dirty="0" err="1">
                <a:solidFill>
                  <a:srgbClr val="0000DC"/>
                </a:solidFill>
              </a:rPr>
              <a:t>feline</a:t>
            </a:r>
            <a:r>
              <a:rPr lang="cs-CZ" altLang="cs-CZ" sz="1800" dirty="0">
                <a:solidFill>
                  <a:srgbClr val="0000DC"/>
                </a:solidFill>
              </a:rPr>
              <a:t> </a:t>
            </a:r>
            <a:r>
              <a:rPr lang="cs-CZ" altLang="cs-CZ" sz="1800" dirty="0" err="1">
                <a:solidFill>
                  <a:srgbClr val="0000DC"/>
                </a:solidFill>
              </a:rPr>
              <a:t>leukemia</a:t>
            </a:r>
            <a:r>
              <a:rPr lang="cs-CZ" altLang="cs-CZ" sz="1800" dirty="0">
                <a:solidFill>
                  <a:srgbClr val="0000DC"/>
                </a:solidFill>
              </a:rPr>
              <a:t> virus, ptáci-Rous </a:t>
            </a:r>
            <a:r>
              <a:rPr lang="cs-CZ" altLang="cs-CZ" sz="1800" dirty="0" err="1">
                <a:solidFill>
                  <a:srgbClr val="0000DC"/>
                </a:solidFill>
              </a:rPr>
              <a:t>sarcoma</a:t>
            </a:r>
            <a:r>
              <a:rPr lang="cs-CZ" altLang="cs-CZ" sz="1800" dirty="0">
                <a:solidFill>
                  <a:srgbClr val="0000DC"/>
                </a:solidFill>
              </a:rPr>
              <a:t> virus, ryby, obojživelníci)</a:t>
            </a:r>
          </a:p>
          <a:p>
            <a:pPr eaLnBrk="1" hangingPunct="1"/>
            <a:r>
              <a:rPr lang="cs-CZ" altLang="cs-CZ" sz="1800" dirty="0">
                <a:solidFill>
                  <a:srgbClr val="0000DC"/>
                </a:solidFill>
              </a:rPr>
              <a:t>buněčné receptory: CD4 (HIV)</a:t>
            </a:r>
          </a:p>
          <a:p>
            <a:pPr eaLnBrk="1" hangingPunct="1"/>
            <a:r>
              <a:rPr lang="cs-CZ" altLang="cs-CZ" sz="1800" dirty="0">
                <a:solidFill>
                  <a:srgbClr val="0000DC"/>
                </a:solidFill>
              </a:rPr>
              <a:t>onemocnění: HIV, HTLV-1</a:t>
            </a:r>
          </a:p>
          <a:p>
            <a:pPr eaLnBrk="1" hangingPunct="1"/>
            <a:r>
              <a:rPr lang="cs-CZ" altLang="cs-CZ" sz="1800" dirty="0">
                <a:solidFill>
                  <a:srgbClr val="0000DC"/>
                </a:solidFill>
              </a:rPr>
              <a:t>obalený, sférický až pleomorfní, velikost 80-110nm</a:t>
            </a:r>
          </a:p>
          <a:p>
            <a:pPr eaLnBrk="1" hangingPunct="1"/>
            <a:r>
              <a:rPr lang="cs-CZ" altLang="cs-CZ" sz="1800" dirty="0">
                <a:solidFill>
                  <a:srgbClr val="0000DC"/>
                </a:solidFill>
              </a:rPr>
              <a:t>lineární (+)</a:t>
            </a:r>
            <a:r>
              <a:rPr lang="cs-CZ" altLang="cs-CZ" sz="1800" dirty="0" err="1">
                <a:solidFill>
                  <a:srgbClr val="0000DC"/>
                </a:solidFill>
              </a:rPr>
              <a:t>ssRNA</a:t>
            </a:r>
            <a:r>
              <a:rPr lang="cs-CZ" altLang="cs-CZ" sz="1800" dirty="0">
                <a:solidFill>
                  <a:srgbClr val="0000DC"/>
                </a:solidFill>
              </a:rPr>
              <a:t> genom 7-11 </a:t>
            </a:r>
            <a:r>
              <a:rPr lang="cs-CZ" altLang="cs-CZ" sz="1800" dirty="0" err="1">
                <a:solidFill>
                  <a:srgbClr val="0000DC"/>
                </a:solidFill>
              </a:rPr>
              <a:t>kb</a:t>
            </a:r>
            <a:r>
              <a:rPr lang="cs-CZ" altLang="cs-CZ" sz="1800" dirty="0">
                <a:solidFill>
                  <a:srgbClr val="0000DC"/>
                </a:solidFill>
              </a:rPr>
              <a:t>, dvě RNA kopie genomu (dimer)</a:t>
            </a:r>
          </a:p>
          <a:p>
            <a:pPr eaLnBrk="1" hangingPunct="1"/>
            <a:r>
              <a:rPr lang="cs-CZ" altLang="cs-CZ" sz="1800" dirty="0">
                <a:solidFill>
                  <a:srgbClr val="0000DC"/>
                </a:solidFill>
              </a:rPr>
              <a:t>každá kopie obsahuje také </a:t>
            </a:r>
            <a:r>
              <a:rPr lang="cs-CZ" altLang="cs-CZ" sz="1800" dirty="0" err="1">
                <a:solidFill>
                  <a:srgbClr val="0000DC"/>
                </a:solidFill>
              </a:rPr>
              <a:t>tRNA</a:t>
            </a:r>
            <a:r>
              <a:rPr lang="cs-CZ" altLang="cs-CZ" sz="1800" dirty="0">
                <a:solidFill>
                  <a:srgbClr val="0000DC"/>
                </a:solidFill>
              </a:rPr>
              <a:t>=</a:t>
            </a:r>
            <a:r>
              <a:rPr lang="cs-CZ" altLang="cs-CZ" sz="1800" dirty="0" err="1">
                <a:solidFill>
                  <a:srgbClr val="0000DC"/>
                </a:solidFill>
              </a:rPr>
              <a:t>primer</a:t>
            </a:r>
            <a:r>
              <a:rPr lang="cs-CZ" altLang="cs-CZ" sz="1800" dirty="0">
                <a:solidFill>
                  <a:srgbClr val="0000DC"/>
                </a:solidFill>
              </a:rPr>
              <a:t> </a:t>
            </a:r>
            <a:r>
              <a:rPr lang="cs-CZ" altLang="cs-CZ" sz="1800" dirty="0" err="1">
                <a:solidFill>
                  <a:srgbClr val="0000DC"/>
                </a:solidFill>
              </a:rPr>
              <a:t>binding</a:t>
            </a:r>
            <a:r>
              <a:rPr lang="cs-CZ" altLang="cs-CZ" sz="1800" dirty="0">
                <a:solidFill>
                  <a:srgbClr val="0000DC"/>
                </a:solidFill>
              </a:rPr>
              <a:t> </a:t>
            </a:r>
            <a:r>
              <a:rPr lang="cs-CZ" altLang="cs-CZ" sz="1800" dirty="0" err="1">
                <a:solidFill>
                  <a:srgbClr val="0000DC"/>
                </a:solidFill>
              </a:rPr>
              <a:t>site</a:t>
            </a:r>
            <a:r>
              <a:rPr lang="cs-CZ" altLang="cs-CZ" sz="1800" dirty="0">
                <a:solidFill>
                  <a:srgbClr val="0000DC"/>
                </a:solidFill>
              </a:rPr>
              <a:t> (PBS)</a:t>
            </a:r>
          </a:p>
          <a:p>
            <a:pPr eaLnBrk="1" hangingPunct="1">
              <a:buFontTx/>
              <a:buChar char="-"/>
            </a:pPr>
            <a:r>
              <a:rPr lang="cs-CZ" altLang="cs-CZ" sz="1800" dirty="0">
                <a:solidFill>
                  <a:srgbClr val="0000DC"/>
                </a:solidFill>
              </a:rPr>
              <a:t>endogenní retroviry  </a:t>
            </a:r>
          </a:p>
        </p:txBody>
      </p:sp>
      <p:pic>
        <p:nvPicPr>
          <p:cNvPr id="120836" name="Picture 4">
            <a:extLst>
              <a:ext uri="{FF2B5EF4-FFF2-40B4-BE49-F238E27FC236}">
                <a16:creationId xmlns:a16="http://schemas.microsoft.com/office/drawing/2014/main" id="{B9549C7B-AF00-4290-A8B4-85575A7EBE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1801" y="4005264"/>
            <a:ext cx="5053013" cy="2617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0837" name="Picture 5">
            <a:extLst>
              <a:ext uri="{FF2B5EF4-FFF2-40B4-BE49-F238E27FC236}">
                <a16:creationId xmlns:a16="http://schemas.microsoft.com/office/drawing/2014/main" id="{332B9A67-B7BF-46B5-B299-0AC3F80A4A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7837" y="4243388"/>
            <a:ext cx="3624263" cy="2379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060999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Nadpis 1">
            <a:extLst>
              <a:ext uri="{FF2B5EF4-FFF2-40B4-BE49-F238E27FC236}">
                <a16:creationId xmlns:a16="http://schemas.microsoft.com/office/drawing/2014/main" id="{0472CBA6-FBAC-4779-9B30-C7CCC34076E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885813" y="474661"/>
            <a:ext cx="5125673" cy="553244"/>
          </a:xfrm>
          <a:ln>
            <a:solidFill>
              <a:srgbClr val="0000FF"/>
            </a:solidFill>
            <a:miter lim="800000"/>
            <a:headEnd/>
            <a:tailEnd/>
          </a:ln>
        </p:spPr>
        <p:txBody>
          <a:bodyPr>
            <a:normAutofit/>
          </a:bodyPr>
          <a:lstStyle/>
          <a:p>
            <a:r>
              <a:rPr lang="cs-CZ" altLang="cs-CZ">
                <a:solidFill>
                  <a:srgbClr val="0000FF"/>
                </a:solidFill>
              </a:rPr>
              <a:t>Endogenní retroviry</a:t>
            </a:r>
          </a:p>
        </p:txBody>
      </p:sp>
      <p:sp>
        <p:nvSpPr>
          <p:cNvPr id="122883" name="Zástupný symbol pro obsah 2">
            <a:extLst>
              <a:ext uri="{FF2B5EF4-FFF2-40B4-BE49-F238E27FC236}">
                <a16:creationId xmlns:a16="http://schemas.microsoft.com/office/drawing/2014/main" id="{95D5245C-A4A6-4687-8FDE-3B0E2689224C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62062" y="1590676"/>
            <a:ext cx="9224876" cy="4525963"/>
          </a:xfrm>
        </p:spPr>
        <p:txBody>
          <a:bodyPr/>
          <a:lstStyle/>
          <a:p>
            <a:pPr marL="0" indent="0">
              <a:buNone/>
            </a:pPr>
            <a:r>
              <a:rPr lang="cs-CZ" altLang="cs-CZ" sz="1800" dirty="0">
                <a:solidFill>
                  <a:srgbClr val="0000DC"/>
                </a:solidFill>
              </a:rPr>
              <a:t>'</a:t>
            </a:r>
            <a:r>
              <a:rPr lang="cs-CZ" altLang="cs-CZ" sz="1800" dirty="0" err="1">
                <a:solidFill>
                  <a:srgbClr val="0000DC"/>
                </a:solidFill>
              </a:rPr>
              <a:t>human</a:t>
            </a:r>
            <a:r>
              <a:rPr lang="cs-CZ" altLang="cs-CZ" sz="1800" dirty="0">
                <a:solidFill>
                  <a:srgbClr val="0000DC"/>
                </a:solidFill>
              </a:rPr>
              <a:t> </a:t>
            </a:r>
            <a:r>
              <a:rPr lang="cs-CZ" altLang="cs-CZ" sz="1800" dirty="0" err="1">
                <a:solidFill>
                  <a:srgbClr val="0000DC"/>
                </a:solidFill>
              </a:rPr>
              <a:t>endogenous</a:t>
            </a:r>
            <a:r>
              <a:rPr lang="cs-CZ" altLang="cs-CZ" sz="1800" dirty="0">
                <a:solidFill>
                  <a:srgbClr val="0000DC"/>
                </a:solidFill>
              </a:rPr>
              <a:t> </a:t>
            </a:r>
            <a:r>
              <a:rPr lang="cs-CZ" altLang="cs-CZ" sz="1800" dirty="0" err="1">
                <a:solidFill>
                  <a:srgbClr val="0000DC"/>
                </a:solidFill>
              </a:rPr>
              <a:t>retroviruses</a:t>
            </a:r>
            <a:r>
              <a:rPr lang="cs-CZ" altLang="cs-CZ" sz="1800" dirty="0">
                <a:solidFill>
                  <a:srgbClr val="0000DC"/>
                </a:solidFill>
              </a:rPr>
              <a:t>' = </a:t>
            </a:r>
            <a:r>
              <a:rPr lang="cs-CZ" altLang="cs-CZ" sz="1800" dirty="0" err="1">
                <a:solidFill>
                  <a:srgbClr val="0000DC"/>
                </a:solidFill>
              </a:rPr>
              <a:t>HERVs</a:t>
            </a:r>
            <a:endParaRPr lang="cs-CZ" altLang="cs-CZ" sz="1800" dirty="0">
              <a:solidFill>
                <a:srgbClr val="0000DC"/>
              </a:solidFill>
            </a:endParaRPr>
          </a:p>
          <a:p>
            <a:pPr marL="0" indent="0">
              <a:buNone/>
            </a:pPr>
            <a:r>
              <a:rPr lang="cs-CZ" altLang="cs-CZ" sz="1800" dirty="0">
                <a:solidFill>
                  <a:srgbClr val="0000DC"/>
                </a:solidFill>
              </a:rPr>
              <a:t>až 8% genomu člověka</a:t>
            </a:r>
          </a:p>
          <a:p>
            <a:pPr marL="0" indent="0">
              <a:buNone/>
            </a:pPr>
            <a:r>
              <a:rPr lang="cs-CZ" altLang="cs-CZ" sz="1800" dirty="0">
                <a:solidFill>
                  <a:srgbClr val="0000DC"/>
                </a:solidFill>
              </a:rPr>
              <a:t>zkoumá se </a:t>
            </a:r>
            <a:r>
              <a:rPr lang="cs-CZ" altLang="cs-CZ" sz="1800" dirty="0" err="1">
                <a:solidFill>
                  <a:srgbClr val="0000DC"/>
                </a:solidFill>
              </a:rPr>
              <a:t>poz</a:t>
            </a:r>
            <a:r>
              <a:rPr lang="cs-CZ" altLang="cs-CZ" sz="1800" dirty="0">
                <a:solidFill>
                  <a:srgbClr val="0000DC"/>
                </a:solidFill>
              </a:rPr>
              <a:t>. i </a:t>
            </a:r>
            <a:r>
              <a:rPr lang="cs-CZ" altLang="cs-CZ" sz="1800" dirty="0" err="1">
                <a:solidFill>
                  <a:srgbClr val="0000DC"/>
                </a:solidFill>
              </a:rPr>
              <a:t>neg</a:t>
            </a:r>
            <a:r>
              <a:rPr lang="cs-CZ" altLang="cs-CZ" sz="1800" dirty="0">
                <a:solidFill>
                  <a:srgbClr val="0000DC"/>
                </a:solidFill>
              </a:rPr>
              <a:t>. dopad na lidské zdraví</a:t>
            </a:r>
          </a:p>
        </p:txBody>
      </p:sp>
      <p:pic>
        <p:nvPicPr>
          <p:cNvPr id="122884" name="Picture 5">
            <a:extLst>
              <a:ext uri="{FF2B5EF4-FFF2-40B4-BE49-F238E27FC236}">
                <a16:creationId xmlns:a16="http://schemas.microsoft.com/office/drawing/2014/main" id="{2C8D3F6B-59FA-4DEA-8797-BFD7232E50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4564" y="1689100"/>
            <a:ext cx="4535487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885" name="Picture 2">
            <a:extLst>
              <a:ext uri="{FF2B5EF4-FFF2-40B4-BE49-F238E27FC236}">
                <a16:creationId xmlns:a16="http://schemas.microsoft.com/office/drawing/2014/main" id="{B7642F4B-80CA-4899-990D-1348E02722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3933826"/>
            <a:ext cx="4117975" cy="2449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98421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Nadpis 1">
            <a:extLst>
              <a:ext uri="{FF2B5EF4-FFF2-40B4-BE49-F238E27FC236}">
                <a16:creationId xmlns:a16="http://schemas.microsoft.com/office/drawing/2014/main" id="{9FA66F56-0DBD-4AD7-A06D-82A5573F6A0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47850" y="196850"/>
            <a:ext cx="6230748" cy="595137"/>
          </a:xfrm>
          <a:ln>
            <a:solidFill>
              <a:srgbClr val="0000FF"/>
            </a:solidFill>
            <a:miter lim="800000"/>
            <a:headEnd/>
            <a:tailEnd/>
          </a:ln>
        </p:spPr>
        <p:txBody>
          <a:bodyPr>
            <a:normAutofit/>
          </a:bodyPr>
          <a:lstStyle/>
          <a:p>
            <a:r>
              <a:rPr lang="cs-CZ" altLang="cs-CZ" dirty="0">
                <a:solidFill>
                  <a:srgbClr val="0000FF"/>
                </a:solidFill>
              </a:rPr>
              <a:t>Virologická synapse: HIV</a:t>
            </a:r>
          </a:p>
        </p:txBody>
      </p:sp>
      <p:pic>
        <p:nvPicPr>
          <p:cNvPr id="124931" name="Picture 2">
            <a:extLst>
              <a:ext uri="{FF2B5EF4-FFF2-40B4-BE49-F238E27FC236}">
                <a16:creationId xmlns:a16="http://schemas.microsoft.com/office/drawing/2014/main" id="{E936CB35-BDFA-498C-86A6-A8F57AE492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889" y="1065214"/>
            <a:ext cx="2232025" cy="407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4932" name="TextovéPole 3">
            <a:extLst>
              <a:ext uri="{FF2B5EF4-FFF2-40B4-BE49-F238E27FC236}">
                <a16:creationId xmlns:a16="http://schemas.microsoft.com/office/drawing/2014/main" id="{55117ADE-5820-434D-A3E3-BEE448022F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172" y="1231900"/>
            <a:ext cx="5997241" cy="3059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cs-CZ" altLang="cs-CZ" sz="1600" dirty="0">
                <a:solidFill>
                  <a:srgbClr val="0000DC"/>
                </a:solidFill>
              </a:rPr>
              <a:t>Přímý přenos viru z buňky do buňky</a:t>
            </a:r>
          </a:p>
          <a:p>
            <a:pPr eaLnBrk="1" hangingPunct="1">
              <a:buFontTx/>
              <a:buNone/>
            </a:pPr>
            <a:endParaRPr lang="cs-CZ" altLang="cs-CZ" sz="1600" dirty="0">
              <a:solidFill>
                <a:srgbClr val="0000DC"/>
              </a:solidFill>
            </a:endParaRPr>
          </a:p>
          <a:p>
            <a:pPr eaLnBrk="1" hangingPunct="1">
              <a:buFontTx/>
              <a:buNone/>
            </a:pPr>
            <a:r>
              <a:rPr lang="cs-CZ" altLang="cs-CZ" sz="1600" dirty="0">
                <a:solidFill>
                  <a:srgbClr val="0000DC"/>
                </a:solidFill>
              </a:rPr>
              <a:t>pokud jsou infikované buňky v blízkém kontaktu s dalšími k viru citlivými buňkami, dojde mezi nimi k přenosu viru tzv. </a:t>
            </a:r>
            <a:r>
              <a:rPr lang="cs-CZ" altLang="cs-CZ" sz="2400" dirty="0">
                <a:solidFill>
                  <a:srgbClr val="0000DC"/>
                </a:solidFill>
              </a:rPr>
              <a:t>virologická synapse</a:t>
            </a:r>
            <a:r>
              <a:rPr lang="cs-CZ" altLang="cs-CZ" sz="1600" dirty="0">
                <a:solidFill>
                  <a:srgbClr val="0000DC"/>
                </a:solidFill>
              </a:rPr>
              <a:t> (např. u HIV)</a:t>
            </a:r>
          </a:p>
          <a:p>
            <a:pPr eaLnBrk="1" hangingPunct="1">
              <a:buFontTx/>
              <a:buNone/>
            </a:pPr>
            <a:r>
              <a:rPr lang="cs-CZ" altLang="cs-CZ" sz="1600" dirty="0">
                <a:solidFill>
                  <a:srgbClr val="0000DC"/>
                </a:solidFill>
              </a:rPr>
              <a:t>součinnost cytoskeletu host. buňky</a:t>
            </a:r>
          </a:p>
          <a:p>
            <a:pPr eaLnBrk="1" hangingPunct="1">
              <a:buFontTx/>
              <a:buNone/>
            </a:pPr>
            <a:endParaRPr lang="cs-CZ" altLang="cs-CZ" sz="1600" dirty="0">
              <a:solidFill>
                <a:srgbClr val="0000DC"/>
              </a:solidFill>
            </a:endParaRPr>
          </a:p>
          <a:p>
            <a:pPr eaLnBrk="1" hangingPunct="1">
              <a:buFontTx/>
              <a:buNone/>
            </a:pPr>
            <a:r>
              <a:rPr lang="cs-CZ" altLang="cs-CZ" sz="2000" dirty="0">
                <a:solidFill>
                  <a:srgbClr val="0000DC"/>
                </a:solidFill>
              </a:rPr>
              <a:t>efektivní obrana proti hostitelské buňce (únik neutralizačním protilátkám)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1600" dirty="0">
              <a:solidFill>
                <a:srgbClr val="0000DC"/>
              </a:solidFill>
            </a:endParaRPr>
          </a:p>
        </p:txBody>
      </p:sp>
      <p:sp>
        <p:nvSpPr>
          <p:cNvPr id="124933" name="Obdélník 1">
            <a:extLst>
              <a:ext uri="{FF2B5EF4-FFF2-40B4-BE49-F238E27FC236}">
                <a16:creationId xmlns:a16="http://schemas.microsoft.com/office/drawing/2014/main" id="{5C260C26-C235-4416-BCAA-787492D778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12913" y="4845050"/>
            <a:ext cx="4572000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cs-CZ" sz="1600" dirty="0">
                <a:solidFill>
                  <a:srgbClr val="0000DC"/>
                </a:solidFill>
              </a:rPr>
              <a:t>Real et al.: "Live imaging of HIV-1 transfer across T-cell </a:t>
            </a:r>
            <a:r>
              <a:rPr lang="en-US" altLang="cs-CZ" sz="1600" dirty="0" err="1">
                <a:solidFill>
                  <a:srgbClr val="0000DC"/>
                </a:solidFill>
              </a:rPr>
              <a:t>virological</a:t>
            </a:r>
            <a:r>
              <a:rPr lang="en-US" altLang="cs-CZ" sz="1600" dirty="0">
                <a:solidFill>
                  <a:srgbClr val="0000DC"/>
                </a:solidFill>
              </a:rPr>
              <a:t> synapse to epithelial cells that promotes stromal macrophage infection", Cell Reports  https://www.cell.com/cell-reports/fulltext/S2211-1247(18)30570-9 , DOI: 10.1016/j.celrep.2018.04.028</a:t>
            </a:r>
            <a:endParaRPr lang="cs-CZ" altLang="cs-CZ" sz="1600" dirty="0">
              <a:solidFill>
                <a:srgbClr val="0000DC"/>
              </a:solidFill>
            </a:endParaRPr>
          </a:p>
        </p:txBody>
      </p:sp>
      <p:pic>
        <p:nvPicPr>
          <p:cNvPr id="124934" name="Picture 6">
            <a:extLst>
              <a:ext uri="{FF2B5EF4-FFF2-40B4-BE49-F238E27FC236}">
                <a16:creationId xmlns:a16="http://schemas.microsoft.com/office/drawing/2014/main" id="{AF49FBB3-4D8A-4061-AD1A-37D7780C59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1900" y="5300664"/>
            <a:ext cx="4248150" cy="152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43919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Nadpis 1">
            <a:extLst>
              <a:ext uri="{FF2B5EF4-FFF2-40B4-BE49-F238E27FC236}">
                <a16:creationId xmlns:a16="http://schemas.microsoft.com/office/drawing/2014/main" id="{7F1EE2C9-C595-452C-89EE-44584B7E7E9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49450" y="138113"/>
            <a:ext cx="5030190" cy="627062"/>
          </a:xfrm>
          <a:ln>
            <a:solidFill>
              <a:srgbClr val="0000FF"/>
            </a:solidFill>
            <a:miter lim="800000"/>
            <a:headEnd/>
            <a:tailEnd/>
          </a:ln>
        </p:spPr>
        <p:txBody>
          <a:bodyPr/>
          <a:lstStyle/>
          <a:p>
            <a:r>
              <a:rPr lang="cs-CZ" altLang="cs-CZ" sz="2800">
                <a:solidFill>
                  <a:srgbClr val="0000FF"/>
                </a:solidFill>
              </a:rPr>
              <a:t>Organizace genomu retrovirů</a:t>
            </a:r>
          </a:p>
        </p:txBody>
      </p:sp>
      <p:sp>
        <p:nvSpPr>
          <p:cNvPr id="125955" name="Zástupný symbol pro obsah 2">
            <a:extLst>
              <a:ext uri="{FF2B5EF4-FFF2-40B4-BE49-F238E27FC236}">
                <a16:creationId xmlns:a16="http://schemas.microsoft.com/office/drawing/2014/main" id="{D570DDEC-6C1F-4049-ABF0-72790A776649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37959" y="935832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cs-CZ" altLang="cs-CZ" sz="1600" dirty="0">
                <a:solidFill>
                  <a:srgbClr val="0000DC"/>
                </a:solidFill>
              </a:rPr>
              <a:t>Tři hlavní regiony kódující proteiny:</a:t>
            </a:r>
          </a:p>
          <a:p>
            <a:pPr marL="0" indent="0">
              <a:buNone/>
            </a:pPr>
            <a:r>
              <a:rPr lang="cs-CZ" altLang="cs-CZ" sz="1600" b="1" i="1" dirty="0">
                <a:solidFill>
                  <a:srgbClr val="0000DC"/>
                </a:solidFill>
              </a:rPr>
              <a:t>gag</a:t>
            </a:r>
            <a:r>
              <a:rPr lang="cs-CZ" altLang="cs-CZ" sz="1600" dirty="0">
                <a:solidFill>
                  <a:srgbClr val="0000DC"/>
                </a:solidFill>
              </a:rPr>
              <a:t> (</a:t>
            </a:r>
            <a:r>
              <a:rPr lang="cs-CZ" altLang="cs-CZ" sz="1600" b="1" dirty="0" err="1">
                <a:solidFill>
                  <a:srgbClr val="0000DC"/>
                </a:solidFill>
              </a:rPr>
              <a:t>g</a:t>
            </a:r>
            <a:r>
              <a:rPr lang="cs-CZ" altLang="cs-CZ" sz="1600" dirty="0" err="1">
                <a:solidFill>
                  <a:srgbClr val="0000DC"/>
                </a:solidFill>
              </a:rPr>
              <a:t>roup</a:t>
            </a:r>
            <a:r>
              <a:rPr lang="cs-CZ" altLang="cs-CZ" sz="1600" dirty="0">
                <a:solidFill>
                  <a:srgbClr val="0000DC"/>
                </a:solidFill>
              </a:rPr>
              <a:t> </a:t>
            </a:r>
            <a:r>
              <a:rPr lang="cs-CZ" altLang="cs-CZ" sz="1600" dirty="0" err="1">
                <a:solidFill>
                  <a:srgbClr val="0000DC"/>
                </a:solidFill>
              </a:rPr>
              <a:t>specific</a:t>
            </a:r>
            <a:r>
              <a:rPr lang="cs-CZ" altLang="cs-CZ" sz="1600" dirty="0">
                <a:solidFill>
                  <a:srgbClr val="0000DC"/>
                </a:solidFill>
              </a:rPr>
              <a:t> </a:t>
            </a:r>
            <a:r>
              <a:rPr lang="cs-CZ" altLang="cs-CZ" sz="1600" b="1" dirty="0">
                <a:solidFill>
                  <a:srgbClr val="0000DC"/>
                </a:solidFill>
              </a:rPr>
              <a:t>a</a:t>
            </a:r>
            <a:r>
              <a:rPr lang="cs-CZ" altLang="cs-CZ" sz="1600" dirty="0">
                <a:solidFill>
                  <a:srgbClr val="0000DC"/>
                </a:solidFill>
              </a:rPr>
              <a:t>nti</a:t>
            </a:r>
            <a:r>
              <a:rPr lang="cs-CZ" altLang="cs-CZ" sz="1600" b="1" dirty="0">
                <a:solidFill>
                  <a:srgbClr val="0000DC"/>
                </a:solidFill>
              </a:rPr>
              <a:t>g</a:t>
            </a:r>
            <a:r>
              <a:rPr lang="cs-CZ" altLang="cs-CZ" sz="1600" dirty="0">
                <a:solidFill>
                  <a:srgbClr val="0000DC"/>
                </a:solidFill>
              </a:rPr>
              <a:t>en) – interní strukturní proteiny</a:t>
            </a:r>
          </a:p>
          <a:p>
            <a:pPr marL="0" indent="0">
              <a:buNone/>
            </a:pPr>
            <a:r>
              <a:rPr lang="cs-CZ" altLang="cs-CZ" sz="1600" b="1" i="1" dirty="0" err="1">
                <a:solidFill>
                  <a:srgbClr val="0000DC"/>
                </a:solidFill>
              </a:rPr>
              <a:t>pol</a:t>
            </a:r>
            <a:r>
              <a:rPr lang="cs-CZ" altLang="cs-CZ" sz="1600" dirty="0">
                <a:solidFill>
                  <a:srgbClr val="0000DC"/>
                </a:solidFill>
              </a:rPr>
              <a:t> (</a:t>
            </a:r>
            <a:r>
              <a:rPr lang="cs-CZ" altLang="cs-CZ" sz="1600" b="1" dirty="0" err="1">
                <a:solidFill>
                  <a:srgbClr val="0000DC"/>
                </a:solidFill>
              </a:rPr>
              <a:t>pol</a:t>
            </a:r>
            <a:r>
              <a:rPr lang="cs-CZ" altLang="cs-CZ" sz="1600" dirty="0" err="1">
                <a:solidFill>
                  <a:srgbClr val="0000DC"/>
                </a:solidFill>
              </a:rPr>
              <a:t>ymerase</a:t>
            </a:r>
            <a:r>
              <a:rPr lang="cs-CZ" altLang="cs-CZ" sz="1600" dirty="0">
                <a:solidFill>
                  <a:srgbClr val="0000DC"/>
                </a:solidFill>
              </a:rPr>
              <a:t>) – enzymy</a:t>
            </a:r>
          </a:p>
          <a:p>
            <a:pPr marL="0" indent="0">
              <a:buNone/>
            </a:pPr>
            <a:r>
              <a:rPr lang="cs-CZ" altLang="cs-CZ" sz="1600" b="1" i="1" dirty="0" err="1">
                <a:solidFill>
                  <a:srgbClr val="0000DC"/>
                </a:solidFill>
              </a:rPr>
              <a:t>env</a:t>
            </a:r>
            <a:r>
              <a:rPr lang="cs-CZ" altLang="cs-CZ" sz="1600" dirty="0">
                <a:solidFill>
                  <a:srgbClr val="0000DC"/>
                </a:solidFill>
              </a:rPr>
              <a:t> (</a:t>
            </a:r>
            <a:r>
              <a:rPr lang="cs-CZ" altLang="cs-CZ" sz="1600" b="1" dirty="0" err="1">
                <a:solidFill>
                  <a:srgbClr val="0000DC"/>
                </a:solidFill>
              </a:rPr>
              <a:t>env</a:t>
            </a:r>
            <a:r>
              <a:rPr lang="cs-CZ" altLang="cs-CZ" sz="1600" dirty="0" err="1">
                <a:solidFill>
                  <a:srgbClr val="0000DC"/>
                </a:solidFill>
              </a:rPr>
              <a:t>elope</a:t>
            </a:r>
            <a:r>
              <a:rPr lang="cs-CZ" altLang="cs-CZ" sz="1600" dirty="0">
                <a:solidFill>
                  <a:srgbClr val="0000DC"/>
                </a:solidFill>
              </a:rPr>
              <a:t>) – obalové proteiny</a:t>
            </a:r>
          </a:p>
        </p:txBody>
      </p:sp>
      <p:pic>
        <p:nvPicPr>
          <p:cNvPr id="125956" name="Picture 2" descr="C:\Users\rudolf\Pictures\Moje naskenované obrázky\2015-03 (březen)\skenování0030.jpg">
            <a:extLst>
              <a:ext uri="{FF2B5EF4-FFF2-40B4-BE49-F238E27FC236}">
                <a16:creationId xmlns:a16="http://schemas.microsoft.com/office/drawing/2014/main" id="{E789C5B2-8A78-4B9E-8E97-0EDCA0B4C0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14" t="16124" r="43111" b="61861"/>
          <a:stretch>
            <a:fillRect/>
          </a:stretch>
        </p:blipFill>
        <p:spPr bwMode="auto">
          <a:xfrm>
            <a:off x="1631951" y="3198814"/>
            <a:ext cx="2938463" cy="259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5957" name="Picture 3" descr="C:\Users\rudolf\Pictures\Moje naskenované obrázky\2015-03 (březen)\skenování0030.jpg">
            <a:extLst>
              <a:ext uri="{FF2B5EF4-FFF2-40B4-BE49-F238E27FC236}">
                <a16:creationId xmlns:a16="http://schemas.microsoft.com/office/drawing/2014/main" id="{96384F84-A05B-47D3-8FA0-56BB0C6359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9" t="41394" r="23820" b="18391"/>
          <a:stretch>
            <a:fillRect/>
          </a:stretch>
        </p:blipFill>
        <p:spPr bwMode="auto">
          <a:xfrm>
            <a:off x="5051425" y="1871664"/>
            <a:ext cx="5978525" cy="4760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5958" name="TextovéPole 1">
            <a:extLst>
              <a:ext uri="{FF2B5EF4-FFF2-40B4-BE49-F238E27FC236}">
                <a16:creationId xmlns:a16="http://schemas.microsoft.com/office/drawing/2014/main" id="{B89584DC-E259-4BCB-B921-BD4653C606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1951" y="6478589"/>
            <a:ext cx="25193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400"/>
              <a:t>Carter and Saunders, 2013</a:t>
            </a:r>
          </a:p>
        </p:txBody>
      </p:sp>
      <p:sp>
        <p:nvSpPr>
          <p:cNvPr id="7" name="Ovál 6">
            <a:extLst>
              <a:ext uri="{FF2B5EF4-FFF2-40B4-BE49-F238E27FC236}">
                <a16:creationId xmlns:a16="http://schemas.microsoft.com/office/drawing/2014/main" id="{F26750DE-7F4A-43CE-96D0-723DC313DA45}"/>
              </a:ext>
            </a:extLst>
          </p:cNvPr>
          <p:cNvSpPr/>
          <p:nvPr/>
        </p:nvSpPr>
        <p:spPr>
          <a:xfrm>
            <a:off x="6129340" y="1871664"/>
            <a:ext cx="1439862" cy="75723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8" name="Ovál 7">
            <a:extLst>
              <a:ext uri="{FF2B5EF4-FFF2-40B4-BE49-F238E27FC236}">
                <a16:creationId xmlns:a16="http://schemas.microsoft.com/office/drawing/2014/main" id="{1B8ABAC5-5D44-48AC-80B9-5FFB808D209E}"/>
              </a:ext>
            </a:extLst>
          </p:cNvPr>
          <p:cNvSpPr/>
          <p:nvPr/>
        </p:nvSpPr>
        <p:spPr>
          <a:xfrm>
            <a:off x="7553222" y="1871664"/>
            <a:ext cx="1563688" cy="75723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9" name="Ovál 8">
            <a:extLst>
              <a:ext uri="{FF2B5EF4-FFF2-40B4-BE49-F238E27FC236}">
                <a16:creationId xmlns:a16="http://schemas.microsoft.com/office/drawing/2014/main" id="{A992E49C-9FD6-42D2-A648-FE6D5A1B9AAB}"/>
              </a:ext>
            </a:extLst>
          </p:cNvPr>
          <p:cNvSpPr/>
          <p:nvPr/>
        </p:nvSpPr>
        <p:spPr>
          <a:xfrm>
            <a:off x="9004148" y="1871664"/>
            <a:ext cx="1439862" cy="75723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115931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Nadpis 1">
            <a:extLst>
              <a:ext uri="{FF2B5EF4-FFF2-40B4-BE49-F238E27FC236}">
                <a16:creationId xmlns:a16="http://schemas.microsoft.com/office/drawing/2014/main" id="{6471C44A-C1BD-4DD7-89F7-4941E8646F2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703667" y="104996"/>
            <a:ext cx="3661867" cy="482234"/>
          </a:xfrm>
          <a:ln>
            <a:solidFill>
              <a:srgbClr val="0000FF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cs-CZ" altLang="cs-CZ" sz="2800">
                <a:solidFill>
                  <a:srgbClr val="0000FF"/>
                </a:solidFill>
              </a:rPr>
              <a:t>Replikace u retrovirů</a:t>
            </a:r>
          </a:p>
        </p:txBody>
      </p:sp>
      <p:sp>
        <p:nvSpPr>
          <p:cNvPr id="126979" name="Zástupný symbol pro obsah 2">
            <a:extLst>
              <a:ext uri="{FF2B5EF4-FFF2-40B4-BE49-F238E27FC236}">
                <a16:creationId xmlns:a16="http://schemas.microsoft.com/office/drawing/2014/main" id="{F0F8393A-76F2-442D-A410-1DA96402002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28568" y="0"/>
            <a:ext cx="12137471" cy="5832475"/>
          </a:xfrm>
        </p:spPr>
        <p:txBody>
          <a:bodyPr/>
          <a:lstStyle/>
          <a:p>
            <a:pPr marL="609600" indent="-609600">
              <a:buNone/>
            </a:pPr>
            <a:r>
              <a:rPr lang="cs-CZ" altLang="cs-CZ" sz="1600" dirty="0">
                <a:solidFill>
                  <a:srgbClr val="0000DC"/>
                </a:solidFill>
              </a:rPr>
              <a:t>Replikace probíhá v jádře</a:t>
            </a:r>
          </a:p>
          <a:p>
            <a:pPr marL="609600" indent="-609600">
              <a:buFontTx/>
              <a:buAutoNum type="arabicPeriod"/>
            </a:pPr>
            <a:r>
              <a:rPr lang="cs-CZ" altLang="cs-CZ" sz="1400" dirty="0">
                <a:solidFill>
                  <a:srgbClr val="0000DC"/>
                </a:solidFill>
              </a:rPr>
              <a:t>virus se spojí s receptorem host. buňky (např. CD4) skrze SU glykoprotein, což způsobí konformační změny TM proteinu, který spustí fúzi membrány viru s </a:t>
            </a:r>
            <a:r>
              <a:rPr lang="cs-CZ" altLang="cs-CZ" sz="1400" dirty="0" err="1">
                <a:solidFill>
                  <a:srgbClr val="0000DC"/>
                </a:solidFill>
              </a:rPr>
              <a:t>cyt</a:t>
            </a:r>
            <a:r>
              <a:rPr lang="cs-CZ" altLang="cs-CZ" sz="1400" dirty="0">
                <a:solidFill>
                  <a:srgbClr val="0000DC"/>
                </a:solidFill>
              </a:rPr>
              <a:t>. mem. buňky (většina retrovirů), u některých retrovirů však fúze obalu viru s mem. </a:t>
            </a:r>
            <a:r>
              <a:rPr lang="cs-CZ" altLang="cs-CZ" sz="1400" dirty="0" err="1">
                <a:solidFill>
                  <a:srgbClr val="0000DC"/>
                </a:solidFill>
              </a:rPr>
              <a:t>endozómu</a:t>
            </a:r>
            <a:endParaRPr lang="cs-CZ" altLang="cs-CZ" sz="1400" dirty="0">
              <a:solidFill>
                <a:srgbClr val="0000DC"/>
              </a:solidFill>
            </a:endParaRPr>
          </a:p>
          <a:p>
            <a:pPr marL="609600" indent="-609600">
              <a:buFontTx/>
              <a:buAutoNum type="arabicPeriod"/>
            </a:pPr>
            <a:r>
              <a:rPr lang="cs-CZ" altLang="cs-CZ" sz="1400" dirty="0">
                <a:solidFill>
                  <a:srgbClr val="0000DC"/>
                </a:solidFill>
              </a:rPr>
              <a:t>částečné obnažení, dojde k tvorbě </a:t>
            </a:r>
            <a:r>
              <a:rPr lang="cs-CZ" altLang="cs-CZ" sz="1800" dirty="0">
                <a:solidFill>
                  <a:srgbClr val="0000DC"/>
                </a:solidFill>
              </a:rPr>
              <a:t>reverse </a:t>
            </a:r>
            <a:r>
              <a:rPr lang="cs-CZ" altLang="cs-CZ" sz="1800" dirty="0" err="1">
                <a:solidFill>
                  <a:srgbClr val="0000DC"/>
                </a:solidFill>
              </a:rPr>
              <a:t>transcription</a:t>
            </a:r>
            <a:r>
              <a:rPr lang="cs-CZ" altLang="cs-CZ" sz="1800" dirty="0">
                <a:solidFill>
                  <a:srgbClr val="0000DC"/>
                </a:solidFill>
              </a:rPr>
              <a:t> </a:t>
            </a:r>
            <a:r>
              <a:rPr lang="cs-CZ" altLang="cs-CZ" sz="1800" dirty="0" err="1">
                <a:solidFill>
                  <a:srgbClr val="0000DC"/>
                </a:solidFill>
              </a:rPr>
              <a:t>complex</a:t>
            </a:r>
            <a:r>
              <a:rPr lang="cs-CZ" altLang="cs-CZ" sz="1800" dirty="0">
                <a:solidFill>
                  <a:srgbClr val="0000DC"/>
                </a:solidFill>
              </a:rPr>
              <a:t> - </a:t>
            </a:r>
            <a:r>
              <a:rPr lang="cs-CZ" altLang="cs-CZ" sz="1400" dirty="0">
                <a:solidFill>
                  <a:srgbClr val="0000DC"/>
                </a:solidFill>
              </a:rPr>
              <a:t>(+)</a:t>
            </a:r>
            <a:r>
              <a:rPr lang="cs-CZ" altLang="cs-CZ" sz="1400" dirty="0" err="1">
                <a:solidFill>
                  <a:srgbClr val="0000DC"/>
                </a:solidFill>
              </a:rPr>
              <a:t>ssRNA</a:t>
            </a:r>
            <a:r>
              <a:rPr lang="cs-CZ" altLang="cs-CZ" sz="1400" dirty="0">
                <a:solidFill>
                  <a:srgbClr val="0000DC"/>
                </a:solidFill>
              </a:rPr>
              <a:t> genom je reverzní transkriptázou přepsán do </a:t>
            </a:r>
            <a:r>
              <a:rPr lang="cs-CZ" altLang="cs-CZ" sz="1400" dirty="0" err="1">
                <a:solidFill>
                  <a:srgbClr val="0000DC"/>
                </a:solidFill>
              </a:rPr>
              <a:t>dsDNA</a:t>
            </a:r>
            <a:r>
              <a:rPr lang="cs-CZ" altLang="cs-CZ" sz="1400" dirty="0">
                <a:solidFill>
                  <a:srgbClr val="0000DC"/>
                </a:solidFill>
              </a:rPr>
              <a:t> molekuly</a:t>
            </a:r>
          </a:p>
          <a:p>
            <a:pPr marL="609600" indent="-609600">
              <a:buFontTx/>
              <a:buAutoNum type="arabicPeriod"/>
            </a:pPr>
            <a:r>
              <a:rPr lang="cs-CZ" altLang="cs-CZ" sz="1400" dirty="0">
                <a:solidFill>
                  <a:srgbClr val="0000DC"/>
                </a:solidFill>
              </a:rPr>
              <a:t>provirová DNA asociovaná s některými virovými proteiny je transportována pomocí mikrotubulů do jádra jako </a:t>
            </a:r>
            <a:r>
              <a:rPr lang="cs-CZ" altLang="cs-CZ" sz="1800" dirty="0" err="1">
                <a:solidFill>
                  <a:srgbClr val="0000DC"/>
                </a:solidFill>
              </a:rPr>
              <a:t>pre-integration</a:t>
            </a:r>
            <a:r>
              <a:rPr lang="cs-CZ" altLang="cs-CZ" sz="1800" dirty="0">
                <a:solidFill>
                  <a:srgbClr val="0000DC"/>
                </a:solidFill>
              </a:rPr>
              <a:t> </a:t>
            </a:r>
            <a:r>
              <a:rPr lang="cs-CZ" altLang="cs-CZ" sz="1800" dirty="0" err="1">
                <a:solidFill>
                  <a:srgbClr val="0000DC"/>
                </a:solidFill>
              </a:rPr>
              <a:t>complex</a:t>
            </a:r>
            <a:endParaRPr lang="cs-CZ" altLang="cs-CZ" sz="1800" dirty="0">
              <a:solidFill>
                <a:srgbClr val="0000DC"/>
              </a:solidFill>
            </a:endParaRPr>
          </a:p>
          <a:p>
            <a:pPr marL="609600" indent="-609600">
              <a:buFontTx/>
              <a:buAutoNum type="arabicPeriod"/>
            </a:pPr>
            <a:r>
              <a:rPr lang="cs-CZ" altLang="cs-CZ" sz="1400" dirty="0" err="1">
                <a:solidFill>
                  <a:srgbClr val="0000DC"/>
                </a:solidFill>
              </a:rPr>
              <a:t>dsDNA</a:t>
            </a:r>
            <a:r>
              <a:rPr lang="cs-CZ" altLang="cs-CZ" sz="1400" dirty="0">
                <a:solidFill>
                  <a:srgbClr val="0000DC"/>
                </a:solidFill>
              </a:rPr>
              <a:t> molekula je náhodně ale kovalentně integrována do genomu host. buňky </a:t>
            </a:r>
            <a:r>
              <a:rPr lang="cs-CZ" altLang="cs-CZ" sz="1800" dirty="0">
                <a:solidFill>
                  <a:srgbClr val="0000DC"/>
                </a:solidFill>
              </a:rPr>
              <a:t>virovou </a:t>
            </a:r>
            <a:r>
              <a:rPr lang="cs-CZ" altLang="cs-CZ" sz="1800" dirty="0" err="1">
                <a:solidFill>
                  <a:srgbClr val="0000DC"/>
                </a:solidFill>
              </a:rPr>
              <a:t>integrázou</a:t>
            </a:r>
            <a:r>
              <a:rPr lang="cs-CZ" altLang="cs-CZ" sz="1800" dirty="0">
                <a:solidFill>
                  <a:srgbClr val="0000DC"/>
                </a:solidFill>
              </a:rPr>
              <a:t> </a:t>
            </a:r>
          </a:p>
          <a:p>
            <a:pPr marL="609600" indent="-609600">
              <a:buFontTx/>
              <a:buAutoNum type="arabicPeriod"/>
            </a:pPr>
            <a:r>
              <a:rPr lang="cs-CZ" altLang="cs-CZ" sz="1400" dirty="0">
                <a:solidFill>
                  <a:srgbClr val="0000DC"/>
                </a:solidFill>
              </a:rPr>
              <a:t>integrace</a:t>
            </a:r>
            <a:r>
              <a:rPr lang="cs-CZ" altLang="cs-CZ" sz="1800" dirty="0">
                <a:solidFill>
                  <a:srgbClr val="0000DC"/>
                </a:solidFill>
              </a:rPr>
              <a:t> provirové </a:t>
            </a:r>
            <a:r>
              <a:rPr lang="cs-CZ" altLang="cs-CZ" sz="1800" dirty="0" err="1">
                <a:solidFill>
                  <a:srgbClr val="0000DC"/>
                </a:solidFill>
              </a:rPr>
              <a:t>ds</a:t>
            </a:r>
            <a:r>
              <a:rPr lang="cs-CZ" altLang="cs-CZ" sz="1800" dirty="0">
                <a:solidFill>
                  <a:srgbClr val="0000DC"/>
                </a:solidFill>
              </a:rPr>
              <a:t> DNA </a:t>
            </a:r>
            <a:r>
              <a:rPr lang="cs-CZ" altLang="cs-CZ" sz="1400" dirty="0">
                <a:solidFill>
                  <a:srgbClr val="0000DC"/>
                </a:solidFill>
              </a:rPr>
              <a:t>je dokončena za účasti DNA reparačních mechanizmů buňky</a:t>
            </a:r>
          </a:p>
          <a:p>
            <a:pPr marL="609600" indent="-609600">
              <a:buFontTx/>
              <a:buAutoNum type="arabicPeriod"/>
            </a:pPr>
            <a:r>
              <a:rPr lang="cs-CZ" altLang="cs-CZ" sz="1400" dirty="0">
                <a:solidFill>
                  <a:srgbClr val="0000DC"/>
                </a:solidFill>
              </a:rPr>
              <a:t>transkripce proviru bun. RNA polymerázou (tvorba </a:t>
            </a:r>
            <a:r>
              <a:rPr lang="cs-CZ" altLang="cs-CZ" sz="1400" dirty="0" err="1">
                <a:solidFill>
                  <a:srgbClr val="0000DC"/>
                </a:solidFill>
              </a:rPr>
              <a:t>mRNA</a:t>
            </a:r>
            <a:r>
              <a:rPr lang="cs-CZ" altLang="cs-CZ" sz="1400" dirty="0">
                <a:solidFill>
                  <a:srgbClr val="0000DC"/>
                </a:solidFill>
              </a:rPr>
              <a:t> a </a:t>
            </a:r>
            <a:r>
              <a:rPr lang="cs-CZ" altLang="cs-CZ" sz="1400" dirty="0" err="1">
                <a:solidFill>
                  <a:srgbClr val="0000DC"/>
                </a:solidFill>
              </a:rPr>
              <a:t>genomické</a:t>
            </a:r>
            <a:r>
              <a:rPr lang="cs-CZ" altLang="cs-CZ" sz="1400" dirty="0">
                <a:solidFill>
                  <a:srgbClr val="0000DC"/>
                </a:solidFill>
              </a:rPr>
              <a:t> RNA)</a:t>
            </a:r>
          </a:p>
          <a:p>
            <a:pPr marL="609600" indent="-609600">
              <a:buFontTx/>
              <a:buAutoNum type="arabicPeriod"/>
            </a:pPr>
            <a:r>
              <a:rPr lang="cs-CZ" altLang="cs-CZ" sz="1400" dirty="0">
                <a:solidFill>
                  <a:srgbClr val="0000DC"/>
                </a:solidFill>
              </a:rPr>
              <a:t>export nekompletních RNA z jádra a translace na ER - produkce </a:t>
            </a:r>
            <a:r>
              <a:rPr lang="cs-CZ" altLang="cs-CZ" sz="1400" dirty="0" err="1">
                <a:solidFill>
                  <a:srgbClr val="0000DC"/>
                </a:solidFill>
              </a:rPr>
              <a:t>Env</a:t>
            </a:r>
            <a:r>
              <a:rPr lang="cs-CZ" altLang="cs-CZ" sz="1400" dirty="0">
                <a:solidFill>
                  <a:srgbClr val="0000DC"/>
                </a:solidFill>
              </a:rPr>
              <a:t>, Gag a Gag-</a:t>
            </a:r>
            <a:r>
              <a:rPr lang="cs-CZ" altLang="cs-CZ" sz="1400" dirty="0" err="1">
                <a:solidFill>
                  <a:srgbClr val="0000DC"/>
                </a:solidFill>
              </a:rPr>
              <a:t>Pol</a:t>
            </a:r>
            <a:r>
              <a:rPr lang="cs-CZ" altLang="cs-CZ" sz="1400" dirty="0">
                <a:solidFill>
                  <a:srgbClr val="0000DC"/>
                </a:solidFill>
              </a:rPr>
              <a:t> </a:t>
            </a:r>
            <a:r>
              <a:rPr lang="cs-CZ" altLang="cs-CZ" sz="1400" dirty="0" err="1">
                <a:solidFill>
                  <a:srgbClr val="0000DC"/>
                </a:solidFill>
              </a:rPr>
              <a:t>polyproteinů</a:t>
            </a:r>
            <a:endParaRPr lang="cs-CZ" altLang="cs-CZ" sz="1400" dirty="0">
              <a:solidFill>
                <a:srgbClr val="0000DC"/>
              </a:solidFill>
            </a:endParaRPr>
          </a:p>
          <a:p>
            <a:pPr marL="609600" indent="-609600">
              <a:buFontTx/>
              <a:buAutoNum type="arabicPeriod"/>
            </a:pPr>
            <a:r>
              <a:rPr lang="cs-CZ" altLang="cs-CZ" sz="1400" dirty="0" err="1">
                <a:solidFill>
                  <a:srgbClr val="0000DC"/>
                </a:solidFill>
              </a:rPr>
              <a:t>Env</a:t>
            </a:r>
            <a:r>
              <a:rPr lang="cs-CZ" altLang="cs-CZ" sz="1400" dirty="0">
                <a:solidFill>
                  <a:srgbClr val="0000DC"/>
                </a:solidFill>
              </a:rPr>
              <a:t> produkt  transportován do GA, kde dojde ke štěpení na SU a TM, dále </a:t>
            </a:r>
            <a:r>
              <a:rPr lang="cs-CZ" altLang="cs-CZ" sz="1400" dirty="0" err="1">
                <a:solidFill>
                  <a:srgbClr val="0000DC"/>
                </a:solidFill>
              </a:rPr>
              <a:t>glykosylovány</a:t>
            </a:r>
            <a:r>
              <a:rPr lang="cs-CZ" altLang="cs-CZ" sz="1400" dirty="0">
                <a:solidFill>
                  <a:srgbClr val="0000DC"/>
                </a:solidFill>
              </a:rPr>
              <a:t> a transport k CM translace proteinů gag a gag-</a:t>
            </a:r>
            <a:r>
              <a:rPr lang="cs-CZ" altLang="cs-CZ" sz="1400" dirty="0" err="1">
                <a:solidFill>
                  <a:srgbClr val="0000DC"/>
                </a:solidFill>
              </a:rPr>
              <a:t>pol</a:t>
            </a:r>
            <a:endParaRPr lang="cs-CZ" altLang="cs-CZ" sz="1400" dirty="0">
              <a:solidFill>
                <a:srgbClr val="0000DC"/>
              </a:solidFill>
            </a:endParaRPr>
          </a:p>
          <a:p>
            <a:pPr marL="609600" indent="-609600">
              <a:buFontTx/>
              <a:buAutoNum type="arabicPeriod"/>
            </a:pPr>
            <a:r>
              <a:rPr lang="cs-CZ" altLang="cs-CZ" sz="1400" dirty="0">
                <a:solidFill>
                  <a:srgbClr val="0000DC"/>
                </a:solidFill>
              </a:rPr>
              <a:t>sestavování viru na cytoplazmatické membráně (tvorba dimeru, připojení </a:t>
            </a:r>
            <a:r>
              <a:rPr lang="cs-CZ" altLang="cs-CZ" sz="1400" dirty="0" err="1">
                <a:solidFill>
                  <a:srgbClr val="0000DC"/>
                </a:solidFill>
              </a:rPr>
              <a:t>tRNA</a:t>
            </a:r>
            <a:r>
              <a:rPr lang="cs-CZ" altLang="cs-CZ" sz="1400" dirty="0">
                <a:solidFill>
                  <a:srgbClr val="0000DC"/>
                </a:solidFill>
              </a:rPr>
              <a:t>, gag a gag-</a:t>
            </a:r>
            <a:r>
              <a:rPr lang="cs-CZ" altLang="cs-CZ" sz="1400" dirty="0" err="1">
                <a:solidFill>
                  <a:srgbClr val="0000DC"/>
                </a:solidFill>
              </a:rPr>
              <a:t>pol</a:t>
            </a:r>
            <a:r>
              <a:rPr lang="cs-CZ" altLang="cs-CZ" sz="1400" dirty="0">
                <a:solidFill>
                  <a:srgbClr val="0000DC"/>
                </a:solidFill>
              </a:rPr>
              <a:t>)</a:t>
            </a:r>
          </a:p>
          <a:p>
            <a:pPr marL="609600" indent="-609600">
              <a:buFontTx/>
              <a:buAutoNum type="arabicPeriod"/>
            </a:pPr>
            <a:r>
              <a:rPr lang="cs-CZ" altLang="cs-CZ" sz="1400" dirty="0">
                <a:solidFill>
                  <a:srgbClr val="0000DC"/>
                </a:solidFill>
              </a:rPr>
              <a:t>v průběhu pučení nebo po pučení dojde ke štěpení komplexu gag a gag-</a:t>
            </a:r>
            <a:r>
              <a:rPr lang="cs-CZ" altLang="cs-CZ" sz="1400" dirty="0" err="1">
                <a:solidFill>
                  <a:srgbClr val="0000DC"/>
                </a:solidFill>
              </a:rPr>
              <a:t>pol</a:t>
            </a:r>
            <a:r>
              <a:rPr lang="cs-CZ" altLang="cs-CZ" sz="1400" dirty="0">
                <a:solidFill>
                  <a:srgbClr val="0000DC"/>
                </a:solidFill>
              </a:rPr>
              <a:t> virovou proteázou, produkty štěpení gag je matrix protein, kapsid a protein </a:t>
            </a:r>
            <a:r>
              <a:rPr lang="cs-CZ" altLang="cs-CZ" sz="1400" dirty="0" err="1">
                <a:solidFill>
                  <a:srgbClr val="0000DC"/>
                </a:solidFill>
              </a:rPr>
              <a:t>nukleokapsidu</a:t>
            </a:r>
            <a:r>
              <a:rPr lang="cs-CZ" altLang="cs-CZ" sz="1400" dirty="0">
                <a:solidFill>
                  <a:srgbClr val="0000DC"/>
                </a:solidFill>
              </a:rPr>
              <a:t> a </a:t>
            </a:r>
            <a:r>
              <a:rPr lang="cs-CZ" altLang="cs-CZ" sz="1400" dirty="0" err="1">
                <a:solidFill>
                  <a:srgbClr val="0000DC"/>
                </a:solidFill>
              </a:rPr>
              <a:t>pol</a:t>
            </a:r>
            <a:r>
              <a:rPr lang="cs-CZ" altLang="cs-CZ" sz="1400" dirty="0">
                <a:solidFill>
                  <a:srgbClr val="0000DC"/>
                </a:solidFill>
              </a:rPr>
              <a:t> jsou enzymy</a:t>
            </a:r>
          </a:p>
          <a:p>
            <a:pPr marL="609600" indent="-609600">
              <a:buFontTx/>
              <a:buAutoNum type="arabicPeriod"/>
            </a:pPr>
            <a:r>
              <a:rPr lang="cs-CZ" altLang="cs-CZ" sz="1400" dirty="0">
                <a:solidFill>
                  <a:srgbClr val="0000DC"/>
                </a:solidFill>
              </a:rPr>
              <a:t>uvolnění kompletních (zralých) virionů z buňky</a:t>
            </a:r>
          </a:p>
          <a:p>
            <a:pPr marL="609600" indent="-609600">
              <a:buFontTx/>
              <a:buAutoNum type="arabicPeriod"/>
            </a:pPr>
            <a:endParaRPr lang="cs-CZ" altLang="cs-CZ" sz="1400" dirty="0">
              <a:solidFill>
                <a:srgbClr val="0000D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35222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2" name="Picture 2">
            <a:extLst>
              <a:ext uri="{FF2B5EF4-FFF2-40B4-BE49-F238E27FC236}">
                <a16:creationId xmlns:a16="http://schemas.microsoft.com/office/drawing/2014/main" id="{4C015EA9-3883-4CB9-ABE3-B673092FC2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965" y="249237"/>
            <a:ext cx="5040312" cy="635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8003" name="TextovéPole 1">
            <a:extLst>
              <a:ext uri="{FF2B5EF4-FFF2-40B4-BE49-F238E27FC236}">
                <a16:creationId xmlns:a16="http://schemas.microsoft.com/office/drawing/2014/main" id="{29EB52AF-8AD5-47A6-8E81-2F17B5C2F3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725" y="1159095"/>
            <a:ext cx="3240451" cy="954107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800" dirty="0">
                <a:solidFill>
                  <a:srgbClr val="0000FF"/>
                </a:solidFill>
              </a:rPr>
              <a:t>Zjednodušený infekční cyklus HIV</a:t>
            </a:r>
          </a:p>
        </p:txBody>
      </p:sp>
    </p:spTree>
    <p:extLst>
      <p:ext uri="{BB962C8B-B14F-4D97-AF65-F5344CB8AC3E}">
        <p14:creationId xmlns:p14="http://schemas.microsoft.com/office/powerpoint/2010/main" val="11755541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8" name="Picture 2" descr="C:\Users\Rudolf\AppData\Local\Microsoft\Windows\Temporary Internet Files\Content.IE5\3KQQ0ZAV\HIV_genome_integration.png">
            <a:extLst>
              <a:ext uri="{FF2B5EF4-FFF2-40B4-BE49-F238E27FC236}">
                <a16:creationId xmlns:a16="http://schemas.microsoft.com/office/drawing/2014/main" id="{0367EA4B-F028-42A5-9C68-A0A2D8F593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625" y="1486381"/>
            <a:ext cx="9037638" cy="464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9029" name="TextovéPole 1">
            <a:extLst>
              <a:ext uri="{FF2B5EF4-FFF2-40B4-BE49-F238E27FC236}">
                <a16:creationId xmlns:a16="http://schemas.microsoft.com/office/drawing/2014/main" id="{58B12263-4F72-47E9-95FE-996A0F49A3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95525" y="729769"/>
            <a:ext cx="8351838" cy="461963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solidFill>
                  <a:srgbClr val="0000FF"/>
                </a:solidFill>
              </a:rPr>
              <a:t>Začlenění provirové DNA do chromozómu hostitelské buňky</a:t>
            </a:r>
          </a:p>
        </p:txBody>
      </p:sp>
    </p:spTree>
    <p:extLst>
      <p:ext uri="{BB962C8B-B14F-4D97-AF65-F5344CB8AC3E}">
        <p14:creationId xmlns:p14="http://schemas.microsoft.com/office/powerpoint/2010/main" val="41429775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Nadpis 1">
            <a:extLst>
              <a:ext uri="{FF2B5EF4-FFF2-40B4-BE49-F238E27FC236}">
                <a16:creationId xmlns:a16="http://schemas.microsoft.com/office/drawing/2014/main" id="{B018F82A-FDBB-48C2-BB60-FB7AD0E3E78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463918" y="728703"/>
            <a:ext cx="5733948" cy="485735"/>
          </a:xfrm>
          <a:ln>
            <a:solidFill>
              <a:srgbClr val="0000FF"/>
            </a:solidFill>
            <a:miter lim="800000"/>
            <a:headEnd/>
            <a:tailEnd/>
          </a:ln>
        </p:spPr>
        <p:txBody>
          <a:bodyPr>
            <a:normAutofit fontScale="90000"/>
          </a:bodyPr>
          <a:lstStyle/>
          <a:p>
            <a:r>
              <a:rPr lang="cs-CZ" altLang="cs-CZ">
                <a:solidFill>
                  <a:srgbClr val="0000FF"/>
                </a:solidFill>
              </a:rPr>
              <a:t>Transkripce u retrovirů</a:t>
            </a:r>
          </a:p>
        </p:txBody>
      </p:sp>
      <p:pic>
        <p:nvPicPr>
          <p:cNvPr id="130051" name="Picture 3" descr="C:\Users\rudolf\Pictures\Moje naskenované obrázky\2015-03 (březen)\skenování0032.jpg">
            <a:extLst>
              <a:ext uri="{FF2B5EF4-FFF2-40B4-BE49-F238E27FC236}">
                <a16:creationId xmlns:a16="http://schemas.microsoft.com/office/drawing/2014/main" id="{500A9138-AB38-4F8D-A9F9-5C6C194502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37" t="57515" r="5664" b="19106"/>
          <a:stretch>
            <a:fillRect/>
          </a:stretch>
        </p:blipFill>
        <p:spPr bwMode="auto">
          <a:xfrm rot="21480000">
            <a:off x="1592263" y="1905001"/>
            <a:ext cx="8894762" cy="388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0052" name="TextovéPole 1">
            <a:extLst>
              <a:ext uri="{FF2B5EF4-FFF2-40B4-BE49-F238E27FC236}">
                <a16:creationId xmlns:a16="http://schemas.microsoft.com/office/drawing/2014/main" id="{A94BD525-2824-45D5-85EB-C449823CAF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1951" y="6478589"/>
            <a:ext cx="25193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400"/>
              <a:t>Carter and Saunders, 2013</a:t>
            </a:r>
          </a:p>
        </p:txBody>
      </p:sp>
      <p:sp>
        <p:nvSpPr>
          <p:cNvPr id="2" name="Ovál 1">
            <a:extLst>
              <a:ext uri="{FF2B5EF4-FFF2-40B4-BE49-F238E27FC236}">
                <a16:creationId xmlns:a16="http://schemas.microsoft.com/office/drawing/2014/main" id="{2D32899A-FEDB-4082-BF60-31E1B4438C6D}"/>
              </a:ext>
            </a:extLst>
          </p:cNvPr>
          <p:cNvSpPr/>
          <p:nvPr/>
        </p:nvSpPr>
        <p:spPr>
          <a:xfrm>
            <a:off x="8788401" y="4621214"/>
            <a:ext cx="1876385" cy="138530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6" name="Ovál 5">
            <a:extLst>
              <a:ext uri="{FF2B5EF4-FFF2-40B4-BE49-F238E27FC236}">
                <a16:creationId xmlns:a16="http://schemas.microsoft.com/office/drawing/2014/main" id="{AD6D583F-B8D5-40A2-B985-47D7A53821A9}"/>
              </a:ext>
            </a:extLst>
          </p:cNvPr>
          <p:cNvSpPr/>
          <p:nvPr/>
        </p:nvSpPr>
        <p:spPr>
          <a:xfrm>
            <a:off x="6456363" y="3644901"/>
            <a:ext cx="1871662" cy="79216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7" name="Ovál 6">
            <a:extLst>
              <a:ext uri="{FF2B5EF4-FFF2-40B4-BE49-F238E27FC236}">
                <a16:creationId xmlns:a16="http://schemas.microsoft.com/office/drawing/2014/main" id="{EEFE9E3C-09F6-4EA6-B7EA-03C5DD640E4B}"/>
              </a:ext>
            </a:extLst>
          </p:cNvPr>
          <p:cNvSpPr/>
          <p:nvPr/>
        </p:nvSpPr>
        <p:spPr>
          <a:xfrm>
            <a:off x="1643064" y="2492376"/>
            <a:ext cx="1500187" cy="79216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416901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Nadpis 1">
            <a:extLst>
              <a:ext uri="{FF2B5EF4-FFF2-40B4-BE49-F238E27FC236}">
                <a16:creationId xmlns:a16="http://schemas.microsoft.com/office/drawing/2014/main" id="{06120604-069B-487F-8A2B-C0EE7A92505B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3376804" y="250697"/>
            <a:ext cx="3827185" cy="600359"/>
          </a:xfrm>
          <a:ln>
            <a:solidFill>
              <a:schemeClr val="tx2"/>
            </a:solidFill>
          </a:ln>
        </p:spPr>
        <p:txBody>
          <a:bodyPr/>
          <a:lstStyle/>
          <a:p>
            <a:pPr eaLnBrk="1" hangingPunct="1"/>
            <a:r>
              <a:rPr lang="cs-CZ" altLang="cs-CZ" sz="3200" dirty="0"/>
              <a:t>Virová hepatitida C</a:t>
            </a:r>
          </a:p>
        </p:txBody>
      </p:sp>
      <p:sp>
        <p:nvSpPr>
          <p:cNvPr id="51203" name="Zástupný symbol pro obsah 2">
            <a:extLst>
              <a:ext uri="{FF2B5EF4-FFF2-40B4-BE49-F238E27FC236}">
                <a16:creationId xmlns:a16="http://schemas.microsoft.com/office/drawing/2014/main" id="{2A693FDC-B315-4635-92A3-B00BD8F51A50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291966" y="1001970"/>
            <a:ext cx="11608067" cy="5472112"/>
          </a:xfrm>
        </p:spPr>
        <p:txBody>
          <a:bodyPr>
            <a:normAutofit/>
          </a:bodyPr>
          <a:lstStyle/>
          <a:p>
            <a:r>
              <a:rPr lang="cs-CZ" altLang="cs-CZ" sz="1600" dirty="0">
                <a:solidFill>
                  <a:srgbClr val="0000DC"/>
                </a:solidFill>
              </a:rPr>
              <a:t>Epidemiologie: před rutinním testováním dárců v ČR se většina nakazila transfúzí krve nebo krevních derivátů (do r. 1992)</a:t>
            </a:r>
          </a:p>
          <a:p>
            <a:r>
              <a:rPr lang="cs-CZ" altLang="cs-CZ" sz="1600" dirty="0">
                <a:solidFill>
                  <a:srgbClr val="0000DC"/>
                </a:solidFill>
              </a:rPr>
              <a:t>Riziko: parenterální přenos (injekční uživatelé drog, tetování, piercing), přímý-předměty kontaminované krví (kartáčky, holicí strojky), sexuální přenos, vertikální</a:t>
            </a:r>
          </a:p>
          <a:p>
            <a:r>
              <a:rPr lang="cs-CZ" altLang="cs-CZ" sz="1600" dirty="0">
                <a:solidFill>
                  <a:srgbClr val="0000DC"/>
                </a:solidFill>
              </a:rPr>
              <a:t>Celosvětově 3% infikovaných, v ČR asi 0,2% (podhodnoceno), 800-900 případů ročně</a:t>
            </a:r>
          </a:p>
          <a:p>
            <a:r>
              <a:rPr lang="cs-CZ" altLang="cs-CZ" sz="1600" dirty="0">
                <a:solidFill>
                  <a:srgbClr val="0000DC"/>
                </a:solidFill>
              </a:rPr>
              <a:t>Patogeneze: vysoká frekvence mutací (6 různých genotypů), poškození buněk vlivem kombinace CPE a imunitní reakce hostitele. Možná reinfekce jiným typem viru.</a:t>
            </a:r>
          </a:p>
          <a:p>
            <a:r>
              <a:rPr lang="cs-CZ" altLang="cs-CZ" sz="1600" dirty="0">
                <a:solidFill>
                  <a:srgbClr val="0000DC"/>
                </a:solidFill>
              </a:rPr>
              <a:t>Inkubační doba: 15-180 dní (většinou 5-12 týdnů)</a:t>
            </a:r>
          </a:p>
          <a:p>
            <a:endParaRPr lang="cs-CZ" altLang="cs-CZ" sz="1600" dirty="0">
              <a:solidFill>
                <a:srgbClr val="0000DC"/>
              </a:solidFill>
            </a:endParaRPr>
          </a:p>
          <a:p>
            <a:r>
              <a:rPr lang="cs-CZ" altLang="cs-CZ" sz="1600" dirty="0">
                <a:solidFill>
                  <a:srgbClr val="0000DC"/>
                </a:solidFill>
              </a:rPr>
              <a:t>Klinický obraz:</a:t>
            </a:r>
          </a:p>
          <a:p>
            <a:pPr>
              <a:buFontTx/>
              <a:buAutoNum type="arabicParenBoth"/>
            </a:pPr>
            <a:r>
              <a:rPr lang="cs-CZ" altLang="cs-CZ" sz="1600" dirty="0">
                <a:solidFill>
                  <a:srgbClr val="0000DC"/>
                </a:solidFill>
              </a:rPr>
              <a:t> </a:t>
            </a:r>
            <a:r>
              <a:rPr lang="cs-CZ" altLang="cs-CZ" sz="1600" b="1" dirty="0">
                <a:solidFill>
                  <a:srgbClr val="0000DC"/>
                </a:solidFill>
              </a:rPr>
              <a:t>Akutní hepatitida C</a:t>
            </a:r>
            <a:r>
              <a:rPr lang="cs-CZ" altLang="cs-CZ" sz="1600" dirty="0">
                <a:solidFill>
                  <a:srgbClr val="0000DC"/>
                </a:solidFill>
              </a:rPr>
              <a:t> – mírný až asymptomatický průběh, spíše </a:t>
            </a:r>
            <a:r>
              <a:rPr lang="cs-CZ" altLang="cs-CZ" sz="1600" dirty="0" err="1">
                <a:solidFill>
                  <a:srgbClr val="0000DC"/>
                </a:solidFill>
              </a:rPr>
              <a:t>anikterický</a:t>
            </a:r>
            <a:r>
              <a:rPr lang="cs-CZ" altLang="cs-CZ" sz="1600" dirty="0">
                <a:solidFill>
                  <a:srgbClr val="0000DC"/>
                </a:solidFill>
              </a:rPr>
              <a:t> (ikterus u 25% případů), fulminantní průběh u alkoholiků, nebo </a:t>
            </a:r>
            <a:r>
              <a:rPr lang="cs-CZ" altLang="cs-CZ" sz="1600" dirty="0" err="1">
                <a:solidFill>
                  <a:srgbClr val="0000DC"/>
                </a:solidFill>
              </a:rPr>
              <a:t>koinfekcí</a:t>
            </a:r>
            <a:r>
              <a:rPr lang="cs-CZ" altLang="cs-CZ" sz="1600" dirty="0">
                <a:solidFill>
                  <a:srgbClr val="0000DC"/>
                </a:solidFill>
              </a:rPr>
              <a:t> s HBV nebo HIV</a:t>
            </a:r>
          </a:p>
          <a:p>
            <a:pPr>
              <a:buFontTx/>
              <a:buAutoNum type="arabicParenBoth"/>
            </a:pPr>
            <a:r>
              <a:rPr lang="cs-CZ" altLang="cs-CZ" sz="1600" dirty="0">
                <a:solidFill>
                  <a:srgbClr val="0000DC"/>
                </a:solidFill>
              </a:rPr>
              <a:t> </a:t>
            </a:r>
            <a:r>
              <a:rPr lang="cs-CZ" altLang="cs-CZ" sz="1600" b="1" dirty="0">
                <a:solidFill>
                  <a:srgbClr val="0000DC"/>
                </a:solidFill>
              </a:rPr>
              <a:t>Chronická hepatitida C</a:t>
            </a:r>
            <a:r>
              <a:rPr lang="cs-CZ" altLang="cs-CZ" sz="1600" dirty="0">
                <a:solidFill>
                  <a:srgbClr val="0000DC"/>
                </a:solidFill>
              </a:rPr>
              <a:t> - (déle než 6 měsíců) – asymptomaticky, odhaleny při preventivních prohlídkách nebo při vyšetření jiného onemocnění, odhalení pozdě-obtížně léčitelné (</a:t>
            </a:r>
            <a:r>
              <a:rPr lang="cs-CZ" altLang="cs-CZ" sz="1600" dirty="0" err="1">
                <a:solidFill>
                  <a:srgbClr val="0000DC"/>
                </a:solidFill>
              </a:rPr>
              <a:t>dekomp</a:t>
            </a:r>
            <a:r>
              <a:rPr lang="cs-CZ" altLang="cs-CZ" sz="1600" dirty="0">
                <a:solidFill>
                  <a:srgbClr val="0000DC"/>
                </a:solidFill>
              </a:rPr>
              <a:t>. cirhóza, HCC)</a:t>
            </a:r>
          </a:p>
          <a:p>
            <a:endParaRPr lang="cs-CZ" altLang="cs-CZ" sz="1600" dirty="0">
              <a:solidFill>
                <a:srgbClr val="0000DC"/>
              </a:solidFill>
            </a:endParaRPr>
          </a:p>
          <a:p>
            <a:r>
              <a:rPr lang="cs-CZ" altLang="cs-CZ" sz="1600" dirty="0">
                <a:solidFill>
                  <a:srgbClr val="0000DC"/>
                </a:solidFill>
              </a:rPr>
              <a:t>Diagnostika: sérologie (anti-HCV </a:t>
            </a:r>
            <a:r>
              <a:rPr lang="cs-CZ" altLang="cs-CZ" sz="1600" dirty="0" err="1">
                <a:solidFill>
                  <a:srgbClr val="0000DC"/>
                </a:solidFill>
              </a:rPr>
              <a:t>IgM</a:t>
            </a:r>
            <a:r>
              <a:rPr lang="cs-CZ" altLang="cs-CZ" sz="1600" dirty="0">
                <a:solidFill>
                  <a:srgbClr val="0000DC"/>
                </a:solidFill>
              </a:rPr>
              <a:t> ELISA), kvantifikace virové RNA v séru pomocí Real-</a:t>
            </a:r>
            <a:r>
              <a:rPr lang="cs-CZ" altLang="cs-CZ" sz="1600" dirty="0" err="1">
                <a:solidFill>
                  <a:srgbClr val="0000DC"/>
                </a:solidFill>
              </a:rPr>
              <a:t>time</a:t>
            </a:r>
            <a:r>
              <a:rPr lang="cs-CZ" altLang="cs-CZ" sz="1600" dirty="0">
                <a:solidFill>
                  <a:srgbClr val="0000DC"/>
                </a:solidFill>
              </a:rPr>
              <a:t> PCR</a:t>
            </a:r>
          </a:p>
          <a:p>
            <a:r>
              <a:rPr lang="cs-CZ" altLang="cs-CZ" sz="1600" dirty="0">
                <a:solidFill>
                  <a:srgbClr val="0000DC"/>
                </a:solidFill>
              </a:rPr>
              <a:t>Léčba: symptomatická, interferon alfa, </a:t>
            </a:r>
            <a:r>
              <a:rPr lang="cs-CZ" altLang="cs-CZ" sz="1600" dirty="0" err="1">
                <a:solidFill>
                  <a:srgbClr val="0000DC"/>
                </a:solidFill>
              </a:rPr>
              <a:t>ribavirin</a:t>
            </a:r>
            <a:r>
              <a:rPr lang="cs-CZ" altLang="cs-CZ" sz="1600" dirty="0">
                <a:solidFill>
                  <a:srgbClr val="0000DC"/>
                </a:solidFill>
              </a:rPr>
              <a:t>, transplantace jater (pokročilá cirhóza, počátek HCC)</a:t>
            </a:r>
          </a:p>
          <a:p>
            <a:endParaRPr lang="cs-CZ" altLang="cs-CZ" sz="1600" dirty="0">
              <a:solidFill>
                <a:srgbClr val="0000DC"/>
              </a:solidFill>
            </a:endParaRPr>
          </a:p>
          <a:p>
            <a:r>
              <a:rPr lang="cs-CZ" altLang="cs-CZ" sz="1600" dirty="0">
                <a:solidFill>
                  <a:srgbClr val="0000DC"/>
                </a:solidFill>
              </a:rPr>
              <a:t>Prognóza: zhoršující faktory (vyšší věk, infekční dávka, </a:t>
            </a:r>
            <a:r>
              <a:rPr lang="cs-CZ" altLang="cs-CZ" sz="1600" dirty="0" err="1">
                <a:solidFill>
                  <a:srgbClr val="0000DC"/>
                </a:solidFill>
              </a:rPr>
              <a:t>koinfekce</a:t>
            </a:r>
            <a:r>
              <a:rPr lang="cs-CZ" altLang="cs-CZ" sz="1600" dirty="0">
                <a:solidFill>
                  <a:srgbClr val="0000DC"/>
                </a:solidFill>
              </a:rPr>
              <a:t> HBV a HIV, alkohol)</a:t>
            </a:r>
          </a:p>
          <a:p>
            <a:r>
              <a:rPr lang="cs-CZ" altLang="cs-CZ" sz="1600" dirty="0">
                <a:solidFill>
                  <a:srgbClr val="0000DC"/>
                </a:solidFill>
              </a:rPr>
              <a:t>Prevence: vakcína nedostupná (vysoká gen. heterogenita viru)</a:t>
            </a:r>
          </a:p>
          <a:p>
            <a:endParaRPr lang="cs-CZ" altLang="cs-CZ" sz="1600" dirty="0">
              <a:solidFill>
                <a:srgbClr val="0000D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8418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Nadpis 1">
            <a:extLst>
              <a:ext uri="{FF2B5EF4-FFF2-40B4-BE49-F238E27FC236}">
                <a16:creationId xmlns:a16="http://schemas.microsoft.com/office/drawing/2014/main" id="{7DC54227-52E6-4E5C-9B10-3DE5AB23212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429720" y="317806"/>
            <a:ext cx="6662636" cy="576261"/>
          </a:xfrm>
          <a:ln>
            <a:solidFill>
              <a:srgbClr val="0000FF"/>
            </a:solidFill>
            <a:miter lim="800000"/>
            <a:headEnd/>
            <a:tailEnd/>
          </a:ln>
        </p:spPr>
        <p:txBody>
          <a:bodyPr/>
          <a:lstStyle/>
          <a:p>
            <a:r>
              <a:rPr lang="cs-CZ" altLang="cs-CZ" sz="2800">
                <a:solidFill>
                  <a:srgbClr val="0000FF"/>
                </a:solidFill>
              </a:rPr>
              <a:t>Strategie replikace u retrovirů (shrnutí)</a:t>
            </a:r>
          </a:p>
        </p:txBody>
      </p:sp>
      <p:pic>
        <p:nvPicPr>
          <p:cNvPr id="131075" name="Picture 2" descr="C:\Users\rudolf\Pictures\Moje naskenované obrázky\2015-03 (březen)\skenování0033.jpg">
            <a:extLst>
              <a:ext uri="{FF2B5EF4-FFF2-40B4-BE49-F238E27FC236}">
                <a16:creationId xmlns:a16="http://schemas.microsoft.com/office/drawing/2014/main" id="{E9A61F37-167F-4AED-A545-DED29F3DFD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30" t="17209" b="40311"/>
          <a:stretch>
            <a:fillRect/>
          </a:stretch>
        </p:blipFill>
        <p:spPr bwMode="auto">
          <a:xfrm>
            <a:off x="2089151" y="962026"/>
            <a:ext cx="7343775" cy="562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1076" name="TextovéPole 1">
            <a:extLst>
              <a:ext uri="{FF2B5EF4-FFF2-40B4-BE49-F238E27FC236}">
                <a16:creationId xmlns:a16="http://schemas.microsoft.com/office/drawing/2014/main" id="{909555EC-CDB8-45E3-B6C7-2BEFF5FDEC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1951" y="6478589"/>
            <a:ext cx="25193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400"/>
              <a:t>Carter and Saunders, 2013</a:t>
            </a:r>
          </a:p>
        </p:txBody>
      </p:sp>
      <p:sp>
        <p:nvSpPr>
          <p:cNvPr id="5" name="Ovál 4">
            <a:extLst>
              <a:ext uri="{FF2B5EF4-FFF2-40B4-BE49-F238E27FC236}">
                <a16:creationId xmlns:a16="http://schemas.microsoft.com/office/drawing/2014/main" id="{E47C67E3-3B0F-4F0C-9F76-6C3FDE56AF8C}"/>
              </a:ext>
            </a:extLst>
          </p:cNvPr>
          <p:cNvSpPr/>
          <p:nvPr/>
        </p:nvSpPr>
        <p:spPr>
          <a:xfrm>
            <a:off x="4008439" y="1966913"/>
            <a:ext cx="1500187" cy="792162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6" name="Ovál 5">
            <a:extLst>
              <a:ext uri="{FF2B5EF4-FFF2-40B4-BE49-F238E27FC236}">
                <a16:creationId xmlns:a16="http://schemas.microsoft.com/office/drawing/2014/main" id="{BA2BBDBD-4D77-44BD-8C01-87E4868AE119}"/>
              </a:ext>
            </a:extLst>
          </p:cNvPr>
          <p:cNvSpPr/>
          <p:nvPr/>
        </p:nvSpPr>
        <p:spPr>
          <a:xfrm>
            <a:off x="4008439" y="2781301"/>
            <a:ext cx="1500187" cy="792163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7" name="Ovál 6">
            <a:extLst>
              <a:ext uri="{FF2B5EF4-FFF2-40B4-BE49-F238E27FC236}">
                <a16:creationId xmlns:a16="http://schemas.microsoft.com/office/drawing/2014/main" id="{F77C73A0-81FE-4624-AAF6-35000625AC15}"/>
              </a:ext>
            </a:extLst>
          </p:cNvPr>
          <p:cNvSpPr/>
          <p:nvPr/>
        </p:nvSpPr>
        <p:spPr>
          <a:xfrm>
            <a:off x="5159376" y="5373688"/>
            <a:ext cx="1501775" cy="79216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8" name="Ovál 7">
            <a:extLst>
              <a:ext uri="{FF2B5EF4-FFF2-40B4-BE49-F238E27FC236}">
                <a16:creationId xmlns:a16="http://schemas.microsoft.com/office/drawing/2014/main" id="{4E4ED0C8-18F0-4D61-9461-E7196DBA58F2}"/>
              </a:ext>
            </a:extLst>
          </p:cNvPr>
          <p:cNvSpPr/>
          <p:nvPr/>
        </p:nvSpPr>
        <p:spPr>
          <a:xfrm>
            <a:off x="6092825" y="4598988"/>
            <a:ext cx="1500188" cy="79216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858885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Nadpis 1">
            <a:extLst>
              <a:ext uri="{FF2B5EF4-FFF2-40B4-BE49-F238E27FC236}">
                <a16:creationId xmlns:a16="http://schemas.microsoft.com/office/drawing/2014/main" id="{0B473AF4-6C4B-4102-960E-B51E7B687233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2765440" y="268448"/>
            <a:ext cx="5136989" cy="553673"/>
          </a:xfrm>
          <a:ln>
            <a:solidFill>
              <a:schemeClr val="accent1"/>
            </a:solidFill>
          </a:ln>
        </p:spPr>
        <p:txBody>
          <a:bodyPr/>
          <a:lstStyle/>
          <a:p>
            <a:r>
              <a:rPr lang="cs-CZ" altLang="cs-CZ" sz="3200" dirty="0"/>
              <a:t>Infekce vyvolané retroviry</a:t>
            </a:r>
          </a:p>
        </p:txBody>
      </p:sp>
      <p:sp>
        <p:nvSpPr>
          <p:cNvPr id="101379" name="Zástupný symbol pro obsah 2">
            <a:extLst>
              <a:ext uri="{FF2B5EF4-FFF2-40B4-BE49-F238E27FC236}">
                <a16:creationId xmlns:a16="http://schemas.microsoft.com/office/drawing/2014/main" id="{F97761E4-290C-47C8-ADBA-C5FAE311461F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657138" y="1224357"/>
            <a:ext cx="11534862" cy="5184775"/>
          </a:xfrm>
        </p:spPr>
        <p:txBody>
          <a:bodyPr/>
          <a:lstStyle/>
          <a:p>
            <a:r>
              <a:rPr lang="cs-CZ" altLang="cs-CZ" sz="1600" b="1" dirty="0">
                <a:solidFill>
                  <a:srgbClr val="0000DC"/>
                </a:solidFill>
              </a:rPr>
              <a:t>AIDS – syndrom získaného imunodeficitu</a:t>
            </a:r>
          </a:p>
          <a:p>
            <a:r>
              <a:rPr lang="cs-CZ" altLang="cs-CZ" sz="1600" dirty="0">
                <a:solidFill>
                  <a:srgbClr val="0000DC"/>
                </a:solidFill>
              </a:rPr>
              <a:t>soubor klinických forem onemocnění (oportunních infekcí a malignit), které se rozvinou v důsledku destrukce funkcí imunitního systému působením viru HIV</a:t>
            </a:r>
          </a:p>
          <a:p>
            <a:endParaRPr lang="cs-CZ" altLang="cs-CZ" sz="1600" dirty="0">
              <a:solidFill>
                <a:srgbClr val="0000DC"/>
              </a:solidFill>
            </a:endParaRPr>
          </a:p>
          <a:p>
            <a:r>
              <a:rPr lang="cs-CZ" altLang="cs-CZ" sz="1600" b="1" dirty="0">
                <a:solidFill>
                  <a:srgbClr val="0000DC"/>
                </a:solidFill>
              </a:rPr>
              <a:t>Epidemiologie</a:t>
            </a:r>
            <a:r>
              <a:rPr lang="cs-CZ" altLang="cs-CZ" sz="1600" dirty="0">
                <a:solidFill>
                  <a:srgbClr val="0000DC"/>
                </a:solidFill>
              </a:rPr>
              <a:t> – HIV-1 1981 (San Francisco a New York-homosexuální populace mladých mužů s </a:t>
            </a:r>
            <a:r>
              <a:rPr lang="cs-CZ" altLang="cs-CZ" sz="1600" dirty="0" err="1">
                <a:solidFill>
                  <a:srgbClr val="0000DC"/>
                </a:solidFill>
              </a:rPr>
              <a:t>Kaposiho</a:t>
            </a:r>
            <a:r>
              <a:rPr lang="cs-CZ" altLang="cs-CZ" sz="1600" dirty="0">
                <a:solidFill>
                  <a:srgbClr val="0000DC"/>
                </a:solidFill>
              </a:rPr>
              <a:t> sarkomem nebo </a:t>
            </a:r>
            <a:r>
              <a:rPr lang="cs-CZ" altLang="cs-CZ" sz="1600" dirty="0" err="1">
                <a:solidFill>
                  <a:srgbClr val="0000DC"/>
                </a:solidFill>
              </a:rPr>
              <a:t>pneumocystovou</a:t>
            </a:r>
            <a:r>
              <a:rPr lang="cs-CZ" altLang="cs-CZ" sz="1600" dirty="0">
                <a:solidFill>
                  <a:srgbClr val="0000DC"/>
                </a:solidFill>
              </a:rPr>
              <a:t> pneumonií, posléze u narkomanů, hemofiliků a jiných příjemců krevních derivátů, identifikace viru 1983 na Pasteurově ústavu, HIV-2 identifikován 1986 (vzácná forma, Afrika) </a:t>
            </a:r>
          </a:p>
          <a:p>
            <a:endParaRPr lang="cs-CZ" altLang="cs-CZ" sz="1600" dirty="0">
              <a:solidFill>
                <a:srgbClr val="0000DC"/>
              </a:solidFill>
            </a:endParaRPr>
          </a:p>
          <a:p>
            <a:r>
              <a:rPr lang="cs-CZ" altLang="cs-CZ" sz="1600" dirty="0">
                <a:solidFill>
                  <a:srgbClr val="0000DC"/>
                </a:solidFill>
              </a:rPr>
              <a:t>2009 celosvětově asi 35 mil. lidí nakaženo HIV</a:t>
            </a:r>
          </a:p>
          <a:p>
            <a:r>
              <a:rPr lang="cs-CZ" altLang="cs-CZ" sz="1600" dirty="0">
                <a:solidFill>
                  <a:srgbClr val="0000DC"/>
                </a:solidFill>
              </a:rPr>
              <a:t>V ČR asi 2000 případů HIV pozitivních</a:t>
            </a:r>
          </a:p>
          <a:p>
            <a:endParaRPr lang="cs-CZ" altLang="cs-CZ" sz="1600" dirty="0">
              <a:solidFill>
                <a:srgbClr val="0000DC"/>
              </a:solidFill>
            </a:endParaRPr>
          </a:p>
          <a:p>
            <a:r>
              <a:rPr lang="cs-CZ" altLang="cs-CZ" sz="1600" b="1" dirty="0">
                <a:solidFill>
                  <a:srgbClr val="0000DC"/>
                </a:solidFill>
              </a:rPr>
              <a:t>Přenos:</a:t>
            </a:r>
            <a:r>
              <a:rPr lang="cs-CZ" altLang="cs-CZ" sz="1600" dirty="0">
                <a:solidFill>
                  <a:srgbClr val="0000DC"/>
                </a:solidFill>
              </a:rPr>
              <a:t> </a:t>
            </a:r>
          </a:p>
          <a:p>
            <a:r>
              <a:rPr lang="cs-CZ" altLang="cs-CZ" sz="1600" dirty="0">
                <a:solidFill>
                  <a:srgbClr val="0000DC"/>
                </a:solidFill>
              </a:rPr>
              <a:t>1) sexuální (vaginální sekret a sperma), </a:t>
            </a:r>
          </a:p>
          <a:p>
            <a:r>
              <a:rPr lang="cs-CZ" altLang="cs-CZ" sz="1600" dirty="0">
                <a:solidFill>
                  <a:srgbClr val="0000DC"/>
                </a:solidFill>
              </a:rPr>
              <a:t>2) parenterální (krev-narkomani, dříve také transfúze)</a:t>
            </a:r>
          </a:p>
          <a:p>
            <a:r>
              <a:rPr lang="cs-CZ" altLang="cs-CZ" sz="1600" dirty="0">
                <a:solidFill>
                  <a:srgbClr val="0000DC"/>
                </a:solidFill>
              </a:rPr>
              <a:t>3) vertikální (nejčastěji během porodu nebo při kojení)</a:t>
            </a:r>
          </a:p>
          <a:p>
            <a:endParaRPr lang="cs-CZ" altLang="cs-CZ" sz="1600" dirty="0">
              <a:solidFill>
                <a:srgbClr val="0000D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38899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>
            <a:extLst>
              <a:ext uri="{FF2B5EF4-FFF2-40B4-BE49-F238E27FC236}">
                <a16:creationId xmlns:a16="http://schemas.microsoft.com/office/drawing/2014/main" id="{529FD83D-4CF4-4B2E-8DD4-87F773D9838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456521" y="728389"/>
            <a:ext cx="6024749" cy="451576"/>
          </a:xfrm>
          <a:ln>
            <a:solidFill>
              <a:schemeClr val="accent1"/>
            </a:solidFill>
          </a:ln>
        </p:spPr>
        <p:txBody>
          <a:bodyPr>
            <a:normAutofit fontScale="90000"/>
          </a:bodyPr>
          <a:lstStyle/>
          <a:p>
            <a:r>
              <a:rPr lang="cs-CZ" altLang="cs-CZ" dirty="0"/>
              <a:t>Prevalence HIV ve světě</a:t>
            </a:r>
          </a:p>
        </p:txBody>
      </p:sp>
      <p:pic>
        <p:nvPicPr>
          <p:cNvPr id="102403" name="Picture 5" descr="Soubor:HIV Epidem.png">
            <a:hlinkClick r:id="rId2"/>
            <a:extLst>
              <a:ext uri="{FF2B5EF4-FFF2-40B4-BE49-F238E27FC236}">
                <a16:creationId xmlns:a16="http://schemas.microsoft.com/office/drawing/2014/main" id="{B8A7912B-52DF-4D97-88EA-B71F578429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288" y="1752601"/>
            <a:ext cx="8640762" cy="398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63867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2">
            <a:extLst>
              <a:ext uri="{FF2B5EF4-FFF2-40B4-BE49-F238E27FC236}">
                <a16:creationId xmlns:a16="http://schemas.microsoft.com/office/drawing/2014/main" id="{03B2BF1A-9E97-4D5B-89E7-3A15AFF0CC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6" y="1274764"/>
            <a:ext cx="8410575" cy="496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427" name="Obdélník 3">
            <a:extLst>
              <a:ext uri="{FF2B5EF4-FFF2-40B4-BE49-F238E27FC236}">
                <a16:creationId xmlns:a16="http://schemas.microsoft.com/office/drawing/2014/main" id="{C255D36B-CEB6-455E-9AE6-84D7FAEFB3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4825" y="550863"/>
            <a:ext cx="8642350" cy="461962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cs-CZ" sz="2400" dirty="0">
                <a:solidFill>
                  <a:schemeClr val="tx2"/>
                </a:solidFill>
              </a:rPr>
              <a:t>HIV/AIDS u občanů ČR a osob s trvalým pobytem 1985–2012</a:t>
            </a:r>
            <a:endParaRPr lang="cs-CZ" altLang="cs-CZ" sz="2400" dirty="0">
              <a:solidFill>
                <a:schemeClr val="tx2"/>
              </a:solidFill>
            </a:endParaRPr>
          </a:p>
        </p:txBody>
      </p:sp>
      <p:sp>
        <p:nvSpPr>
          <p:cNvPr id="103428" name="Obdélník 4">
            <a:extLst>
              <a:ext uri="{FF2B5EF4-FFF2-40B4-BE49-F238E27FC236}">
                <a16:creationId xmlns:a16="http://schemas.microsoft.com/office/drawing/2014/main" id="{376C87BD-1DE0-4D89-ABFD-8BB1CE2CD9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4826" y="6237289"/>
            <a:ext cx="870267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/>
              <a:t>Poznámka: HIV+ - nově zjištěné HIV-pozitivní osoby; AIDS - nově zjištěné plné rozvinutí AIDS</a:t>
            </a:r>
          </a:p>
        </p:txBody>
      </p:sp>
      <p:sp>
        <p:nvSpPr>
          <p:cNvPr id="103429" name="TextovéPole 4">
            <a:extLst>
              <a:ext uri="{FF2B5EF4-FFF2-40B4-BE49-F238E27FC236}">
                <a16:creationId xmlns:a16="http://schemas.microsoft.com/office/drawing/2014/main" id="{2C6F9243-7354-4B92-A9E5-89526D7084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99588" y="5880100"/>
            <a:ext cx="10080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EPIDAT</a:t>
            </a:r>
          </a:p>
        </p:txBody>
      </p:sp>
    </p:spTree>
    <p:extLst>
      <p:ext uri="{BB962C8B-B14F-4D97-AF65-F5344CB8AC3E}">
        <p14:creationId xmlns:p14="http://schemas.microsoft.com/office/powerpoint/2010/main" val="15012914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Nadpis 1">
            <a:extLst>
              <a:ext uri="{FF2B5EF4-FFF2-40B4-BE49-F238E27FC236}">
                <a16:creationId xmlns:a16="http://schemas.microsoft.com/office/drawing/2014/main" id="{93A8FBD6-3F18-4F46-A57F-C4CFD211D9C0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2965436" y="167779"/>
            <a:ext cx="5121551" cy="553673"/>
          </a:xfrm>
          <a:ln>
            <a:solidFill>
              <a:schemeClr val="accent1"/>
            </a:solidFill>
          </a:ln>
        </p:spPr>
        <p:txBody>
          <a:bodyPr/>
          <a:lstStyle/>
          <a:p>
            <a:r>
              <a:rPr lang="cs-CZ" altLang="cs-CZ" sz="3200" dirty="0"/>
              <a:t>Infekce vyvolané retroviry</a:t>
            </a:r>
          </a:p>
        </p:txBody>
      </p:sp>
      <p:sp>
        <p:nvSpPr>
          <p:cNvPr id="104451" name="Zástupný symbol pro obsah 2">
            <a:extLst>
              <a:ext uri="{FF2B5EF4-FFF2-40B4-BE49-F238E27FC236}">
                <a16:creationId xmlns:a16="http://schemas.microsoft.com/office/drawing/2014/main" id="{C1654CCF-3E8C-4A43-87B6-6F05F85BAB7A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562062" y="981076"/>
            <a:ext cx="11316749" cy="5616575"/>
          </a:xfrm>
        </p:spPr>
        <p:txBody>
          <a:bodyPr/>
          <a:lstStyle/>
          <a:p>
            <a:r>
              <a:rPr lang="cs-CZ" altLang="cs-CZ" sz="1600" dirty="0">
                <a:solidFill>
                  <a:srgbClr val="0000DC"/>
                </a:solidFill>
              </a:rPr>
              <a:t>Klasifikace HIV dle CDC (1993) zařazuje HIV infikované pacienty do tří klinických a tří laboratorních kategorií (dle počtu CD4 lymfocytů)</a:t>
            </a:r>
          </a:p>
          <a:p>
            <a:endParaRPr lang="cs-CZ" altLang="cs-CZ" sz="1600" dirty="0">
              <a:solidFill>
                <a:srgbClr val="0000DC"/>
              </a:solidFill>
            </a:endParaRPr>
          </a:p>
          <a:p>
            <a:r>
              <a:rPr lang="cs-CZ" altLang="cs-CZ" sz="1600" b="1" u="sng" dirty="0">
                <a:solidFill>
                  <a:srgbClr val="0000DC"/>
                </a:solidFill>
              </a:rPr>
              <a:t>Klinická kategorie A</a:t>
            </a:r>
          </a:p>
          <a:p>
            <a:r>
              <a:rPr lang="cs-CZ" altLang="cs-CZ" sz="1600" dirty="0">
                <a:solidFill>
                  <a:srgbClr val="0000DC"/>
                </a:solidFill>
              </a:rPr>
              <a:t>Primární infekce, 2-6 týdnů po nákaze, obraz chřipky nebo IM, někdy </a:t>
            </a:r>
            <a:r>
              <a:rPr lang="cs-CZ" altLang="cs-CZ" sz="1600" dirty="0" err="1">
                <a:solidFill>
                  <a:srgbClr val="0000DC"/>
                </a:solidFill>
              </a:rPr>
              <a:t>exantém</a:t>
            </a:r>
            <a:r>
              <a:rPr lang="cs-CZ" altLang="cs-CZ" sz="1600" dirty="0">
                <a:solidFill>
                  <a:srgbClr val="0000DC"/>
                </a:solidFill>
              </a:rPr>
              <a:t>, nebo zcela asymptomaticky, pokles CD4 lymfocytů</a:t>
            </a:r>
          </a:p>
          <a:p>
            <a:r>
              <a:rPr lang="cs-CZ" altLang="cs-CZ" sz="1600" dirty="0" err="1">
                <a:solidFill>
                  <a:srgbClr val="0000DC"/>
                </a:solidFill>
              </a:rPr>
              <a:t>Lab</a:t>
            </a:r>
            <a:r>
              <a:rPr lang="cs-CZ" altLang="cs-CZ" sz="1600" dirty="0">
                <a:solidFill>
                  <a:srgbClr val="0000DC"/>
                </a:solidFill>
              </a:rPr>
              <a:t>: antigen p24, anti-HIV (dny až týdny)</a:t>
            </a:r>
          </a:p>
          <a:p>
            <a:r>
              <a:rPr lang="cs-CZ" altLang="cs-CZ" sz="1600" dirty="0">
                <a:solidFill>
                  <a:srgbClr val="0000DC"/>
                </a:solidFill>
              </a:rPr>
              <a:t>Poté antigen vymizí, CD4 se normalizuje, přechod do asymptomatického stádia-bezpříznakové období 2-15 let (</a:t>
            </a:r>
            <a:r>
              <a:rPr lang="cs-CZ" altLang="cs-CZ" sz="1600" dirty="0" err="1">
                <a:solidFill>
                  <a:srgbClr val="0000DC"/>
                </a:solidFill>
              </a:rPr>
              <a:t>lab</a:t>
            </a:r>
            <a:r>
              <a:rPr lang="cs-CZ" altLang="cs-CZ" sz="1600" dirty="0">
                <a:solidFill>
                  <a:srgbClr val="0000DC"/>
                </a:solidFill>
              </a:rPr>
              <a:t> kat. 1 a klinická A), mírný pokles CD4</a:t>
            </a:r>
          </a:p>
          <a:p>
            <a:endParaRPr lang="cs-CZ" altLang="cs-CZ" sz="1600" dirty="0">
              <a:solidFill>
                <a:srgbClr val="0000DC"/>
              </a:solidFill>
            </a:endParaRPr>
          </a:p>
          <a:p>
            <a:r>
              <a:rPr lang="cs-CZ" altLang="cs-CZ" sz="1600" b="1" u="sng" dirty="0">
                <a:solidFill>
                  <a:srgbClr val="0000DC"/>
                </a:solidFill>
              </a:rPr>
              <a:t>Klinická kategorie B</a:t>
            </a:r>
          </a:p>
          <a:p>
            <a:r>
              <a:rPr lang="cs-CZ" altLang="cs-CZ" sz="1600" dirty="0">
                <a:solidFill>
                  <a:srgbClr val="0000DC"/>
                </a:solidFill>
              </a:rPr>
              <a:t>Pokles CD4 lymfocytů (</a:t>
            </a:r>
            <a:r>
              <a:rPr lang="cs-CZ" altLang="cs-CZ" sz="1600" dirty="0" err="1">
                <a:solidFill>
                  <a:srgbClr val="0000DC"/>
                </a:solidFill>
              </a:rPr>
              <a:t>lab</a:t>
            </a:r>
            <a:r>
              <a:rPr lang="cs-CZ" altLang="cs-CZ" sz="1600" dirty="0">
                <a:solidFill>
                  <a:srgbClr val="0000DC"/>
                </a:solidFill>
              </a:rPr>
              <a:t>. kat. 2), časné symptomatické stádium, malé oportunní infekce (klinická kat. 2B)</a:t>
            </a:r>
          </a:p>
          <a:p>
            <a:r>
              <a:rPr lang="cs-CZ" altLang="cs-CZ" sz="1600" dirty="0">
                <a:solidFill>
                  <a:srgbClr val="0000DC"/>
                </a:solidFill>
              </a:rPr>
              <a:t>horečka více jak 38,5°C déle než měsíc, průjem déle než měsíc</a:t>
            </a:r>
          </a:p>
          <a:p>
            <a:r>
              <a:rPr lang="cs-CZ" altLang="cs-CZ" sz="1600" dirty="0" err="1">
                <a:solidFill>
                  <a:srgbClr val="0000DC"/>
                </a:solidFill>
              </a:rPr>
              <a:t>orofaryngeální</a:t>
            </a:r>
            <a:r>
              <a:rPr lang="cs-CZ" altLang="cs-CZ" sz="1600" dirty="0">
                <a:solidFill>
                  <a:srgbClr val="0000DC"/>
                </a:solidFill>
              </a:rPr>
              <a:t>/</a:t>
            </a:r>
            <a:r>
              <a:rPr lang="cs-CZ" altLang="cs-CZ" sz="1600" dirty="0" err="1">
                <a:solidFill>
                  <a:srgbClr val="0000DC"/>
                </a:solidFill>
              </a:rPr>
              <a:t>vulvovaginální</a:t>
            </a:r>
            <a:r>
              <a:rPr lang="cs-CZ" altLang="cs-CZ" sz="1600" dirty="0">
                <a:solidFill>
                  <a:srgbClr val="0000DC"/>
                </a:solidFill>
              </a:rPr>
              <a:t> kandidóza</a:t>
            </a:r>
          </a:p>
          <a:p>
            <a:r>
              <a:rPr lang="cs-CZ" altLang="cs-CZ" sz="1600" dirty="0">
                <a:solidFill>
                  <a:srgbClr val="0000DC"/>
                </a:solidFill>
              </a:rPr>
              <a:t>recidivující Herpes </a:t>
            </a:r>
            <a:r>
              <a:rPr lang="cs-CZ" altLang="cs-CZ" sz="1600" dirty="0" err="1">
                <a:solidFill>
                  <a:srgbClr val="0000DC"/>
                </a:solidFill>
              </a:rPr>
              <a:t>zoster</a:t>
            </a:r>
            <a:endParaRPr lang="cs-CZ" altLang="cs-CZ" sz="1600" dirty="0">
              <a:solidFill>
                <a:srgbClr val="0000DC"/>
              </a:solidFill>
            </a:endParaRPr>
          </a:p>
          <a:p>
            <a:r>
              <a:rPr lang="cs-CZ" altLang="cs-CZ" sz="1600" dirty="0">
                <a:solidFill>
                  <a:srgbClr val="0000DC"/>
                </a:solidFill>
              </a:rPr>
              <a:t>trombocytopenie</a:t>
            </a:r>
          </a:p>
          <a:p>
            <a:r>
              <a:rPr lang="cs-CZ" altLang="cs-CZ" sz="1600" dirty="0">
                <a:solidFill>
                  <a:srgbClr val="0000DC"/>
                </a:solidFill>
              </a:rPr>
              <a:t>neuropatie dolních končetin</a:t>
            </a:r>
          </a:p>
          <a:p>
            <a:endParaRPr lang="cs-CZ" altLang="cs-CZ" sz="1600" dirty="0">
              <a:solidFill>
                <a:srgbClr val="0000DC"/>
              </a:solidFill>
            </a:endParaRPr>
          </a:p>
          <a:p>
            <a:endParaRPr lang="cs-CZ" altLang="cs-CZ" sz="1400" dirty="0">
              <a:solidFill>
                <a:srgbClr val="0000D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83652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Nadpis 1">
            <a:extLst>
              <a:ext uri="{FF2B5EF4-FFF2-40B4-BE49-F238E27FC236}">
                <a16:creationId xmlns:a16="http://schemas.microsoft.com/office/drawing/2014/main" id="{F58C2F5C-4D48-424D-8653-26EF5FF9EB6C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2748662" y="268842"/>
            <a:ext cx="5111822" cy="578448"/>
          </a:xfrm>
          <a:ln>
            <a:solidFill>
              <a:schemeClr val="accent1"/>
            </a:solidFill>
          </a:ln>
        </p:spPr>
        <p:txBody>
          <a:bodyPr/>
          <a:lstStyle/>
          <a:p>
            <a:r>
              <a:rPr lang="cs-CZ" altLang="cs-CZ" sz="3200" dirty="0"/>
              <a:t>Infekce vyvolané retroviry</a:t>
            </a:r>
          </a:p>
        </p:txBody>
      </p:sp>
      <p:sp>
        <p:nvSpPr>
          <p:cNvPr id="105475" name="Zástupný symbol pro obsah 2">
            <a:extLst>
              <a:ext uri="{FF2B5EF4-FFF2-40B4-BE49-F238E27FC236}">
                <a16:creationId xmlns:a16="http://schemas.microsoft.com/office/drawing/2014/main" id="{EDC957D0-B35A-4B69-B891-43E454B867FE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528507" y="1191166"/>
            <a:ext cx="11450972" cy="6048375"/>
          </a:xfrm>
        </p:spPr>
        <p:txBody>
          <a:bodyPr/>
          <a:lstStyle/>
          <a:p>
            <a:r>
              <a:rPr lang="cs-CZ" altLang="cs-CZ" sz="1600" dirty="0">
                <a:solidFill>
                  <a:srgbClr val="0000DC"/>
                </a:solidFill>
              </a:rPr>
              <a:t>Klasifikace HIV dle CDC (1993) </a:t>
            </a:r>
          </a:p>
          <a:p>
            <a:r>
              <a:rPr lang="cs-CZ" altLang="cs-CZ" sz="1600" b="1" u="sng" dirty="0">
                <a:solidFill>
                  <a:srgbClr val="0000DC"/>
                </a:solidFill>
              </a:rPr>
              <a:t>Klinická kategorie C</a:t>
            </a:r>
          </a:p>
          <a:p>
            <a:r>
              <a:rPr lang="cs-CZ" altLang="cs-CZ" sz="1600" dirty="0">
                <a:solidFill>
                  <a:srgbClr val="0000DC"/>
                </a:solidFill>
              </a:rPr>
              <a:t>pokles lymfocytů pod 200/mm3, pozdní symptomatické stádium, </a:t>
            </a:r>
            <a:r>
              <a:rPr lang="cs-CZ" altLang="cs-CZ" sz="1600" b="1" dirty="0">
                <a:solidFill>
                  <a:srgbClr val="0000DC"/>
                </a:solidFill>
              </a:rPr>
              <a:t>velké oportunní infekce</a:t>
            </a:r>
            <a:r>
              <a:rPr lang="cs-CZ" altLang="cs-CZ" sz="1600" dirty="0">
                <a:solidFill>
                  <a:srgbClr val="0000DC"/>
                </a:solidFill>
              </a:rPr>
              <a:t>, nádory, HIV encefalopatie definující AIDS</a:t>
            </a:r>
          </a:p>
          <a:p>
            <a:r>
              <a:rPr lang="cs-CZ" altLang="cs-CZ" sz="1600" dirty="0">
                <a:solidFill>
                  <a:srgbClr val="0000DC"/>
                </a:solidFill>
              </a:rPr>
              <a:t>Délka stádia 1-4 roky, průběh může být až fatální</a:t>
            </a:r>
          </a:p>
          <a:p>
            <a:r>
              <a:rPr lang="cs-CZ" altLang="cs-CZ" sz="1600" dirty="0">
                <a:solidFill>
                  <a:srgbClr val="0000DC"/>
                </a:solidFill>
              </a:rPr>
              <a:t>Infekce vyvolávají agens za standardních podmínek nepatogenní nebo velmi málo patogenní</a:t>
            </a:r>
          </a:p>
          <a:p>
            <a:r>
              <a:rPr lang="cs-CZ" altLang="cs-CZ" sz="1600" dirty="0" err="1">
                <a:solidFill>
                  <a:srgbClr val="0000DC"/>
                </a:solidFill>
              </a:rPr>
              <a:t>pneumocystová</a:t>
            </a:r>
            <a:r>
              <a:rPr lang="cs-CZ" altLang="cs-CZ" sz="1600" dirty="0">
                <a:solidFill>
                  <a:srgbClr val="0000DC"/>
                </a:solidFill>
              </a:rPr>
              <a:t> pneumonie (indikativní onemocnění AIDS)</a:t>
            </a:r>
          </a:p>
          <a:p>
            <a:r>
              <a:rPr lang="cs-CZ" altLang="cs-CZ" sz="1600" dirty="0">
                <a:solidFill>
                  <a:srgbClr val="0000DC"/>
                </a:solidFill>
              </a:rPr>
              <a:t>mykotické agens </a:t>
            </a:r>
            <a:r>
              <a:rPr lang="cs-CZ" altLang="cs-CZ" sz="1600" i="1" dirty="0" err="1">
                <a:solidFill>
                  <a:srgbClr val="0000DC"/>
                </a:solidFill>
              </a:rPr>
              <a:t>Pneumocystis</a:t>
            </a:r>
            <a:r>
              <a:rPr lang="cs-CZ" altLang="cs-CZ" sz="1600" i="1" dirty="0">
                <a:solidFill>
                  <a:srgbClr val="0000DC"/>
                </a:solidFill>
              </a:rPr>
              <a:t> </a:t>
            </a:r>
            <a:r>
              <a:rPr lang="cs-CZ" altLang="cs-CZ" sz="1600" i="1" dirty="0" err="1">
                <a:solidFill>
                  <a:srgbClr val="0000DC"/>
                </a:solidFill>
              </a:rPr>
              <a:t>jiroveci</a:t>
            </a:r>
            <a:r>
              <a:rPr lang="cs-CZ" altLang="cs-CZ" sz="1600" dirty="0">
                <a:solidFill>
                  <a:srgbClr val="0000DC"/>
                </a:solidFill>
              </a:rPr>
              <a:t> – na počátku neproduktivní kašel, dušnost, </a:t>
            </a:r>
            <a:r>
              <a:rPr lang="cs-CZ" altLang="cs-CZ" sz="1600" dirty="0" err="1">
                <a:solidFill>
                  <a:srgbClr val="0000DC"/>
                </a:solidFill>
              </a:rPr>
              <a:t>sufebrilie</a:t>
            </a:r>
            <a:r>
              <a:rPr lang="cs-CZ" altLang="cs-CZ" sz="1600" dirty="0">
                <a:solidFill>
                  <a:srgbClr val="0000DC"/>
                </a:solidFill>
              </a:rPr>
              <a:t>, posléze úbytek hmotnosti</a:t>
            </a:r>
          </a:p>
          <a:p>
            <a:r>
              <a:rPr lang="cs-CZ" altLang="cs-CZ" sz="1600" dirty="0">
                <a:solidFill>
                  <a:srgbClr val="0000DC"/>
                </a:solidFill>
              </a:rPr>
              <a:t>kandidóza (orální i systémová)</a:t>
            </a:r>
          </a:p>
          <a:p>
            <a:r>
              <a:rPr lang="cs-CZ" altLang="cs-CZ" sz="1600" dirty="0">
                <a:solidFill>
                  <a:srgbClr val="0000DC"/>
                </a:solidFill>
              </a:rPr>
              <a:t>toxoplazmóza</a:t>
            </a:r>
          </a:p>
          <a:p>
            <a:r>
              <a:rPr lang="cs-CZ" altLang="cs-CZ" sz="1600" dirty="0">
                <a:solidFill>
                  <a:srgbClr val="0000DC"/>
                </a:solidFill>
              </a:rPr>
              <a:t>nádorové onemocnění – </a:t>
            </a:r>
            <a:r>
              <a:rPr lang="cs-CZ" altLang="cs-CZ" sz="1600" dirty="0" err="1">
                <a:solidFill>
                  <a:srgbClr val="0000DC"/>
                </a:solidFill>
              </a:rPr>
              <a:t>Kaposiho</a:t>
            </a:r>
            <a:r>
              <a:rPr lang="cs-CZ" altLang="cs-CZ" sz="1600" dirty="0">
                <a:solidFill>
                  <a:srgbClr val="0000DC"/>
                </a:solidFill>
              </a:rPr>
              <a:t> sarkom (červeno-hnědo-fialové eflorescence na kůži), postižení vnitřních orgánů (respirační trakt, srdce, GIT, lymfatické uzliny)</a:t>
            </a:r>
          </a:p>
          <a:p>
            <a:endParaRPr lang="cs-CZ" altLang="cs-CZ" sz="1600" dirty="0">
              <a:solidFill>
                <a:srgbClr val="0000DC"/>
              </a:solidFill>
            </a:endParaRPr>
          </a:p>
          <a:p>
            <a:r>
              <a:rPr lang="cs-CZ" altLang="cs-CZ" sz="1600" dirty="0">
                <a:solidFill>
                  <a:srgbClr val="0000DC"/>
                </a:solidFill>
              </a:rPr>
              <a:t>Diagnostika: symptomatologie obtížná, virologická a sérologická detekce viru a protilátek,</a:t>
            </a:r>
          </a:p>
          <a:p>
            <a:r>
              <a:rPr lang="cs-CZ" altLang="cs-CZ" sz="1600" dirty="0">
                <a:solidFill>
                  <a:srgbClr val="0000DC"/>
                </a:solidFill>
              </a:rPr>
              <a:t>EM, PCR, detekce </a:t>
            </a:r>
            <a:r>
              <a:rPr lang="cs-CZ" altLang="cs-CZ" sz="1600" dirty="0" err="1">
                <a:solidFill>
                  <a:srgbClr val="0000DC"/>
                </a:solidFill>
              </a:rPr>
              <a:t>Ag</a:t>
            </a:r>
            <a:r>
              <a:rPr lang="cs-CZ" altLang="cs-CZ" sz="1600" dirty="0">
                <a:solidFill>
                  <a:srgbClr val="0000DC"/>
                </a:solidFill>
              </a:rPr>
              <a:t> p24 (protein kapsidu), </a:t>
            </a:r>
            <a:r>
              <a:rPr lang="cs-CZ" altLang="cs-CZ" sz="1600" b="1" dirty="0">
                <a:solidFill>
                  <a:srgbClr val="0000DC"/>
                </a:solidFill>
              </a:rPr>
              <a:t>sérologie anti-HIV (ELISA a konfirmace WB)</a:t>
            </a:r>
          </a:p>
          <a:p>
            <a:endParaRPr lang="cs-CZ" altLang="cs-CZ" sz="1600" dirty="0">
              <a:solidFill>
                <a:srgbClr val="0000DC"/>
              </a:solidFill>
            </a:endParaRPr>
          </a:p>
          <a:p>
            <a:r>
              <a:rPr lang="cs-CZ" altLang="cs-CZ" sz="1600" dirty="0">
                <a:solidFill>
                  <a:srgbClr val="0000DC"/>
                </a:solidFill>
              </a:rPr>
              <a:t>Bezpečnost práce s HIV: virus citlivý ve vnějším prostředí (vázán na krev, sperma, vaginální sekret, slzy), v zaschlých tekutinách nepřežije</a:t>
            </a:r>
          </a:p>
          <a:p>
            <a:r>
              <a:rPr lang="cs-CZ" altLang="cs-CZ" sz="1600" dirty="0" err="1">
                <a:solidFill>
                  <a:srgbClr val="0000DC"/>
                </a:solidFill>
              </a:rPr>
              <a:t>Postexpoziční</a:t>
            </a:r>
            <a:r>
              <a:rPr lang="cs-CZ" altLang="cs-CZ" sz="1600" dirty="0">
                <a:solidFill>
                  <a:srgbClr val="0000DC"/>
                </a:solidFill>
              </a:rPr>
              <a:t> profylaxe – kombinace </a:t>
            </a:r>
            <a:r>
              <a:rPr lang="cs-CZ" altLang="cs-CZ" sz="1600" dirty="0" err="1">
                <a:solidFill>
                  <a:srgbClr val="0000DC"/>
                </a:solidFill>
              </a:rPr>
              <a:t>antiretrovirových</a:t>
            </a:r>
            <a:r>
              <a:rPr lang="cs-CZ" altLang="cs-CZ" sz="1600" dirty="0">
                <a:solidFill>
                  <a:srgbClr val="0000DC"/>
                </a:solidFill>
              </a:rPr>
              <a:t> léčiv </a:t>
            </a:r>
          </a:p>
        </p:txBody>
      </p:sp>
    </p:spTree>
    <p:extLst>
      <p:ext uri="{BB962C8B-B14F-4D97-AF65-F5344CB8AC3E}">
        <p14:creationId xmlns:p14="http://schemas.microsoft.com/office/powerpoint/2010/main" val="175637212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Nadpis 1">
            <a:extLst>
              <a:ext uri="{FF2B5EF4-FFF2-40B4-BE49-F238E27FC236}">
                <a16:creationId xmlns:a16="http://schemas.microsoft.com/office/drawing/2014/main" id="{8EA59611-45AE-46CB-B38D-775869768E3C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2870434" y="243281"/>
            <a:ext cx="5124275" cy="578840"/>
          </a:xfrm>
          <a:ln>
            <a:solidFill>
              <a:schemeClr val="accent1"/>
            </a:solidFill>
          </a:ln>
        </p:spPr>
        <p:txBody>
          <a:bodyPr/>
          <a:lstStyle/>
          <a:p>
            <a:r>
              <a:rPr lang="cs-CZ" altLang="cs-CZ" sz="3200" dirty="0"/>
              <a:t>Infekce vyvolané retroviry</a:t>
            </a:r>
          </a:p>
        </p:txBody>
      </p:sp>
      <p:sp>
        <p:nvSpPr>
          <p:cNvPr id="106499" name="Zástupný symbol pro obsah 2">
            <a:extLst>
              <a:ext uri="{FF2B5EF4-FFF2-40B4-BE49-F238E27FC236}">
                <a16:creationId xmlns:a16="http://schemas.microsoft.com/office/drawing/2014/main" id="{A079E2B6-505C-4229-92CB-EB77532DA08B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503340" y="972970"/>
            <a:ext cx="11400638" cy="4912059"/>
          </a:xfrm>
        </p:spPr>
        <p:txBody>
          <a:bodyPr>
            <a:normAutofit/>
          </a:bodyPr>
          <a:lstStyle/>
          <a:p>
            <a:r>
              <a:rPr lang="cs-CZ" altLang="cs-CZ" sz="1600" dirty="0" err="1">
                <a:solidFill>
                  <a:srgbClr val="0000DC"/>
                </a:solidFill>
              </a:rPr>
              <a:t>Antiretrovirová</a:t>
            </a:r>
            <a:r>
              <a:rPr lang="cs-CZ" altLang="cs-CZ" sz="1600" dirty="0">
                <a:solidFill>
                  <a:srgbClr val="0000DC"/>
                </a:solidFill>
              </a:rPr>
              <a:t> terapie</a:t>
            </a:r>
          </a:p>
          <a:p>
            <a:r>
              <a:rPr lang="cs-CZ" altLang="cs-CZ" sz="1600" dirty="0">
                <a:solidFill>
                  <a:srgbClr val="0000DC"/>
                </a:solidFill>
              </a:rPr>
              <a:t>HAART – </a:t>
            </a:r>
            <a:r>
              <a:rPr lang="cs-CZ" altLang="cs-CZ" sz="1600" dirty="0" err="1">
                <a:solidFill>
                  <a:srgbClr val="0000DC"/>
                </a:solidFill>
              </a:rPr>
              <a:t>highly</a:t>
            </a:r>
            <a:r>
              <a:rPr lang="cs-CZ" altLang="cs-CZ" sz="1600" dirty="0">
                <a:solidFill>
                  <a:srgbClr val="0000DC"/>
                </a:solidFill>
              </a:rPr>
              <a:t> </a:t>
            </a:r>
            <a:r>
              <a:rPr lang="cs-CZ" altLang="cs-CZ" sz="1600" dirty="0" err="1">
                <a:solidFill>
                  <a:srgbClr val="0000DC"/>
                </a:solidFill>
              </a:rPr>
              <a:t>active</a:t>
            </a:r>
            <a:r>
              <a:rPr lang="cs-CZ" altLang="cs-CZ" sz="1600" dirty="0">
                <a:solidFill>
                  <a:srgbClr val="0000DC"/>
                </a:solidFill>
              </a:rPr>
              <a:t> </a:t>
            </a:r>
            <a:r>
              <a:rPr lang="cs-CZ" altLang="cs-CZ" sz="1600" dirty="0" err="1">
                <a:solidFill>
                  <a:srgbClr val="0000DC"/>
                </a:solidFill>
              </a:rPr>
              <a:t>antiretroviral</a:t>
            </a:r>
            <a:r>
              <a:rPr lang="cs-CZ" altLang="cs-CZ" sz="1600" dirty="0">
                <a:solidFill>
                  <a:srgbClr val="0000DC"/>
                </a:solidFill>
              </a:rPr>
              <a:t> </a:t>
            </a:r>
            <a:r>
              <a:rPr lang="cs-CZ" altLang="cs-CZ" sz="1600" dirty="0" err="1">
                <a:solidFill>
                  <a:srgbClr val="0000DC"/>
                </a:solidFill>
              </a:rPr>
              <a:t>therapy</a:t>
            </a:r>
            <a:endParaRPr lang="cs-CZ" altLang="cs-CZ" sz="1600" dirty="0">
              <a:solidFill>
                <a:srgbClr val="0000DC"/>
              </a:solidFill>
            </a:endParaRPr>
          </a:p>
          <a:p>
            <a:r>
              <a:rPr lang="cs-CZ" altLang="cs-CZ" sz="1600" dirty="0">
                <a:solidFill>
                  <a:srgbClr val="0000DC"/>
                </a:solidFill>
              </a:rPr>
              <a:t>v poslední době nahrazena </a:t>
            </a:r>
            <a:r>
              <a:rPr lang="cs-CZ" altLang="cs-CZ" sz="1600" dirty="0" err="1">
                <a:solidFill>
                  <a:srgbClr val="0000DC"/>
                </a:solidFill>
              </a:rPr>
              <a:t>cART</a:t>
            </a:r>
            <a:r>
              <a:rPr lang="cs-CZ" altLang="cs-CZ" sz="1600" dirty="0">
                <a:solidFill>
                  <a:srgbClr val="0000DC"/>
                </a:solidFill>
              </a:rPr>
              <a:t> – </a:t>
            </a:r>
            <a:r>
              <a:rPr lang="cs-CZ" altLang="cs-CZ" sz="1600" dirty="0" err="1">
                <a:solidFill>
                  <a:srgbClr val="0000DC"/>
                </a:solidFill>
              </a:rPr>
              <a:t>combination</a:t>
            </a:r>
            <a:r>
              <a:rPr lang="cs-CZ" altLang="cs-CZ" sz="1600" dirty="0">
                <a:solidFill>
                  <a:srgbClr val="0000DC"/>
                </a:solidFill>
              </a:rPr>
              <a:t> </a:t>
            </a:r>
            <a:r>
              <a:rPr lang="cs-CZ" altLang="cs-CZ" sz="1600" dirty="0" err="1">
                <a:solidFill>
                  <a:srgbClr val="0000DC"/>
                </a:solidFill>
              </a:rPr>
              <a:t>antiretroviral</a:t>
            </a:r>
            <a:r>
              <a:rPr lang="cs-CZ" altLang="cs-CZ" sz="1600" dirty="0">
                <a:solidFill>
                  <a:srgbClr val="0000DC"/>
                </a:solidFill>
              </a:rPr>
              <a:t> </a:t>
            </a:r>
            <a:r>
              <a:rPr lang="cs-CZ" altLang="cs-CZ" sz="1600" dirty="0" err="1">
                <a:solidFill>
                  <a:srgbClr val="0000DC"/>
                </a:solidFill>
              </a:rPr>
              <a:t>therapy</a:t>
            </a:r>
            <a:endParaRPr lang="cs-CZ" altLang="cs-CZ" sz="1600" dirty="0">
              <a:solidFill>
                <a:srgbClr val="0000DC"/>
              </a:solidFill>
            </a:endParaRPr>
          </a:p>
          <a:p>
            <a:r>
              <a:rPr lang="cs-CZ" altLang="cs-CZ" sz="1600" u="sng" dirty="0">
                <a:solidFill>
                  <a:srgbClr val="0000DC"/>
                </a:solidFill>
              </a:rPr>
              <a:t>tj. kombinace 3 </a:t>
            </a:r>
            <a:r>
              <a:rPr lang="cs-CZ" altLang="cs-CZ" sz="1600" u="sng" dirty="0" err="1">
                <a:solidFill>
                  <a:srgbClr val="0000DC"/>
                </a:solidFill>
              </a:rPr>
              <a:t>virostatik</a:t>
            </a:r>
            <a:r>
              <a:rPr lang="cs-CZ" altLang="cs-CZ" sz="1600" u="sng" dirty="0">
                <a:solidFill>
                  <a:srgbClr val="0000DC"/>
                </a:solidFill>
              </a:rPr>
              <a:t> s </a:t>
            </a:r>
            <a:r>
              <a:rPr lang="cs-CZ" altLang="cs-CZ" sz="1600" u="sng" dirty="0" err="1">
                <a:solidFill>
                  <a:srgbClr val="0000DC"/>
                </a:solidFill>
              </a:rPr>
              <a:t>antiretrovirovou</a:t>
            </a:r>
            <a:r>
              <a:rPr lang="cs-CZ" altLang="cs-CZ" sz="1600" u="sng" dirty="0">
                <a:solidFill>
                  <a:srgbClr val="0000DC"/>
                </a:solidFill>
              </a:rPr>
              <a:t> aktivitou nejméně ze dvou různých skupin</a:t>
            </a:r>
          </a:p>
          <a:p>
            <a:r>
              <a:rPr lang="cs-CZ" altLang="cs-CZ" sz="1600" dirty="0">
                <a:solidFill>
                  <a:srgbClr val="0000DC"/>
                </a:solidFill>
              </a:rPr>
              <a:t>Cíl: </a:t>
            </a:r>
            <a:r>
              <a:rPr lang="cs-CZ" altLang="cs-CZ" sz="1600" dirty="0" err="1">
                <a:solidFill>
                  <a:srgbClr val="0000DC"/>
                </a:solidFill>
              </a:rPr>
              <a:t>suprese</a:t>
            </a:r>
            <a:r>
              <a:rPr lang="cs-CZ" altLang="cs-CZ" sz="1600" dirty="0">
                <a:solidFill>
                  <a:srgbClr val="0000DC"/>
                </a:solidFill>
              </a:rPr>
              <a:t> virové replikace a regenerace imunitních funkcí</a:t>
            </a:r>
          </a:p>
          <a:p>
            <a:r>
              <a:rPr lang="cs-CZ" altLang="cs-CZ" sz="1600" dirty="0">
                <a:solidFill>
                  <a:srgbClr val="0000DC"/>
                </a:solidFill>
              </a:rPr>
              <a:t>Dnes HIV/AIDS typickou chronickou chorobou (k dispozici 29 </a:t>
            </a:r>
            <a:r>
              <a:rPr lang="cs-CZ" altLang="cs-CZ" sz="1600" dirty="0" err="1">
                <a:solidFill>
                  <a:srgbClr val="0000DC"/>
                </a:solidFill>
              </a:rPr>
              <a:t>virostatik</a:t>
            </a:r>
            <a:r>
              <a:rPr lang="cs-CZ" altLang="cs-CZ" sz="1600" dirty="0">
                <a:solidFill>
                  <a:srgbClr val="0000DC"/>
                </a:solidFill>
              </a:rPr>
              <a:t>)</a:t>
            </a:r>
          </a:p>
          <a:p>
            <a:r>
              <a:rPr lang="cs-CZ" altLang="cs-CZ" sz="1600" b="1" dirty="0">
                <a:solidFill>
                  <a:srgbClr val="0000DC"/>
                </a:solidFill>
              </a:rPr>
              <a:t>Prof. Holý – objevitel </a:t>
            </a:r>
            <a:r>
              <a:rPr lang="cs-CZ" altLang="cs-CZ" sz="1600" b="1" dirty="0" err="1">
                <a:solidFill>
                  <a:srgbClr val="0000DC"/>
                </a:solidFill>
              </a:rPr>
              <a:t>sloučenín</a:t>
            </a:r>
            <a:r>
              <a:rPr lang="cs-CZ" altLang="cs-CZ" sz="1600" b="1" dirty="0">
                <a:solidFill>
                  <a:srgbClr val="0000DC"/>
                </a:solidFill>
              </a:rPr>
              <a:t> k léčbě HIV (</a:t>
            </a:r>
            <a:r>
              <a:rPr lang="cs-CZ" altLang="cs-CZ" sz="1600" b="1" dirty="0" err="1">
                <a:solidFill>
                  <a:srgbClr val="0000DC"/>
                </a:solidFill>
              </a:rPr>
              <a:t>tenofovir-Viread</a:t>
            </a:r>
            <a:r>
              <a:rPr lang="cs-CZ" altLang="cs-CZ" sz="1600" b="1" dirty="0">
                <a:solidFill>
                  <a:srgbClr val="0000DC"/>
                </a:solidFill>
              </a:rPr>
              <a:t>), </a:t>
            </a:r>
            <a:r>
              <a:rPr lang="cs-CZ" altLang="cs-CZ" sz="1600" b="1" dirty="0" err="1">
                <a:solidFill>
                  <a:srgbClr val="0000DC"/>
                </a:solidFill>
              </a:rPr>
              <a:t>Truvada</a:t>
            </a:r>
            <a:r>
              <a:rPr lang="cs-CZ" altLang="cs-CZ" sz="1600" b="1" dirty="0">
                <a:solidFill>
                  <a:srgbClr val="0000DC"/>
                </a:solidFill>
              </a:rPr>
              <a:t>-i k prevenci</a:t>
            </a:r>
          </a:p>
          <a:p>
            <a:r>
              <a:rPr lang="cs-CZ" altLang="cs-CZ" sz="1600" dirty="0">
                <a:solidFill>
                  <a:srgbClr val="0000DC"/>
                </a:solidFill>
              </a:rPr>
              <a:t>Skupiny </a:t>
            </a:r>
            <a:r>
              <a:rPr lang="cs-CZ" altLang="cs-CZ" sz="1600" dirty="0" err="1">
                <a:solidFill>
                  <a:srgbClr val="0000DC"/>
                </a:solidFill>
              </a:rPr>
              <a:t>virostatik</a:t>
            </a:r>
            <a:endParaRPr lang="cs-CZ" altLang="cs-CZ" sz="1600" dirty="0">
              <a:solidFill>
                <a:srgbClr val="0000DC"/>
              </a:solidFill>
            </a:endParaRPr>
          </a:p>
          <a:p>
            <a:r>
              <a:rPr lang="cs-CZ" altLang="cs-CZ" sz="1600" b="1" u="sng" dirty="0">
                <a:solidFill>
                  <a:srgbClr val="0000DC"/>
                </a:solidFill>
              </a:rPr>
              <a:t>(1) Nukleosidové anebo nukleotidové inhibitory reverzní transkriptázy</a:t>
            </a:r>
            <a:r>
              <a:rPr lang="cs-CZ" altLang="cs-CZ" sz="1600" dirty="0">
                <a:solidFill>
                  <a:srgbClr val="0000DC"/>
                </a:solidFill>
              </a:rPr>
              <a:t> – </a:t>
            </a:r>
            <a:r>
              <a:rPr lang="cs-CZ" altLang="cs-CZ" sz="1600" dirty="0" err="1">
                <a:solidFill>
                  <a:srgbClr val="0000DC"/>
                </a:solidFill>
              </a:rPr>
              <a:t>kompetice</a:t>
            </a:r>
            <a:r>
              <a:rPr lang="cs-CZ" altLang="cs-CZ" sz="1600" dirty="0">
                <a:solidFill>
                  <a:srgbClr val="0000DC"/>
                </a:solidFill>
              </a:rPr>
              <a:t> falešných prekurzorů s fyziologickými nukleosidy (nukleotidy)– inkorporace falešných </a:t>
            </a:r>
            <a:r>
              <a:rPr lang="cs-CZ" altLang="cs-CZ" sz="1600" dirty="0" err="1">
                <a:solidFill>
                  <a:srgbClr val="0000DC"/>
                </a:solidFill>
              </a:rPr>
              <a:t>bazí</a:t>
            </a:r>
            <a:r>
              <a:rPr lang="cs-CZ" altLang="cs-CZ" sz="1600" dirty="0">
                <a:solidFill>
                  <a:srgbClr val="0000DC"/>
                </a:solidFill>
              </a:rPr>
              <a:t> a vznik nefunkční DNA (</a:t>
            </a:r>
            <a:r>
              <a:rPr lang="cs-CZ" altLang="cs-CZ" sz="1600" dirty="0" err="1">
                <a:solidFill>
                  <a:srgbClr val="0000DC"/>
                </a:solidFill>
              </a:rPr>
              <a:t>Viread</a:t>
            </a:r>
            <a:r>
              <a:rPr lang="cs-CZ" altLang="cs-CZ" sz="1600" dirty="0">
                <a:solidFill>
                  <a:srgbClr val="0000DC"/>
                </a:solidFill>
              </a:rPr>
              <a:t>, </a:t>
            </a:r>
            <a:r>
              <a:rPr lang="cs-CZ" altLang="cs-CZ" sz="1600" dirty="0" err="1">
                <a:solidFill>
                  <a:srgbClr val="0000DC"/>
                </a:solidFill>
              </a:rPr>
              <a:t>Truvada</a:t>
            </a:r>
            <a:r>
              <a:rPr lang="cs-CZ" altLang="cs-CZ" sz="1600" dirty="0">
                <a:solidFill>
                  <a:srgbClr val="0000DC"/>
                </a:solidFill>
              </a:rPr>
              <a:t>)</a:t>
            </a:r>
          </a:p>
          <a:p>
            <a:r>
              <a:rPr lang="cs-CZ" altLang="cs-CZ" sz="1600" b="1" u="sng" dirty="0">
                <a:solidFill>
                  <a:srgbClr val="0000DC"/>
                </a:solidFill>
              </a:rPr>
              <a:t>(2) </a:t>
            </a:r>
            <a:r>
              <a:rPr lang="cs-CZ" altLang="cs-CZ" sz="1600" b="1" u="sng" dirty="0" err="1">
                <a:solidFill>
                  <a:srgbClr val="0000DC"/>
                </a:solidFill>
              </a:rPr>
              <a:t>Nenukleosidové</a:t>
            </a:r>
            <a:r>
              <a:rPr lang="cs-CZ" altLang="cs-CZ" sz="1600" b="1" u="sng" dirty="0">
                <a:solidFill>
                  <a:srgbClr val="0000DC"/>
                </a:solidFill>
              </a:rPr>
              <a:t> inhibitory reverzní transkriptázy</a:t>
            </a:r>
            <a:r>
              <a:rPr lang="cs-CZ" altLang="cs-CZ" sz="1600" dirty="0">
                <a:solidFill>
                  <a:srgbClr val="0000DC"/>
                </a:solidFill>
              </a:rPr>
              <a:t> – váží se přímo na RT</a:t>
            </a:r>
          </a:p>
          <a:p>
            <a:r>
              <a:rPr lang="cs-CZ" altLang="cs-CZ" sz="1600" b="1" u="sng" dirty="0">
                <a:solidFill>
                  <a:srgbClr val="0000DC"/>
                </a:solidFill>
              </a:rPr>
              <a:t>(3) </a:t>
            </a:r>
            <a:r>
              <a:rPr lang="cs-CZ" altLang="cs-CZ" sz="1600" b="1" u="sng" dirty="0" err="1">
                <a:solidFill>
                  <a:srgbClr val="0000DC"/>
                </a:solidFill>
              </a:rPr>
              <a:t>Proteázové</a:t>
            </a:r>
            <a:r>
              <a:rPr lang="cs-CZ" altLang="cs-CZ" sz="1600" b="1" u="sng" dirty="0">
                <a:solidFill>
                  <a:srgbClr val="0000DC"/>
                </a:solidFill>
              </a:rPr>
              <a:t> inhibitory</a:t>
            </a:r>
            <a:r>
              <a:rPr lang="cs-CZ" altLang="cs-CZ" sz="1600" dirty="0">
                <a:solidFill>
                  <a:srgbClr val="0000DC"/>
                </a:solidFill>
              </a:rPr>
              <a:t> – zabraňují konečnému zrání virové částice. Proteáza štěpí zbytek </a:t>
            </a:r>
            <a:r>
              <a:rPr lang="cs-CZ" altLang="cs-CZ" sz="1600" dirty="0" err="1">
                <a:solidFill>
                  <a:srgbClr val="0000DC"/>
                </a:solidFill>
              </a:rPr>
              <a:t>polyproteinu</a:t>
            </a:r>
            <a:r>
              <a:rPr lang="cs-CZ" altLang="cs-CZ" sz="1600" dirty="0">
                <a:solidFill>
                  <a:srgbClr val="0000DC"/>
                </a:solidFill>
              </a:rPr>
              <a:t> za vzniku strukturních i replikačních proteinů (RT, </a:t>
            </a:r>
            <a:r>
              <a:rPr lang="cs-CZ" altLang="cs-CZ" sz="1600" dirty="0" err="1">
                <a:solidFill>
                  <a:srgbClr val="0000DC"/>
                </a:solidFill>
              </a:rPr>
              <a:t>integráza</a:t>
            </a:r>
            <a:r>
              <a:rPr lang="cs-CZ" altLang="cs-CZ" sz="1600" dirty="0">
                <a:solidFill>
                  <a:srgbClr val="0000DC"/>
                </a:solidFill>
              </a:rPr>
              <a:t>)</a:t>
            </a:r>
          </a:p>
          <a:p>
            <a:r>
              <a:rPr lang="cs-CZ" altLang="cs-CZ" sz="1600" b="1" u="sng" dirty="0">
                <a:solidFill>
                  <a:srgbClr val="0000DC"/>
                </a:solidFill>
              </a:rPr>
              <a:t>(4) </a:t>
            </a:r>
            <a:r>
              <a:rPr lang="cs-CZ" altLang="cs-CZ" sz="1600" b="1" u="sng" dirty="0" err="1">
                <a:solidFill>
                  <a:srgbClr val="0000DC"/>
                </a:solidFill>
              </a:rPr>
              <a:t>Integrázové</a:t>
            </a:r>
            <a:r>
              <a:rPr lang="cs-CZ" altLang="cs-CZ" sz="1600" b="1" u="sng" dirty="0">
                <a:solidFill>
                  <a:srgbClr val="0000DC"/>
                </a:solidFill>
              </a:rPr>
              <a:t> inhibitory</a:t>
            </a:r>
            <a:r>
              <a:rPr lang="cs-CZ" altLang="cs-CZ" sz="1600" dirty="0">
                <a:solidFill>
                  <a:srgbClr val="0000DC"/>
                </a:solidFill>
              </a:rPr>
              <a:t> - blokuje </a:t>
            </a:r>
            <a:r>
              <a:rPr lang="cs-CZ" altLang="cs-CZ" sz="1600" dirty="0" err="1">
                <a:solidFill>
                  <a:srgbClr val="0000DC"/>
                </a:solidFill>
              </a:rPr>
              <a:t>integrázu</a:t>
            </a:r>
            <a:r>
              <a:rPr lang="cs-CZ" altLang="cs-CZ" sz="1600" dirty="0">
                <a:solidFill>
                  <a:srgbClr val="0000DC"/>
                </a:solidFill>
              </a:rPr>
              <a:t>, která je odpovědná za začlenění virové RNA ve formě DNA do hostitelského genomu</a:t>
            </a:r>
          </a:p>
          <a:p>
            <a:r>
              <a:rPr lang="cs-CZ" altLang="cs-CZ" sz="1600" b="1" u="sng" dirty="0">
                <a:solidFill>
                  <a:srgbClr val="0000DC"/>
                </a:solidFill>
              </a:rPr>
              <a:t>(5) Inhibitory vstupu</a:t>
            </a:r>
            <a:r>
              <a:rPr lang="cs-CZ" altLang="cs-CZ" sz="1600" dirty="0">
                <a:solidFill>
                  <a:srgbClr val="0000DC"/>
                </a:solidFill>
              </a:rPr>
              <a:t> – interakce léčiva před vstupem do buňky</a:t>
            </a:r>
          </a:p>
          <a:p>
            <a:r>
              <a:rPr lang="cs-CZ" altLang="cs-CZ" sz="1600" b="1" u="sng" dirty="0">
                <a:solidFill>
                  <a:srgbClr val="0000DC"/>
                </a:solidFill>
              </a:rPr>
              <a:t>(6) Inhibitory fúze</a:t>
            </a:r>
            <a:r>
              <a:rPr lang="cs-CZ" altLang="cs-CZ" sz="1600" dirty="0">
                <a:solidFill>
                  <a:srgbClr val="0000DC"/>
                </a:solidFill>
              </a:rPr>
              <a:t> – brání fúzi viru s membránou cílové buňky (receptorem CD4)</a:t>
            </a:r>
          </a:p>
          <a:p>
            <a:endParaRPr lang="cs-CZ" altLang="cs-CZ" sz="1600" dirty="0">
              <a:solidFill>
                <a:srgbClr val="0000D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28801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Nadpis 1"/>
          <p:cNvSpPr>
            <a:spLocks noGrp="1" noChangeArrowheads="1"/>
          </p:cNvSpPr>
          <p:nvPr>
            <p:ph type="title"/>
          </p:nvPr>
        </p:nvSpPr>
        <p:spPr>
          <a:xfrm>
            <a:off x="2367094" y="10248"/>
            <a:ext cx="5258499" cy="504896"/>
          </a:xfrm>
          <a:ln>
            <a:solidFill>
              <a:srgbClr val="0000FF"/>
            </a:solidFill>
            <a:miter lim="800000"/>
            <a:headEnd/>
            <a:tailEnd/>
          </a:ln>
        </p:spPr>
        <p:txBody>
          <a:bodyPr/>
          <a:lstStyle/>
          <a:p>
            <a:r>
              <a:rPr lang="cs-CZ" altLang="cs-CZ" sz="3200">
                <a:solidFill>
                  <a:srgbClr val="0000FF"/>
                </a:solidFill>
              </a:rPr>
              <a:t>Infekce vyvolané parvoviry</a:t>
            </a:r>
          </a:p>
        </p:txBody>
      </p:sp>
      <p:sp>
        <p:nvSpPr>
          <p:cNvPr id="26627" name="Zástupný symbol pro obsah 2"/>
          <p:cNvSpPr>
            <a:spLocks noGrp="1" noChangeArrowheads="1"/>
          </p:cNvSpPr>
          <p:nvPr>
            <p:ph idx="1"/>
          </p:nvPr>
        </p:nvSpPr>
        <p:spPr>
          <a:xfrm>
            <a:off x="234892" y="515144"/>
            <a:ext cx="11957108" cy="5827712"/>
          </a:xfrm>
        </p:spPr>
        <p:txBody>
          <a:bodyPr/>
          <a:lstStyle/>
          <a:p>
            <a:pPr>
              <a:buFontTx/>
              <a:buNone/>
            </a:pPr>
            <a:r>
              <a:rPr lang="cs-CZ" altLang="cs-CZ" sz="1400" dirty="0">
                <a:solidFill>
                  <a:srgbClr val="0000DC"/>
                </a:solidFill>
              </a:rPr>
              <a:t>Pro člověka patogenní pouze </a:t>
            </a:r>
            <a:r>
              <a:rPr lang="cs-CZ" altLang="cs-CZ" sz="1400" dirty="0" err="1">
                <a:solidFill>
                  <a:srgbClr val="0000DC"/>
                </a:solidFill>
              </a:rPr>
              <a:t>Parvovirus</a:t>
            </a:r>
            <a:r>
              <a:rPr lang="cs-CZ" altLang="cs-CZ" sz="1400" dirty="0">
                <a:solidFill>
                  <a:srgbClr val="0000DC"/>
                </a:solidFill>
              </a:rPr>
              <a:t> B19 (rod </a:t>
            </a:r>
            <a:r>
              <a:rPr lang="cs-CZ" altLang="cs-CZ" sz="1400" i="1" dirty="0" err="1">
                <a:solidFill>
                  <a:srgbClr val="0000DC"/>
                </a:solidFill>
              </a:rPr>
              <a:t>Erythrovirus</a:t>
            </a:r>
            <a:r>
              <a:rPr lang="cs-CZ" altLang="cs-CZ" sz="1400" dirty="0">
                <a:solidFill>
                  <a:srgbClr val="0000DC"/>
                </a:solidFill>
              </a:rPr>
              <a:t>)</a:t>
            </a:r>
          </a:p>
          <a:p>
            <a:pPr>
              <a:buFontTx/>
              <a:buNone/>
            </a:pPr>
            <a:r>
              <a:rPr lang="cs-CZ" altLang="cs-CZ" sz="1400" dirty="0">
                <a:solidFill>
                  <a:srgbClr val="0000DC"/>
                </a:solidFill>
              </a:rPr>
              <a:t>Onemocnění: pátá nemoc (</a:t>
            </a:r>
            <a:r>
              <a:rPr lang="cs-CZ" altLang="cs-CZ" sz="1400" dirty="0" err="1">
                <a:solidFill>
                  <a:srgbClr val="0000DC"/>
                </a:solidFill>
              </a:rPr>
              <a:t>erythema</a:t>
            </a:r>
            <a:r>
              <a:rPr lang="cs-CZ" altLang="cs-CZ" sz="1400" dirty="0">
                <a:solidFill>
                  <a:srgbClr val="0000DC"/>
                </a:solidFill>
              </a:rPr>
              <a:t> </a:t>
            </a:r>
            <a:r>
              <a:rPr lang="cs-CZ" altLang="cs-CZ" sz="1400" dirty="0" err="1">
                <a:solidFill>
                  <a:srgbClr val="0000DC"/>
                </a:solidFill>
              </a:rPr>
              <a:t>infectiosum</a:t>
            </a:r>
            <a:r>
              <a:rPr lang="cs-CZ" altLang="cs-CZ" sz="1400" dirty="0">
                <a:solidFill>
                  <a:srgbClr val="0000DC"/>
                </a:solidFill>
              </a:rPr>
              <a:t>)</a:t>
            </a:r>
          </a:p>
          <a:p>
            <a:pPr>
              <a:buFontTx/>
              <a:buNone/>
            </a:pPr>
            <a:r>
              <a:rPr lang="cs-CZ" altLang="cs-CZ" sz="1400" dirty="0">
                <a:solidFill>
                  <a:srgbClr val="0000DC"/>
                </a:solidFill>
              </a:rPr>
              <a:t>Epidemiologie: kosmopolitní výskyt, u nás nejvyšší frekvence v zimě a na jaře, výskyt u dětí školního věku, rodinný výskyt, epidemický výskyt v uzavřených kolektivech</a:t>
            </a:r>
          </a:p>
          <a:p>
            <a:pPr>
              <a:buFontTx/>
              <a:buNone/>
            </a:pPr>
            <a:r>
              <a:rPr lang="cs-CZ" altLang="cs-CZ" sz="1400" dirty="0">
                <a:solidFill>
                  <a:srgbClr val="0000DC"/>
                </a:solidFill>
              </a:rPr>
              <a:t>Zdrojem nákazy člověk s </a:t>
            </a:r>
            <a:r>
              <a:rPr lang="cs-CZ" altLang="cs-CZ" sz="1400" dirty="0" err="1">
                <a:solidFill>
                  <a:srgbClr val="0000DC"/>
                </a:solidFill>
              </a:rPr>
              <a:t>inaparentní</a:t>
            </a:r>
            <a:r>
              <a:rPr lang="cs-CZ" altLang="cs-CZ" sz="1400" dirty="0">
                <a:solidFill>
                  <a:srgbClr val="0000DC"/>
                </a:solidFill>
              </a:rPr>
              <a:t> nebo manifestní nákazou</a:t>
            </a:r>
          </a:p>
          <a:p>
            <a:pPr>
              <a:buFontTx/>
              <a:buNone/>
            </a:pPr>
            <a:r>
              <a:rPr lang="cs-CZ" altLang="cs-CZ" sz="1400" dirty="0">
                <a:solidFill>
                  <a:srgbClr val="0000DC"/>
                </a:solidFill>
              </a:rPr>
              <a:t>Přenos: kapénkově, krví a krevními deriváty, </a:t>
            </a:r>
            <a:r>
              <a:rPr lang="cs-CZ" altLang="cs-CZ" sz="1400" b="1" dirty="0">
                <a:solidFill>
                  <a:srgbClr val="0000DC"/>
                </a:solidFill>
              </a:rPr>
              <a:t>vertikálně</a:t>
            </a:r>
          </a:p>
          <a:p>
            <a:pPr>
              <a:buFontTx/>
              <a:buNone/>
            </a:pPr>
            <a:r>
              <a:rPr lang="cs-CZ" altLang="cs-CZ" sz="1400" dirty="0">
                <a:solidFill>
                  <a:srgbClr val="0000DC"/>
                </a:solidFill>
              </a:rPr>
              <a:t>Inkubační doba: 10-18 dnů</a:t>
            </a:r>
          </a:p>
          <a:p>
            <a:pPr>
              <a:buFontTx/>
              <a:buNone/>
            </a:pPr>
            <a:r>
              <a:rPr lang="cs-CZ" altLang="cs-CZ" sz="1400" dirty="0">
                <a:solidFill>
                  <a:srgbClr val="0000DC"/>
                </a:solidFill>
              </a:rPr>
              <a:t>Etiopatogeneze: vstupní brána dýchací cesty, napadá prekurzory  erytrocytů v kostní dřeni (útlum dozrávání erytrocytů), virus proniká do kůže a kloubů</a:t>
            </a:r>
          </a:p>
          <a:p>
            <a:pPr>
              <a:buFontTx/>
              <a:buNone/>
            </a:pPr>
            <a:r>
              <a:rPr lang="cs-CZ" altLang="cs-CZ" sz="1400" dirty="0">
                <a:solidFill>
                  <a:srgbClr val="0000DC"/>
                </a:solidFill>
              </a:rPr>
              <a:t>Intrauterinní infekce: závažná anémie plodu, hydrops (riziko zejména v první polovině těhotenství)</a:t>
            </a:r>
          </a:p>
          <a:p>
            <a:pPr>
              <a:buFontTx/>
              <a:buNone/>
            </a:pPr>
            <a:r>
              <a:rPr lang="cs-CZ" altLang="cs-CZ" sz="1400" dirty="0">
                <a:solidFill>
                  <a:srgbClr val="0000DC"/>
                </a:solidFill>
              </a:rPr>
              <a:t>Klinický obraz: </a:t>
            </a:r>
            <a:r>
              <a:rPr lang="cs-CZ" altLang="cs-CZ" sz="1400" dirty="0" err="1">
                <a:solidFill>
                  <a:srgbClr val="0000DC"/>
                </a:solidFill>
              </a:rPr>
              <a:t>exantém</a:t>
            </a:r>
            <a:r>
              <a:rPr lang="cs-CZ" altLang="cs-CZ" sz="1400" dirty="0">
                <a:solidFill>
                  <a:srgbClr val="0000DC"/>
                </a:solidFill>
              </a:rPr>
              <a:t> na tvářích, později i na trupu a zevních stranách končetin, někdy na dlaních a </a:t>
            </a:r>
            <a:r>
              <a:rPr lang="cs-CZ" altLang="cs-CZ" sz="1400" dirty="0" err="1">
                <a:solidFill>
                  <a:srgbClr val="0000DC"/>
                </a:solidFill>
              </a:rPr>
              <a:t>ploskách</a:t>
            </a:r>
            <a:r>
              <a:rPr lang="cs-CZ" altLang="cs-CZ" sz="1400" dirty="0">
                <a:solidFill>
                  <a:srgbClr val="0000DC"/>
                </a:solidFill>
              </a:rPr>
              <a:t> nohou, proměnlivost intenzity </a:t>
            </a:r>
            <a:r>
              <a:rPr lang="cs-CZ" altLang="cs-CZ" sz="1400" dirty="0" err="1">
                <a:solidFill>
                  <a:srgbClr val="0000DC"/>
                </a:solidFill>
              </a:rPr>
              <a:t>exantému</a:t>
            </a:r>
            <a:r>
              <a:rPr lang="cs-CZ" altLang="cs-CZ" sz="1400" dirty="0">
                <a:solidFill>
                  <a:srgbClr val="0000DC"/>
                </a:solidFill>
              </a:rPr>
              <a:t> dle zevních podmínek (teplo, chlad), lymfadenopatie, </a:t>
            </a:r>
            <a:r>
              <a:rPr lang="cs-CZ" altLang="cs-CZ" sz="1400" dirty="0" err="1">
                <a:solidFill>
                  <a:srgbClr val="0000DC"/>
                </a:solidFill>
              </a:rPr>
              <a:t>polyartritida</a:t>
            </a:r>
            <a:endParaRPr lang="cs-CZ" altLang="cs-CZ" sz="1400" dirty="0">
              <a:solidFill>
                <a:srgbClr val="0000DC"/>
              </a:solidFill>
            </a:endParaRPr>
          </a:p>
          <a:p>
            <a:pPr>
              <a:buFontTx/>
              <a:buNone/>
            </a:pPr>
            <a:r>
              <a:rPr lang="cs-CZ" altLang="cs-CZ" sz="1400" dirty="0">
                <a:solidFill>
                  <a:srgbClr val="0000DC"/>
                </a:solidFill>
              </a:rPr>
              <a:t>Komplikace: artritida, myokarditida, hepatitida, trombocytopenie, neuropatie, encefalopatie</a:t>
            </a:r>
          </a:p>
          <a:p>
            <a:pPr>
              <a:buFontTx/>
              <a:buNone/>
            </a:pPr>
            <a:r>
              <a:rPr lang="cs-CZ" altLang="cs-CZ" sz="1400" dirty="0">
                <a:solidFill>
                  <a:srgbClr val="0000DC"/>
                </a:solidFill>
              </a:rPr>
              <a:t>U </a:t>
            </a:r>
            <a:r>
              <a:rPr lang="cs-CZ" altLang="cs-CZ" sz="1400" dirty="0" err="1">
                <a:solidFill>
                  <a:srgbClr val="0000DC"/>
                </a:solidFill>
              </a:rPr>
              <a:t>imunosuprimovaných</a:t>
            </a:r>
            <a:r>
              <a:rPr lang="cs-CZ" altLang="cs-CZ" sz="1400" dirty="0">
                <a:solidFill>
                  <a:srgbClr val="0000DC"/>
                </a:solidFill>
              </a:rPr>
              <a:t> aplazie (útlum) funkce kostní dřeně</a:t>
            </a:r>
          </a:p>
          <a:p>
            <a:pPr>
              <a:buFontTx/>
              <a:buNone/>
            </a:pPr>
            <a:r>
              <a:rPr lang="cs-CZ" altLang="cs-CZ" sz="1400" dirty="0">
                <a:solidFill>
                  <a:srgbClr val="0000DC"/>
                </a:solidFill>
              </a:rPr>
              <a:t>Diagnostika: </a:t>
            </a:r>
            <a:r>
              <a:rPr lang="cs-CZ" altLang="cs-CZ" sz="1400" dirty="0" err="1">
                <a:solidFill>
                  <a:srgbClr val="0000DC"/>
                </a:solidFill>
              </a:rPr>
              <a:t>IgM</a:t>
            </a:r>
            <a:r>
              <a:rPr lang="cs-CZ" altLang="cs-CZ" sz="1400" dirty="0">
                <a:solidFill>
                  <a:srgbClr val="0000DC"/>
                </a:solidFill>
              </a:rPr>
              <a:t>, izolace viru, PCR Léčba: symptomatická, při aplastické krizi krevní transfúze, u osob s imunodeficitem indikovány imunoglobuliny </a:t>
            </a:r>
          </a:p>
        </p:txBody>
      </p:sp>
    </p:spTree>
    <p:extLst>
      <p:ext uri="{BB962C8B-B14F-4D97-AF65-F5344CB8AC3E}">
        <p14:creationId xmlns:p14="http://schemas.microsoft.com/office/powerpoint/2010/main" val="213773084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Nadpis 1"/>
          <p:cNvSpPr>
            <a:spLocks noGrp="1" noChangeArrowheads="1"/>
          </p:cNvSpPr>
          <p:nvPr>
            <p:ph type="title"/>
          </p:nvPr>
        </p:nvSpPr>
        <p:spPr>
          <a:xfrm>
            <a:off x="1981200" y="257175"/>
            <a:ext cx="5367556" cy="564946"/>
          </a:xfrm>
          <a:ln>
            <a:solidFill>
              <a:srgbClr val="0000FF"/>
            </a:solidFill>
            <a:miter lim="800000"/>
            <a:headEnd/>
            <a:tailEnd/>
          </a:ln>
        </p:spPr>
        <p:txBody>
          <a:bodyPr/>
          <a:lstStyle/>
          <a:p>
            <a:r>
              <a:rPr lang="cs-CZ" altLang="cs-CZ">
                <a:solidFill>
                  <a:srgbClr val="0000FF"/>
                </a:solidFill>
              </a:rPr>
              <a:t>Erythema infectiosum</a:t>
            </a:r>
          </a:p>
        </p:txBody>
      </p:sp>
      <p:pic>
        <p:nvPicPr>
          <p:cNvPr id="2765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8164" y="1268413"/>
            <a:ext cx="3557587" cy="2665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2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74825" y="4246563"/>
            <a:ext cx="4465638" cy="24558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551565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>
            <a:extLst>
              <a:ext uri="{FF2B5EF4-FFF2-40B4-BE49-F238E27FC236}">
                <a16:creationId xmlns:a16="http://schemas.microsoft.com/office/drawing/2014/main" id="{0D22EE43-5F45-48D6-8C7D-E35F58454B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518" y="1284455"/>
            <a:ext cx="9182510" cy="5353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7" name="Obdélník 1">
            <a:extLst>
              <a:ext uri="{FF2B5EF4-FFF2-40B4-BE49-F238E27FC236}">
                <a16:creationId xmlns:a16="http://schemas.microsoft.com/office/drawing/2014/main" id="{740A7212-0DFE-4E97-A3A3-D9D3E75DC3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31056" y="496480"/>
            <a:ext cx="8315325" cy="460375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cs-CZ" sz="2400">
                <a:solidFill>
                  <a:schemeClr val="tx2"/>
                </a:solidFill>
              </a:rPr>
              <a:t>Virová hepatitida C a akutní hepatitida B v </a:t>
            </a:r>
            <a:r>
              <a:rPr lang="cs-CZ" altLang="cs-CZ" sz="2400">
                <a:solidFill>
                  <a:schemeClr val="tx2"/>
                </a:solidFill>
              </a:rPr>
              <a:t>Č</a:t>
            </a:r>
            <a:r>
              <a:rPr lang="pt-BR" altLang="cs-CZ" sz="2400">
                <a:solidFill>
                  <a:schemeClr val="tx2"/>
                </a:solidFill>
              </a:rPr>
              <a:t>R 1994–2013</a:t>
            </a:r>
            <a:endParaRPr lang="cs-CZ" altLang="cs-CZ" sz="2400">
              <a:solidFill>
                <a:schemeClr val="tx2"/>
              </a:solidFill>
            </a:endParaRPr>
          </a:p>
        </p:txBody>
      </p:sp>
      <p:sp>
        <p:nvSpPr>
          <p:cNvPr id="52228" name="TextovéPole 3">
            <a:extLst>
              <a:ext uri="{FF2B5EF4-FFF2-40B4-BE49-F238E27FC236}">
                <a16:creationId xmlns:a16="http://schemas.microsoft.com/office/drawing/2014/main" id="{72B5F8D1-675C-47F4-96A1-99414FAD78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03607" y="6330950"/>
            <a:ext cx="10080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/>
              <a:t>EPIDAT</a:t>
            </a:r>
          </a:p>
        </p:txBody>
      </p:sp>
    </p:spTree>
    <p:extLst>
      <p:ext uri="{BB962C8B-B14F-4D97-AF65-F5344CB8AC3E}">
        <p14:creationId xmlns:p14="http://schemas.microsoft.com/office/powerpoint/2010/main" val="17837864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Nadpis 1">
            <a:extLst>
              <a:ext uri="{FF2B5EF4-FFF2-40B4-BE49-F238E27FC236}">
                <a16:creationId xmlns:a16="http://schemas.microsoft.com/office/drawing/2014/main" id="{B84F5323-7892-4F06-B300-AC2F1B2EEE7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3413" y="298449"/>
            <a:ext cx="4104007" cy="501649"/>
          </a:xfrm>
          <a:ln>
            <a:solidFill>
              <a:srgbClr val="0000FF"/>
            </a:solidFill>
            <a:miter lim="800000"/>
            <a:headEnd/>
            <a:tailEnd/>
          </a:ln>
        </p:spPr>
        <p:txBody>
          <a:bodyPr>
            <a:normAutofit fontScale="90000"/>
          </a:bodyPr>
          <a:lstStyle/>
          <a:p>
            <a:pPr eaLnBrk="1" hangingPunct="1"/>
            <a:r>
              <a:rPr lang="cs-CZ" altLang="cs-CZ" sz="3200">
                <a:solidFill>
                  <a:srgbClr val="0000FF"/>
                </a:solidFill>
              </a:rPr>
              <a:t>Čel: </a:t>
            </a:r>
            <a:r>
              <a:rPr lang="cs-CZ" altLang="cs-CZ" sz="3200" i="1">
                <a:solidFill>
                  <a:srgbClr val="0000FF"/>
                </a:solidFill>
              </a:rPr>
              <a:t>Hepadnaviridae</a:t>
            </a:r>
          </a:p>
        </p:txBody>
      </p:sp>
      <p:sp>
        <p:nvSpPr>
          <p:cNvPr id="111619" name="Zástupný symbol pro obsah 2">
            <a:extLst>
              <a:ext uri="{FF2B5EF4-FFF2-40B4-BE49-F238E27FC236}">
                <a16:creationId xmlns:a16="http://schemas.microsoft.com/office/drawing/2014/main" id="{89EEC4E7-94C8-4249-A185-2AC6D1A42DA6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85225" y="908051"/>
            <a:ext cx="11425805" cy="5400675"/>
          </a:xfrm>
        </p:spPr>
        <p:txBody>
          <a:bodyPr/>
          <a:lstStyle/>
          <a:p>
            <a:pPr eaLnBrk="1" hangingPunct="1"/>
            <a:r>
              <a:rPr lang="cs-CZ" altLang="cs-CZ" sz="1600" dirty="0">
                <a:solidFill>
                  <a:srgbClr val="0000DC"/>
                </a:solidFill>
              </a:rPr>
              <a:t>hostitelé: člověk, opice, ptáci (kachny, volavky), netopýři (Hepatitis B-</a:t>
            </a:r>
            <a:r>
              <a:rPr lang="cs-CZ" altLang="cs-CZ" sz="1600" dirty="0" err="1">
                <a:solidFill>
                  <a:srgbClr val="0000DC"/>
                </a:solidFill>
              </a:rPr>
              <a:t>like</a:t>
            </a:r>
            <a:r>
              <a:rPr lang="cs-CZ" altLang="cs-CZ" sz="1600" dirty="0">
                <a:solidFill>
                  <a:srgbClr val="0000DC"/>
                </a:solidFill>
              </a:rPr>
              <a:t>)</a:t>
            </a:r>
          </a:p>
          <a:p>
            <a:pPr eaLnBrk="1" hangingPunct="1"/>
            <a:r>
              <a:rPr lang="cs-CZ" altLang="cs-CZ" sz="1600" dirty="0">
                <a:solidFill>
                  <a:srgbClr val="0000DC"/>
                </a:solidFill>
              </a:rPr>
              <a:t>350 mil. lidí infikováno HBV celosvětově (nejvíce Asie a Afrika), asi 0,5 mil. lidí ročně zemře v souvislosti s HBV</a:t>
            </a:r>
          </a:p>
          <a:p>
            <a:pPr eaLnBrk="1" hangingPunct="1"/>
            <a:r>
              <a:rPr lang="cs-CZ" altLang="cs-CZ" sz="1600" dirty="0">
                <a:solidFill>
                  <a:srgbClr val="0000DC"/>
                </a:solidFill>
              </a:rPr>
              <a:t>tropizmus: </a:t>
            </a:r>
            <a:r>
              <a:rPr lang="cs-CZ" altLang="cs-CZ" sz="1600" dirty="0" err="1">
                <a:solidFill>
                  <a:srgbClr val="0000DC"/>
                </a:solidFill>
              </a:rPr>
              <a:t>hepatocyty</a:t>
            </a:r>
            <a:r>
              <a:rPr lang="cs-CZ" altLang="cs-CZ" sz="1600" dirty="0">
                <a:solidFill>
                  <a:srgbClr val="0000DC"/>
                </a:solidFill>
              </a:rPr>
              <a:t> (vysvětlení: některé transkripční faktory zde přítomny)</a:t>
            </a:r>
          </a:p>
          <a:p>
            <a:pPr eaLnBrk="1" hangingPunct="1"/>
            <a:r>
              <a:rPr lang="cs-CZ" altLang="cs-CZ" sz="1600" dirty="0">
                <a:solidFill>
                  <a:srgbClr val="0000DC"/>
                </a:solidFill>
              </a:rPr>
              <a:t>bun. receptory: neznámé (patrně polymerní </a:t>
            </a:r>
            <a:r>
              <a:rPr lang="cs-CZ" altLang="cs-CZ" sz="1600" dirty="0" err="1">
                <a:solidFill>
                  <a:srgbClr val="0000DC"/>
                </a:solidFill>
              </a:rPr>
              <a:t>IgA</a:t>
            </a:r>
            <a:r>
              <a:rPr lang="cs-CZ" altLang="cs-CZ" sz="1600" dirty="0">
                <a:solidFill>
                  <a:srgbClr val="0000DC"/>
                </a:solidFill>
              </a:rPr>
              <a:t> nebo </a:t>
            </a:r>
            <a:r>
              <a:rPr lang="cs-CZ" altLang="cs-CZ" sz="1600" dirty="0" err="1">
                <a:solidFill>
                  <a:srgbClr val="0000DC"/>
                </a:solidFill>
              </a:rPr>
              <a:t>annexin</a:t>
            </a:r>
            <a:r>
              <a:rPr lang="cs-CZ" altLang="cs-CZ" sz="1600" dirty="0">
                <a:solidFill>
                  <a:srgbClr val="0000DC"/>
                </a:solidFill>
              </a:rPr>
              <a:t> V)</a:t>
            </a:r>
          </a:p>
          <a:p>
            <a:pPr eaLnBrk="1" hangingPunct="1"/>
            <a:r>
              <a:rPr lang="cs-CZ" altLang="cs-CZ" sz="1600" dirty="0">
                <a:solidFill>
                  <a:srgbClr val="0000DC"/>
                </a:solidFill>
              </a:rPr>
              <a:t>onemocnění: hepatitida B, cirhóza jater, </a:t>
            </a:r>
            <a:r>
              <a:rPr lang="cs-CZ" altLang="cs-CZ" sz="1600" dirty="0" err="1">
                <a:solidFill>
                  <a:srgbClr val="0000DC"/>
                </a:solidFill>
              </a:rPr>
              <a:t>hepatokarcinom</a:t>
            </a:r>
            <a:endParaRPr lang="cs-CZ" altLang="cs-CZ" sz="1600" dirty="0">
              <a:solidFill>
                <a:srgbClr val="0000DC"/>
              </a:solidFill>
            </a:endParaRPr>
          </a:p>
          <a:p>
            <a:pPr eaLnBrk="1" hangingPunct="1"/>
            <a:r>
              <a:rPr lang="cs-CZ" altLang="cs-CZ" sz="1600" dirty="0" err="1">
                <a:solidFill>
                  <a:srgbClr val="0000DC"/>
                </a:solidFill>
              </a:rPr>
              <a:t>dsDNA</a:t>
            </a:r>
            <a:r>
              <a:rPr lang="cs-CZ" altLang="cs-CZ" sz="1600" dirty="0">
                <a:solidFill>
                  <a:srgbClr val="0000DC"/>
                </a:solidFill>
              </a:rPr>
              <a:t> (jeden řetězec nekompletní), obalené, sférické, velikost 42 </a:t>
            </a:r>
            <a:r>
              <a:rPr lang="cs-CZ" altLang="cs-CZ" sz="1600" dirty="0" err="1">
                <a:solidFill>
                  <a:srgbClr val="0000DC"/>
                </a:solidFill>
              </a:rPr>
              <a:t>nm</a:t>
            </a:r>
            <a:r>
              <a:rPr lang="cs-CZ" altLang="cs-CZ" sz="1600" dirty="0">
                <a:solidFill>
                  <a:srgbClr val="0000DC"/>
                </a:solidFill>
              </a:rPr>
              <a:t> </a:t>
            </a:r>
          </a:p>
          <a:p>
            <a:pPr eaLnBrk="1" hangingPunct="1"/>
            <a:r>
              <a:rPr lang="cs-CZ" altLang="cs-CZ" sz="1600" dirty="0">
                <a:solidFill>
                  <a:srgbClr val="0000DC"/>
                </a:solidFill>
              </a:rPr>
              <a:t>cirkulární genom: 3,2 </a:t>
            </a:r>
            <a:r>
              <a:rPr lang="cs-CZ" altLang="cs-CZ" sz="1600" dirty="0" err="1">
                <a:solidFill>
                  <a:srgbClr val="0000DC"/>
                </a:solidFill>
              </a:rPr>
              <a:t>kb</a:t>
            </a:r>
            <a:r>
              <a:rPr lang="cs-CZ" altLang="cs-CZ" sz="1600" dirty="0">
                <a:solidFill>
                  <a:srgbClr val="0000DC"/>
                </a:solidFill>
              </a:rPr>
              <a:t> (velmi malý), kóduje 7 proteinů (efektivní replikace)</a:t>
            </a:r>
          </a:p>
          <a:p>
            <a:pPr eaLnBrk="1" hangingPunct="1"/>
            <a:r>
              <a:rPr lang="cs-CZ" altLang="cs-CZ" sz="2000" dirty="0">
                <a:solidFill>
                  <a:srgbClr val="0000DC"/>
                </a:solidFill>
              </a:rPr>
              <a:t>mají vlastní enzym DNA polymerázu s funkcí reverzní transkriptázy</a:t>
            </a:r>
          </a:p>
          <a:p>
            <a:pPr eaLnBrk="1" hangingPunct="1"/>
            <a:r>
              <a:rPr lang="cs-CZ" altLang="cs-CZ" sz="1800" dirty="0">
                <a:solidFill>
                  <a:srgbClr val="0000DC"/>
                </a:solidFill>
              </a:rPr>
              <a:t>DNA genom se replikuje přes RNA intermediát</a:t>
            </a:r>
          </a:p>
          <a:p>
            <a:pPr eaLnBrk="1" hangingPunct="1"/>
            <a:r>
              <a:rPr lang="cs-CZ" altLang="cs-CZ" sz="1600" dirty="0">
                <a:solidFill>
                  <a:srgbClr val="0000DC"/>
                </a:solidFill>
              </a:rPr>
              <a:t>obal obsahuje tři glykoproteiny (S, M ,L) - tvoří povrchový </a:t>
            </a:r>
            <a:r>
              <a:rPr lang="cs-CZ" altLang="cs-CZ" sz="1600" dirty="0" err="1">
                <a:solidFill>
                  <a:srgbClr val="0000DC"/>
                </a:solidFill>
              </a:rPr>
              <a:t>HBsAg</a:t>
            </a:r>
            <a:r>
              <a:rPr lang="cs-CZ" altLang="cs-CZ" sz="1600" dirty="0">
                <a:solidFill>
                  <a:srgbClr val="0000DC"/>
                </a:solidFill>
              </a:rPr>
              <a:t> ('australský antigen')</a:t>
            </a:r>
          </a:p>
          <a:p>
            <a:pPr eaLnBrk="1" hangingPunct="1"/>
            <a:r>
              <a:rPr lang="cs-CZ" altLang="cs-CZ" sz="1600" dirty="0">
                <a:solidFill>
                  <a:srgbClr val="0000DC"/>
                </a:solidFill>
              </a:rPr>
              <a:t>lidské </a:t>
            </a:r>
            <a:r>
              <a:rPr lang="cs-CZ" altLang="cs-CZ" sz="1600" dirty="0" err="1">
                <a:solidFill>
                  <a:srgbClr val="0000DC"/>
                </a:solidFill>
              </a:rPr>
              <a:t>hepatocyty</a:t>
            </a:r>
            <a:r>
              <a:rPr lang="cs-CZ" altLang="cs-CZ" sz="1600" dirty="0">
                <a:solidFill>
                  <a:srgbClr val="0000DC"/>
                </a:solidFill>
              </a:rPr>
              <a:t> nejsou obvykle ihned zlikvidovány virem, ale přežívají i několik měsíců včetně neinfekčních partikulí – není vidět cytopatický efekt na </a:t>
            </a:r>
            <a:r>
              <a:rPr lang="cs-CZ" altLang="cs-CZ" sz="1600" dirty="0" err="1">
                <a:solidFill>
                  <a:srgbClr val="0000DC"/>
                </a:solidFill>
              </a:rPr>
              <a:t>inf</a:t>
            </a:r>
            <a:r>
              <a:rPr lang="cs-CZ" altLang="cs-CZ" sz="1600" dirty="0">
                <a:solidFill>
                  <a:srgbClr val="0000DC"/>
                </a:solidFill>
              </a:rPr>
              <a:t>. buňkách</a:t>
            </a:r>
          </a:p>
        </p:txBody>
      </p:sp>
      <p:pic>
        <p:nvPicPr>
          <p:cNvPr id="111620" name="Picture 4">
            <a:extLst>
              <a:ext uri="{FF2B5EF4-FFF2-40B4-BE49-F238E27FC236}">
                <a16:creationId xmlns:a16="http://schemas.microsoft.com/office/drawing/2014/main" id="{5CAC0B16-B132-4FD9-891F-4F7E638C84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3438" y="2935070"/>
            <a:ext cx="3843337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515520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Nadpis 1">
            <a:extLst>
              <a:ext uri="{FF2B5EF4-FFF2-40B4-BE49-F238E27FC236}">
                <a16:creationId xmlns:a16="http://schemas.microsoft.com/office/drawing/2014/main" id="{085E15DE-022A-4477-BE93-03DB6675F12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191939" y="186531"/>
            <a:ext cx="4559489" cy="576262"/>
          </a:xfrm>
          <a:ln>
            <a:solidFill>
              <a:srgbClr val="0000FF"/>
            </a:solidFill>
            <a:miter lim="800000"/>
            <a:headEnd/>
            <a:tailEnd/>
          </a:ln>
        </p:spPr>
        <p:txBody>
          <a:bodyPr>
            <a:normAutofit/>
          </a:bodyPr>
          <a:lstStyle/>
          <a:p>
            <a:r>
              <a:rPr lang="cs-CZ" altLang="cs-CZ">
                <a:solidFill>
                  <a:srgbClr val="0000FF"/>
                </a:solidFill>
              </a:rPr>
              <a:t>Neinfekční částice</a:t>
            </a:r>
          </a:p>
        </p:txBody>
      </p:sp>
      <p:sp>
        <p:nvSpPr>
          <p:cNvPr id="113667" name="Zástupný symbol pro obsah 2">
            <a:extLst>
              <a:ext uri="{FF2B5EF4-FFF2-40B4-BE49-F238E27FC236}">
                <a16:creationId xmlns:a16="http://schemas.microsoft.com/office/drawing/2014/main" id="{5040F964-54F2-47FB-B771-29F46A1B9AC8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28506" y="1049338"/>
            <a:ext cx="10939244" cy="5334000"/>
          </a:xfrm>
        </p:spPr>
        <p:txBody>
          <a:bodyPr/>
          <a:lstStyle/>
          <a:p>
            <a:r>
              <a:rPr lang="cs-CZ" altLang="cs-CZ" sz="1600" dirty="0">
                <a:solidFill>
                  <a:srgbClr val="0000DC"/>
                </a:solidFill>
              </a:rPr>
              <a:t>přítomnost neinfekčních částic, které se uvolňují z </a:t>
            </a:r>
            <a:r>
              <a:rPr lang="cs-CZ" altLang="cs-CZ" sz="1600" dirty="0" err="1">
                <a:solidFill>
                  <a:srgbClr val="0000DC"/>
                </a:solidFill>
              </a:rPr>
              <a:t>hepatocytů</a:t>
            </a:r>
            <a:endParaRPr lang="cs-CZ" altLang="cs-CZ" sz="1600" dirty="0">
              <a:solidFill>
                <a:srgbClr val="0000DC"/>
              </a:solidFill>
            </a:endParaRPr>
          </a:p>
          <a:p>
            <a:r>
              <a:rPr lang="cs-CZ" altLang="cs-CZ" sz="1600" dirty="0">
                <a:solidFill>
                  <a:srgbClr val="0000DC"/>
                </a:solidFill>
              </a:rPr>
              <a:t>částice obsahují lipidový a obalový protein, ale neobsahují </a:t>
            </a:r>
            <a:r>
              <a:rPr lang="cs-CZ" altLang="cs-CZ" sz="1600" dirty="0" err="1">
                <a:solidFill>
                  <a:srgbClr val="0000DC"/>
                </a:solidFill>
              </a:rPr>
              <a:t>nukleokapsid</a:t>
            </a:r>
            <a:endParaRPr lang="cs-CZ" altLang="cs-CZ" sz="1600" dirty="0">
              <a:solidFill>
                <a:srgbClr val="0000DC"/>
              </a:solidFill>
            </a:endParaRPr>
          </a:p>
          <a:p>
            <a:r>
              <a:rPr lang="cs-CZ" altLang="cs-CZ" sz="1600" dirty="0">
                <a:solidFill>
                  <a:srgbClr val="0000DC"/>
                </a:solidFill>
              </a:rPr>
              <a:t>tvar </a:t>
            </a:r>
            <a:r>
              <a:rPr lang="cs-CZ" altLang="cs-CZ" sz="1600" dirty="0" err="1">
                <a:solidFill>
                  <a:srgbClr val="0000DC"/>
                </a:solidFill>
              </a:rPr>
              <a:t>filamentární</a:t>
            </a:r>
            <a:r>
              <a:rPr lang="cs-CZ" altLang="cs-CZ" sz="1600" dirty="0">
                <a:solidFill>
                  <a:srgbClr val="0000DC"/>
                </a:solidFill>
              </a:rPr>
              <a:t> nebo sférický</a:t>
            </a:r>
          </a:p>
          <a:p>
            <a:r>
              <a:rPr lang="cs-CZ" altLang="cs-CZ" sz="1600" dirty="0">
                <a:solidFill>
                  <a:srgbClr val="0000DC"/>
                </a:solidFill>
              </a:rPr>
              <a:t>průměr 22nm, délka až 200nm</a:t>
            </a:r>
          </a:p>
          <a:p>
            <a:r>
              <a:rPr lang="cs-CZ" altLang="cs-CZ" sz="1600" dirty="0">
                <a:solidFill>
                  <a:srgbClr val="0000DC"/>
                </a:solidFill>
              </a:rPr>
              <a:t>přítomny hlavně v krvi, méně v játrech</a:t>
            </a:r>
          </a:p>
          <a:p>
            <a:r>
              <a:rPr lang="cs-CZ" altLang="cs-CZ" sz="1600" dirty="0">
                <a:solidFill>
                  <a:srgbClr val="0000DC"/>
                </a:solidFill>
              </a:rPr>
              <a:t>neinfekční částice počtem převyšují částice infekční</a:t>
            </a:r>
          </a:p>
          <a:p>
            <a:r>
              <a:rPr lang="cs-CZ" altLang="cs-CZ" sz="1600" dirty="0">
                <a:solidFill>
                  <a:srgbClr val="0000DC"/>
                </a:solidFill>
              </a:rPr>
              <a:t>důvod pro nadprodukci neinfekčních partikulí – zřejmě lákadlo (vějička) pro imunitní systém, ochrana infekčních částic</a:t>
            </a:r>
          </a:p>
        </p:txBody>
      </p:sp>
      <p:pic>
        <p:nvPicPr>
          <p:cNvPr id="113668" name="Picture 2" descr="C:\Users\rudolf\Pictures\Moje naskenované obrázky\2015-03 (březen)\skenování0024.jpg">
            <a:extLst>
              <a:ext uri="{FF2B5EF4-FFF2-40B4-BE49-F238E27FC236}">
                <a16:creationId xmlns:a16="http://schemas.microsoft.com/office/drawing/2014/main" id="{D1FFA3C2-DFA9-4C81-B757-E03B6E0533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29" t="12447" r="25349" b="62788"/>
          <a:stretch>
            <a:fillRect/>
          </a:stretch>
        </p:blipFill>
        <p:spPr bwMode="auto">
          <a:xfrm>
            <a:off x="528506" y="4191000"/>
            <a:ext cx="3579812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669" name="Picture 3" descr="C:\Users\rudolf\Pictures\Moje naskenované obrázky\2015-03 (březen)\skenování0025.jpg">
            <a:extLst>
              <a:ext uri="{FF2B5EF4-FFF2-40B4-BE49-F238E27FC236}">
                <a16:creationId xmlns:a16="http://schemas.microsoft.com/office/drawing/2014/main" id="{60F68838-485F-4305-A2DA-AE7ADFF8DB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36" t="9538" r="22093" b="61833"/>
          <a:stretch>
            <a:fillRect/>
          </a:stretch>
        </p:blipFill>
        <p:spPr bwMode="auto">
          <a:xfrm>
            <a:off x="7088696" y="4366320"/>
            <a:ext cx="3315669" cy="2420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3670" name="TextovéPole 1">
            <a:extLst>
              <a:ext uri="{FF2B5EF4-FFF2-40B4-BE49-F238E27FC236}">
                <a16:creationId xmlns:a16="http://schemas.microsoft.com/office/drawing/2014/main" id="{D3D90B5C-A804-4F54-B50C-605F3AB1D8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36697" y="6466681"/>
            <a:ext cx="25193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400"/>
              <a:t>Carter and Saunders, 2013</a:t>
            </a:r>
          </a:p>
        </p:txBody>
      </p:sp>
    </p:spTree>
    <p:extLst>
      <p:ext uri="{BB962C8B-B14F-4D97-AF65-F5344CB8AC3E}">
        <p14:creationId xmlns:p14="http://schemas.microsoft.com/office/powerpoint/2010/main" val="9000699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Nadpis 1">
            <a:extLst>
              <a:ext uri="{FF2B5EF4-FFF2-40B4-BE49-F238E27FC236}">
                <a16:creationId xmlns:a16="http://schemas.microsoft.com/office/drawing/2014/main" id="{7B530639-BC26-41C0-920D-B3353D43F96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19288" y="115888"/>
            <a:ext cx="6855596" cy="521675"/>
          </a:xfrm>
          <a:ln>
            <a:solidFill>
              <a:srgbClr val="0000FF"/>
            </a:solidFill>
            <a:miter lim="800000"/>
            <a:headEnd/>
            <a:tailEnd/>
          </a:ln>
        </p:spPr>
        <p:txBody>
          <a:bodyPr>
            <a:normAutofit fontScale="90000"/>
          </a:bodyPr>
          <a:lstStyle/>
          <a:p>
            <a:pPr eaLnBrk="1" hangingPunct="1"/>
            <a:r>
              <a:rPr lang="cs-CZ" altLang="cs-CZ" sz="3200" dirty="0">
                <a:solidFill>
                  <a:srgbClr val="0000FF"/>
                </a:solidFill>
              </a:rPr>
              <a:t>Replikace a exprese u </a:t>
            </a:r>
            <a:r>
              <a:rPr lang="cs-CZ" altLang="cs-CZ" sz="3200" dirty="0" err="1">
                <a:solidFill>
                  <a:srgbClr val="0000FF"/>
                </a:solidFill>
              </a:rPr>
              <a:t>hepadnavirů</a:t>
            </a:r>
            <a:r>
              <a:rPr lang="cs-CZ" altLang="cs-CZ" sz="3200" dirty="0">
                <a:solidFill>
                  <a:srgbClr val="0000FF"/>
                </a:solidFill>
              </a:rPr>
              <a:t/>
            </a:r>
            <a:br>
              <a:rPr lang="cs-CZ" altLang="cs-CZ" sz="3200" dirty="0">
                <a:solidFill>
                  <a:srgbClr val="0000FF"/>
                </a:solidFill>
              </a:rPr>
            </a:br>
            <a:endParaRPr lang="cs-CZ" altLang="cs-CZ" sz="3200" dirty="0">
              <a:solidFill>
                <a:srgbClr val="0000FF"/>
              </a:solidFill>
            </a:endParaRPr>
          </a:p>
        </p:txBody>
      </p:sp>
      <p:sp>
        <p:nvSpPr>
          <p:cNvPr id="99331" name="Zástupný symbol pro obsah 2">
            <a:extLst>
              <a:ext uri="{FF2B5EF4-FFF2-40B4-BE49-F238E27FC236}">
                <a16:creationId xmlns:a16="http://schemas.microsoft.com/office/drawing/2014/main" id="{749A23C9-AD6A-4BF7-91A6-ACAAD645B4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5226" y="800100"/>
            <a:ext cx="11400637" cy="5257800"/>
          </a:xfrm>
        </p:spPr>
        <p:txBody>
          <a:bodyPr/>
          <a:lstStyle/>
          <a:p>
            <a:pPr marL="609600" indent="-609600">
              <a:buNone/>
              <a:defRPr/>
            </a:pPr>
            <a:r>
              <a:rPr lang="cs-CZ" altLang="cs-CZ" sz="1800" dirty="0">
                <a:solidFill>
                  <a:srgbClr val="0000DC"/>
                </a:solidFill>
              </a:rPr>
              <a:t>Replikace: jádro/cytoplazma</a:t>
            </a:r>
          </a:p>
          <a:p>
            <a:pPr marL="0" indent="0">
              <a:buNone/>
              <a:defRPr/>
            </a:pPr>
            <a:r>
              <a:rPr lang="cs-CZ" altLang="cs-CZ" sz="1800" dirty="0">
                <a:solidFill>
                  <a:srgbClr val="0000DC"/>
                </a:solidFill>
              </a:rPr>
              <a:t>- virus se spojí s receptory host. buňky skrze hlavní povrchový antigen a vstupuje do buňky endocytózou, poté dojde k fúzi membrány </a:t>
            </a:r>
            <a:r>
              <a:rPr lang="cs-CZ" altLang="cs-CZ" sz="1800" dirty="0" err="1">
                <a:solidFill>
                  <a:srgbClr val="0000DC"/>
                </a:solidFill>
              </a:rPr>
              <a:t>endozómu</a:t>
            </a:r>
            <a:r>
              <a:rPr lang="cs-CZ" altLang="cs-CZ" sz="1800" dirty="0">
                <a:solidFill>
                  <a:srgbClr val="0000DC"/>
                </a:solidFill>
              </a:rPr>
              <a:t> a obalu viru</a:t>
            </a:r>
          </a:p>
          <a:p>
            <a:pPr marL="0" indent="0">
              <a:buNone/>
              <a:defRPr/>
            </a:pPr>
            <a:r>
              <a:rPr lang="cs-CZ" altLang="cs-CZ" sz="1800" dirty="0">
                <a:solidFill>
                  <a:srgbClr val="0000DC"/>
                </a:solidFill>
              </a:rPr>
              <a:t>- relaxovaná kruhová DNA (RC-DNA) uvnitř kapsidu je transportována prostřednictvím mikrotubulů k jádru</a:t>
            </a:r>
          </a:p>
          <a:p>
            <a:pPr marL="0" indent="0">
              <a:buNone/>
              <a:defRPr/>
            </a:pPr>
            <a:r>
              <a:rPr lang="cs-CZ" altLang="cs-CZ" sz="1800" dirty="0">
                <a:solidFill>
                  <a:srgbClr val="0000DC"/>
                </a:solidFill>
              </a:rPr>
              <a:t>- DNA je uvolněna  skrze jaderný pór a konvertuje za pomocí ligázy do formy </a:t>
            </a:r>
            <a:r>
              <a:rPr lang="cs-CZ" altLang="cs-CZ" sz="1800" dirty="0" err="1">
                <a:solidFill>
                  <a:srgbClr val="0000DC"/>
                </a:solidFill>
              </a:rPr>
              <a:t>covalently</a:t>
            </a:r>
            <a:r>
              <a:rPr lang="cs-CZ" altLang="cs-CZ" sz="1800" dirty="0">
                <a:solidFill>
                  <a:srgbClr val="0000DC"/>
                </a:solidFill>
              </a:rPr>
              <a:t> </a:t>
            </a:r>
            <a:r>
              <a:rPr lang="cs-CZ" altLang="cs-CZ" sz="1800" dirty="0" err="1">
                <a:solidFill>
                  <a:srgbClr val="0000DC"/>
                </a:solidFill>
              </a:rPr>
              <a:t>closed</a:t>
            </a:r>
            <a:r>
              <a:rPr lang="cs-CZ" altLang="cs-CZ" sz="1800" dirty="0">
                <a:solidFill>
                  <a:srgbClr val="0000DC"/>
                </a:solidFill>
              </a:rPr>
              <a:t> </a:t>
            </a:r>
            <a:r>
              <a:rPr lang="cs-CZ" altLang="cs-CZ" sz="1800" dirty="0" err="1">
                <a:solidFill>
                  <a:srgbClr val="0000DC"/>
                </a:solidFill>
              </a:rPr>
              <a:t>circular</a:t>
            </a:r>
            <a:r>
              <a:rPr lang="cs-CZ" altLang="cs-CZ" sz="1800" dirty="0">
                <a:solidFill>
                  <a:srgbClr val="0000DC"/>
                </a:solidFill>
              </a:rPr>
              <a:t> DNA (</a:t>
            </a:r>
            <a:r>
              <a:rPr lang="cs-CZ" altLang="cs-CZ" sz="1800" dirty="0" err="1">
                <a:solidFill>
                  <a:srgbClr val="0000DC"/>
                </a:solidFill>
              </a:rPr>
              <a:t>cccDNA</a:t>
            </a:r>
            <a:r>
              <a:rPr lang="cs-CZ" altLang="cs-CZ" sz="1800" dirty="0">
                <a:solidFill>
                  <a:srgbClr val="0000DC"/>
                </a:solidFill>
              </a:rPr>
              <a:t>) </a:t>
            </a:r>
          </a:p>
          <a:p>
            <a:pPr marL="0" indent="0">
              <a:buNone/>
              <a:defRPr/>
            </a:pPr>
            <a:r>
              <a:rPr lang="cs-CZ" altLang="cs-CZ" sz="1800" dirty="0">
                <a:solidFill>
                  <a:srgbClr val="0000DC"/>
                </a:solidFill>
              </a:rPr>
              <a:t>- </a:t>
            </a:r>
            <a:r>
              <a:rPr lang="cs-CZ" altLang="cs-CZ" sz="1800" dirty="0" err="1">
                <a:solidFill>
                  <a:srgbClr val="0000DC"/>
                </a:solidFill>
              </a:rPr>
              <a:t>cccDNA</a:t>
            </a:r>
            <a:r>
              <a:rPr lang="cs-CZ" altLang="cs-CZ" sz="1800" dirty="0">
                <a:solidFill>
                  <a:srgbClr val="0000DC"/>
                </a:solidFill>
              </a:rPr>
              <a:t> je </a:t>
            </a:r>
            <a:r>
              <a:rPr lang="cs-CZ" altLang="cs-CZ" sz="1800" dirty="0" err="1">
                <a:solidFill>
                  <a:srgbClr val="0000DC"/>
                </a:solidFill>
              </a:rPr>
              <a:t>templátem</a:t>
            </a:r>
            <a:r>
              <a:rPr lang="cs-CZ" altLang="cs-CZ" sz="1800" dirty="0">
                <a:solidFill>
                  <a:srgbClr val="0000DC"/>
                </a:solidFill>
              </a:rPr>
              <a:t> pro transkripci (RNA </a:t>
            </a:r>
            <a:r>
              <a:rPr lang="cs-CZ" altLang="cs-CZ" sz="1800" dirty="0" err="1">
                <a:solidFill>
                  <a:srgbClr val="0000DC"/>
                </a:solidFill>
              </a:rPr>
              <a:t>pol</a:t>
            </a:r>
            <a:r>
              <a:rPr lang="cs-CZ" altLang="cs-CZ" sz="1800" dirty="0">
                <a:solidFill>
                  <a:srgbClr val="0000DC"/>
                </a:solidFill>
              </a:rPr>
              <a:t> II)-</a:t>
            </a:r>
            <a:r>
              <a:rPr lang="cs-CZ" altLang="cs-CZ" sz="1800" dirty="0" err="1">
                <a:solidFill>
                  <a:srgbClr val="0000DC"/>
                </a:solidFill>
              </a:rPr>
              <a:t>pregenomické</a:t>
            </a:r>
            <a:r>
              <a:rPr lang="cs-CZ" altLang="cs-CZ" sz="1800" dirty="0">
                <a:solidFill>
                  <a:srgbClr val="0000DC"/>
                </a:solidFill>
              </a:rPr>
              <a:t> RNA (</a:t>
            </a:r>
            <a:r>
              <a:rPr lang="cs-CZ" altLang="cs-CZ" sz="1800" dirty="0" err="1">
                <a:solidFill>
                  <a:srgbClr val="0000DC"/>
                </a:solidFill>
              </a:rPr>
              <a:t>pgRNA</a:t>
            </a:r>
            <a:r>
              <a:rPr lang="cs-CZ" altLang="cs-CZ" sz="1800" dirty="0">
                <a:solidFill>
                  <a:srgbClr val="0000DC"/>
                </a:solidFill>
              </a:rPr>
              <a:t>) a </a:t>
            </a:r>
            <a:r>
              <a:rPr lang="cs-CZ" altLang="cs-CZ" sz="1800" dirty="0" err="1">
                <a:solidFill>
                  <a:srgbClr val="0000DC"/>
                </a:solidFill>
              </a:rPr>
              <a:t>subgenomické</a:t>
            </a:r>
            <a:r>
              <a:rPr lang="cs-CZ" altLang="cs-CZ" sz="1800" dirty="0">
                <a:solidFill>
                  <a:srgbClr val="0000DC"/>
                </a:solidFill>
              </a:rPr>
              <a:t> </a:t>
            </a:r>
            <a:r>
              <a:rPr lang="cs-CZ" altLang="cs-CZ" sz="1800" dirty="0" err="1">
                <a:solidFill>
                  <a:srgbClr val="0000DC"/>
                </a:solidFill>
              </a:rPr>
              <a:t>mRNA</a:t>
            </a:r>
            <a:r>
              <a:rPr lang="cs-CZ" altLang="cs-CZ" sz="1800" dirty="0">
                <a:solidFill>
                  <a:srgbClr val="0000DC"/>
                </a:solidFill>
              </a:rPr>
              <a:t>-syntéza všech virových proteinů</a:t>
            </a:r>
          </a:p>
          <a:p>
            <a:pPr marL="0" indent="0">
              <a:buNone/>
              <a:defRPr/>
            </a:pPr>
            <a:r>
              <a:rPr lang="cs-CZ" altLang="cs-CZ" sz="1800" dirty="0">
                <a:solidFill>
                  <a:srgbClr val="0000DC"/>
                </a:solidFill>
              </a:rPr>
              <a:t>- </a:t>
            </a:r>
            <a:r>
              <a:rPr lang="cs-CZ" altLang="cs-CZ" sz="1800" dirty="0" err="1">
                <a:solidFill>
                  <a:srgbClr val="0000DC"/>
                </a:solidFill>
              </a:rPr>
              <a:t>pgRNA</a:t>
            </a:r>
            <a:r>
              <a:rPr lang="cs-CZ" altLang="cs-CZ" sz="1800" dirty="0">
                <a:solidFill>
                  <a:srgbClr val="0000DC"/>
                </a:solidFill>
              </a:rPr>
              <a:t> </a:t>
            </a:r>
            <a:r>
              <a:rPr lang="cs-CZ" altLang="cs-CZ" sz="1800" dirty="0" err="1">
                <a:solidFill>
                  <a:srgbClr val="0000DC"/>
                </a:solidFill>
              </a:rPr>
              <a:t>enkapsidována</a:t>
            </a:r>
            <a:r>
              <a:rPr lang="cs-CZ" altLang="cs-CZ" sz="1800" dirty="0">
                <a:solidFill>
                  <a:srgbClr val="0000DC"/>
                </a:solidFill>
              </a:rPr>
              <a:t> s P proteinem reverzně transkribována uvnitř </a:t>
            </a:r>
            <a:r>
              <a:rPr lang="cs-CZ" altLang="cs-CZ" sz="1800" dirty="0" err="1">
                <a:solidFill>
                  <a:srgbClr val="0000DC"/>
                </a:solidFill>
              </a:rPr>
              <a:t>nukleokapsidu</a:t>
            </a:r>
            <a:r>
              <a:rPr lang="cs-CZ" altLang="cs-CZ" sz="1800" dirty="0">
                <a:solidFill>
                  <a:srgbClr val="0000DC"/>
                </a:solidFill>
              </a:rPr>
              <a:t> a do (-) </a:t>
            </a:r>
            <a:r>
              <a:rPr lang="cs-CZ" altLang="cs-CZ" sz="1800" dirty="0" err="1">
                <a:solidFill>
                  <a:srgbClr val="0000DC"/>
                </a:solidFill>
              </a:rPr>
              <a:t>ssDNA</a:t>
            </a:r>
            <a:r>
              <a:rPr lang="cs-CZ" altLang="cs-CZ" sz="1800" dirty="0">
                <a:solidFill>
                  <a:srgbClr val="0000DC"/>
                </a:solidFill>
              </a:rPr>
              <a:t> </a:t>
            </a:r>
            <a:r>
              <a:rPr lang="cs-CZ" altLang="cs-CZ" sz="1800" dirty="0" err="1">
                <a:solidFill>
                  <a:srgbClr val="0000DC"/>
                </a:solidFill>
              </a:rPr>
              <a:t>templátu</a:t>
            </a:r>
            <a:r>
              <a:rPr lang="cs-CZ" altLang="cs-CZ" sz="1800" dirty="0">
                <a:solidFill>
                  <a:srgbClr val="0000DC"/>
                </a:solidFill>
              </a:rPr>
              <a:t> generujícího nové RC-DNA (+/-</a:t>
            </a:r>
            <a:r>
              <a:rPr lang="cs-CZ" altLang="cs-CZ" sz="1800" dirty="0" err="1">
                <a:solidFill>
                  <a:srgbClr val="0000DC"/>
                </a:solidFill>
              </a:rPr>
              <a:t>dsDNA</a:t>
            </a:r>
            <a:r>
              <a:rPr lang="cs-CZ" altLang="cs-CZ" sz="1800" dirty="0">
                <a:solidFill>
                  <a:srgbClr val="0000DC"/>
                </a:solidFill>
              </a:rPr>
              <a:t>)</a:t>
            </a:r>
          </a:p>
          <a:p>
            <a:pPr eaLnBrk="1" hangingPunct="1">
              <a:buFontTx/>
              <a:buChar char="-"/>
              <a:defRPr/>
            </a:pPr>
            <a:r>
              <a:rPr lang="cs-CZ" altLang="cs-CZ" sz="1800" dirty="0">
                <a:solidFill>
                  <a:srgbClr val="0000DC"/>
                </a:solidFill>
              </a:rPr>
              <a:t>transport RC-DNA zpět do jádra vede 1) k tvorbě nových </a:t>
            </a:r>
            <a:r>
              <a:rPr lang="cs-CZ" altLang="cs-CZ" sz="1800" dirty="0" err="1">
                <a:solidFill>
                  <a:srgbClr val="0000DC"/>
                </a:solidFill>
              </a:rPr>
              <a:t>cccDNA</a:t>
            </a:r>
            <a:r>
              <a:rPr lang="cs-CZ" altLang="cs-CZ" sz="1800" dirty="0">
                <a:solidFill>
                  <a:srgbClr val="0000DC"/>
                </a:solidFill>
              </a:rPr>
              <a:t> (akumulace gen. materiálu v jádru) </a:t>
            </a:r>
          </a:p>
          <a:p>
            <a:pPr eaLnBrk="1" hangingPunct="1">
              <a:buFontTx/>
              <a:buChar char="-"/>
              <a:defRPr/>
            </a:pPr>
            <a:r>
              <a:rPr lang="cs-CZ" altLang="cs-CZ" sz="1800" dirty="0">
                <a:solidFill>
                  <a:srgbClr val="0000DC"/>
                </a:solidFill>
              </a:rPr>
              <a:t>NEBO </a:t>
            </a:r>
            <a:r>
              <a:rPr lang="cs-CZ" altLang="cs-CZ" sz="1800" dirty="0" err="1">
                <a:solidFill>
                  <a:srgbClr val="0000DC"/>
                </a:solidFill>
              </a:rPr>
              <a:t>nukleokapsid</a:t>
            </a:r>
            <a:r>
              <a:rPr lang="cs-CZ" altLang="cs-CZ" sz="1800" dirty="0">
                <a:solidFill>
                  <a:srgbClr val="0000DC"/>
                </a:solidFill>
              </a:rPr>
              <a:t> obsahující RC-DNA pučí na </a:t>
            </a:r>
            <a:r>
              <a:rPr lang="cs-CZ" altLang="cs-CZ" sz="1800" dirty="0" err="1">
                <a:solidFill>
                  <a:srgbClr val="0000DC"/>
                </a:solidFill>
              </a:rPr>
              <a:t>kompartmentech</a:t>
            </a:r>
            <a:r>
              <a:rPr lang="cs-CZ" altLang="cs-CZ" sz="1800" dirty="0">
                <a:solidFill>
                  <a:srgbClr val="0000DC"/>
                </a:solidFill>
              </a:rPr>
              <a:t> mezi ER a GA, kde získá </a:t>
            </a:r>
          </a:p>
          <a:p>
            <a:pPr marL="72000" indent="0" eaLnBrk="1" hangingPunct="1">
              <a:buNone/>
              <a:defRPr/>
            </a:pPr>
            <a:r>
              <a:rPr lang="cs-CZ" altLang="cs-CZ" sz="1800" dirty="0">
                <a:solidFill>
                  <a:srgbClr val="0000DC"/>
                </a:solidFill>
              </a:rPr>
              <a:t>obalové proteiny a pomocí </a:t>
            </a:r>
            <a:r>
              <a:rPr lang="cs-CZ" altLang="cs-CZ" sz="1800" dirty="0" err="1">
                <a:solidFill>
                  <a:srgbClr val="0000DC"/>
                </a:solidFill>
              </a:rPr>
              <a:t>exocytózy</a:t>
            </a:r>
            <a:r>
              <a:rPr lang="cs-CZ" altLang="cs-CZ" sz="1800" dirty="0">
                <a:solidFill>
                  <a:srgbClr val="0000DC"/>
                </a:solidFill>
              </a:rPr>
              <a:t> opustí buňku</a:t>
            </a:r>
          </a:p>
        </p:txBody>
      </p:sp>
    </p:spTree>
    <p:extLst>
      <p:ext uri="{BB962C8B-B14F-4D97-AF65-F5344CB8AC3E}">
        <p14:creationId xmlns:p14="http://schemas.microsoft.com/office/powerpoint/2010/main" val="21267965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Nadpis 1">
            <a:extLst>
              <a:ext uri="{FF2B5EF4-FFF2-40B4-BE49-F238E27FC236}">
                <a16:creationId xmlns:a16="http://schemas.microsoft.com/office/drawing/2014/main" id="{0D48BD81-A77A-4D53-9C0B-1A861D3A2A4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454474" y="285226"/>
            <a:ext cx="3721026" cy="570438"/>
          </a:xfrm>
          <a:ln>
            <a:solidFill>
              <a:srgbClr val="0000FF"/>
            </a:solidFill>
            <a:miter lim="800000"/>
            <a:headEnd/>
            <a:tailEnd/>
          </a:ln>
        </p:spPr>
        <p:txBody>
          <a:bodyPr>
            <a:normAutofit/>
          </a:bodyPr>
          <a:lstStyle/>
          <a:p>
            <a:r>
              <a:rPr lang="cs-CZ" altLang="cs-CZ">
                <a:solidFill>
                  <a:srgbClr val="0000FF"/>
                </a:solidFill>
              </a:rPr>
              <a:t>HBV transkript</a:t>
            </a:r>
          </a:p>
        </p:txBody>
      </p:sp>
      <p:pic>
        <p:nvPicPr>
          <p:cNvPr id="116739" name="Picture 2" descr="C:\Users\rudolf\Pictures\Moje naskenované obrázky\2015-03 (březen)\skenování0027.jpg">
            <a:extLst>
              <a:ext uri="{FF2B5EF4-FFF2-40B4-BE49-F238E27FC236}">
                <a16:creationId xmlns:a16="http://schemas.microsoft.com/office/drawing/2014/main" id="{570090BF-86DE-4F5E-BDB4-04E52E9956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18" t="33488" r="8847" b="20309"/>
          <a:stretch>
            <a:fillRect/>
          </a:stretch>
        </p:blipFill>
        <p:spPr bwMode="auto">
          <a:xfrm>
            <a:off x="7175500" y="1052513"/>
            <a:ext cx="3492500" cy="366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6740" name="TextovéPole 2">
            <a:extLst>
              <a:ext uri="{FF2B5EF4-FFF2-40B4-BE49-F238E27FC236}">
                <a16:creationId xmlns:a16="http://schemas.microsoft.com/office/drawing/2014/main" id="{E87947DA-71D8-4703-A724-DA2B91D47B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1950" y="1341439"/>
            <a:ext cx="4103688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solidFill>
                  <a:srgbClr val="0000DC"/>
                </a:solidFill>
              </a:rPr>
              <a:t>buněčná RNA polymeráza II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solidFill>
                  <a:srgbClr val="0000DC"/>
                </a:solidFill>
              </a:rPr>
              <a:t>4 třídy mRNA dle velikosti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solidFill>
                  <a:srgbClr val="0000DC"/>
                </a:solidFill>
              </a:rPr>
              <a:t>5´konec s čepičkou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solidFill>
                  <a:srgbClr val="0000DC"/>
                </a:solidFill>
              </a:rPr>
              <a:t>3´konec polyadenylován</a:t>
            </a:r>
          </a:p>
        </p:txBody>
      </p:sp>
      <p:sp>
        <p:nvSpPr>
          <p:cNvPr id="116741" name="TextovéPole 1">
            <a:extLst>
              <a:ext uri="{FF2B5EF4-FFF2-40B4-BE49-F238E27FC236}">
                <a16:creationId xmlns:a16="http://schemas.microsoft.com/office/drawing/2014/main" id="{EEF1DDA5-9F44-4C94-9DA7-AD74A7BDC8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1951" y="6478589"/>
            <a:ext cx="25193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400"/>
              <a:t>Carter and Saunders, 2013</a:t>
            </a:r>
          </a:p>
        </p:txBody>
      </p:sp>
      <p:pic>
        <p:nvPicPr>
          <p:cNvPr id="116742" name="Picture 6">
            <a:extLst>
              <a:ext uri="{FF2B5EF4-FFF2-40B4-BE49-F238E27FC236}">
                <a16:creationId xmlns:a16="http://schemas.microsoft.com/office/drawing/2014/main" id="{3A0B5DC9-5352-48A7-8DA6-18AF3DB019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2901" y="3397251"/>
            <a:ext cx="5419725" cy="337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057062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Nadpis 1">
            <a:extLst>
              <a:ext uri="{FF2B5EF4-FFF2-40B4-BE49-F238E27FC236}">
                <a16:creationId xmlns:a16="http://schemas.microsoft.com/office/drawing/2014/main" id="{761424FD-2ACF-4A03-A219-3AA65A50BCD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67525" y="497368"/>
            <a:ext cx="10456949" cy="443393"/>
          </a:xfrm>
          <a:ln>
            <a:solidFill>
              <a:srgbClr val="0000FF"/>
            </a:solidFill>
            <a:miter lim="800000"/>
            <a:headEnd/>
            <a:tailEnd/>
          </a:ln>
        </p:spPr>
        <p:txBody>
          <a:bodyPr>
            <a:normAutofit fontScale="90000"/>
          </a:bodyPr>
          <a:lstStyle/>
          <a:p>
            <a:r>
              <a:rPr lang="cs-CZ" altLang="cs-CZ" sz="2800">
                <a:solidFill>
                  <a:srgbClr val="0000FF"/>
                </a:solidFill>
              </a:rPr>
              <a:t>Syntéza HBV (dsDNA) prostřednictvím reverzní transkriptázy</a:t>
            </a:r>
          </a:p>
        </p:txBody>
      </p:sp>
      <p:pic>
        <p:nvPicPr>
          <p:cNvPr id="117763" name="Picture 2" descr="C:\Users\rudolf\Pictures\Moje naskenované obrázky\2015-03 (březen)\skenování0026.jpg">
            <a:extLst>
              <a:ext uri="{FF2B5EF4-FFF2-40B4-BE49-F238E27FC236}">
                <a16:creationId xmlns:a16="http://schemas.microsoft.com/office/drawing/2014/main" id="{A52A37A4-2394-4487-9A70-590B4BD625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95" t="8334" r="16829" b="30347"/>
          <a:stretch>
            <a:fillRect/>
          </a:stretch>
        </p:blipFill>
        <p:spPr bwMode="auto">
          <a:xfrm>
            <a:off x="4008439" y="1504950"/>
            <a:ext cx="4103687" cy="519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7764" name="TextovéPole 1">
            <a:extLst>
              <a:ext uri="{FF2B5EF4-FFF2-40B4-BE49-F238E27FC236}">
                <a16:creationId xmlns:a16="http://schemas.microsoft.com/office/drawing/2014/main" id="{CF7FD35C-4A4D-4ACC-BC1C-DC7FECFB1D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1951" y="6478589"/>
            <a:ext cx="25193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400"/>
              <a:t>Carter and Saunders, 2013</a:t>
            </a:r>
          </a:p>
        </p:txBody>
      </p:sp>
    </p:spTree>
    <p:extLst>
      <p:ext uri="{BB962C8B-B14F-4D97-AF65-F5344CB8AC3E}">
        <p14:creationId xmlns:p14="http://schemas.microsoft.com/office/powerpoint/2010/main" val="21156455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Nadpis 1">
            <a:extLst>
              <a:ext uri="{FF2B5EF4-FFF2-40B4-BE49-F238E27FC236}">
                <a16:creationId xmlns:a16="http://schemas.microsoft.com/office/drawing/2014/main" id="{F2C4F715-B2D7-457D-B84D-00B77CC6D11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441799"/>
            <a:ext cx="8229600" cy="581767"/>
          </a:xfrm>
          <a:ln>
            <a:solidFill>
              <a:srgbClr val="0000FF"/>
            </a:solidFill>
            <a:miter lim="800000"/>
            <a:headEnd/>
            <a:tailEnd/>
          </a:ln>
        </p:spPr>
        <p:txBody>
          <a:bodyPr/>
          <a:lstStyle/>
          <a:p>
            <a:r>
              <a:rPr lang="cs-CZ" altLang="cs-CZ" sz="3200">
                <a:solidFill>
                  <a:srgbClr val="0000FF"/>
                </a:solidFill>
              </a:rPr>
              <a:t>Strategie replikace hepadnavirů (shrnutí)</a:t>
            </a:r>
          </a:p>
        </p:txBody>
      </p:sp>
      <p:pic>
        <p:nvPicPr>
          <p:cNvPr id="118787" name="Picture 2" descr="C:\Users\rudolf\Pictures\Moje naskenované obrázky\2015-03 (březen)\skenování0028.jpg">
            <a:extLst>
              <a:ext uri="{FF2B5EF4-FFF2-40B4-BE49-F238E27FC236}">
                <a16:creationId xmlns:a16="http://schemas.microsoft.com/office/drawing/2014/main" id="{D4C4C17D-9160-42DE-AD8E-BA9CF51434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08" t="8527" r="9520" b="40465"/>
          <a:stretch>
            <a:fillRect/>
          </a:stretch>
        </p:blipFill>
        <p:spPr bwMode="auto">
          <a:xfrm>
            <a:off x="2782888" y="1314450"/>
            <a:ext cx="6043612" cy="5164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8788" name="TextovéPole 1">
            <a:extLst>
              <a:ext uri="{FF2B5EF4-FFF2-40B4-BE49-F238E27FC236}">
                <a16:creationId xmlns:a16="http://schemas.microsoft.com/office/drawing/2014/main" id="{793ECB0B-FA53-41AC-882A-9F887F52A8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1951" y="6478589"/>
            <a:ext cx="25193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400"/>
              <a:t>Carter and Saunders, 2013</a:t>
            </a:r>
          </a:p>
        </p:txBody>
      </p:sp>
    </p:spTree>
    <p:extLst>
      <p:ext uri="{BB962C8B-B14F-4D97-AF65-F5344CB8AC3E}">
        <p14:creationId xmlns:p14="http://schemas.microsoft.com/office/powerpoint/2010/main" val="1421453539"/>
      </p:ext>
    </p:extLst>
  </p:cSld>
  <p:clrMapOvr>
    <a:masterClrMapping/>
  </p:clrMapOvr>
</p:sld>
</file>

<file path=ppt/theme/theme1.xml><?xml version="1.0" encoding="utf-8"?>
<a:theme xmlns:a="http://schemas.openxmlformats.org/drawingml/2006/main" name="Prezentace_MU_CZ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dirty="0" err="1" smtClean="0">
            <a:ln>
              <a:noFill/>
            </a:ln>
            <a:solidFill>
              <a:schemeClr val="bg1"/>
            </a:solidFill>
            <a:effectLst/>
            <a:latin typeface="+mn-lt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  <a:txDef>
      <a:spPr>
        <a:noFill/>
      </a:spPr>
      <a:bodyPr wrap="square" rtlCol="0">
        <a:spAutoFit/>
      </a:bodyPr>
      <a:lstStyle>
        <a:defPPr algn="l">
          <a:defRPr sz="2800" dirty="0" err="1" smtClean="0">
            <a:latin typeface="+mn-lt"/>
          </a:defRPr>
        </a:defPPr>
      </a:lstStyle>
    </a:tx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ni-sci-prezentace-16-9-cz-v11.potx" id="{752B7536-5AE2-417E-ADC9-516CF57E47A0}" vid="{C3A561A7-18A2-4AA4-BD35-A7AB220CBEDF}"/>
    </a:ext>
  </a:ext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muni-sci-prezentace-16-9-cz-v11</Template>
  <TotalTime>11</TotalTime>
  <Words>2654</Words>
  <Application>Microsoft Office PowerPoint</Application>
  <PresentationFormat>Širokoúhlá obrazovka</PresentationFormat>
  <Paragraphs>218</Paragraphs>
  <Slides>28</Slides>
  <Notes>4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28</vt:i4>
      </vt:variant>
    </vt:vector>
  </HeadingPairs>
  <TitlesOfParts>
    <vt:vector size="32" baseType="lpstr">
      <vt:lpstr>Arial</vt:lpstr>
      <vt:lpstr>Tahoma</vt:lpstr>
      <vt:lpstr>Wingdings</vt:lpstr>
      <vt:lpstr>Prezentace_MU_CZ</vt:lpstr>
      <vt:lpstr>Virové infekce přenášené krví</vt:lpstr>
      <vt:lpstr>Virová hepatitida C</vt:lpstr>
      <vt:lpstr>Prezentace aplikace PowerPoint</vt:lpstr>
      <vt:lpstr>Čel: Hepadnaviridae</vt:lpstr>
      <vt:lpstr>Neinfekční částice</vt:lpstr>
      <vt:lpstr>Replikace a exprese u hepadnavirů </vt:lpstr>
      <vt:lpstr>HBV transkript</vt:lpstr>
      <vt:lpstr>Syntéza HBV (dsDNA) prostřednictvím reverzní transkriptázy</vt:lpstr>
      <vt:lpstr>Strategie replikace hepadnavirů (shrnutí)</vt:lpstr>
      <vt:lpstr>Virová hepatitida B</vt:lpstr>
      <vt:lpstr>Virová hepatitida B</vt:lpstr>
      <vt:lpstr>Čel: Retroviridae</vt:lpstr>
      <vt:lpstr>Endogenní retroviry</vt:lpstr>
      <vt:lpstr>Virologická synapse: HIV</vt:lpstr>
      <vt:lpstr>Organizace genomu retrovirů</vt:lpstr>
      <vt:lpstr>Replikace u retrovirů</vt:lpstr>
      <vt:lpstr>Prezentace aplikace PowerPoint</vt:lpstr>
      <vt:lpstr>Prezentace aplikace PowerPoint</vt:lpstr>
      <vt:lpstr>Transkripce u retrovirů</vt:lpstr>
      <vt:lpstr>Strategie replikace u retrovirů (shrnutí)</vt:lpstr>
      <vt:lpstr>Infekce vyvolané retroviry</vt:lpstr>
      <vt:lpstr>Prevalence HIV ve světě</vt:lpstr>
      <vt:lpstr>Prezentace aplikace PowerPoint</vt:lpstr>
      <vt:lpstr>Infekce vyvolané retroviry</vt:lpstr>
      <vt:lpstr>Infekce vyvolané retroviry</vt:lpstr>
      <vt:lpstr>Infekce vyvolané retroviry</vt:lpstr>
      <vt:lpstr>Infekce vyvolané parvoviry</vt:lpstr>
      <vt:lpstr>Erythema infectiosum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rudolf</dc:creator>
  <cp:lastModifiedBy>Uživatel systému Windows</cp:lastModifiedBy>
  <cp:revision>6</cp:revision>
  <cp:lastPrinted>1601-01-01T00:00:00Z</cp:lastPrinted>
  <dcterms:created xsi:type="dcterms:W3CDTF">2023-02-14T11:54:02Z</dcterms:created>
  <dcterms:modified xsi:type="dcterms:W3CDTF">2024-06-24T20:57:05Z</dcterms:modified>
</cp:coreProperties>
</file>