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8"/>
  </p:notesMasterIdLst>
  <p:handoutMasterIdLst>
    <p:handoutMasterId r:id="rId9"/>
  </p:handoutMasterIdLst>
  <p:sldIdLst>
    <p:sldId id="256" r:id="rId2"/>
    <p:sldId id="258" r:id="rId3"/>
    <p:sldId id="259" r:id="rId4"/>
    <p:sldId id="260" r:id="rId5"/>
    <p:sldId id="261" r:id="rId6"/>
    <p:sldId id="257" r:id="rId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AF3F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9" autoAdjust="0"/>
    <p:restoredTop sz="95768" autoAdjust="0"/>
  </p:normalViewPr>
  <p:slideViewPr>
    <p:cSldViewPr snapToGrid="0">
      <p:cViewPr varScale="1">
        <p:scale>
          <a:sx n="88" d="100"/>
          <a:sy n="88" d="100"/>
        </p:scale>
        <p:origin x="490" y="6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B0F7ADA8-E0D8-E140-B3EB-7B177B99ED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84321F44-F4CD-1342-9190-83F8027175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82366C8-899C-3046-9F1A-E4AA93091E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2C8EF9BC-CA15-F749-AE84-143521C1B7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CI slide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CDFB5469-7B43-0D44-819F-C704135239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3839D93F-D054-0C49-B5BA-33CA7A41AA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E1F77B3-EBC6-1040-9535-33D9549B74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797919FE-C3ED-C14E-AED0-882F982294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24329B9F-B123-B646-A47E-27058DD10E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1109301E-D1AD-0B43-976E-29DC995E1D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3DE62B41-48ED-D243-8CF8-571E1EC807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B2E98577-C944-7148-9D17-F5F41F0E8A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Viry přenášené </a:t>
            </a:r>
            <a:r>
              <a:rPr lang="cs-CZ"/>
              <a:t>flebotomy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2"/>
                </a:solidFill>
              </a:rPr>
              <a:t>Sandfly-borne</a:t>
            </a:r>
            <a:r>
              <a:rPr lang="cs-CZ" dirty="0" smtClean="0">
                <a:solidFill>
                  <a:schemeClr val="tx2"/>
                </a:solidFill>
              </a:rPr>
              <a:t> </a:t>
            </a:r>
            <a:r>
              <a:rPr lang="cs-CZ" dirty="0" err="1" smtClean="0">
                <a:solidFill>
                  <a:schemeClr val="tx2"/>
                </a:solidFill>
              </a:rPr>
              <a:t>viruses</a:t>
            </a:r>
            <a:endParaRPr lang="cs-CZ" dirty="0">
              <a:solidFill>
                <a:schemeClr val="tx2"/>
              </a:solidFill>
            </a:endParaRPr>
          </a:p>
        </p:txBody>
      </p:sp>
      <p:pic>
        <p:nvPicPr>
          <p:cNvPr id="6" name="Obrázek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863" y="5627688"/>
            <a:ext cx="55181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19287" y="237570"/>
            <a:ext cx="8228012" cy="1081087"/>
          </a:xfrm>
          <a:noFill/>
          <a:ln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cs-CZ" altLang="cs-CZ" sz="3600">
                <a:solidFill>
                  <a:srgbClr val="0000FF"/>
                </a:solidFill>
              </a:rPr>
              <a:t>Viry přenášené flebotomy</a:t>
            </a:r>
            <a:br>
              <a:rPr lang="cs-CZ" altLang="cs-CZ" sz="3600">
                <a:solidFill>
                  <a:srgbClr val="0000FF"/>
                </a:solidFill>
              </a:rPr>
            </a:br>
            <a:r>
              <a:rPr lang="cs-CZ" altLang="cs-CZ" sz="3600">
                <a:solidFill>
                  <a:srgbClr val="0000FF"/>
                </a:solidFill>
              </a:rPr>
              <a:t>Sandfly-borne viruses</a:t>
            </a:r>
          </a:p>
        </p:txBody>
      </p:sp>
      <p:pic>
        <p:nvPicPr>
          <p:cNvPr id="174084" name="Picture 8" descr="DIP0160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821" y="3533957"/>
            <a:ext cx="5036038" cy="332404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085" name="Text Box 4"/>
          <p:cNvSpPr txBox="1">
            <a:spLocks noChangeArrowheads="1"/>
          </p:cNvSpPr>
          <p:nvPr/>
        </p:nvSpPr>
        <p:spPr bwMode="auto">
          <a:xfrm>
            <a:off x="3411538" y="62563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cs-CZ" altLang="cs-CZ" sz="1800" b="1"/>
          </a:p>
        </p:txBody>
      </p:sp>
      <p:sp>
        <p:nvSpPr>
          <p:cNvPr id="174086" name="Text Box 5"/>
          <p:cNvSpPr txBox="1">
            <a:spLocks noChangeArrowheads="1"/>
          </p:cNvSpPr>
          <p:nvPr/>
        </p:nvSpPr>
        <p:spPr bwMode="auto">
          <a:xfrm>
            <a:off x="4656138" y="6400800"/>
            <a:ext cx="3167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endParaRPr lang="cs-CZ" altLang="cs-CZ" sz="2400"/>
          </a:p>
        </p:txBody>
      </p:sp>
      <p:pic>
        <p:nvPicPr>
          <p:cNvPr id="174087" name="Picture 10" descr="Snímek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2"/>
          <a:stretch>
            <a:fillRect/>
          </a:stretch>
        </p:blipFill>
        <p:spPr>
          <a:xfrm>
            <a:off x="6743700" y="1576251"/>
            <a:ext cx="5030290" cy="439743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083" name="Picture 7" descr="DIP0200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6163" y="1553607"/>
            <a:ext cx="2354261" cy="3642371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564778" y="5538785"/>
            <a:ext cx="4302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800" dirty="0" smtClean="0">
                <a:solidFill>
                  <a:schemeClr val="tx2"/>
                </a:solidFill>
                <a:latin typeface="+mn-lt"/>
              </a:rPr>
              <a:t>Vektor: </a:t>
            </a:r>
            <a:r>
              <a:rPr lang="cs-CZ" sz="2800" i="1" dirty="0" err="1" smtClean="0">
                <a:solidFill>
                  <a:schemeClr val="tx2"/>
                </a:solidFill>
                <a:latin typeface="+mn-lt"/>
              </a:rPr>
              <a:t>Phlebotomus</a:t>
            </a:r>
            <a:r>
              <a:rPr lang="cs-CZ" sz="28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cs-CZ" sz="2800" dirty="0" err="1" smtClean="0">
                <a:solidFill>
                  <a:schemeClr val="tx2"/>
                </a:solidFill>
                <a:latin typeface="+mn-lt"/>
              </a:rPr>
              <a:t>spp</a:t>
            </a:r>
            <a:r>
              <a:rPr lang="cs-CZ" sz="2800" dirty="0" smtClean="0">
                <a:solidFill>
                  <a:schemeClr val="tx2"/>
                </a:solidFill>
                <a:latin typeface="+mn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26716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754833" y="478973"/>
            <a:ext cx="10993029" cy="618308"/>
          </a:xfrm>
          <a:noFill/>
          <a:ln>
            <a:solidFill>
              <a:schemeClr val="tx2"/>
            </a:solidFill>
          </a:ln>
        </p:spPr>
        <p:txBody>
          <a:bodyPr/>
          <a:lstStyle/>
          <a:p>
            <a:r>
              <a:rPr lang="cs-CZ" altLang="cs-CZ" sz="3600" i="1" dirty="0" err="1">
                <a:solidFill>
                  <a:srgbClr val="0033CC"/>
                </a:solidFill>
              </a:rPr>
              <a:t>Phlebovirus</a:t>
            </a:r>
            <a:r>
              <a:rPr lang="cs-CZ" altLang="cs-CZ" sz="3600" dirty="0">
                <a:solidFill>
                  <a:srgbClr val="0033CC"/>
                </a:solidFill>
              </a:rPr>
              <a:t> horečky papatači: SFN, SFS, </a:t>
            </a:r>
            <a:r>
              <a:rPr lang="cs-CZ" altLang="cs-CZ" sz="3600" dirty="0" err="1">
                <a:solidFill>
                  <a:srgbClr val="0033CC"/>
                </a:solidFill>
              </a:rPr>
              <a:t>Toscana</a:t>
            </a:r>
            <a:endParaRPr lang="cs-CZ" altLang="cs-CZ" sz="3600" dirty="0">
              <a:solidFill>
                <a:srgbClr val="0033CC"/>
              </a:solidFill>
            </a:endParaRPr>
          </a:p>
        </p:txBody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B55A1132-AD60-45A7-B144-1924D3EB9B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3035" y="1592407"/>
            <a:ext cx="10515600" cy="4465039"/>
          </a:xfrm>
          <a:noFill/>
          <a:ln>
            <a:noFill/>
          </a:ln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cs-CZ" altLang="cs-CZ" sz="2000" dirty="0" err="1">
                <a:solidFill>
                  <a:srgbClr val="0000FF"/>
                </a:solidFill>
              </a:rPr>
              <a:t>Sandfly</a:t>
            </a:r>
            <a:r>
              <a:rPr lang="cs-CZ" altLang="cs-CZ" sz="2000" dirty="0">
                <a:solidFill>
                  <a:srgbClr val="0000FF"/>
                </a:solidFill>
              </a:rPr>
              <a:t> </a:t>
            </a:r>
            <a:r>
              <a:rPr lang="cs-CZ" altLang="cs-CZ" sz="2000" dirty="0" err="1">
                <a:solidFill>
                  <a:srgbClr val="0000FF"/>
                </a:solidFill>
              </a:rPr>
              <a:t>fever</a:t>
            </a:r>
            <a:r>
              <a:rPr lang="cs-CZ" altLang="cs-CZ" sz="2000" dirty="0">
                <a:solidFill>
                  <a:srgbClr val="0000FF"/>
                </a:solidFill>
              </a:rPr>
              <a:t> </a:t>
            </a:r>
            <a:r>
              <a:rPr lang="cs-CZ" altLang="cs-CZ" sz="2000" dirty="0" err="1">
                <a:solidFill>
                  <a:srgbClr val="0000FF"/>
                </a:solidFill>
              </a:rPr>
              <a:t>Naples</a:t>
            </a:r>
            <a:r>
              <a:rPr lang="cs-CZ" altLang="cs-CZ" sz="2000" dirty="0">
                <a:solidFill>
                  <a:srgbClr val="0000FF"/>
                </a:solidFill>
              </a:rPr>
              <a:t> (SFN), </a:t>
            </a:r>
            <a:r>
              <a:rPr lang="cs-CZ" altLang="cs-CZ" sz="2000" dirty="0" err="1">
                <a:solidFill>
                  <a:srgbClr val="0000FF"/>
                </a:solidFill>
              </a:rPr>
              <a:t>Sandfly</a:t>
            </a:r>
            <a:r>
              <a:rPr lang="cs-CZ" altLang="cs-CZ" sz="2000" dirty="0">
                <a:solidFill>
                  <a:srgbClr val="0000FF"/>
                </a:solidFill>
              </a:rPr>
              <a:t> </a:t>
            </a:r>
            <a:r>
              <a:rPr lang="cs-CZ" altLang="cs-CZ" sz="2000" dirty="0" err="1">
                <a:solidFill>
                  <a:srgbClr val="0000FF"/>
                </a:solidFill>
              </a:rPr>
              <a:t>fever</a:t>
            </a:r>
            <a:r>
              <a:rPr lang="cs-CZ" altLang="cs-CZ" sz="2000" dirty="0">
                <a:solidFill>
                  <a:srgbClr val="0000FF"/>
                </a:solidFill>
              </a:rPr>
              <a:t> </a:t>
            </a:r>
            <a:r>
              <a:rPr lang="cs-CZ" altLang="cs-CZ" sz="2000" dirty="0" err="1">
                <a:solidFill>
                  <a:srgbClr val="0000FF"/>
                </a:solidFill>
              </a:rPr>
              <a:t>Sicilian</a:t>
            </a:r>
            <a:r>
              <a:rPr lang="cs-CZ" altLang="cs-CZ" sz="2000" dirty="0">
                <a:solidFill>
                  <a:srgbClr val="0000FF"/>
                </a:solidFill>
              </a:rPr>
              <a:t> (SFS).</a:t>
            </a:r>
          </a:p>
          <a:p>
            <a:pPr>
              <a:lnSpc>
                <a:spcPct val="80000"/>
              </a:lnSpc>
              <a:defRPr/>
            </a:pPr>
            <a:endParaRPr lang="cs-CZ" altLang="cs-CZ" sz="2000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altLang="cs-CZ" sz="2000" dirty="0">
                <a:solidFill>
                  <a:schemeClr val="tx2"/>
                </a:solidFill>
              </a:rPr>
              <a:t>Zdroj: člověk.</a:t>
            </a:r>
          </a:p>
          <a:p>
            <a:pPr>
              <a:lnSpc>
                <a:spcPct val="80000"/>
              </a:lnSpc>
              <a:defRPr/>
            </a:pPr>
            <a:endParaRPr lang="cs-CZ" altLang="cs-CZ" sz="2000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altLang="cs-CZ" sz="2000" dirty="0">
                <a:solidFill>
                  <a:schemeClr val="tx2"/>
                </a:solidFill>
              </a:rPr>
              <a:t>Přenos: </a:t>
            </a:r>
            <a:r>
              <a:rPr lang="cs-CZ" altLang="cs-CZ" sz="2000" dirty="0" err="1">
                <a:solidFill>
                  <a:schemeClr val="tx2"/>
                </a:solidFill>
              </a:rPr>
              <a:t>flebotomové</a:t>
            </a:r>
            <a:r>
              <a:rPr lang="cs-CZ" altLang="cs-CZ" sz="2000" dirty="0">
                <a:solidFill>
                  <a:schemeClr val="tx2"/>
                </a:solidFill>
              </a:rPr>
              <a:t> (</a:t>
            </a:r>
            <a:r>
              <a:rPr lang="cs-CZ" altLang="cs-CZ" sz="2000" i="1" dirty="0" err="1">
                <a:solidFill>
                  <a:schemeClr val="tx2"/>
                </a:solidFill>
              </a:rPr>
              <a:t>Phlebotomus</a:t>
            </a:r>
            <a:r>
              <a:rPr lang="cs-CZ" altLang="cs-CZ" sz="2000" i="1" dirty="0">
                <a:solidFill>
                  <a:schemeClr val="tx2"/>
                </a:solidFill>
              </a:rPr>
              <a:t> </a:t>
            </a:r>
            <a:r>
              <a:rPr lang="cs-CZ" altLang="cs-CZ" sz="2000" dirty="0" err="1">
                <a:solidFill>
                  <a:schemeClr val="tx2"/>
                </a:solidFill>
              </a:rPr>
              <a:t>spp</a:t>
            </a:r>
            <a:r>
              <a:rPr lang="cs-CZ" altLang="cs-CZ" sz="2000" dirty="0">
                <a:solidFill>
                  <a:schemeClr val="tx2"/>
                </a:solidFill>
              </a:rPr>
              <a:t>. </a:t>
            </a:r>
            <a:r>
              <a:rPr lang="cs-CZ" altLang="cs-CZ" sz="2000" i="1" dirty="0">
                <a:solidFill>
                  <a:schemeClr val="tx2"/>
                </a:solidFill>
              </a:rPr>
              <a:t>– </a:t>
            </a:r>
            <a:r>
              <a:rPr lang="cs-CZ" altLang="cs-CZ" sz="2000" dirty="0">
                <a:solidFill>
                  <a:schemeClr val="tx2"/>
                </a:solidFill>
              </a:rPr>
              <a:t>rezervoár, TOP</a:t>
            </a:r>
            <a:r>
              <a:rPr lang="cs-CZ" altLang="cs-CZ" sz="2000" dirty="0" smtClean="0">
                <a:solidFill>
                  <a:schemeClr val="tx2"/>
                </a:solidFill>
              </a:rPr>
              <a:t>).</a:t>
            </a:r>
          </a:p>
          <a:p>
            <a:pPr marL="72000" indent="0">
              <a:lnSpc>
                <a:spcPct val="80000"/>
              </a:lnSpc>
              <a:buNone/>
              <a:defRPr/>
            </a:pPr>
            <a:endParaRPr lang="cs-CZ" altLang="cs-CZ" sz="2000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altLang="cs-CZ" sz="2000" dirty="0">
                <a:solidFill>
                  <a:schemeClr val="tx2"/>
                </a:solidFill>
              </a:rPr>
              <a:t>Onemocnění člověka: </a:t>
            </a:r>
            <a:r>
              <a:rPr lang="cs-CZ" altLang="cs-CZ" sz="2400" b="1" u="sng" dirty="0">
                <a:solidFill>
                  <a:srgbClr val="FF0000"/>
                </a:solidFill>
              </a:rPr>
              <a:t>horečka papatači</a:t>
            </a:r>
            <a:r>
              <a:rPr lang="cs-CZ" altLang="cs-CZ" sz="2400" b="1" dirty="0">
                <a:solidFill>
                  <a:srgbClr val="FF0000"/>
                </a:solidFill>
              </a:rPr>
              <a:t> </a:t>
            </a:r>
            <a:r>
              <a:rPr lang="cs-CZ" altLang="cs-CZ" sz="2000" dirty="0">
                <a:solidFill>
                  <a:schemeClr val="tx2"/>
                </a:solidFill>
              </a:rPr>
              <a:t>o délce 2-4 dny, s malátností, bolestmi hlavy a kloubů, světloplachostí, </a:t>
            </a:r>
            <a:r>
              <a:rPr lang="cs-CZ" altLang="cs-CZ" sz="2000" dirty="0" err="1">
                <a:solidFill>
                  <a:schemeClr val="tx2"/>
                </a:solidFill>
              </a:rPr>
              <a:t>retrobulbárním</a:t>
            </a:r>
            <a:r>
              <a:rPr lang="cs-CZ" altLang="cs-CZ" sz="2000" dirty="0">
                <a:solidFill>
                  <a:schemeClr val="tx2"/>
                </a:solidFill>
              </a:rPr>
              <a:t> tlakem v očích, a silným pocením; neletální. U viru </a:t>
            </a:r>
            <a:r>
              <a:rPr lang="cs-CZ" altLang="cs-CZ" sz="2000" dirty="0" err="1">
                <a:solidFill>
                  <a:schemeClr val="tx2"/>
                </a:solidFill>
              </a:rPr>
              <a:t>Toscana</a:t>
            </a:r>
            <a:r>
              <a:rPr lang="cs-CZ" altLang="cs-CZ" sz="2000" dirty="0">
                <a:solidFill>
                  <a:schemeClr val="tx2"/>
                </a:solidFill>
              </a:rPr>
              <a:t> relativně často i meningitida, jen sporadicky spojená s encefalitidou</a:t>
            </a:r>
            <a:r>
              <a:rPr lang="cs-CZ" altLang="cs-CZ" sz="2000" dirty="0" smtClean="0">
                <a:solidFill>
                  <a:schemeClr val="tx2"/>
                </a:solidFill>
              </a:rPr>
              <a:t>.</a:t>
            </a:r>
          </a:p>
          <a:p>
            <a:pPr marL="72000" indent="0">
              <a:lnSpc>
                <a:spcPct val="80000"/>
              </a:lnSpc>
              <a:buNone/>
              <a:defRPr/>
            </a:pPr>
            <a:endParaRPr lang="cs-CZ" altLang="cs-CZ" sz="2000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cs-CZ" altLang="cs-CZ" sz="2000" dirty="0" smtClean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altLang="cs-CZ" sz="2000" dirty="0" smtClean="0">
                <a:solidFill>
                  <a:schemeClr val="tx2"/>
                </a:solidFill>
              </a:rPr>
              <a:t>Rozšíření</a:t>
            </a:r>
            <a:r>
              <a:rPr lang="cs-CZ" altLang="cs-CZ" sz="2000" dirty="0">
                <a:solidFill>
                  <a:schemeClr val="tx2"/>
                </a:solidFill>
              </a:rPr>
              <a:t>: Středomoří (Itálie, Španělsko, jižní Francie), Tunisko, Černomoří (Krym), střední a jižní Asie. </a:t>
            </a:r>
            <a:r>
              <a:rPr lang="cs-CZ" altLang="cs-CZ" sz="2000" dirty="0" err="1">
                <a:solidFill>
                  <a:schemeClr val="tx2"/>
                </a:solidFill>
              </a:rPr>
              <a:t>Toscana</a:t>
            </a:r>
            <a:r>
              <a:rPr lang="cs-CZ" altLang="cs-CZ" sz="2000" dirty="0">
                <a:solidFill>
                  <a:schemeClr val="tx2"/>
                </a:solidFill>
              </a:rPr>
              <a:t> virus se vyskytuje </a:t>
            </a:r>
            <a:r>
              <a:rPr lang="cs-CZ" altLang="cs-CZ" sz="2000" dirty="0">
                <a:solidFill>
                  <a:srgbClr val="0000FF"/>
                </a:solidFill>
              </a:rPr>
              <a:t>v Itálii, Španělsku, Portugalsku, jižní Francii, méně Řecku, Dalmácii, Turecku, Egyptě a na Kypru. Běžné nákazy rekreantů ve Středozemí, a časté importy do západní i severní (Skandinávie) Evropy. Také řada našich rekreantů a turistů do Středozemí (jadranské pobřeží aj.) onemocní horečkou papatači, tyto nákazy však unikají diagnostické pozornosti a nejsou hlášeny.</a:t>
            </a:r>
          </a:p>
        </p:txBody>
      </p:sp>
    </p:spTree>
    <p:extLst>
      <p:ext uri="{BB962C8B-B14F-4D97-AF65-F5344CB8AC3E}">
        <p14:creationId xmlns:p14="http://schemas.microsoft.com/office/powerpoint/2010/main" val="3617000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35188" y="115889"/>
            <a:ext cx="8064500" cy="936625"/>
          </a:xfrm>
          <a:noFill/>
          <a:ln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cs-CZ" altLang="cs-CZ" sz="3600" dirty="0"/>
              <a:t>Ukázka biotopu </a:t>
            </a:r>
            <a:r>
              <a:rPr lang="cs-CZ" altLang="cs-CZ" sz="3600" dirty="0" err="1"/>
              <a:t>flebotomů</a:t>
            </a:r>
            <a:r>
              <a:rPr lang="cs-CZ" altLang="cs-CZ" sz="3600" dirty="0"/>
              <a:t> </a:t>
            </a:r>
            <a:br>
              <a:rPr lang="cs-CZ" altLang="cs-CZ" sz="3600" dirty="0"/>
            </a:br>
            <a:r>
              <a:rPr lang="cs-CZ" altLang="cs-CZ" sz="3200" dirty="0"/>
              <a:t>(Monte </a:t>
            </a:r>
            <a:r>
              <a:rPr lang="cs-CZ" altLang="cs-CZ" sz="3200" dirty="0" err="1"/>
              <a:t>Argentario</a:t>
            </a:r>
            <a:r>
              <a:rPr lang="cs-CZ" altLang="cs-CZ" sz="3200" dirty="0"/>
              <a:t>)</a:t>
            </a:r>
          </a:p>
        </p:txBody>
      </p:sp>
      <p:pic>
        <p:nvPicPr>
          <p:cNvPr id="176131" name="Picture 3" descr="CalaGalera180682_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5188" y="1123951"/>
            <a:ext cx="8064500" cy="56800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6132" name="Text Box 4"/>
          <p:cNvSpPr txBox="1">
            <a:spLocks noChangeArrowheads="1"/>
          </p:cNvSpPr>
          <p:nvPr/>
        </p:nvSpPr>
        <p:spPr bwMode="auto">
          <a:xfrm>
            <a:off x="2566989" y="6237288"/>
            <a:ext cx="7273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cs-CZ" altLang="cs-CZ" sz="2400" i="1">
                <a:solidFill>
                  <a:schemeClr val="bg1"/>
                </a:solidFill>
              </a:rPr>
              <a:t>Phlebotomus perniciosus</a:t>
            </a:r>
            <a:r>
              <a:rPr lang="cs-CZ" altLang="cs-CZ" sz="2400">
                <a:solidFill>
                  <a:schemeClr val="bg1"/>
                </a:solidFill>
              </a:rPr>
              <a:t> – 1st TOSV isolation</a:t>
            </a:r>
          </a:p>
        </p:txBody>
      </p:sp>
    </p:spTree>
    <p:extLst>
      <p:ext uri="{BB962C8B-B14F-4D97-AF65-F5344CB8AC3E}">
        <p14:creationId xmlns:p14="http://schemas.microsoft.com/office/powerpoint/2010/main" val="2298797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4" y="171496"/>
            <a:ext cx="8218487" cy="1079500"/>
          </a:xfrm>
          <a:noFill/>
          <a:ln>
            <a:solidFill>
              <a:schemeClr val="tx2"/>
            </a:solidFill>
          </a:ln>
        </p:spPr>
        <p:txBody>
          <a:bodyPr/>
          <a:lstStyle/>
          <a:p>
            <a:pPr algn="ctr"/>
            <a:r>
              <a:rPr lang="cs-CZ" altLang="cs-CZ" sz="3600">
                <a:solidFill>
                  <a:srgbClr val="0000FF"/>
                </a:solidFill>
              </a:rPr>
              <a:t>Viry Sandfly fever-Naples, Sandfly fever-Sicilian, a Toscana </a:t>
            </a:r>
          </a:p>
        </p:txBody>
      </p:sp>
      <p:sp>
        <p:nvSpPr>
          <p:cNvPr id="177155" name="Text Box 3"/>
          <p:cNvSpPr txBox="1">
            <a:spLocks noChangeArrowheads="1"/>
          </p:cNvSpPr>
          <p:nvPr/>
        </p:nvSpPr>
        <p:spPr bwMode="auto">
          <a:xfrm>
            <a:off x="3411538" y="56086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45720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9144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371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8288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</a:pPr>
            <a:endParaRPr lang="cs-CZ" altLang="cs-CZ" sz="1800" b="1">
              <a:solidFill>
                <a:schemeClr val="tx1"/>
              </a:solidFill>
            </a:endParaRPr>
          </a:p>
        </p:txBody>
      </p:sp>
      <p:pic>
        <p:nvPicPr>
          <p:cNvPr id="177156" name="Picture 4" descr="mapaSF_TO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8214" y="1327150"/>
            <a:ext cx="7704137" cy="55308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3250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908EE5C-78E0-4A94-8526-6059B82427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9F3138A-0465-413B-8825-9F1C08E44D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D4DFD66-8D3F-4869-B40B-46D27F9E9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674" y="354325"/>
            <a:ext cx="9852206" cy="721456"/>
          </a:xfrm>
          <a:ln>
            <a:solidFill>
              <a:schemeClr val="tx2"/>
            </a:solidFill>
          </a:ln>
        </p:spPr>
        <p:txBody>
          <a:bodyPr/>
          <a:lstStyle/>
          <a:p>
            <a:r>
              <a:rPr lang="cs-CZ" dirty="0" smtClean="0"/>
              <a:t>Rozšíření virů TOSV, SFS, SFN v Evropě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/>
          <a:srcRect l="21397" t="36658" r="21937" b="22185"/>
          <a:stretch/>
        </p:blipFill>
        <p:spPr>
          <a:xfrm>
            <a:off x="597052" y="1470393"/>
            <a:ext cx="10999096" cy="449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041869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sci-prezentace-16-9-cz-v11.potx" id="{752B7536-5AE2-417E-ADC9-516CF57E47A0}" vid="{C3A561A7-18A2-4AA4-BD35-A7AB220CBEDF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muni-sci-prezentace-16-9-cz-v11</Template>
  <TotalTime>8</TotalTime>
  <Words>233</Words>
  <Application>Microsoft Office PowerPoint</Application>
  <PresentationFormat>Širokoúhlá obrazovka</PresentationFormat>
  <Paragraphs>23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1" baseType="lpstr">
      <vt:lpstr>Arial</vt:lpstr>
      <vt:lpstr>Tahoma</vt:lpstr>
      <vt:lpstr>Times New Roman</vt:lpstr>
      <vt:lpstr>Wingdings</vt:lpstr>
      <vt:lpstr>Prezentace_MU_CZ</vt:lpstr>
      <vt:lpstr>Viry přenášené flebotomy</vt:lpstr>
      <vt:lpstr>Viry přenášené flebotomy Sandfly-borne viruses</vt:lpstr>
      <vt:lpstr>Phlebovirus horečky papatači: SFN, SFS, Toscana</vt:lpstr>
      <vt:lpstr>Ukázka biotopu flebotomů  (Monte Argentario)</vt:lpstr>
      <vt:lpstr>Viry Sandfly fever-Naples, Sandfly fever-Sicilian, a Toscana </vt:lpstr>
      <vt:lpstr>Rozšíření virů TOSV, SFS, SFN v Evropě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rudolf</dc:creator>
  <cp:lastModifiedBy>Uživatel systému Windows</cp:lastModifiedBy>
  <cp:revision>6</cp:revision>
  <cp:lastPrinted>1601-01-01T00:00:00Z</cp:lastPrinted>
  <dcterms:created xsi:type="dcterms:W3CDTF">2023-02-14T11:54:02Z</dcterms:created>
  <dcterms:modified xsi:type="dcterms:W3CDTF">2024-06-24T21:11:09Z</dcterms:modified>
</cp:coreProperties>
</file>