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8" d="100"/>
          <a:sy n="88" d="100"/>
        </p:scale>
        <p:origin x="490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Viry přenášené hlodavci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071945"/>
            <a:ext cx="11361600" cy="698497"/>
          </a:xfrm>
        </p:spPr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Rodent-borne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viruses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6" name="Obrázek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863" y="5627688"/>
            <a:ext cx="55181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altLang="cs-CZ" i="1" dirty="0" err="1"/>
              <a:t>Arenavirus</a:t>
            </a:r>
            <a:r>
              <a:rPr lang="cs-CZ" altLang="cs-CZ" dirty="0"/>
              <a:t> lymfocytární </a:t>
            </a:r>
            <a:r>
              <a:rPr lang="cs-CZ" altLang="cs-CZ" dirty="0" err="1"/>
              <a:t>choriomeningitidy</a:t>
            </a:r>
            <a:endParaRPr lang="cs-CZ" altLang="cs-CZ" dirty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944054"/>
            <a:ext cx="10879816" cy="385585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>
                <a:solidFill>
                  <a:schemeClr val="tx2"/>
                </a:solidFill>
              </a:rPr>
              <a:t>Zdroj: některé druhy hlodavců divokých (</a:t>
            </a:r>
            <a:r>
              <a:rPr lang="cs-CZ" altLang="cs-CZ" sz="1800" i="1" dirty="0" err="1">
                <a:solidFill>
                  <a:schemeClr val="tx2"/>
                </a:solidFill>
              </a:rPr>
              <a:t>Apodemus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i="1" dirty="0" err="1">
                <a:solidFill>
                  <a:schemeClr val="tx2"/>
                </a:solidFill>
              </a:rPr>
              <a:t>flavicollis</a:t>
            </a:r>
            <a:r>
              <a:rPr lang="cs-CZ" altLang="cs-CZ" sz="1800" i="1" dirty="0">
                <a:solidFill>
                  <a:schemeClr val="tx2"/>
                </a:solidFill>
              </a:rPr>
              <a:t>, </a:t>
            </a:r>
            <a:r>
              <a:rPr lang="cs-CZ" altLang="cs-CZ" sz="1800" i="1" dirty="0" err="1">
                <a:solidFill>
                  <a:schemeClr val="tx2"/>
                </a:solidFill>
              </a:rPr>
              <a:t>Myodes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i="1" dirty="0" err="1">
                <a:solidFill>
                  <a:schemeClr val="tx2"/>
                </a:solidFill>
              </a:rPr>
              <a:t>glareolus</a:t>
            </a:r>
            <a:r>
              <a:rPr lang="cs-CZ" altLang="cs-CZ" sz="1800" i="1" dirty="0">
                <a:solidFill>
                  <a:schemeClr val="tx2"/>
                </a:solidFill>
              </a:rPr>
              <a:t>, </a:t>
            </a:r>
            <a:r>
              <a:rPr lang="cs-CZ" altLang="cs-CZ" sz="1800" i="1" dirty="0" err="1">
                <a:solidFill>
                  <a:schemeClr val="tx2"/>
                </a:solidFill>
              </a:rPr>
              <a:t>Microtus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i="1" dirty="0" err="1">
                <a:solidFill>
                  <a:schemeClr val="tx2"/>
                </a:solidFill>
              </a:rPr>
              <a:t>arvalis</a:t>
            </a:r>
            <a:r>
              <a:rPr lang="cs-CZ" altLang="cs-CZ" sz="1800" dirty="0">
                <a:solidFill>
                  <a:schemeClr val="tx2"/>
                </a:solidFill>
              </a:rPr>
              <a:t>) hlavně dospělí samci) i chovaných (</a:t>
            </a:r>
            <a:r>
              <a:rPr lang="cs-CZ" altLang="cs-CZ" sz="1800" i="1" dirty="0" err="1">
                <a:solidFill>
                  <a:schemeClr val="tx2"/>
                </a:solidFill>
              </a:rPr>
              <a:t>Mus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i="1" dirty="0" err="1">
                <a:solidFill>
                  <a:schemeClr val="tx2"/>
                </a:solidFill>
              </a:rPr>
              <a:t>musculus</a:t>
            </a:r>
            <a:r>
              <a:rPr lang="cs-CZ" altLang="cs-CZ" sz="1800" dirty="0">
                <a:solidFill>
                  <a:schemeClr val="tx2"/>
                </a:solidFill>
              </a:rPr>
              <a:t>, </a:t>
            </a:r>
            <a:r>
              <a:rPr lang="cs-CZ" altLang="cs-CZ" sz="1800" i="1" dirty="0" err="1">
                <a:solidFill>
                  <a:schemeClr val="tx2"/>
                </a:solidFill>
              </a:rPr>
              <a:t>Mesocricetus</a:t>
            </a:r>
            <a:r>
              <a:rPr lang="cs-CZ" altLang="cs-CZ" sz="1800" i="1" dirty="0">
                <a:solidFill>
                  <a:schemeClr val="tx2"/>
                </a:solidFill>
              </a:rPr>
              <a:t>  </a:t>
            </a:r>
            <a:r>
              <a:rPr lang="cs-CZ" altLang="cs-CZ" sz="1800" i="1" dirty="0" err="1">
                <a:solidFill>
                  <a:schemeClr val="tx2"/>
                </a:solidFill>
              </a:rPr>
              <a:t>auratus</a:t>
            </a:r>
            <a:r>
              <a:rPr lang="cs-CZ" altLang="cs-CZ" sz="1800" dirty="0">
                <a:solidFill>
                  <a:schemeClr val="tx2"/>
                </a:solidFill>
              </a:rPr>
              <a:t>) jsou rezervoárem nákazy (kongenitální infekce s celoživotním nosičstvím a vylučováním viru slinou, defekací a urinací; vertikální přenos mezi hlodavci).</a:t>
            </a:r>
          </a:p>
          <a:p>
            <a:pPr>
              <a:lnSpc>
                <a:spcPct val="80000"/>
              </a:lnSpc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800" dirty="0">
                <a:solidFill>
                  <a:schemeClr val="tx2"/>
                </a:solidFill>
              </a:rPr>
              <a:t>Nemoc zvířete: LCM - jen u </a:t>
            </a:r>
            <a:r>
              <a:rPr lang="cs-CZ" altLang="cs-CZ" sz="1800" dirty="0" err="1">
                <a:solidFill>
                  <a:schemeClr val="tx2"/>
                </a:solidFill>
              </a:rPr>
              <a:t>adultních</a:t>
            </a:r>
            <a:r>
              <a:rPr lang="cs-CZ" altLang="cs-CZ" sz="1800" dirty="0">
                <a:solidFill>
                  <a:schemeClr val="tx2"/>
                </a:solidFill>
              </a:rPr>
              <a:t> myší (u mladých hlodavců se po infekci vytváří stav celoživotní </a:t>
            </a:r>
            <a:r>
              <a:rPr lang="cs-CZ" altLang="cs-CZ" sz="1800" dirty="0" err="1">
                <a:solidFill>
                  <a:schemeClr val="tx2"/>
                </a:solidFill>
              </a:rPr>
              <a:t>imunotolerance</a:t>
            </a:r>
            <a:r>
              <a:rPr lang="cs-CZ" altLang="cs-CZ" sz="1800" dirty="0">
                <a:solidFill>
                  <a:schemeClr val="tx2"/>
                </a:solidFill>
              </a:rPr>
              <a:t> a perzistentní infekce).</a:t>
            </a:r>
          </a:p>
          <a:p>
            <a:pPr>
              <a:lnSpc>
                <a:spcPct val="80000"/>
              </a:lnSpc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800" dirty="0">
                <a:solidFill>
                  <a:schemeClr val="tx2"/>
                </a:solidFill>
              </a:rPr>
              <a:t>Přenos: kontaktem, perkutánní (kousnutím), </a:t>
            </a:r>
            <a:r>
              <a:rPr lang="cs-CZ" altLang="cs-CZ" sz="1800" dirty="0" err="1">
                <a:solidFill>
                  <a:schemeClr val="tx2"/>
                </a:solidFill>
              </a:rPr>
              <a:t>aerogenní</a:t>
            </a:r>
            <a:r>
              <a:rPr lang="cs-CZ" altLang="cs-CZ" sz="1800" dirty="0">
                <a:solidFill>
                  <a:schemeClr val="tx2"/>
                </a:solidFill>
              </a:rPr>
              <a:t>, alimentární (potrava).</a:t>
            </a:r>
          </a:p>
          <a:p>
            <a:pPr>
              <a:lnSpc>
                <a:spcPct val="80000"/>
              </a:lnSpc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800" dirty="0">
                <a:solidFill>
                  <a:schemeClr val="tx2"/>
                </a:solidFill>
              </a:rPr>
              <a:t>Onemocnění člověka: </a:t>
            </a:r>
            <a:r>
              <a:rPr lang="cs-CZ" altLang="cs-CZ" sz="1800" b="1" u="sng" dirty="0">
                <a:solidFill>
                  <a:schemeClr val="tx2"/>
                </a:solidFill>
              </a:rPr>
              <a:t>lymfocytární </a:t>
            </a:r>
            <a:r>
              <a:rPr lang="cs-CZ" altLang="cs-CZ" sz="1800" b="1" u="sng" dirty="0" err="1">
                <a:solidFill>
                  <a:schemeClr val="tx2"/>
                </a:solidFill>
              </a:rPr>
              <a:t>choriomeningitida</a:t>
            </a:r>
            <a:r>
              <a:rPr lang="cs-CZ" altLang="cs-CZ" sz="1800" b="1" dirty="0">
                <a:solidFill>
                  <a:schemeClr val="tx2"/>
                </a:solidFill>
              </a:rPr>
              <a:t> </a:t>
            </a:r>
            <a:r>
              <a:rPr lang="cs-CZ" altLang="cs-CZ" sz="1800" dirty="0">
                <a:solidFill>
                  <a:schemeClr val="tx2"/>
                </a:solidFill>
              </a:rPr>
              <a:t>(LCM)- </a:t>
            </a:r>
            <a:r>
              <a:rPr lang="cs-CZ" altLang="cs-CZ" sz="1800" dirty="0" err="1">
                <a:solidFill>
                  <a:schemeClr val="tx2"/>
                </a:solidFill>
              </a:rPr>
              <a:t>chřipkovitá</a:t>
            </a:r>
            <a:r>
              <a:rPr lang="cs-CZ" altLang="cs-CZ" sz="1800" dirty="0">
                <a:solidFill>
                  <a:schemeClr val="tx2"/>
                </a:solidFill>
              </a:rPr>
              <a:t> aseptická meningitida nebo jen horečka (obvykle dvoufázová) s bolestí hlavy, rýmou, bronchitidou, světloplachostí; u těhotných abort nebo malformace plodu (hydrocefalus, </a:t>
            </a:r>
            <a:r>
              <a:rPr lang="cs-CZ" altLang="cs-CZ" sz="1800" dirty="0" err="1">
                <a:solidFill>
                  <a:schemeClr val="tx2"/>
                </a:solidFill>
              </a:rPr>
              <a:t>chorioretinitida</a:t>
            </a:r>
            <a:r>
              <a:rPr lang="cs-CZ" altLang="cs-CZ" sz="1800" dirty="0">
                <a:solidFill>
                  <a:schemeClr val="tx2"/>
                </a:solidFill>
              </a:rPr>
              <a:t>); letalita asi 1%, rekonvalescence dlouhodobá. Popisovány profesionální infekce (chovatelé hlodavců).</a:t>
            </a:r>
          </a:p>
          <a:p>
            <a:pPr>
              <a:lnSpc>
                <a:spcPct val="80000"/>
              </a:lnSpc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1800" dirty="0">
                <a:solidFill>
                  <a:schemeClr val="tx2"/>
                </a:solidFill>
              </a:rPr>
              <a:t>Rozšíření: kosmopolitní.</a:t>
            </a:r>
          </a:p>
        </p:txBody>
      </p:sp>
    </p:spTree>
    <p:extLst>
      <p:ext uri="{BB962C8B-B14F-4D97-AF65-F5344CB8AC3E}">
        <p14:creationId xmlns:p14="http://schemas.microsoft.com/office/powerpoint/2010/main" val="270486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333375"/>
            <a:ext cx="8228013" cy="863600"/>
          </a:xfrm>
          <a:noFill/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altLang="cs-CZ" sz="3600" i="1"/>
              <a:t>Arenavirus</a:t>
            </a:r>
            <a:r>
              <a:rPr lang="cs-CZ" altLang="cs-CZ" sz="3600"/>
              <a:t> Lassa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DDF66467-F623-4BBD-A2E8-C236EFFF3C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19944" y="1863952"/>
            <a:ext cx="9827622" cy="4510722"/>
          </a:xfrm>
          <a:noFill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Zdroj: krysa </a:t>
            </a:r>
            <a:r>
              <a:rPr lang="cs-CZ" altLang="cs-CZ" sz="1800" dirty="0" err="1">
                <a:solidFill>
                  <a:schemeClr val="tx2"/>
                </a:solidFill>
              </a:rPr>
              <a:t>mnohobradavková</a:t>
            </a:r>
            <a:r>
              <a:rPr lang="cs-CZ" altLang="cs-CZ" sz="1800" dirty="0">
                <a:solidFill>
                  <a:schemeClr val="tx2"/>
                </a:solidFill>
              </a:rPr>
              <a:t> (</a:t>
            </a:r>
            <a:r>
              <a:rPr lang="cs-CZ" altLang="cs-CZ" sz="1800" i="1" dirty="0" err="1">
                <a:solidFill>
                  <a:schemeClr val="tx2"/>
                </a:solidFill>
              </a:rPr>
              <a:t>Mastomys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i="1" dirty="0" err="1">
                <a:solidFill>
                  <a:schemeClr val="tx2"/>
                </a:solidFill>
              </a:rPr>
              <a:t>natalensis</a:t>
            </a:r>
            <a:r>
              <a:rPr lang="cs-CZ" altLang="cs-CZ" sz="1800" dirty="0">
                <a:solidFill>
                  <a:schemeClr val="tx2"/>
                </a:solidFill>
              </a:rPr>
              <a:t>: viremie, exkrece močí), méně jiní hlodavci; člověk.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Nemoc zvířete: </a:t>
            </a:r>
            <a:r>
              <a:rPr lang="cs-CZ" altLang="cs-CZ" sz="1800" dirty="0" err="1">
                <a:solidFill>
                  <a:schemeClr val="tx2"/>
                </a:solidFill>
              </a:rPr>
              <a:t>inaparentní</a:t>
            </a:r>
            <a:r>
              <a:rPr lang="cs-CZ" altLang="cs-CZ" sz="1800" dirty="0">
                <a:solidFill>
                  <a:schemeClr val="tx2"/>
                </a:solidFill>
              </a:rPr>
              <a:t> průběh (nosičství - rezervoár).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Přenos: kontaktem, alimentární (odchyt a konzumace krys </a:t>
            </a:r>
            <a:r>
              <a:rPr lang="cs-CZ" altLang="cs-CZ" sz="1800" i="1" dirty="0" err="1">
                <a:solidFill>
                  <a:schemeClr val="tx2"/>
                </a:solidFill>
              </a:rPr>
              <a:t>Mastomys</a:t>
            </a:r>
            <a:r>
              <a:rPr lang="cs-CZ" altLang="cs-CZ" sz="1800" dirty="0">
                <a:solidFill>
                  <a:schemeClr val="tx2"/>
                </a:solidFill>
              </a:rPr>
              <a:t>), </a:t>
            </a:r>
            <a:r>
              <a:rPr lang="cs-CZ" altLang="cs-CZ" sz="1800" dirty="0" err="1">
                <a:solidFill>
                  <a:schemeClr val="tx2"/>
                </a:solidFill>
              </a:rPr>
              <a:t>aerogenní</a:t>
            </a:r>
            <a:r>
              <a:rPr lang="cs-CZ" altLang="cs-CZ" sz="1800" dirty="0">
                <a:solidFill>
                  <a:schemeClr val="tx2"/>
                </a:solidFill>
              </a:rPr>
              <a:t>; vysoká kontagiozita - přenos i na ošetřující </a:t>
            </a:r>
            <a:r>
              <a:rPr lang="cs-CZ" altLang="cs-CZ" sz="1800" dirty="0" err="1">
                <a:solidFill>
                  <a:schemeClr val="tx2"/>
                </a:solidFill>
              </a:rPr>
              <a:t>perzonál</a:t>
            </a:r>
            <a:r>
              <a:rPr lang="cs-CZ" altLang="cs-CZ" sz="1800" dirty="0">
                <a:solidFill>
                  <a:schemeClr val="tx2"/>
                </a:solidFill>
              </a:rPr>
              <a:t> (krev, exkrety).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Nemoc člověka: </a:t>
            </a:r>
            <a:r>
              <a:rPr lang="cs-CZ" altLang="cs-CZ" sz="1800" b="1" u="sng" dirty="0">
                <a:solidFill>
                  <a:schemeClr val="tx2"/>
                </a:solidFill>
              </a:rPr>
              <a:t>hemoragická horečka </a:t>
            </a:r>
            <a:r>
              <a:rPr lang="cs-CZ" altLang="cs-CZ" sz="1800" b="1" u="sng" dirty="0" err="1">
                <a:solidFill>
                  <a:schemeClr val="tx2"/>
                </a:solidFill>
              </a:rPr>
              <a:t>Lassa</a:t>
            </a:r>
            <a:r>
              <a:rPr lang="cs-CZ" altLang="cs-CZ" sz="1800" b="1" dirty="0">
                <a:solidFill>
                  <a:schemeClr val="tx2"/>
                </a:solidFill>
              </a:rPr>
              <a:t> </a:t>
            </a:r>
            <a:r>
              <a:rPr lang="cs-CZ" altLang="cs-CZ" sz="1800" dirty="0">
                <a:solidFill>
                  <a:schemeClr val="tx2"/>
                </a:solidFill>
              </a:rPr>
              <a:t>s faryngitidou, lymfadenitidou, bolestmi hlavy, svalů, kloubů, břicha, průjmy, zvracením, hemoragiemi (krvácení do střev aj.), edémem obličeje a šíje, šuměním v uších až hluchotou, hypovolemií, a letalitou 10-50%, u těžkých případů až 70%. Epidemie v tropické Africe (Nigérie, Sierra Leone)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Občas importované případy onemocnění u turistů a jiných osob vracejících se z endemických oblastí.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Biohazard: BSL-4 !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Terapie: </a:t>
            </a:r>
            <a:r>
              <a:rPr lang="cs-CZ" altLang="cs-CZ" sz="1800" dirty="0" err="1">
                <a:solidFill>
                  <a:schemeClr val="tx2"/>
                </a:solidFill>
              </a:rPr>
              <a:t>ribavirin</a:t>
            </a:r>
            <a:r>
              <a:rPr lang="cs-CZ" altLang="cs-CZ" sz="1800" dirty="0">
                <a:solidFill>
                  <a:schemeClr val="tx2"/>
                </a:solidFill>
              </a:rPr>
              <a:t> (snížení letality na 5-10%); imunní sérum.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Rozšíření: západní a střední Afrika.</a:t>
            </a:r>
          </a:p>
        </p:txBody>
      </p:sp>
    </p:spTree>
    <p:extLst>
      <p:ext uri="{BB962C8B-B14F-4D97-AF65-F5344CB8AC3E}">
        <p14:creationId xmlns:p14="http://schemas.microsoft.com/office/powerpoint/2010/main" val="130590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199" y="530316"/>
            <a:ext cx="8103325" cy="654049"/>
          </a:xfrm>
          <a:noFill/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altLang="cs-CZ" sz="3600" i="1"/>
              <a:t>Arenavirus</a:t>
            </a:r>
            <a:r>
              <a:rPr lang="cs-CZ" altLang="cs-CZ" sz="3600"/>
              <a:t> Junin, Machupo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6510D17C-E6DB-4FCB-AED7-10E93F4FD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5019" y="1790927"/>
            <a:ext cx="8675687" cy="4383450"/>
          </a:xfrm>
          <a:noFill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Zdroj: hlodavci </a:t>
            </a:r>
            <a:r>
              <a:rPr lang="cs-CZ" altLang="cs-CZ" sz="1800" i="1" dirty="0" err="1">
                <a:solidFill>
                  <a:schemeClr val="tx2"/>
                </a:solidFill>
              </a:rPr>
              <a:t>Calomys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dirty="0" err="1">
                <a:solidFill>
                  <a:schemeClr val="tx2"/>
                </a:solidFill>
              </a:rPr>
              <a:t>spp</a:t>
            </a:r>
            <a:r>
              <a:rPr lang="cs-CZ" altLang="cs-CZ" sz="1800" dirty="0">
                <a:solidFill>
                  <a:schemeClr val="tx2"/>
                </a:solidFill>
              </a:rPr>
              <a:t>., </a:t>
            </a:r>
            <a:r>
              <a:rPr lang="cs-CZ" altLang="cs-CZ" sz="1800" i="1" dirty="0" err="1">
                <a:solidFill>
                  <a:schemeClr val="tx2"/>
                </a:solidFill>
              </a:rPr>
              <a:t>Mus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i="1" dirty="0" err="1">
                <a:solidFill>
                  <a:schemeClr val="tx2"/>
                </a:solidFill>
              </a:rPr>
              <a:t>domesticus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dirty="0">
                <a:solidFill>
                  <a:schemeClr val="tx2"/>
                </a:solidFill>
              </a:rPr>
              <a:t>(</a:t>
            </a:r>
            <a:r>
              <a:rPr lang="cs-CZ" altLang="cs-CZ" sz="1800" dirty="0" err="1">
                <a:solidFill>
                  <a:schemeClr val="tx2"/>
                </a:solidFill>
              </a:rPr>
              <a:t>Junin</a:t>
            </a:r>
            <a:r>
              <a:rPr lang="cs-CZ" altLang="cs-CZ" sz="1800" dirty="0">
                <a:solidFill>
                  <a:schemeClr val="tx2"/>
                </a:solidFill>
              </a:rPr>
              <a:t>)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dirty="0">
                <a:solidFill>
                  <a:schemeClr val="tx2"/>
                </a:solidFill>
              </a:rPr>
              <a:t>- chronická infekce s perzistentní viremií, exkrecí viru močí, slinou a trusem.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Nemoc zvířete: </a:t>
            </a:r>
            <a:r>
              <a:rPr lang="cs-CZ" altLang="cs-CZ" sz="1800" dirty="0" err="1">
                <a:solidFill>
                  <a:schemeClr val="tx2"/>
                </a:solidFill>
              </a:rPr>
              <a:t>inaparentní</a:t>
            </a:r>
            <a:r>
              <a:rPr lang="cs-CZ" altLang="cs-CZ" sz="1800" dirty="0">
                <a:solidFill>
                  <a:schemeClr val="tx2"/>
                </a:solidFill>
              </a:rPr>
              <a:t> průběh (morče hyne).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Přenos: alimentární, kontaktem (perkutánní), </a:t>
            </a:r>
            <a:r>
              <a:rPr lang="cs-CZ" altLang="cs-CZ" sz="1800" dirty="0" err="1">
                <a:solidFill>
                  <a:schemeClr val="tx2"/>
                </a:solidFill>
              </a:rPr>
              <a:t>aerogenní</a:t>
            </a:r>
            <a:r>
              <a:rPr lang="cs-CZ" altLang="cs-CZ" sz="1800" dirty="0">
                <a:solidFill>
                  <a:schemeClr val="tx2"/>
                </a:solidFill>
              </a:rPr>
              <a:t> (u zemědělců); mimořádné riziko laboratorní nákazy aerosolem (biohazard BSL-4).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Onemocnění člověka: </a:t>
            </a:r>
            <a:r>
              <a:rPr lang="cs-CZ" altLang="cs-CZ" sz="1800" b="1" u="sng" dirty="0">
                <a:solidFill>
                  <a:schemeClr val="tx2"/>
                </a:solidFill>
              </a:rPr>
              <a:t>hemoragická horečka argentinská</a:t>
            </a:r>
            <a:r>
              <a:rPr lang="cs-CZ" altLang="cs-CZ" sz="1800" dirty="0">
                <a:solidFill>
                  <a:schemeClr val="tx2"/>
                </a:solidFill>
              </a:rPr>
              <a:t> (</a:t>
            </a:r>
            <a:r>
              <a:rPr lang="cs-CZ" altLang="cs-CZ" sz="1800" dirty="0" err="1">
                <a:solidFill>
                  <a:schemeClr val="tx2"/>
                </a:solidFill>
              </a:rPr>
              <a:t>Junin</a:t>
            </a:r>
            <a:r>
              <a:rPr lang="cs-CZ" altLang="cs-CZ" sz="1800" dirty="0">
                <a:solidFill>
                  <a:schemeClr val="tx2"/>
                </a:solidFill>
              </a:rPr>
              <a:t>) a </a:t>
            </a:r>
            <a:r>
              <a:rPr lang="cs-CZ" altLang="cs-CZ" sz="1800" b="1" u="sng" dirty="0">
                <a:solidFill>
                  <a:schemeClr val="tx2"/>
                </a:solidFill>
              </a:rPr>
              <a:t>bolívijská</a:t>
            </a:r>
            <a:r>
              <a:rPr lang="cs-CZ" altLang="cs-CZ" sz="1800" dirty="0">
                <a:solidFill>
                  <a:schemeClr val="tx2"/>
                </a:solidFill>
              </a:rPr>
              <a:t> (</a:t>
            </a:r>
            <a:r>
              <a:rPr lang="cs-CZ" altLang="cs-CZ" sz="1800" dirty="0" err="1">
                <a:solidFill>
                  <a:schemeClr val="tx2"/>
                </a:solidFill>
              </a:rPr>
              <a:t>Machupo</a:t>
            </a:r>
            <a:r>
              <a:rPr lang="cs-CZ" altLang="cs-CZ" sz="1800" dirty="0">
                <a:solidFill>
                  <a:schemeClr val="tx2"/>
                </a:solidFill>
              </a:rPr>
              <a:t>) - vysoká teplota, bolesti hlavy, břicha, končetin, konjunktivitida, erytém na hlavě a hrudi, petechiální krvácení v dutině ústní, gastrointestinálním a urogenitálním traktu, na trupu, neurologické poruchy (třesy), </a:t>
            </a:r>
            <a:r>
              <a:rPr lang="cs-CZ" altLang="cs-CZ" sz="1800" dirty="0" err="1">
                <a:solidFill>
                  <a:schemeClr val="tx2"/>
                </a:solidFill>
              </a:rPr>
              <a:t>hypovolemický</a:t>
            </a:r>
            <a:r>
              <a:rPr lang="cs-CZ" altLang="cs-CZ" sz="1800" dirty="0">
                <a:solidFill>
                  <a:schemeClr val="tx2"/>
                </a:solidFill>
              </a:rPr>
              <a:t> šok, s letalitou 10-30%, a velmi dlouhou rekonvalescencí.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Terapie: imunní sérum, </a:t>
            </a:r>
            <a:r>
              <a:rPr lang="cs-CZ" altLang="cs-CZ" sz="1800" dirty="0" err="1">
                <a:solidFill>
                  <a:schemeClr val="tx2"/>
                </a:solidFill>
              </a:rPr>
              <a:t>ribavirin</a:t>
            </a:r>
            <a:r>
              <a:rPr lang="cs-CZ" altLang="cs-CZ" sz="1800" dirty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Biohazard: BSL-4 !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Prevence: vakcína (</a:t>
            </a:r>
            <a:r>
              <a:rPr lang="cs-CZ" altLang="cs-CZ" sz="1800" dirty="0" err="1">
                <a:solidFill>
                  <a:schemeClr val="tx2"/>
                </a:solidFill>
              </a:rPr>
              <a:t>Junin</a:t>
            </a:r>
            <a:r>
              <a:rPr lang="cs-CZ" altLang="cs-CZ" sz="1800" dirty="0">
                <a:solidFill>
                  <a:schemeClr val="tx2"/>
                </a:solidFill>
              </a:rPr>
              <a:t>).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Rozšíření: Jižní Amerika (Argentina, Bolívie).</a:t>
            </a:r>
          </a:p>
        </p:txBody>
      </p:sp>
    </p:spTree>
    <p:extLst>
      <p:ext uri="{BB962C8B-B14F-4D97-AF65-F5344CB8AC3E}">
        <p14:creationId xmlns:p14="http://schemas.microsoft.com/office/powerpoint/2010/main" val="209773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9719" y="389074"/>
            <a:ext cx="10753200" cy="1021714"/>
          </a:xfrm>
          <a:noFill/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altLang="cs-CZ" sz="4000" dirty="0" err="1"/>
              <a:t>Hantaviry</a:t>
            </a:r>
            <a:r>
              <a:rPr lang="cs-CZ" altLang="cs-CZ" sz="4000" dirty="0"/>
              <a:t> </a:t>
            </a:r>
            <a:r>
              <a:rPr lang="cs-CZ" altLang="cs-CZ" sz="3600" dirty="0" err="1"/>
              <a:t>Hantaan</a:t>
            </a:r>
            <a:r>
              <a:rPr lang="cs-CZ" altLang="cs-CZ" sz="3600" dirty="0"/>
              <a:t>, </a:t>
            </a:r>
            <a:r>
              <a:rPr lang="cs-CZ" altLang="cs-CZ" sz="3600" dirty="0" err="1"/>
              <a:t>Dobrava</a:t>
            </a:r>
            <a:r>
              <a:rPr lang="cs-CZ" altLang="cs-CZ" sz="3600" dirty="0"/>
              <a:t>, </a:t>
            </a:r>
            <a:r>
              <a:rPr lang="cs-CZ" altLang="cs-CZ" sz="3600" dirty="0" err="1"/>
              <a:t>Puumala</a:t>
            </a:r>
            <a:r>
              <a:rPr lang="cs-CZ" altLang="cs-CZ" sz="3600" dirty="0"/>
              <a:t>, </a:t>
            </a:r>
            <a:r>
              <a:rPr lang="cs-CZ" altLang="cs-CZ" sz="3600" dirty="0" err="1"/>
              <a:t>Seoul</a:t>
            </a:r>
            <a:r>
              <a:rPr lang="cs-CZ" altLang="cs-CZ" sz="3600" dirty="0"/>
              <a:t>, Sin </a:t>
            </a:r>
            <a:r>
              <a:rPr lang="cs-CZ" altLang="cs-CZ" sz="3600" dirty="0" err="1"/>
              <a:t>Nombre</a:t>
            </a:r>
            <a:r>
              <a:rPr lang="cs-CZ" altLang="cs-CZ" sz="3600" dirty="0"/>
              <a:t>, </a:t>
            </a:r>
            <a:r>
              <a:rPr lang="cs-CZ" altLang="cs-CZ" sz="3600" dirty="0" err="1"/>
              <a:t>Andes</a:t>
            </a:r>
            <a:r>
              <a:rPr lang="cs-CZ" altLang="cs-CZ" sz="3600" dirty="0"/>
              <a:t> 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A2F40E29-2C9A-4335-8900-066EBF0D2C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5896" y="1966596"/>
            <a:ext cx="11120846" cy="4524375"/>
          </a:xfrm>
          <a:noFill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2000" dirty="0">
                <a:solidFill>
                  <a:schemeClr val="tx2"/>
                </a:solidFill>
              </a:rPr>
              <a:t>Délka RNA </a:t>
            </a:r>
            <a:r>
              <a:rPr lang="cs-CZ" altLang="cs-CZ" sz="2000" dirty="0" err="1">
                <a:solidFill>
                  <a:schemeClr val="tx2"/>
                </a:solidFill>
              </a:rPr>
              <a:t>hantavirů</a:t>
            </a:r>
            <a:r>
              <a:rPr lang="cs-CZ" altLang="cs-CZ" sz="2000" dirty="0">
                <a:solidFill>
                  <a:schemeClr val="tx2"/>
                </a:solidFill>
              </a:rPr>
              <a:t> je 12 </a:t>
            </a:r>
            <a:r>
              <a:rPr lang="cs-CZ" altLang="cs-CZ" sz="2000" dirty="0" err="1">
                <a:solidFill>
                  <a:schemeClr val="tx2"/>
                </a:solidFill>
              </a:rPr>
              <a:t>kbp</a:t>
            </a:r>
            <a:r>
              <a:rPr lang="cs-CZ" altLang="cs-CZ" sz="2000" dirty="0">
                <a:solidFill>
                  <a:schemeClr val="tx2"/>
                </a:solidFill>
              </a:rPr>
              <a:t>. Název prototypového viru je odvozen od řeky </a:t>
            </a:r>
            <a:r>
              <a:rPr lang="cs-CZ" altLang="cs-CZ" sz="2000" dirty="0" err="1">
                <a:solidFill>
                  <a:schemeClr val="tx2"/>
                </a:solidFill>
              </a:rPr>
              <a:t>Hantaan</a:t>
            </a:r>
            <a:r>
              <a:rPr lang="cs-CZ" altLang="cs-CZ" sz="2000" dirty="0">
                <a:solidFill>
                  <a:schemeClr val="tx2"/>
                </a:solidFill>
              </a:rPr>
              <a:t> v Koreji. Virus </a:t>
            </a:r>
            <a:r>
              <a:rPr lang="cs-CZ" altLang="cs-CZ" sz="2000" b="1" dirty="0" err="1">
                <a:solidFill>
                  <a:schemeClr val="tx2"/>
                </a:solidFill>
              </a:rPr>
              <a:t>Saaremaa</a:t>
            </a:r>
            <a:r>
              <a:rPr lang="cs-CZ" altLang="cs-CZ" sz="2000" dirty="0">
                <a:solidFill>
                  <a:schemeClr val="tx2"/>
                </a:solidFill>
              </a:rPr>
              <a:t> je velmi blízký viru </a:t>
            </a:r>
            <a:r>
              <a:rPr lang="cs-CZ" altLang="cs-CZ" sz="2000" dirty="0" err="1">
                <a:solidFill>
                  <a:schemeClr val="tx2"/>
                </a:solidFill>
              </a:rPr>
              <a:t>Dobrava</a:t>
            </a:r>
            <a:r>
              <a:rPr lang="cs-CZ" altLang="cs-CZ" sz="2000" dirty="0">
                <a:solidFill>
                  <a:schemeClr val="tx2"/>
                </a:solidFill>
              </a:rPr>
              <a:t> (syn. </a:t>
            </a:r>
            <a:r>
              <a:rPr lang="cs-CZ" altLang="cs-CZ" sz="2000" dirty="0" err="1">
                <a:solidFill>
                  <a:schemeClr val="tx2"/>
                </a:solidFill>
              </a:rPr>
              <a:t>Belgrade</a:t>
            </a:r>
            <a:r>
              <a:rPr lang="cs-CZ" altLang="cs-CZ" sz="2000" dirty="0">
                <a:solidFill>
                  <a:schemeClr val="tx2"/>
                </a:solidFill>
              </a:rPr>
              <a:t>). Počet známých </a:t>
            </a:r>
            <a:r>
              <a:rPr lang="cs-CZ" altLang="cs-CZ" sz="2000" dirty="0" err="1">
                <a:solidFill>
                  <a:schemeClr val="tx2"/>
                </a:solidFill>
              </a:rPr>
              <a:t>hantavirů</a:t>
            </a:r>
            <a:r>
              <a:rPr lang="cs-CZ" altLang="cs-CZ" sz="2000" dirty="0">
                <a:solidFill>
                  <a:schemeClr val="tx2"/>
                </a:solidFill>
              </a:rPr>
              <a:t> dosahuje 25, ale některé z nich (např. </a:t>
            </a:r>
            <a:r>
              <a:rPr lang="cs-CZ" altLang="cs-CZ" sz="2000" b="1" dirty="0">
                <a:solidFill>
                  <a:schemeClr val="tx2"/>
                </a:solidFill>
              </a:rPr>
              <a:t>Tula</a:t>
            </a:r>
            <a:r>
              <a:rPr lang="cs-CZ" altLang="cs-CZ" sz="2000" dirty="0">
                <a:solidFill>
                  <a:schemeClr val="tx2"/>
                </a:solidFill>
              </a:rPr>
              <a:t>, vyskytující se běžně i v Česku) jsou pro člověka prakticky nepatogenní</a:t>
            </a:r>
            <a:r>
              <a:rPr lang="cs-CZ" altLang="cs-CZ" sz="2000" dirty="0" smtClean="0">
                <a:solidFill>
                  <a:schemeClr val="tx2"/>
                </a:solidFill>
              </a:rPr>
              <a:t>.</a:t>
            </a:r>
          </a:p>
          <a:p>
            <a:pPr marL="72000" indent="0">
              <a:lnSpc>
                <a:spcPct val="80000"/>
              </a:lnSpc>
              <a:buNone/>
              <a:defRPr/>
            </a:pPr>
            <a:endParaRPr lang="cs-CZ" altLang="cs-CZ" sz="20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2000" dirty="0">
                <a:solidFill>
                  <a:schemeClr val="tx2"/>
                </a:solidFill>
              </a:rPr>
              <a:t>Zdroj: hlodavci (</a:t>
            </a:r>
            <a:r>
              <a:rPr lang="cs-CZ" altLang="cs-CZ" sz="2000" b="1" dirty="0" err="1">
                <a:solidFill>
                  <a:schemeClr val="tx2"/>
                </a:solidFill>
              </a:rPr>
              <a:t>rodent-borne</a:t>
            </a:r>
            <a:r>
              <a:rPr lang="cs-CZ" altLang="cs-CZ" sz="2000" dirty="0">
                <a:solidFill>
                  <a:schemeClr val="tx2"/>
                </a:solidFill>
              </a:rPr>
              <a:t>) - v Eurasii </a:t>
            </a:r>
            <a:r>
              <a:rPr lang="cs-CZ" altLang="cs-CZ" sz="2000" i="1" dirty="0" err="1">
                <a:solidFill>
                  <a:schemeClr val="tx2"/>
                </a:solidFill>
              </a:rPr>
              <a:t>Apodemus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i="1" dirty="0" err="1">
                <a:solidFill>
                  <a:schemeClr val="tx2"/>
                </a:solidFill>
              </a:rPr>
              <a:t>agrarius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(</a:t>
            </a:r>
            <a:r>
              <a:rPr lang="cs-CZ" altLang="cs-CZ" sz="2000" dirty="0" err="1">
                <a:solidFill>
                  <a:schemeClr val="tx2"/>
                </a:solidFill>
              </a:rPr>
              <a:t>Hantaan</a:t>
            </a:r>
            <a:r>
              <a:rPr lang="cs-CZ" altLang="cs-CZ" sz="2000" dirty="0">
                <a:solidFill>
                  <a:schemeClr val="tx2"/>
                </a:solidFill>
              </a:rPr>
              <a:t>, Dobrava-2),</a:t>
            </a:r>
            <a:r>
              <a:rPr lang="cs-CZ" altLang="cs-CZ" sz="2000" i="1" dirty="0">
                <a:solidFill>
                  <a:schemeClr val="tx2"/>
                </a:solidFill>
              </a:rPr>
              <a:t> A. </a:t>
            </a:r>
            <a:r>
              <a:rPr lang="cs-CZ" altLang="cs-CZ" sz="2000" i="1" dirty="0" err="1">
                <a:solidFill>
                  <a:schemeClr val="tx2"/>
                </a:solidFill>
              </a:rPr>
              <a:t>flavicollis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(Dobrava-1), </a:t>
            </a:r>
            <a:r>
              <a:rPr lang="cs-CZ" altLang="cs-CZ" sz="2000" i="1" dirty="0">
                <a:solidFill>
                  <a:schemeClr val="tx2"/>
                </a:solidFill>
              </a:rPr>
              <a:t>A. </a:t>
            </a:r>
            <a:r>
              <a:rPr lang="cs-CZ" altLang="cs-CZ" sz="2000" i="1" dirty="0" err="1">
                <a:solidFill>
                  <a:schemeClr val="tx2"/>
                </a:solidFill>
              </a:rPr>
              <a:t>ponticus</a:t>
            </a:r>
            <a:r>
              <a:rPr lang="cs-CZ" altLang="cs-CZ" sz="2000" dirty="0">
                <a:solidFill>
                  <a:schemeClr val="tx2"/>
                </a:solidFill>
              </a:rPr>
              <a:t> (Dobrava-3), </a:t>
            </a:r>
            <a:r>
              <a:rPr lang="cs-CZ" altLang="cs-CZ" sz="2000" i="1" dirty="0">
                <a:solidFill>
                  <a:schemeClr val="tx2"/>
                </a:solidFill>
              </a:rPr>
              <a:t>A. </a:t>
            </a:r>
            <a:r>
              <a:rPr lang="cs-CZ" altLang="cs-CZ" sz="2000" i="1" dirty="0" err="1">
                <a:solidFill>
                  <a:schemeClr val="tx2"/>
                </a:solidFill>
              </a:rPr>
              <a:t>peninsulae</a:t>
            </a:r>
            <a:r>
              <a:rPr lang="cs-CZ" altLang="cs-CZ" sz="2000" dirty="0">
                <a:solidFill>
                  <a:schemeClr val="tx2"/>
                </a:solidFill>
              </a:rPr>
              <a:t> (Amur), </a:t>
            </a:r>
            <a:r>
              <a:rPr lang="cs-CZ" altLang="cs-CZ" sz="2000" i="1" dirty="0" err="1">
                <a:solidFill>
                  <a:schemeClr val="tx2"/>
                </a:solidFill>
              </a:rPr>
              <a:t>Myodes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i="1" dirty="0" err="1">
                <a:solidFill>
                  <a:schemeClr val="tx2"/>
                </a:solidFill>
              </a:rPr>
              <a:t>glareolus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(</a:t>
            </a:r>
            <a:r>
              <a:rPr lang="cs-CZ" altLang="cs-CZ" sz="2000" dirty="0" err="1">
                <a:solidFill>
                  <a:schemeClr val="tx2"/>
                </a:solidFill>
              </a:rPr>
              <a:t>Puumala</a:t>
            </a:r>
            <a:r>
              <a:rPr lang="cs-CZ" altLang="cs-CZ" sz="2000" dirty="0">
                <a:solidFill>
                  <a:schemeClr val="tx2"/>
                </a:solidFill>
              </a:rPr>
              <a:t>),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i="1" dirty="0" err="1">
                <a:solidFill>
                  <a:schemeClr val="tx2"/>
                </a:solidFill>
              </a:rPr>
              <a:t>Microtus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i="1" dirty="0" err="1">
                <a:solidFill>
                  <a:schemeClr val="tx2"/>
                </a:solidFill>
              </a:rPr>
              <a:t>arvalis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(Tula), </a:t>
            </a:r>
            <a:r>
              <a:rPr lang="cs-CZ" altLang="cs-CZ" sz="2000" i="1" dirty="0" err="1">
                <a:solidFill>
                  <a:schemeClr val="tx2"/>
                </a:solidFill>
              </a:rPr>
              <a:t>Rattus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i="1" dirty="0" err="1">
                <a:solidFill>
                  <a:schemeClr val="tx2"/>
                </a:solidFill>
              </a:rPr>
              <a:t>rattus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a</a:t>
            </a:r>
            <a:r>
              <a:rPr lang="cs-CZ" altLang="cs-CZ" sz="2000" i="1" dirty="0">
                <a:solidFill>
                  <a:schemeClr val="tx2"/>
                </a:solidFill>
              </a:rPr>
              <a:t> R. </a:t>
            </a:r>
            <a:r>
              <a:rPr lang="cs-CZ" altLang="cs-CZ" sz="2000" i="1" dirty="0" err="1">
                <a:solidFill>
                  <a:schemeClr val="tx2"/>
                </a:solidFill>
              </a:rPr>
              <a:t>norvegicus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(</a:t>
            </a:r>
            <a:r>
              <a:rPr lang="cs-CZ" altLang="cs-CZ" sz="2000" dirty="0" err="1">
                <a:solidFill>
                  <a:schemeClr val="tx2"/>
                </a:solidFill>
              </a:rPr>
              <a:t>Seoul</a:t>
            </a:r>
            <a:r>
              <a:rPr lang="cs-CZ" altLang="cs-CZ" sz="2000" dirty="0">
                <a:solidFill>
                  <a:schemeClr val="tx2"/>
                </a:solidFill>
              </a:rPr>
              <a:t>), v Americe </a:t>
            </a:r>
            <a:r>
              <a:rPr lang="cs-CZ" altLang="cs-CZ" sz="2000" i="1" dirty="0" err="1">
                <a:solidFill>
                  <a:schemeClr val="tx2"/>
                </a:solidFill>
              </a:rPr>
              <a:t>Peromyscus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i="1" dirty="0" err="1">
                <a:solidFill>
                  <a:schemeClr val="tx2"/>
                </a:solidFill>
              </a:rPr>
              <a:t>maniculatus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(Sin </a:t>
            </a:r>
            <a:r>
              <a:rPr lang="cs-CZ" altLang="cs-CZ" sz="2000" dirty="0" err="1">
                <a:solidFill>
                  <a:schemeClr val="tx2"/>
                </a:solidFill>
              </a:rPr>
              <a:t>Nombre</a:t>
            </a:r>
            <a:r>
              <a:rPr lang="cs-CZ" altLang="cs-CZ" sz="2000" dirty="0">
                <a:solidFill>
                  <a:schemeClr val="tx2"/>
                </a:solidFill>
              </a:rPr>
              <a:t>), </a:t>
            </a:r>
            <a:r>
              <a:rPr lang="cs-CZ" altLang="cs-CZ" sz="2000" i="1" dirty="0">
                <a:solidFill>
                  <a:schemeClr val="tx2"/>
                </a:solidFill>
              </a:rPr>
              <a:t>P. </a:t>
            </a:r>
            <a:r>
              <a:rPr lang="cs-CZ" altLang="cs-CZ" sz="2000" i="1" dirty="0" err="1">
                <a:solidFill>
                  <a:schemeClr val="tx2"/>
                </a:solidFill>
              </a:rPr>
              <a:t>leucopus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(New York čili </a:t>
            </a:r>
            <a:r>
              <a:rPr lang="cs-CZ" altLang="cs-CZ" sz="2000" dirty="0" err="1">
                <a:solidFill>
                  <a:schemeClr val="tx2"/>
                </a:solidFill>
              </a:rPr>
              <a:t>Shelter</a:t>
            </a:r>
            <a:r>
              <a:rPr lang="cs-CZ" altLang="cs-CZ" sz="2000" dirty="0">
                <a:solidFill>
                  <a:schemeClr val="tx2"/>
                </a:solidFill>
              </a:rPr>
              <a:t> Island virus), </a:t>
            </a:r>
            <a:r>
              <a:rPr lang="cs-CZ" altLang="cs-CZ" sz="2000" i="1" dirty="0" err="1">
                <a:solidFill>
                  <a:schemeClr val="tx2"/>
                </a:solidFill>
              </a:rPr>
              <a:t>Oligoryzomys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i="1" dirty="0" err="1">
                <a:solidFill>
                  <a:schemeClr val="tx2"/>
                </a:solidFill>
              </a:rPr>
              <a:t>longicaudatus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(</a:t>
            </a:r>
            <a:r>
              <a:rPr lang="cs-CZ" altLang="cs-CZ" sz="2000" dirty="0" err="1">
                <a:solidFill>
                  <a:schemeClr val="tx2"/>
                </a:solidFill>
              </a:rPr>
              <a:t>Andes</a:t>
            </a:r>
            <a:r>
              <a:rPr lang="cs-CZ" altLang="cs-CZ" sz="2000" dirty="0">
                <a:solidFill>
                  <a:schemeClr val="tx2"/>
                </a:solidFill>
              </a:rPr>
              <a:t>), </a:t>
            </a:r>
            <a:r>
              <a:rPr lang="cs-CZ" altLang="cs-CZ" sz="2000" i="1" dirty="0" err="1">
                <a:solidFill>
                  <a:schemeClr val="tx2"/>
                </a:solidFill>
              </a:rPr>
              <a:t>Sigmodon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i="1" dirty="0" err="1">
                <a:solidFill>
                  <a:schemeClr val="tx2"/>
                </a:solidFill>
              </a:rPr>
              <a:t>hispidus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(Black Creek </a:t>
            </a:r>
            <a:r>
              <a:rPr lang="cs-CZ" altLang="cs-CZ" sz="2000" dirty="0" err="1">
                <a:solidFill>
                  <a:schemeClr val="tx2"/>
                </a:solidFill>
              </a:rPr>
              <a:t>Canal</a:t>
            </a:r>
            <a:r>
              <a:rPr lang="cs-CZ" altLang="cs-CZ" sz="2000" dirty="0">
                <a:solidFill>
                  <a:schemeClr val="tx2"/>
                </a:solidFill>
              </a:rPr>
              <a:t>), </a:t>
            </a:r>
            <a:r>
              <a:rPr lang="cs-CZ" altLang="cs-CZ" sz="2000" i="1" dirty="0" err="1">
                <a:solidFill>
                  <a:schemeClr val="tx2"/>
                </a:solidFill>
              </a:rPr>
              <a:t>Oryzomys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i="1" dirty="0" err="1">
                <a:solidFill>
                  <a:schemeClr val="tx2"/>
                </a:solidFill>
              </a:rPr>
              <a:t>palustris</a:t>
            </a:r>
            <a:r>
              <a:rPr lang="cs-CZ" altLang="cs-CZ" sz="2000" i="1" dirty="0">
                <a:solidFill>
                  <a:schemeClr val="tx2"/>
                </a:solidFill>
              </a:rPr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(</a:t>
            </a:r>
            <a:r>
              <a:rPr lang="cs-CZ" altLang="cs-CZ" sz="2000" dirty="0" err="1">
                <a:solidFill>
                  <a:schemeClr val="tx2"/>
                </a:solidFill>
              </a:rPr>
              <a:t>Bayou</a:t>
            </a:r>
            <a:r>
              <a:rPr lang="cs-CZ" altLang="cs-CZ" sz="2000" dirty="0">
                <a:solidFill>
                  <a:schemeClr val="tx2"/>
                </a:solidFill>
              </a:rPr>
              <a:t>) aj. Hlodavci jsou nejen hostitelem </a:t>
            </a:r>
            <a:r>
              <a:rPr lang="cs-CZ" altLang="cs-CZ" sz="2000" dirty="0" err="1">
                <a:solidFill>
                  <a:schemeClr val="tx2"/>
                </a:solidFill>
              </a:rPr>
              <a:t>hantavirů</a:t>
            </a:r>
            <a:r>
              <a:rPr lang="cs-CZ" altLang="cs-CZ" sz="2000" dirty="0">
                <a:solidFill>
                  <a:schemeClr val="tx2"/>
                </a:solidFill>
              </a:rPr>
              <a:t> ale současně i rezervoárem vzhledem k jejich perzistentní infekci a dlouhodobému vylučování agens slinou, močí a trusem</a:t>
            </a:r>
            <a:r>
              <a:rPr lang="cs-CZ" altLang="cs-CZ" sz="2000" dirty="0" smtClean="0">
                <a:solidFill>
                  <a:schemeClr val="tx2"/>
                </a:solidFill>
              </a:rPr>
              <a:t>.</a:t>
            </a:r>
          </a:p>
          <a:p>
            <a:pPr marL="72000" indent="0">
              <a:lnSpc>
                <a:spcPct val="80000"/>
              </a:lnSpc>
              <a:buNone/>
              <a:defRPr/>
            </a:pPr>
            <a:endParaRPr lang="cs-CZ" altLang="cs-CZ" sz="20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2000" dirty="0">
                <a:solidFill>
                  <a:schemeClr val="tx2"/>
                </a:solidFill>
              </a:rPr>
              <a:t>Nemoc zvířete: </a:t>
            </a:r>
            <a:r>
              <a:rPr lang="cs-CZ" altLang="cs-CZ" sz="2000" dirty="0" err="1">
                <a:solidFill>
                  <a:schemeClr val="tx2"/>
                </a:solidFill>
              </a:rPr>
              <a:t>inaparentní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  <a:r>
              <a:rPr lang="cs-CZ" altLang="cs-CZ" sz="2000" dirty="0" smtClean="0">
                <a:solidFill>
                  <a:schemeClr val="tx2"/>
                </a:solidFill>
              </a:rPr>
              <a:t>průběh</a:t>
            </a:r>
          </a:p>
          <a:p>
            <a:pPr>
              <a:lnSpc>
                <a:spcPct val="80000"/>
              </a:lnSpc>
              <a:defRPr/>
            </a:pPr>
            <a:endParaRPr lang="cs-CZ" alt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33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621030-08FC-4BE3-95BB-5091E6259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355" y="188913"/>
            <a:ext cx="9442860" cy="143351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rgbClr val="0000FF"/>
                </a:solidFill>
              </a:rPr>
              <a:t>Geografické rozšíření </a:t>
            </a:r>
            <a:r>
              <a:rPr lang="cs-CZ" dirty="0" err="1">
                <a:solidFill>
                  <a:srgbClr val="0000FF"/>
                </a:solidFill>
              </a:rPr>
              <a:t>hantavirů</a:t>
            </a:r>
            <a:r>
              <a:rPr lang="cs-CZ" dirty="0">
                <a:solidFill>
                  <a:srgbClr val="0000FF"/>
                </a:solidFill>
              </a:rPr>
              <a:t> Starého a Nového světa</a:t>
            </a:r>
          </a:p>
        </p:txBody>
      </p:sp>
      <p:pic>
        <p:nvPicPr>
          <p:cNvPr id="181251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1844675"/>
            <a:ext cx="80962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512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128588"/>
            <a:ext cx="8228013" cy="779462"/>
          </a:xfrm>
          <a:noFill/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altLang="cs-CZ"/>
              <a:t>Hantaviry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5B59F6F3-C9C2-4832-825B-5EB272B47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61866" y="1505359"/>
            <a:ext cx="8466681" cy="4982525"/>
          </a:xfrm>
          <a:noFill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Přenos: </a:t>
            </a:r>
            <a:r>
              <a:rPr lang="cs-CZ" altLang="cs-CZ" sz="1800" dirty="0" err="1">
                <a:solidFill>
                  <a:schemeClr val="tx2"/>
                </a:solidFill>
              </a:rPr>
              <a:t>aerogenní</a:t>
            </a:r>
            <a:r>
              <a:rPr lang="cs-CZ" altLang="cs-CZ" sz="1800" dirty="0">
                <a:solidFill>
                  <a:schemeClr val="tx2"/>
                </a:solidFill>
              </a:rPr>
              <a:t> (infekční moč, trus a sliny hlodavců), kontaktem, alimentární. 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solidFill>
                <a:schemeClr val="tx2"/>
              </a:solidFill>
            </a:endParaRPr>
          </a:p>
          <a:p>
            <a:pPr marL="72000" indent="0">
              <a:lnSpc>
                <a:spcPct val="80000"/>
              </a:lnSpc>
              <a:buNone/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Onemocnění člověka: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b="1" u="sng" dirty="0">
                <a:solidFill>
                  <a:schemeClr val="tx2"/>
                </a:solidFill>
              </a:rPr>
              <a:t>hemoragická horečka s renálním syndromem</a:t>
            </a:r>
            <a:r>
              <a:rPr lang="cs-CZ" altLang="cs-CZ" sz="1800" dirty="0">
                <a:solidFill>
                  <a:schemeClr val="tx2"/>
                </a:solidFill>
              </a:rPr>
              <a:t> (HFRS: </a:t>
            </a:r>
            <a:r>
              <a:rPr lang="cs-CZ" altLang="cs-CZ" sz="1800" b="1" dirty="0" err="1">
                <a:solidFill>
                  <a:schemeClr val="tx2"/>
                </a:solidFill>
              </a:rPr>
              <a:t>Hantaan</a:t>
            </a:r>
            <a:r>
              <a:rPr lang="cs-CZ" altLang="cs-CZ" sz="1800" b="1" dirty="0">
                <a:solidFill>
                  <a:schemeClr val="tx2"/>
                </a:solidFill>
              </a:rPr>
              <a:t>, </a:t>
            </a:r>
            <a:r>
              <a:rPr lang="cs-CZ" altLang="cs-CZ" sz="1800" b="1" dirty="0" err="1">
                <a:solidFill>
                  <a:schemeClr val="tx2"/>
                </a:solidFill>
              </a:rPr>
              <a:t>Dobrava</a:t>
            </a:r>
            <a:r>
              <a:rPr lang="cs-CZ" altLang="cs-CZ" sz="1800" dirty="0">
                <a:solidFill>
                  <a:schemeClr val="tx2"/>
                </a:solidFill>
              </a:rPr>
              <a:t>; ve Skandinávii, Belgii a Německu mírnější forma, </a:t>
            </a:r>
            <a:r>
              <a:rPr lang="cs-CZ" altLang="cs-CZ" sz="1800" i="1" dirty="0" err="1">
                <a:solidFill>
                  <a:schemeClr val="tx2"/>
                </a:solidFill>
              </a:rPr>
              <a:t>nephropathia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i="1" dirty="0" err="1">
                <a:solidFill>
                  <a:schemeClr val="tx2"/>
                </a:solidFill>
              </a:rPr>
              <a:t>epidemica</a:t>
            </a:r>
            <a:r>
              <a:rPr lang="cs-CZ" altLang="cs-CZ" sz="1800" dirty="0">
                <a:solidFill>
                  <a:schemeClr val="tx2"/>
                </a:solidFill>
              </a:rPr>
              <a:t>:</a:t>
            </a:r>
            <a:r>
              <a:rPr lang="cs-CZ" altLang="cs-CZ" sz="1800" i="1" dirty="0">
                <a:solidFill>
                  <a:schemeClr val="tx2"/>
                </a:solidFill>
              </a:rPr>
              <a:t> </a:t>
            </a:r>
            <a:r>
              <a:rPr lang="cs-CZ" altLang="cs-CZ" sz="1800" b="1" dirty="0" err="1">
                <a:solidFill>
                  <a:schemeClr val="tx2"/>
                </a:solidFill>
              </a:rPr>
              <a:t>Puumala</a:t>
            </a:r>
            <a:r>
              <a:rPr lang="cs-CZ" altLang="cs-CZ" sz="1800" dirty="0">
                <a:solidFill>
                  <a:schemeClr val="tx2"/>
                </a:solidFill>
              </a:rPr>
              <a:t>: jen ve Švédsku ročně 200-600 případů NE, v roce 2007 však &gt;1  000 případů) – horečka, bolesti hlavy a v zádech, nechutenství, zvracení, edém a petechie v ústní dutině a obličeji, později hemoragie gastrointestinálního a urogenitálního traktu, proteinurie, hematurie, selhání ledvin, s letalitou 5% (v Asii vyšší); poprvé v Koreji 1934 (korejská hemoragická horečka);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b="1" u="sng" dirty="0" err="1">
                <a:solidFill>
                  <a:schemeClr val="tx2"/>
                </a:solidFill>
              </a:rPr>
              <a:t>hantavirový</a:t>
            </a:r>
            <a:r>
              <a:rPr lang="cs-CZ" altLang="cs-CZ" sz="1800" b="1" u="sng" dirty="0">
                <a:solidFill>
                  <a:schemeClr val="tx2"/>
                </a:solidFill>
              </a:rPr>
              <a:t> plicní syndrom</a:t>
            </a:r>
            <a:r>
              <a:rPr lang="cs-CZ" altLang="cs-CZ" sz="1800" dirty="0">
                <a:solidFill>
                  <a:schemeClr val="tx2"/>
                </a:solidFill>
              </a:rPr>
              <a:t> (HPS, virus </a:t>
            </a:r>
            <a:r>
              <a:rPr lang="cs-CZ" altLang="cs-CZ" sz="1800" b="1" dirty="0">
                <a:solidFill>
                  <a:schemeClr val="tx2"/>
                </a:solidFill>
              </a:rPr>
              <a:t>Sin </a:t>
            </a:r>
            <a:r>
              <a:rPr lang="cs-CZ" altLang="cs-CZ" sz="1800" b="1" dirty="0" err="1">
                <a:solidFill>
                  <a:schemeClr val="tx2"/>
                </a:solidFill>
              </a:rPr>
              <a:t>Nombre</a:t>
            </a:r>
            <a:r>
              <a:rPr lang="cs-CZ" altLang="cs-CZ" sz="1800" dirty="0">
                <a:solidFill>
                  <a:schemeClr val="tx2"/>
                </a:solidFill>
              </a:rPr>
              <a:t>) v USA - vysoká horečka, zimnice, bolesti hlavy, svalů a kloubů, průjem, nevolnost, pocení, trombocytopenie, pneumonie (výrazný edém plic), s letalitou 45%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Diagnostika: sérologie (ELISA, IF), RT-PCR.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solidFill>
                  <a:schemeClr val="tx2"/>
                </a:solidFill>
              </a:rPr>
              <a:t>Rozšíření: Eurasie (HFRS), Severní a Jižní Amerika (HPS).</a:t>
            </a:r>
          </a:p>
        </p:txBody>
      </p:sp>
    </p:spTree>
    <p:extLst>
      <p:ext uri="{BB962C8B-B14F-4D97-AF65-F5344CB8AC3E}">
        <p14:creationId xmlns:p14="http://schemas.microsoft.com/office/powerpoint/2010/main" val="259506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8D99AA-356C-4C87-BC39-8DBD4C2C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784" y="632915"/>
            <a:ext cx="8876846" cy="451576"/>
          </a:xfrm>
          <a:noFill/>
          <a:ln>
            <a:solidFill>
              <a:schemeClr val="accent1"/>
            </a:solidFill>
          </a:ln>
        </p:spPr>
        <p:txBody>
          <a:bodyPr/>
          <a:lstStyle/>
          <a:p>
            <a:pPr>
              <a:defRPr/>
            </a:pPr>
            <a:r>
              <a:rPr lang="cs-CZ" dirty="0"/>
              <a:t>Humánní případy HPS v USA</a:t>
            </a:r>
          </a:p>
        </p:txBody>
      </p:sp>
      <p:pic>
        <p:nvPicPr>
          <p:cNvPr id="183299" name="Zástupný symbol pro obsah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22564" y="1773238"/>
            <a:ext cx="6745287" cy="4926012"/>
          </a:xfrm>
        </p:spPr>
      </p:pic>
    </p:spTree>
    <p:extLst>
      <p:ext uri="{BB962C8B-B14F-4D97-AF65-F5344CB8AC3E}">
        <p14:creationId xmlns:p14="http://schemas.microsoft.com/office/powerpoint/2010/main" val="36483690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6</TotalTime>
  <Words>875</Words>
  <Application>Microsoft Office PowerPoint</Application>
  <PresentationFormat>Širokoúhlá obrazovka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Viry přenášené hlodavci</vt:lpstr>
      <vt:lpstr>Arenavirus lymfocytární choriomeningitidy</vt:lpstr>
      <vt:lpstr>Arenavirus Lassa</vt:lpstr>
      <vt:lpstr>Arenavirus Junin, Machupo</vt:lpstr>
      <vt:lpstr>Hantaviry Hantaan, Dobrava, Puumala, Seoul, Sin Nombre, Andes </vt:lpstr>
      <vt:lpstr>Geografické rozšíření hantavirů Starého a Nového světa</vt:lpstr>
      <vt:lpstr>Hantaviry</vt:lpstr>
      <vt:lpstr>Humánní případy HPS v USA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rudolf</dc:creator>
  <cp:lastModifiedBy>Uživatel systému Windows</cp:lastModifiedBy>
  <cp:revision>5</cp:revision>
  <cp:lastPrinted>1601-01-01T00:00:00Z</cp:lastPrinted>
  <dcterms:created xsi:type="dcterms:W3CDTF">2023-02-14T11:54:02Z</dcterms:created>
  <dcterms:modified xsi:type="dcterms:W3CDTF">2024-06-24T21:11:30Z</dcterms:modified>
</cp:coreProperties>
</file>