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718" r:id="rId3"/>
    <p:sldId id="719" r:id="rId4"/>
    <p:sldId id="723" r:id="rId5"/>
    <p:sldId id="720" r:id="rId6"/>
    <p:sldId id="721" r:id="rId7"/>
    <p:sldId id="722" r:id="rId8"/>
    <p:sldId id="733" r:id="rId9"/>
    <p:sldId id="732" r:id="rId10"/>
    <p:sldId id="714" r:id="rId11"/>
    <p:sldId id="716" r:id="rId12"/>
    <p:sldId id="726" r:id="rId13"/>
    <p:sldId id="724" r:id="rId14"/>
    <p:sldId id="725" r:id="rId15"/>
    <p:sldId id="72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C"/>
    <a:srgbClr val="0000DC"/>
    <a:srgbClr val="00AF3F"/>
    <a:srgbClr val="00287D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8DCE3F45-0F6C-4A9A-8E19-FF8FA0288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20EC01-569B-4BC3-8DCE-C4767C73BD6C}" type="slidenum">
              <a:rPr lang="cs-CZ" altLang="en-US" smtClean="0"/>
              <a:pPr/>
              <a:t>6</a:t>
            </a:fld>
            <a:endParaRPr lang="cs-CZ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F7CEFE2-45D7-453A-81E9-A0F3615A3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49EC7EB-67E3-4DB6-AC3F-C80E0BE2B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9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3A763093-7B5B-481D-89B9-90FA07113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2E262E-88BD-43EF-AED2-30278AA38BAB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2C855E-3972-4A6B-879C-86F31F34D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7F25564-2B3F-447F-9DAF-2530F0B7E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31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viry – 7x méně, v přepočtu</a:t>
            </a:r>
            <a:r>
              <a:rPr lang="cs-CZ" baseline="0" dirty="0"/>
              <a:t> dle bakterií – cca 822 nemocných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Přenos vodou a potravinami popsán u více jak 100 </a:t>
            </a:r>
            <a:r>
              <a:rPr lang="cs-CZ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enterických</a:t>
            </a: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virů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(Newell et al., 2010; Koopmans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Duizer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, 2004)</a:t>
            </a:r>
            <a:endParaRPr lang="cs-CZ" sz="12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29699-6DDC-4069-AE57-D4F4D43B880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98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58CB4F1D-734B-4126-ACAE-DDD7E9B9C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88C8E090-0908-45EB-9AB8-E8A604A5D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74EC7D61-AF20-4B38-B889-AF670D441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0C4B19-9A86-40B4-AAA8-43A1B0DE832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12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A5BD55B3-F338-4E63-A406-ED602E2C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4F008867-97CE-44CD-8074-564B2630A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48F8DD-0014-4D1D-B62C-E8036EB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6C2EA-A25F-4607-8A65-19EBD1D9EB8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16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A5BD55B3-F338-4E63-A406-ED602E2C3B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4F008867-97CE-44CD-8074-564B2630A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48F8DD-0014-4D1D-B62C-E8036EBC2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36C2EA-A25F-4607-8A65-19EBD1D9EB8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1927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89EA8F7-91E8-4111-ABBD-882B95ADDD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11152-42CA-4F17-BA34-0638538F17F5}" type="slidenum">
              <a:rPr lang="cs-CZ" altLang="cs-CZ" smtClean="0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80E4D61-D82D-450D-BB3B-5FA7F6A02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1986F13-7F84-41C3-BEF4-B1C246E99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4040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976544"/>
            <a:ext cx="10753200" cy="5251456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1074738" indent="-1603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180730"/>
            <a:ext cx="10753200" cy="50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://www.vr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79687"/>
            <a:ext cx="11361600" cy="698497"/>
          </a:xfrm>
        </p:spPr>
        <p:txBody>
          <a:bodyPr/>
          <a:lstStyle/>
          <a:p>
            <a:r>
              <a:rPr lang="cs-CZ" sz="2000" dirty="0"/>
              <a:t>Petra Vašíčková</a:t>
            </a:r>
          </a:p>
          <a:p>
            <a:r>
              <a:rPr lang="cs-CZ" sz="2000" dirty="0"/>
              <a:t>pvasickova@sci.muni.cz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607C5-6292-2564-85C8-978E6979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64" y="5992050"/>
            <a:ext cx="5534660" cy="7239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89AC760A-A0B8-D970-37F6-3FDF64C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51" y="1981302"/>
            <a:ext cx="11361600" cy="1171580"/>
          </a:xfrm>
        </p:spPr>
        <p:txBody>
          <a:bodyPr/>
          <a:lstStyle/>
          <a:p>
            <a:pPr eaLnBrk="1" hangingPunct="1"/>
            <a:r>
              <a:rPr lang="pl-PL" altLang="en-US" sz="4400" b="1" dirty="0">
                <a:solidFill>
                  <a:schemeClr val="accent1"/>
                </a:solidFill>
                <a:latin typeface="Georgia" panose="02040502050405020303" pitchFamily="18" charset="0"/>
              </a:rPr>
              <a:t>Původci gastroeneteritid</a:t>
            </a:r>
            <a:endParaRPr lang="cs-CZ" altLang="en-US" sz="44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http://jeromekahn123.tripod.com/sitebuildercontent/sitebuilderpictures/h5n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89" y="3035493"/>
            <a:ext cx="1788952" cy="13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222E0AF-AC8E-4DEF-85D0-B588435E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43" y="3079943"/>
            <a:ext cx="1804286" cy="1294802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90620098687">
            <a:extLst>
              <a:ext uri="{FF2B5EF4-FFF2-40B4-BE49-F238E27FC236}">
                <a16:creationId xmlns:a16="http://schemas.microsoft.com/office/drawing/2014/main" id="{64D39587-5EBB-4794-9AB2-C12D44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2666"/>
            <a:ext cx="2028643" cy="12822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8DB5EDD-4742-40A8-A1B5-FC6EBF19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6" y="184910"/>
            <a:ext cx="116736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Zelenina, ČR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3258201-1E25-45C3-A20E-FFB3495C2CE2}"/>
              </a:ext>
            </a:extLst>
          </p:cNvPr>
          <p:cNvGraphicFramePr>
            <a:graphicFrameLocks noGrp="1"/>
          </p:cNvGraphicFramePr>
          <p:nvPr/>
        </p:nvGraphicFramePr>
        <p:xfrm>
          <a:off x="285890" y="806248"/>
          <a:ext cx="11791716" cy="585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5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0/318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0/12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0/58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Bylinky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4/115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0/115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5/14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0/14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6604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2/80 </a:t>
                      </a:r>
                      <a:r>
                        <a:rPr lang="cs-CZ" sz="18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(ruce sběračů)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0/80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76302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874319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Tržní síť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39804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39527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CZ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1/37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0/37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71848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Zelenina dovoz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1/40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0/40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98913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Mrazená zelenina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1/43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0/43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12730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Krájená zelenina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1/98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0/98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31756"/>
                  </a:ext>
                </a:extLst>
              </a:tr>
              <a:tr h="326680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Bylinky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4/112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0/112</a:t>
                      </a:r>
                    </a:p>
                  </a:txBody>
                  <a:tcPr marL="91422" marR="91422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59025"/>
                  </a:ext>
                </a:extLst>
              </a:tr>
            </a:tbl>
          </a:graphicData>
        </a:graphic>
      </p:graphicFrame>
      <p:pic>
        <p:nvPicPr>
          <p:cNvPr id="14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http://www.garten.cz/images_data/6246-salat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0847249" y="5794581"/>
            <a:ext cx="1230357" cy="90547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ovéPole 1">
            <a:extLst>
              <a:ext uri="{FF2B5EF4-FFF2-40B4-BE49-F238E27FC236}">
                <a16:creationId xmlns:a16="http://schemas.microsoft.com/office/drawing/2014/main" id="{C584314C-18C4-402C-9560-A50089B9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5"/>
            <a:ext cx="910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794BA0B-2A30-414D-B9A9-9C7F9620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22251"/>
            <a:ext cx="71294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Drobné ovoce, ČR</a:t>
            </a:r>
          </a:p>
        </p:txBody>
      </p:sp>
      <p:sp>
        <p:nvSpPr>
          <p:cNvPr id="56324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1C504C9A-287A-471B-AECD-D164003C16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6325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324EFAB4-9179-4453-915C-CC8F0F6BC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5351EAE9-EEC3-48BB-95BE-9F450A9FCB9C}"/>
              </a:ext>
            </a:extLst>
          </p:cNvPr>
          <p:cNvGraphicFramePr>
            <a:graphicFrameLocks noGrp="1"/>
          </p:cNvGraphicFramePr>
          <p:nvPr/>
        </p:nvGraphicFramePr>
        <p:xfrm>
          <a:off x="661566" y="1014413"/>
          <a:ext cx="10903793" cy="502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Farmy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NoV 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HAV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</a:t>
                      </a:r>
                      <a:endParaRPr lang="cs-CZ" sz="18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2/156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0/156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Voda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3/23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0/23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Prostředí (stěry)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3/218 </a:t>
                      </a:r>
                      <a:r>
                        <a:rPr lang="cs-CZ" sz="18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(ruce sběračů, toalety)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0/218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Tržní síť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 CZ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0/45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0/45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Jahody dovoz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1/24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0/24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Ovoce mrazené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0/72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0/72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2346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r>
                        <a:rPr lang="cs-CZ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Ostatní (maliny, borůvky, ostružiny)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1/83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Arial" pitchFamily="34" charset="0"/>
                        </a:rPr>
                        <a:t>0/83</a:t>
                      </a: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1702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l"/>
                      <a:endParaRPr lang="cs-CZ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Arial" pitchFamily="34" charset="0"/>
                      </a:endParaRPr>
                    </a:p>
                  </a:txBody>
                  <a:tcPr marL="91422" marR="91422" marT="45696" marB="456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32" descr="http://www.slowfood.cz/wp-content/uploads/2011/06/jahudky.jpg">
            <a:extLst>
              <a:ext uri="{FF2B5EF4-FFF2-40B4-BE49-F238E27FC236}">
                <a16:creationId xmlns:a16="http://schemas.microsoft.com/office/drawing/2014/main" id="{DF5C8B58-F288-4D59-9EBA-134317E43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0245203" y="5638489"/>
            <a:ext cx="1430338" cy="1079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9083AEC-C467-4595-83FC-4DCB074B3FA0}"/>
              </a:ext>
            </a:extLst>
          </p:cNvPr>
          <p:cNvSpPr/>
          <p:nvPr/>
        </p:nvSpPr>
        <p:spPr>
          <a:xfrm>
            <a:off x="2928319" y="620491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QJ1210113, spolupráce ZÚČM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  <p:pic>
        <p:nvPicPr>
          <p:cNvPr id="11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7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>
            <a:extLst>
              <a:ext uri="{FF2B5EF4-FFF2-40B4-BE49-F238E27FC236}">
                <a16:creationId xmlns:a16="http://schemas.microsoft.com/office/drawing/2014/main" id="{387D8E0A-AC94-4A36-8054-8F091A4EF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5876925"/>
            <a:ext cx="910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52228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0AFC9F3F-DEB2-4BA2-B922-8F49F8491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9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66BCE270-6878-4DB9-AA3A-37CDC1AB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CF54F94-B218-4C31-A61A-CDAB1578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978694"/>
            <a:ext cx="9184095" cy="57113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CA0CBD0-8D3B-4274-85F5-0A003BBAF844}"/>
              </a:ext>
            </a:extLst>
          </p:cNvPr>
          <p:cNvSpPr/>
          <p:nvPr/>
        </p:nvSpPr>
        <p:spPr>
          <a:xfrm>
            <a:off x="9893006" y="5610195"/>
            <a:ext cx="1913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QK1810212</a:t>
            </a:r>
          </a:p>
          <a:p>
            <a:pPr>
              <a:defRPr/>
            </a:pP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1A50CE-AC20-4D98-882E-09F3E1684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420DD7D-E392-4787-B003-62090FAE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0" y="186532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Povrchová voda ČR (odběr jaro/podzim, 2018-2019)</a:t>
            </a:r>
          </a:p>
        </p:txBody>
      </p:sp>
      <p:pic>
        <p:nvPicPr>
          <p:cNvPr id="9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>
            <a:extLst>
              <a:ext uri="{FF2B5EF4-FFF2-40B4-BE49-F238E27FC236}">
                <a16:creationId xmlns:a16="http://schemas.microsoft.com/office/drawing/2014/main" id="{A420DD7D-E392-4787-B003-62090FAE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30" y="186532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Povrchová voda ČR (odběr jaro/podzim, 2018-2019)</a:t>
            </a:r>
          </a:p>
        </p:txBody>
      </p:sp>
      <p:sp>
        <p:nvSpPr>
          <p:cNvPr id="52228" name="AutoShape 40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0AFC9F3F-DEB2-4BA2-B922-8F49F8491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9" name="AutoShape 42" descr="data:image/jpeg;base64,/9j/4AAQSkZJRgABAQAAAQABAAD/2wCEAAkGBhMSERUUExQWFRUWGRoaGBgYGBoaGxoaGBoaGBoaGBgaGyYeGBojHRgbIC8gIycpLCwsGh8xNTAqNSYrLCkBCQoKDgwOGg8PGiwkHyQvLCwsLCwsLCwsKSwsLCwsLCwsLCwsLCwsLCwsLCwsLCwsLCwsLCwsLCwsLCwsLCwsKf/AABEIALcBEwMBIgACEQEDEQH/xAAbAAACAwEBAQAAAAAAAAAAAAAFBgMEBwACAf/EADwQAAECBAQEBAUCBgEEAwEAAAECEQADITEEBRJBBlFhcSKBkaETMrHB8ELRBxQjUuHxchUWM2IkU5IX/8QAGgEAAwEBAQEAAAAAAAAAAAAAAwQFAgEABv/EADARAAICAQQBAwIEBgMBAAAAAAECABEDBBIhMUETImEFURQjMoEzQnGhscFSkdEV/9oADAMBAAIRAxEAPwARkuGDlJuC46/vBmRgNzcHfo7U9IG51noExIw4SUoLqJHzHkDdusW/+78OoJ+IkpUDuHFf/YfePn8uNjVHmCZW4jLl2GSprOSFNu9Wg7JkIQ5UQgl3JLXu70uIyTibOTMISghks5B38uUWsowy1SkuSSS7El2sL7Qf1AF9wsyhg0fqkbjUds1xaZyhLlFOgGqrElmGnmK+oj3gi4CW+UMkGtuu9TA3DYU6UpASkBVaEPRyCX6bdNzBeRMYN32INPlFdmJPtAVFtZl8IuLGETxJxOCUO51MX8jb2FIRMuzL+ZxM6ZU+LSDdkgCnQOCYvcd5+mXh1aaKVQdy4PmLxn/DOa4mS+mVMVLJd0oJrZ3ArTaGDjLIaixzLjyC/M1mSjSGG+7mzRaEh0+n56wmTuO5SQykTEr31pKa7sDyiKXxPOn/APiRT+5TgU5X9hCh3jscRhXxueG5/wC45uAoPUbjpXpFXH4oIANEjyt5nrAmTlWImAKVOU5u3h960/aJFcPS2dbqOzlyWua0AjO0kQ9qDzLGI4kkFOlOtZdyQxJ9mgGc+mP4UK8yLfWLk1CEGg7dOnXlFvKcKmYtIPk2/ntWMlN56mWzJhQkniC14PFYhQW/w9BdKUh6nm93H1hmwzpCSsMfY8z084PowSUFk3Z2ue73EUcwIKW39vynvDbJsHJkhvS1h6/9i9xPxj8FBEsKKjQFmTyvv2gdw3hiUpBqpVyR+ol+VKl/SKXGmI8KEN4lKoBBTJpZ0hqdgXZqxhjYFw+l064mIWNkhtAArZRB2bclneBvFaFKwkxAI1LSUv0VQt2i/hfHpCQTck++0CuMFv8ACDVMxgB2JjjMf1CMOAAb+YrZPwshjpRqCbqNT5D9otSeHgViYl9QvuCHqA/aDGVYbSnSpN1bOCz3J3t9fIvicsCBqSGq5379oGcZYHn+s+bbOwex4lVTpHgoWp9oU834qnF0qWEsWISGPnv5RewvE8p5qFKSkoWtIcsCAaEPAHMiibM1JY0qRYwrhV8fsa6lcKr+6hcK8HgzVKmKDJCgkfUno7gesaVhEeADetDt+8Z/woEAEKLB3FH8W3lSH7L5lutrQ/gq+Iw6+wREz7hhOHxBUgEJmuQAzBvmT0D26doNYGSQlLszXbnWlKAEn0FoZM1QTLOkOWt6e7CBmEmyyBzFGZqClRzjjja9X3IupT7S7Jy8GXpIcQoZFITLVNlCplzFjsAaP6w2ZlnqJEtz4ln5E7qP7dYQuHcunjEKWtYaaoqVyckl/J4zqHTgXzH/AKWrKCT1NAwv0irxgnVhJg3CdSe6agiJcK8sOap5m3nCxxlxKlSTKl+JSg1KwYNtTmOMm9uOol5RmapivhqcNUHnag60g4glBL2b9mrY3eBEnh0qDiihb/cE8Fi9X9KcNMwG5o7Chv3B8oXtTysnarSMq2YelYQKAIYvu4Hs0dHjDZVMKQ2o9QRXreOjXu+0h7YoS8KUKIWGXslwG+0Bc3xldASXF4uY/NT8ZTup1MOdCwi3gso+IS4vvDH6TZlJkA5iihC0qBYh/wAtGvZbg2QF0IGkecK+N4fEsAgEpfxOXalD6iHXIiDLbYMQe/8AmOs4yR3QOOf2k8tVdIqHLOGPfYAftEec4wpllyxptsd6doI/C6Nd27f6pC3xhiRKlKOpqNTcnb86wKj1K29e4Aw+CGImGbN8SEk6QTRRJYkvt/mH/Kcs1JAU4SbClh6/jQvcJ4DVJluxSwUeR3reHjDq0JDAAWG5oCwENYkHmfO6rOWcyPE5HJmjxy0Kb5XSCR1S4oeogMMoly1FqAmguKu9dhDDMxWkAu5PsNvtCXmP8RMNLxJlrClBILqQAplEsU3FRvHsqhxQmtHqNjG4amrAJqCaDkzUq0BcfmKU1cMLh62v1r9IAZ5/EQKmaZCFaKeJRY+QFh3MBsIufiptWCdwN+nOFSjXKo1WICE5c4zph0vpG/5Yc4a+HkfDJIZSi1CWYMW09r7UMDP5ZMpIlpYqo9LNdw1bW5QfyLDhJDs7lwDU6ujVA9jBseKjJGp1RymvEL5llurTNSklSWYBWkGu/avrC9xnmRw8tCyiqyoEOKEBxtWlPKG7DsA9fO1LXtCTxYhOPUhKCoIlvtcq/VXYgU7npBcqqP6mCwPse7mcTsaufiEKWdwwFgOQjQ8nQGAUWBG1Td3Y9HhBzLLV4adL1EFKjQjq4ryMM+V5iC1S7vS2n8eFMtijL2kIa+Y84dQB6EG1fy8JnH+OUJmHuAlRUeRZh7gmGeTi6dQNm+sKXGK0rmBJ/Sn6mv0gavRndYduMmNmTZ7hChKviorQBZALhnDFuY9RFPOuKZfyyz8SYSGZmG4JVyjMcwwydSQNyIZsoQlLOA37wZ3tRUk4dMMp3GWpGESEFwHPR7wEx0j4JdI8B25Hp0MNqpdPp59oD5rhaNtypZ4XNgUZbXGK4k3C2L8JYtW/ofOH7B4k7VPPmOkZHkby1rS5ahT0uD9ocsBm5DMa/bpWlY6HGNqhRiORI8S57jb83jIc+z+fLxM1CFkAKo4SSxrQtatIf5WZhqFvt+8Zzx+kIxOqrKSKtRwSG7s0MAjIK7izYQhthJsgxqpsxapiipVKqL0r6RoORSgaxleTYoJAUPOHTJuKdBs4iXnx/m7j1GlXdjpe49YrL0zEKlkkAi4oR1HWMzwuR/CmLSTrUlRSSd2JH2h2ncYy0p1CqiKJ69eQhfw+Jcubl1ElrmtoI7e3apndLhYEs4lqRIAZr8urbchHzMcvStlKAcBnF+/OLuHUClybVJptv2hc4izk4j+hKog/OuoJAulPTrvHsa3yTxOarIFHMrf98qR4NKVaaanu1HoWjoGyOGl6Q0skc6/vHQ5uX7mfNnbfQlHijLVSMekK+VVRShuIZ8sUClLDUXbn+BoLcR5QnFSSHGoWLVSXBcHyFIRcBn38svRO1JUL0Ldw3MQZveARGdTiK2DH/wDkgpJHM1fpACZnS8LNGkghbjSbUqT0O3nFXE/xAk6PAFLPIA+5MJuOz5U0qUq5s1ksdo7jw83VSfitGuad/wD0CTo8WoL/ALdL+htCXnmZTcas6U0TZL+5MUcvxBmSi4BINz+dYeOGcsCUfKD4XLi6je/5SPG1MdfUkj4njgjMZshCZU+WogUStIcNyV+484d8RnsiWgmZOlobmsP6XJ6AR4wUkAeIeZH40LnH+TylyPiMBOls3MpUWKS17gxpSTyZMLbmgziHjtUwlGGOlFlTCKs36Rtzc16CEhckeIhkgbm8FsLl9fEkqBbSbdqVo9IrZvhDqACaPp7G9/tHN80vHUEyMOZi0oQ5JPKNQy3CJRJKZYSFAN/7b1NncvflaA/D2TjDy0zPmWXJFHA+UkHzEMOV4BSjqqBqazHUAQX2G29z3gnc6WPUs5flMzSCSCXJCmNXF2P3e1ouKToqotpdyaU03d7enlFqapgCS/PerFzbytCJxrn/AMRXwU/KGJIsWLgU61MdYDxA1ZqFc8zyZiBoQSmXQ6n0lQHPcClBFZWPKBvRNGPLmXfcM/P1gk49Kko0skU6i1XG7fWsdmxSJRN1BtL/AHG5eFWcl5yzunhGTfzZ1TW0HxAAsSQTX7QflZHJlj5UM4YMH6ObkxBkyAoBRbxBLAJKakOWBppq/LeLmeYVQEr4a1A6mZIDqqxNKkAE25wUkAdQrZmToy1KyNBoglBAtcONmNbxl/EKpkufME4Msm3TYjo0a/gyzm7sbVtvGffxYy9c+fKEhJUtKTrKaUUQUg+hPnHgiN8Q66l8g2ubiFPxbEF6ggwwYHFuzF36OfKBmG4OxBqUff6Q28G5AuSZgnIZQZn2BDuA25f0jmVFrgyjpHpql3ByplHYOHDmp/KxfzDB0qQotcAt/uCmGytSglSQG2ZtzVh3i5OwLoUgsKNsGI3HWooDAFQ+RKhcDozNJeGImkbtQeY94OYXDJQ2oFR3qwH3ihNUJeJTqcB9J/O8Mi8Idg7N3VevS30hLNuAtY/hK3TT1Lw7gFCUgDl7itTt6x6xOTSF6VTJUtSgeTttYvu3rHtMyjHtXZuXWLCF1LUcW5EWd/V+cex5COjzM5FvxxBYyeQggJky9R/9QA7CtR7NE+CwElgRLSCXBLBqcqXr7RalYQFRqaOXuT+Xi4GFD8o+UUalj3MbXcxszDFVFCDJmVpd9KWF2Ac15Mzx2GwQoWGk0dhR7uL7NBSXIcbt1r1/BE8vCAlkg2fb3+saGGzYmTnoVKUzKgtKklIKVCo6GAWJyZMlZZ6EM9SxD16w7ScGQ16QoYvP0/zc1JqkEDVceEMfJwYOcNDmStYxyKdvJkScCTUG/wD7GOiwcxw//wBgT0LU9RH2B+j8z530sv2MjxWbJQFAeQenrCzmmRDE6VOnUDbn0+/rA7M84dYRLZSlFqWEG8AolXLRXozcxV6PBV3ryZ9Dr9QqCl5PmX8t4Kw+kpVqSo/qYAdA245wq8R8MJlqUFAAixG4NiOfONRy5epA3q355loCcdZEVBE1LM4SrnvpPJqEeYgqhgNwMm6fUb2K5OjMnwcmYglOhSmr4Q/q0anwnj0zZKT+sACYC4KTZq0LioLbxDlORDQEhJ9vMl49YzI1S/EgmWf7gW9eY7xpnsXUVyOpNL1CObcQfBAZr/hYd4G4TArxtVqKUKNBua3c2FIUZ86bOxIlrWQXALAAGt7OA1Y1Xh7CtswHtyiVrc746VTyY5pdMrAs08S+EJctGgWA/wA35vCBnUxMjFGVMJrUKuKjwFXIPfzjX8XNApu34Ywz+IGKSrHzAC+kJSXa4SKfm7xj6eS+Vhdj/c3nRQoMaMMiYGllRqoEcnVTY29ocF4tEiUkB3c93LknpWM84LzSYgJ1ATEiiASQU12Vy6HltBnPFlaVqSSCR8zB/rFL1Spq4AafJXA7lHirjtKSZcqsyutQLhL3A69rP6I03GFfMkwUwHBxnEqKiEivUsa1gn/2iEKGkF7c79462rxA1fM9+GZR1AeXTcTJOpCg12I1B+bc47GcUTf1JBoB0cUdmf33honCXKSxqoUI/V5jvC3nWCdiEmvQt73jaZQze4RYAk8iNnA/FsmZK0TlBC5SCSpRYKqw012DBoaDOlTjqChMKQyVhThDjwtcE0ekI/D/AAukJA3ZyesNmA4dAL6WDDbfn3jWR+eBxA5SL4knEvFcnApCEsqaRRANRs6uQ9+kKeUT1qmGaoupZdXd/YD7R5444WEsomywzLCV0NdSmCrX2PcRZyOW1g5YhmBA3Jbkz+sbNGiJ4VViaHlkxpYYV/3ABOYKGOnpB+dKSH2Kfa0GMvOlIeqRsP33hZ4szgS5kkgALUs2H6Uhj5VHqYxkJrjxHdE15gDGtAUGAOlJc0Z61icDw123ijgs1CkAuOxtb3j7iMw8JY1f8aBFwObn0IRiaqZ9xOr+uobhZv1Lj2IgtgM5UEFBU6TRj++1oWuJ8V/8mZ/yf2ETInunvAWvuNIQeDGNHEEnUApEywFFJPTdoYMHORMS+lQHIkeTsOsZ5lssrnDdnMPuWJsCWNQodGo3TeBLwehCZANt3KuacWIwhD4dZ1FkkKDHzZwekXck4jRPSVfCUgJ3JBfowiKdkiZoKV1TcWcNUNyttAzJZiZMtSSWBeh8RCfJqEv7coMMjV1Uka3J6PIN3GdGaygHLpG5I73Y94kwueSHZJNauzC0JPFma/Dw6ZaE6ps0uAkOyUmqi9QLD1gRhcyxOkagDSwNRd+j+cEGRwAeJGbWZiI0cZcdLSFSpIKFH9V1Mdh/a9a3hayXLlzElZ8CRRzU+QinlkwrXOKnBRRWpw3MHrX2huwRHwJIGku7p5lyCabsAYxldv5oQap8eP5lWVkS2u/XSY6Dq5oBYqAPL8NI6M0IH/6GX7/2mR8OyfH8RSfClJIfc9D62howCdatKPCFAPYl+hfn7RSyaQFISBT6X0gfU+UMWDwDKDhxvpFG87OWcwbKxaZ1T21RgyVJKU7mzilLlzdrRd4lKf5cJLDUoaWvRz+d4kytT1YAkCx2FP8AcL3GmPBmpli0tNRYOqtG6AQXhMX9p3SYfVbbDeXyQEBQ3HpAfEztU3QkkitSHFqknz+kLU/ifEKCZYWwcfKGKi+5v6XhsnZJMmJdalJBFUpOn1Nz5NCebMAomn0eRWCmIOGOrEzJqKgTGT2QdI+hjUsixSSh38jcdG84E5dw1LlylfCQlJS5DByS3M1PrApGag7xM1R9WsijjxK2BNo2xtzHF6UqVcgH2+0YHmxMxaph+ZRc9SamNOz3Nj/KrCXJPhAv81DSM/8A5ZZmJQpJS5fxJIp53h36YoxYyw/eB1CFmAjVw7h9EtKaGg69fKC+LAKCDQtFPL5pICTYbinlEuOJq1AGp+0aUliTKoUKAJLkE8BDFqFj62+kGZi5ZC23ZrUb77vGbSM4MuesP4VFvPn9oO43Ofh4dcwAKUBY2JJA2q1TC+TTMuUV5/3J+VgQZUChNxyVEjSVsOoqRTqYd5+XidJUkjqncv8Ab/UZTleCWSJhJ1g6h0NxGq5Jm8spT8TwFnIYkU5EbdINqMbbwE58RHG6gEMZTyeW1DtQ9+0M+HII60Hbr7QpYri7D/FPwx8RL1LN6Pf2i6njWQlLhKyeVBX1oO0Mq/tAbuJZMLFrEi/iFjUpkJl/qmTBp6aPGVewHnFPJcM0tMxSTUtWxf8At32UXHMQo5lmysVjNamYBgHoA1hDVkWJCW8dNgxIenP1/wBQyp6mXx7ABG3CrIGogNsT0pbezRlvHeN/+amr6U15OSX9gI0rFFpZU4NyKMOZfs8YzxNOJxBJL2/BHV5Nf1h9F/EuMOCzxekIB6Ab+UMmGwuJUh9ItYkAtZ+Q9YG8I5EE6VrPiNnSW2cA86w5ImApSnSVFRYCoqTt2Z/L1X9AXcrZfqez2oJk3E8uZLnf1EFBUHr++8fMDjXQBypGuZtksrFSzLnIpTuH3BahL/m+UZ3kCsDPMol0kBSVMzg8+otBGUFa8ia02s9V4f4WPiW42TU7ByTTc/tDlh1USA1anmLN+dIUeFZf9Mq5qsbFh25w24QkkFmfnf8A1CbGuJYAsXCjeFZJppPLlGVS04pJS6C70cjbmCd3jUcx1JQ6RXetoU8MvViKnZrBg9m+sMngAVIOt2t3KWDX8U/1gRMJdQVShdmHIAsNh3eDUnDp1AEHeoufs9TSDyMtRMDEAtY8uxuD1ELOe4HE4eZoQy5ag6TZQ5gkhr8qENSMZF2iyeJJouaWVOIMClE5CgWSsaJmk7j5T1YUghlGG+GnQQSgEFKnDAkhxSoBLHyELcnA4oF1yiRUBmUwd9t/2grIzkoDKBBHQ+/KBPkVjwZt8D7eo1oS4diH2joSZnFswEsKdzH2N3A/hn+0o5dOU4CWYdWBbmWrYekPmEw5YKRQG9aPQ2b8eEjJpChNT4TQVvbc9P8AEPGHxwUyAKADV5QZGFm4Nms8wzgpBBHSn56xm2ZTzMnTFHdat3FCwFn6Q+4zM04XDLmqsgU6k0SPMke8ZenG6nN3JL9TX8Eb1NbQJd+lpQLQrwthUHGIK7JdQHUM31fyh7ziapWlKQT2+5jMMLmRlTNQ7Wrzhsl8WqWhkAFVtXSJWZSw2+I++FmyAiX8dmwko+GKqIuOZ5Qn5Tw2oB1P2f6wdwGXalFUxy4e3p2v7QXkyKANyeCYUYJtPUZXAin5kOV5YEnZvT8rSC2Ly5E2SUrA3YsKHmOX+IiljaB2e58mRLL3YhI5nb0hpAqjqZyKWivLmEakAi/0cU6R7dwyqB2t5wOyh1rv19eUHlYHUSHHar/l7cozjUKbMU1OoVOIlZngU/EJpvWIMVOVoKSXFPNi8MmZ5NWr9OR7iPXC/D5mTgtaWSk+ECrnbarfXtB7BN/aS1LZGoQjkvBmpCVzFlDiiQmtasok0tZo98RYebh5ZWlGtIHzDbqobU8oagyQXGokMkVYBt6X3i7gtJATRiKi/Sv5vHkCk0Yzl0a7bEyHB5O4XOmEgqZkjrve/eG7JeG5E+WtJTZj8SpLtYGlm7QRzjhQFWuSWa6NudNkm9Ldos5Ar4SSgUu4NCKbh3eMk7Xt+pOzBsczZeUfy+MKHJTpKg9yn9VecMuQkFYZIbSNvMkufQxLxlhx8WQXD+Nn5MlxSoq0fcoxQZgCVbtt2PcQXd0YuWLizCOfzylLB7WFBX8FIyfHnVi0v8upL9nrGlZ9maCApTpABYFnKuvSM6kyFzpiikEl37V3juM1ZhtIvuNmahIwgKE6VH5AX1M9XZIuzi/12Iy16QlRPjQmhYOTQHV0algK2hZyT+ZS2pDpZnTUgXtvb3hlTIJDqJOq4YAHoOUePxFcl3xLOUzVKopqKJfm55fpDMGqadIUOPkJmTkpb5U+jn/Ah0xmLRJlFSylCQGFgKWAA3hDnEzpnxbhReF87FAB5lL6djIfcZcyzChCUpG1juT9L1hqwMp2/Zu0DcDgAa7Fnv5/naGKSkFiBQNa0AxISbM+ly5ABQlfHzQEnUdJsGvSFuTgtCxpeocnmLf4hrn4b4hDEEi8S4mRKlJdbBhdwG5+UebOQ5v9I8yPqcQyDjuR5RLZJIUSbl/tFbMFaykqYMDTk9bwB/7wU6hLA+GAWaij1fb03ijL4ySVN8OY/IDUPW/rAdXkOXHsxi/vF9LpjjcOxjThZAe1ISeL1JRiC29/T/EGFceSJfzuPL94B5jhU42YFLdKT8oBIJfmb2jGkxUlN5h8701wIrNJINVgGOgueBpH9p8lK/eOh70Mf3MS/FQhkOECUKJUHLG+3bdxZoY8NICQaM70vS3lAHLMMAgFrMUl6X2H27wcknUp7JZzypfsN45jaz1JQ5NCUeMcTqlCQdxqV9E/c+kZ7h1kEgmoLEfloY8zxpmzFrNiadBsPQRRy/Kdc7Ufk36nfa3MwVm3z7HBh9LGFnjB5QqaXNEA3G/RP7w14HJQlkhOkCrd+ZMW8qyrVVtKAWtRgwo+8FZEjSfCWFnYDzt1jGzj4jO/afmRSJAS3ajbdfWJsSkJSPysfJSS5a73gDxHniZf9NKv6hA2cAE1rZ2ePcleJyxusmS47PdAIQkzJn9o2/5KNhCVmWXYycvXO0AmiUhVhyFPeGXKcAAAVuRde5NHveCM1CZidaeQAB5ChG8bxqdvMj6v6gQ1IOoscHyD/VJQStBAY2qPqPSHIyQFBRrUAgBg7PX6N96wsYs/yqkzT8i2SoML7GvUX5QzYBSVVp6bVaCKJLzZTl90q4vLdYNWcklntYbUpt/iL2pMrSEigaoD8qmvnFlZDk3aBasUNRqdPLq/3gbkLzGtBk2tR6lybMB3byjpKy5bZ38t/wB4jlzQrd35Hf7WMSrm2bk3kecCP/KfRqQRQl1C3IFgS+z33frEpy1MxiQ6huPyoinhJaVOVcnHZ6XvBCQpkgXrXlWvZhDCUw9w4iOoxBhtmacYmcMd/UACAgfCYHSUkhz3eh5Ughl2HmBeoJ/SdVKEcmEOucZOnEIayhVChdKrci4NiOXaEjETMfICkpmDUlvmQljTmKl+cdyLR46kXNi2cQXxbhJitPgOmgewDlm9YM5JlaZaQgCgufqo9Yz/ADDPMRiJiVzlklBBCbJBB5eUa7kK0TZSFpYhQfa+47iPKCtAzJxFEuEstwgAts/lEfEmVCZhls6SAVAinyg/Z4MyJb+fWKPFWNCJPwkn+pNGlI5JspR6M47nvBnIC3BYVZnAWYBmuInhbLmrmD9JUon6mkFuGsZNTMSSlSpb1DsCej7i9OUP2G4XlFviS0rD2KR6vATjPApwkyWqWlkrB66VJ5HahEAL716lfMjYfcp4jlh88woYKXpIDszUax2esfeIOIJeEwq5oUkuGQAQdSywAZ63BpyjMf58rSAXJ2/O8DsNhkqnp1D5SS30jwYdkQC6pjwY6ZJn2JJBUogKrV38xtHcTqxM1mUlUv8AUHIUeTPQgcnj3llPmD+VIOJy5ExBBAGqFFwgnd5gcura6EXMvyZWl1Oxv+zwWkZMw8IYRdyVGg6acmuaDflygri56Jbvb894k5lcjffEb0uqGUEVzM/zPL0qmoSQ7qHtB7IsDqOpQq5AD8xYh3EA8yzuUcUgPTVXdn5w55chkEpoLABv8tFXRqQoLxfWsL4no4BPNulY+RJ/KqNQRXv9hHQcv8SRBqMIpIANU7NQU+8es4n/AAsORZS/CK2H6vJvrAzibiz+TnJlIlicGdYKm0uzNQ1Zz6c4GZlxLLxk3+mClCAwCgHL1JZ6DbyjfpempIj+iwXlBPUgnJLUpvBzKME4F6Cu35vANCnpDJkWboSGmHTsCzv3O0AxUxoz6t7UWIfk4TSlhSp7Evet6donmqIDlyecC53GOEALTQpv7XV9BC7nfGImgiWSlPPc/t2hohV4uLKS3NT3xnxQUyjLlEpqApW5BoQDtXeFGUuxgXneOKks/wCdY85djCoACpswu8cZdyhp3cASn3moZVLKkMFM9+fboYsKwKfhHSopINCeYeAGXIxctGr4b9jbuN4qZ/xDNSkeGu72B7R6yBQEiZdGxa/Ek41Px0Ikg1KgpR6Jf6k+xj7kuXzkpKUzljw2d2HQF4rZLgSofEmqLqrsCfM0A2Ah1yjJkLBMtRSq1aj7GOBiTtue/BZNu6uJnubZzPQVy5sxT+jja20AhxhPQdIVqB2O3Kt4eeMP4eYmcr4ktSVhI+UOlRrVnp7iEHEcMTZMxBmS1IGpL6upB8oYVUr3zIRkNCaDw/l81SUzFTFJKg9P23g8ZodiK82oeo5f5ibASWlyw1kj6C0Vps0BR2iSjSsjlTxLSJhUpz4RTalX+0WDiSTQ05k8yLD6QvYjMtIJdhcvag9oF5T/ABGkLW00FFSAVB0EMwLgOOdvOCYy2S9v7xr1E43cTQpE50gMXJbu/l5RLm+WGZKUEgfEALDmeUCcBmcuYhBkr1hvEQxBLnY127QbwWIYEkGtdyQB+Wh1GH6WimoxbhYmKyOFZ0xalKGgOSxv17QyZUJuEcyyQgXDOD1Y79Ye8VgkFRUE3c23NXhazlISl6Xs/wBYE7Vzc3ixKwqpQxv8QcUlOlAlpJ/VpJPkCoj2j1k6JhXrmTFKmEOpZqatTpsGEBcEj4s0qsE0Hf8APrDVgZWmjMRvfnRt/LaAM5bgxnFp0x2VEL4eY7N61rXr3hR/iasESAbutvQbQ3JTpD++1KfVzCJx7hZk0oKCFBLsBc6mf6Wg6X5gNRRQxblFjTy/O8TzspxIImiTMITySbdrtB3gTBkTF/FQUqSEs4ahd29BGgyJidRUCytuQBoa/hjQIBoyYml3DdcQ8lzxBSHLNz/bnDDMz9JQ0tJchgo0A6jnDBmWSysQgpWkalhviAAKcVDKvT0hXmZevCqCVjUhNlsw8+RhTUI+Ibk6/wARLU4CBYhLKpCUALVQAEnoEgl/rCHj+MlYucmVLca1NqOwJeg7QZ4qzb4wEiWp3+fSdv7X3ff0hZkZOnDzETQPkNhGMCIMXuHPYmNKCn7xzyvhmWE1Tq5k1c+d4OJylQlq+CvSrYKqno4cEDsYFZdniFJBBBgphs7QlyTtEcZcq5La5afGjJ1M8xP8RsXLWpC0SwpBKSNKrih/VHQD4qxJnYydMQDpUql9gB9o6PrEUFQakc4hcv5fNMyYSskqNVKNXPWJjpRNYNW/1aC0z4C2JdKjuBpdxQ1DG3t1gFjcGpClKIdIqF893PJrRmrhcD7WBEKy5od6DoImE1SgEgE3ZhWA+DxyZiAQf9wc4dmEzCE3b8Ne0I7CGoz6ZcoKWIvTeFMclS1fAUUEk+EpJAv8oL/5i1hcrsCCpQuPr+GNZwXy86XNqVgdnmSomDX8qv7he1AaVFN4fYWLEnHfRUGJaMDLKTqA7UPuIHZDlcpM9ShQiw68xtzEXMYvSCk0IEU8llzFLUUJUqvKnWtoW3EA1OaZCco3TTcunJIsAwYVu/1/zCtxtgRo+Ju7Hzt+dYt5diJiR40KHNwR5uzRFxdiAvDL6gN5EER4ZL7lI4ADxKmCwhKEUSxSC5/4hvrDtwxgihBLX/zCvw3jpK5aUziELolmJDJAarUflzEN+FzeTRMtSTQUBY1AanaN40F2TM6h2Kemohf4XOKWY5WlaSFBwdiH6R9/6ujc/eIJucI/uENMy1VycuPJd1FXMJU/DpIlLDPQLGptmBcFvpGeZ7xbjUrIVoS9ilH0d6xqeaYoKFwYQ+IcClaSGciohNaRuRYjOTAXSxwYHlzZikj4sxSnuNuzCL+W5GmaXIdOw5tfyithMIZy0ISDW7bAX9BD/lmFCKMwApTa0DN/0mNMlm25qdl2TaQwHJ6WatOkH5UkpAAVtX9omwKAA34fOLCZQLFmYflI2uIAWIfJmJNGVZ4IF72hC4rzHS4FzDlxJmiZMolRAAHmejbmMrwM9eKxOpaSEv5AbPGXS2+BCYmofJjVkOXaJNbmp3qe1aUaGPDYYF6dL/WKUuUxGkuwe7XcVex73pBXCJISz8vwHu/rHB3NtwOJQzqayWBLHfy57QFwmESs/NqKGHSo6OLNu/aD+Z5eVsE3b8F48ZblqkpBo5em6jS5ahp7wZV55Eh67MRSiVJuXKlFKx8tlU2O8E5KaCrHm/Pr5UeCOYrTLw8yZMGkJQSQ/IWfmbQncM51/MSwSWUGBA5cx+bdY1kQLN6LNuG0x1UsJNenq3TfcmPsqb8QKStCCk1ILKDbODRXfpFMS9QABZr7u2/e3vEqCkEgkANbc2IA6/vGtxB+I2calaPcX+I+F0gmfIQEhjrSkNz8QGw5s1nhTx84Kll2f7c41cTgKCnME9PaM8484fMtKp0lLyx/5Ei6Oo308+XaMum7kSblwUdw6iDITMVOCZayjcl2DC96E8of8mWkgBSQWrU1pz69IVMCkAAJFT85YVBsATcQ3YKUHSNqAnZ7moD+fN4BlIscdRPI5Aq4QXleGJc6nPb9o+xNJwKiBT3A9iHaPsc3H7f5i+4xGmZmgp0KDjZTU82sX7xP8LwuFa0Gmk1d6eY79YiXKlpSZZoHJ8Q518Ku30ERLwqkMUqJDuxu2351ghbbMq5SC8Tw2uUorkF0qrosQ9WDmva8HOADqnLUSHSBQ3JL2HT7xYOFKwFgEHYkN68w526x7lZSgTkzJQ0zkl+SVtcbMWo46RsZg590o6bVAHaZosueNA5NR+QqfpFHM5nhLX69aXiLBZomchw4IoQaEEGoI6fl4ixgccuVb79zGsrcS3gUXFTEYNM1bqdk+77H6wey4NpAFNkhgw7dqtA9IYGm9fMfWCGUYckuTSvv13gOK6EbyhbJjBLAdLWNv9eUVcz4ZlT03KWr4WDnqGZngomjFOze9/OPspbML/n4IbYDoxFWYcrEWZkypSgFgFwageEs7gG9huOcQ/yqSkkDs9K26+tO8PWZyUzEsrmCG6c61etOkLeMy8JLp8RsLJ9h126Qjlw1+mUsOo3/AKu4F/6eCKEpb+06Sf8A8kRWXluIqUTCoPZRr6m/nBz4NQKEnq2/WPcoMAoU8t6/lftA1BhnYHqLEzEzUH+o4aB+YcRJAO52EOkxAUllJBSrmKP0pSAWYcByprmWr4aq+H5h0FS494Pj237onm9Tb7YtcFY1SsUEK3CiOh38mJjW8FhdjViAfK32jMJHCGNwM4YgJSpMsvqqUlwQQf1AMWduUaHlXF8iYQSJiFEBzpdL8nH7QfOFuxENOzKNhHMaZWlKQ1+cR4zHIlIKlEACBs/P0IS6QuY/9oNOqn+0LeZ5gZvxDMWkIAsQQw6fhgLZgAAIPM3p99wBn2NVip6lF9CSyE8hz7mL/DuXhIKmqW3227QByfMkTp5lpsVeF9wN/aHjC4M/pTa4dmofSg9oA4cNTShpHDLuMt4WXUagKPcvVg1H6wakSW57X/zaPGRYAUUWU4pyp7AvaLeazmBAerj/ACYOqbU3tBZs1vsEGrmkzVENpTV+Ztfb94ixuclBl6UalE1BLNQ76S/tFrDYcgMbCg79PKFfjbOvgTpCU7EqV/xsPd/SJi587OQnzFMmNMhoiNOOlfHS00DT/ZcU58zCpmeQjDvNwo0lJdSBZQ3ITzpYeVbsIxfxEBSTRtt3HvzihKxqzMarBwBHhqK9zEk+YEYyOBPWTYr4iAtKqF9Q1VBsf98oKlX6gHH3bkdrQozsMuViyqWnwEJUtO1akDkaPDDhMXLUFJSfELh2Pp94pYzvSxGcWoDGm76l3DJJJcpYB6Nytbb7RYC9jUN4t3BuO8UmKZZu70B2NnEXpEsDxVLnaos7xtARGMlGK2c8IIIMzCpUkgjUgfKoNsNlWoL94gymYVp8VkkAgitNxuD9nhumzClSUkhzv3P+GEUcdluo65VFuXD/ADB6nvvyMcK7j8yVqdLY3LPehI/s9Cfdqx8hTxHF+GQpSVLU4LHwk13q3OOhiviJ/hzAuJxClJDBj/7W7ciK294F/wDWdKwD4CKOPkI86p7F+4i0pWpCNKQFK2Ba2/ZvpA/F5apbnSzU59Y9QfhoqtNw0c0Y1K0JXLqkM7Gx+4IERKRq+Z32J2avdqxnuBnzJM1kqKXpSx7jeNDyXGfE/wDJLcj9QNhzIVb13gJwbeAeJx8WzzLqsxUllM6XZQZqGoU3RiCeR6QVSrUBXypb9oqpliYUgWfbl19feLeYoEpaQDWYFMD0Z/rA2JqXPpuov8syAYcau55wWw2CA5Pf9xFBMXMKktWoBcPHcD/ykSvqEJ9wMKyU+FohBe9Gt15x9wuJRYliedG83vE4RUNRh+esNkWOIiDRIMjM5nYAml/OAuMwxFr31NV6da0EHCbtX8r5RUnJeu0LuDGMTUYGThgCliAXsfmLWHbtESsvV4zUbtWtP9xc/lbHUzEjZxV6N9YkGMSnw6VEcye8BDIR7uI0S/8AJzBUtBcPvz+lv9VgpgMI6gpV+Vm2t5R8SqWW8W9AogHbne3OCOWyWUXdjWpc+UERASPIgsmagfBl7GJSEaWeh8xaz1DQj4PLtKV6QEo1lvM8+VIb89xiJSCuYrSG535evKM/yPPDMUoLBCgSoB3BBNKVdiajtGtQATF9K4XjyY44XDpIpUpA5826WinxJw0nFySGZaLMWci6SNxEmExagSVU1HrQFT084KiYAe9POOoRU7nQtwZmeD4ZCVA6QlaSCDar7cz0hgncWokp/rSSWBqgjxHbwlmp1g1nGC1J1pPiF23H+IQOKsSkj1f6e8ZNqa7k3c2NtsY8n/ith1H/AMExCHLF0nzIDN7wcPFkhZqFeYNQfaM94Nyj+imatCq/LTZJ63/PLRZEkrleJIcipF/b7R52JJRehPZM6qOeTCUrGy5gISoAgOxa3OMk4ox/x8TMWKh9KWrRNB6384OcWZKUIM4Ahvm3AHPp/mAmToHh/uUQ3QEt35mAenTbq5mkzIqbwbhDhjN50nwTEKMshkvt92/aGudnEiWn40wFI+vbme0AZOHJmsTRuRNNvzrDMZUmdJMhcsGWRuSWU1Cl7QN9IuRrY1FjrRfUQEcTzVYqbOSkhEwsEk2CQAkgbqYCLuGzmUZnxFfETNI2AITzrypt+8V/+jGViDKJdKT4SORqKc2IhiVk6SSoBiqgdNt3bb7wwhttoHUTfLua5ay7ihE7w63KWJDFL9nr0g1gsUAlTlnrQU5E13r7RludzPgE/Dm+MBtTgnyYU79YYeFeLhifBMKUzbM+kLYXT1pUQYg3uEs6bOHXY8dEqliod0sX5itFB6HlHteK8fhUNJs37coilAlJt6s9rlusVZFSUh3ChUORyrytvAmJWgI+qg2Z7xPDWGmqMyZh0LWq6imp2cnc0vH2CKcv5kP/AMiPoY6D/mfaLfl/eZPhMEQSrWVlhqLkBi9CD8zft5e/ilKTTm5FOtugjo6CddT5gQHiyhMxC2o4J7Q8ZFiElL0vyqRQ8rdI6OgTsahH6h/LsInUFB+deVYSuJ+KDMxKVyyQmVRBs9fEfOzcgI+R0LjqU/pSDcWjTgccmZLRNBPiAJBd3s1esFPjFqbf6j7HRnpjU+h7UXAGd5gqWAAx1Xfo0LS+MsTKLy1DSD8qg4bk9D6ER0dG1JBE4wBEK4P+LCbTJCgd9CgR5AgfWGPJeMMNilaJalBd9Kkke4ce8dHQ0RcS6hSZJ6RWWkAR0dCeVQOo1iYmBs5ZnELMrPp8gky5hS+1CPQvWOjoWU0/E5qnIxTsTxhisW8tSwxoUhCQD3LP7xen5SZCUqHzivQtdMdHQ2fc3M+cbIw6MPYbE6kpIDagHHdrMGYUgkFFNbJdQBdz4aGm0dHQSuLl/ExZVvzLctRZjZh6X/O0Z3/EHIlomfEBBlKNrEKIe3Ix0dGvEBkUHkwpw5MBRKGyRQVoDdg/40O8rwy3A2r9f3jo6AYWJufP6o/mGBM8Trw6xusMegJFIT8Ll1W3BoY+R0Ddz6gHxOp/B/eNGAwBLc9ySPbeGLA5UE7v+fnrHR0OqAYtXMznivjFAxUwS0HUg6CthdBbw7tWA2J4/nKHwkpSCXBXXVW/R+sdHRtVAswyKLhzLckQtCVMCSHqKv1MX8Pw4mihQhi9KciDtHR0fNNkezzLmICodwcwgaV1Ngef7QTw88pTRgR0uC9z2jo6Kuhytkx23YjBHNSnMxSySQzdan6R0dHRwsZQCLXU/9k=">
            <a:extLst>
              <a:ext uri="{FF2B5EF4-FFF2-40B4-BE49-F238E27FC236}">
                <a16:creationId xmlns:a16="http://schemas.microsoft.com/office/drawing/2014/main" id="{66BCE270-6878-4DB9-AA3A-37CDC1AB3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547CEEF-15F6-458D-B447-5B62700373EA}"/>
              </a:ext>
            </a:extLst>
          </p:cNvPr>
          <p:cNvGraphicFramePr>
            <a:graphicFrameLocks noGrp="1"/>
          </p:cNvGraphicFramePr>
          <p:nvPr/>
        </p:nvGraphicFramePr>
        <p:xfrm>
          <a:off x="287030" y="1053873"/>
          <a:ext cx="11569613" cy="521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51783">
                  <a:extLst>
                    <a:ext uri="{9D8B030D-6E8A-4147-A177-3AD203B41FA5}">
                      <a16:colId xmlns:a16="http://schemas.microsoft.com/office/drawing/2014/main" val="309609699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4052570898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969251075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872391810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620575018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2447230435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525271556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958942531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558079017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1816236320"/>
                    </a:ext>
                  </a:extLst>
                </a:gridCol>
                <a:gridCol w="1051783">
                  <a:extLst>
                    <a:ext uri="{9D8B030D-6E8A-4147-A177-3AD203B41FA5}">
                      <a16:colId xmlns:a16="http://schemas.microsoft.com/office/drawing/2014/main" val="30658644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AdV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HAV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HEV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3879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2019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0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0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4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28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9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IV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2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44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45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47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IX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6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7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66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XII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47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5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XIV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43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XV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55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709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C865387A-3274-4441-B623-F67CC0072ADA}"/>
              </a:ext>
            </a:extLst>
          </p:cNvPr>
          <p:cNvSpPr/>
          <p:nvPr/>
        </p:nvSpPr>
        <p:spPr>
          <a:xfrm>
            <a:off x="7752184" y="6341132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Projekt </a:t>
            </a:r>
            <a:r>
              <a:rPr lang="cs-CZ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MZe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QK1810212, ZÚČM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493961-3855-4E8E-B45F-A5483D880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13</a:t>
            </a:fld>
            <a:endParaRPr lang="cs-CZ" altLang="cs-CZ" dirty="0"/>
          </a:p>
        </p:txBody>
      </p:sp>
      <p:sp>
        <p:nvSpPr>
          <p:cNvPr id="3" name="Obdélník 2"/>
          <p:cNvSpPr/>
          <p:nvPr/>
        </p:nvSpPr>
        <p:spPr>
          <a:xfrm>
            <a:off x="3406900" y="978694"/>
            <a:ext cx="4273276" cy="536243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359696" y="63411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AdV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– indikátory fekálního znečištění</a:t>
            </a:r>
          </a:p>
        </p:txBody>
      </p:sp>
      <p:pic>
        <p:nvPicPr>
          <p:cNvPr id="10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1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52AC33-1572-4591-BCE4-79A2566E7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868D2C-7370-450F-A300-589516DE3E08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4851ACF-DC08-434C-9CD2-DEB4E596AA44}"/>
              </a:ext>
            </a:extLst>
          </p:cNvPr>
          <p:cNvGraphicFramePr>
            <a:graphicFrameLocks noGrp="1"/>
          </p:cNvGraphicFramePr>
          <p:nvPr/>
        </p:nvGraphicFramePr>
        <p:xfrm>
          <a:off x="304908" y="1108630"/>
          <a:ext cx="11701302" cy="47686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4726">
                  <a:extLst>
                    <a:ext uri="{9D8B030D-6E8A-4147-A177-3AD203B41FA5}">
                      <a16:colId xmlns:a16="http://schemas.microsoft.com/office/drawing/2014/main" val="809417218"/>
                    </a:ext>
                  </a:extLst>
                </a:gridCol>
                <a:gridCol w="629120">
                  <a:extLst>
                    <a:ext uri="{9D8B030D-6E8A-4147-A177-3AD203B41FA5}">
                      <a16:colId xmlns:a16="http://schemas.microsoft.com/office/drawing/2014/main" val="1416166769"/>
                    </a:ext>
                  </a:extLst>
                </a:gridCol>
                <a:gridCol w="629120">
                  <a:extLst>
                    <a:ext uri="{9D8B030D-6E8A-4147-A177-3AD203B41FA5}">
                      <a16:colId xmlns:a16="http://schemas.microsoft.com/office/drawing/2014/main" val="3870572884"/>
                    </a:ext>
                  </a:extLst>
                </a:gridCol>
                <a:gridCol w="622842">
                  <a:extLst>
                    <a:ext uri="{9D8B030D-6E8A-4147-A177-3AD203B41FA5}">
                      <a16:colId xmlns:a16="http://schemas.microsoft.com/office/drawing/2014/main" val="3973120084"/>
                    </a:ext>
                  </a:extLst>
                </a:gridCol>
                <a:gridCol w="630376">
                  <a:extLst>
                    <a:ext uri="{9D8B030D-6E8A-4147-A177-3AD203B41FA5}">
                      <a16:colId xmlns:a16="http://schemas.microsoft.com/office/drawing/2014/main" val="2860616488"/>
                    </a:ext>
                  </a:extLst>
                </a:gridCol>
                <a:gridCol w="689396">
                  <a:extLst>
                    <a:ext uri="{9D8B030D-6E8A-4147-A177-3AD203B41FA5}">
                      <a16:colId xmlns:a16="http://schemas.microsoft.com/office/drawing/2014/main" val="1064808138"/>
                    </a:ext>
                  </a:extLst>
                </a:gridCol>
                <a:gridCol w="689396">
                  <a:extLst>
                    <a:ext uri="{9D8B030D-6E8A-4147-A177-3AD203B41FA5}">
                      <a16:colId xmlns:a16="http://schemas.microsoft.com/office/drawing/2014/main" val="3162850381"/>
                    </a:ext>
                  </a:extLst>
                </a:gridCol>
                <a:gridCol w="688140">
                  <a:extLst>
                    <a:ext uri="{9D8B030D-6E8A-4147-A177-3AD203B41FA5}">
                      <a16:colId xmlns:a16="http://schemas.microsoft.com/office/drawing/2014/main" val="3971889703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269834426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2204276326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3560422908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901319945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645357970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015638329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1003837942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537503938"/>
                    </a:ext>
                  </a:extLst>
                </a:gridCol>
                <a:gridCol w="625354">
                  <a:extLst>
                    <a:ext uri="{9D8B030D-6E8A-4147-A177-3AD203B41FA5}">
                      <a16:colId xmlns:a16="http://schemas.microsoft.com/office/drawing/2014/main" val="891592724"/>
                    </a:ext>
                  </a:extLst>
                </a:gridCol>
              </a:tblGrid>
              <a:tr h="57801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Agens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1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2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3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Lokalita 4 (vstup/výstup)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574026"/>
                  </a:ext>
                </a:extLst>
              </a:tr>
              <a:tr h="4335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81607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9715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AdV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75856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99126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</a:t>
                      </a: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GII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+/+</a:t>
                      </a:r>
                      <a:endParaRPr lang="cs-CZ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96817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HAV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50375"/>
                  </a:ext>
                </a:extLst>
              </a:tr>
              <a:tr h="5780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HEV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+/-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-/-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4403"/>
                  </a:ext>
                </a:extLst>
              </a:tr>
              <a:tr h="4335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cs-CZ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9276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717747AA-5B5A-49DF-90E5-AF281CBC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15" y="175143"/>
            <a:ext cx="1178563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 indent="-20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defRPr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ČOV (odběr vzorků – vstup/výstup, 4×, 2019)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184232" y="630928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Spolupráce DEKONTA a.s.</a:t>
            </a:r>
          </a:p>
        </p:txBody>
      </p:sp>
      <p:pic>
        <p:nvPicPr>
          <p:cNvPr id="7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91343" y="3212976"/>
            <a:ext cx="11875105" cy="11521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9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F7CCA58-4FB8-4140-9117-08CBF72C9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307975"/>
            <a:ext cx="11447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3000" b="1" dirty="0" err="1">
                <a:solidFill>
                  <a:schemeClr val="accent5">
                    <a:lumMod val="75000"/>
                  </a:schemeClr>
                </a:solidFill>
              </a:rPr>
              <a:t>Noroviry</a:t>
            </a: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</a:rPr>
              <a:t> - pitná voda, epidemiologické souvislosti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66603AED-0083-4324-BA09-4EA1A98E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484314"/>
            <a:ext cx="8788400" cy="14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342900" eaLnBrk="1" hangingPunct="1">
              <a:lnSpc>
                <a:spcPct val="150000"/>
              </a:lnSpc>
              <a:buSzPct val="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678A32F-6B87-443B-AF15-99512E6553D7}"/>
              </a:ext>
            </a:extLst>
          </p:cNvPr>
          <p:cNvGraphicFramePr>
            <a:graphicFrameLocks noGrp="1"/>
          </p:cNvGraphicFramePr>
          <p:nvPr/>
        </p:nvGraphicFramePr>
        <p:xfrm>
          <a:off x="320242" y="1354746"/>
          <a:ext cx="11747820" cy="23877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22">
                  <a:extLst>
                    <a:ext uri="{9D8B030D-6E8A-4147-A177-3AD203B41FA5}">
                      <a16:colId xmlns:a16="http://schemas.microsoft.com/office/drawing/2014/main" val="815803398"/>
                    </a:ext>
                  </a:extLst>
                </a:gridCol>
                <a:gridCol w="127491">
                  <a:extLst>
                    <a:ext uri="{9D8B030D-6E8A-4147-A177-3AD203B41FA5}">
                      <a16:colId xmlns:a16="http://schemas.microsoft.com/office/drawing/2014/main" val="4070035179"/>
                    </a:ext>
                  </a:extLst>
                </a:gridCol>
                <a:gridCol w="1274913">
                  <a:extLst>
                    <a:ext uri="{9D8B030D-6E8A-4147-A177-3AD203B41FA5}">
                      <a16:colId xmlns:a16="http://schemas.microsoft.com/office/drawing/2014/main" val="2195480144"/>
                    </a:ext>
                  </a:extLst>
                </a:gridCol>
                <a:gridCol w="1498337">
                  <a:extLst>
                    <a:ext uri="{9D8B030D-6E8A-4147-A177-3AD203B41FA5}">
                      <a16:colId xmlns:a16="http://schemas.microsoft.com/office/drawing/2014/main" val="3239323535"/>
                    </a:ext>
                  </a:extLst>
                </a:gridCol>
                <a:gridCol w="1433964">
                  <a:extLst>
                    <a:ext uri="{9D8B030D-6E8A-4147-A177-3AD203B41FA5}">
                      <a16:colId xmlns:a16="http://schemas.microsoft.com/office/drawing/2014/main" val="3878234996"/>
                    </a:ext>
                  </a:extLst>
                </a:gridCol>
                <a:gridCol w="1211168">
                  <a:extLst>
                    <a:ext uri="{9D8B030D-6E8A-4147-A177-3AD203B41FA5}">
                      <a16:colId xmlns:a16="http://schemas.microsoft.com/office/drawing/2014/main" val="156953269"/>
                    </a:ext>
                  </a:extLst>
                </a:gridCol>
                <a:gridCol w="1347968">
                  <a:extLst>
                    <a:ext uri="{9D8B030D-6E8A-4147-A177-3AD203B41FA5}">
                      <a16:colId xmlns:a16="http://schemas.microsoft.com/office/drawing/2014/main" val="780359269"/>
                    </a:ext>
                  </a:extLst>
                </a:gridCol>
                <a:gridCol w="1347968">
                  <a:extLst>
                    <a:ext uri="{9D8B030D-6E8A-4147-A177-3AD203B41FA5}">
                      <a16:colId xmlns:a16="http://schemas.microsoft.com/office/drawing/2014/main" val="4228438805"/>
                    </a:ext>
                  </a:extLst>
                </a:gridCol>
              </a:tblGrid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2013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2014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2015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57">
                <a:tc gridSpan="6">
                  <a:txBody>
                    <a:bodyPr/>
                    <a:lstStyle/>
                    <a:p>
                      <a:endParaRPr lang="cs-CZ" b="1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Georgia" panose="02040502050405020303" pitchFamily="18" charset="0"/>
                      </a:endParaRP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 GI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 / 10</a:t>
                      </a:r>
                      <a:endParaRPr lang="cs-CZ" dirty="0"/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 / 18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 / 14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 /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6/40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3/26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2/23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2/44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87514"/>
                  </a:ext>
                </a:extLst>
              </a:tr>
              <a:tr h="477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NoV GII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5/10</a:t>
                      </a:r>
                      <a:endParaRPr lang="cs-CZ" dirty="0"/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3/ 18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1/ 14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9 / 32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5/40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0/26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1/23</a:t>
                      </a:r>
                    </a:p>
                  </a:txBody>
                  <a:tcPr marL="68578" marR="68578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1/44</a:t>
                      </a: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947840"/>
                  </a:ext>
                </a:extLst>
              </a:tr>
              <a:tr h="477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cs-CZ"/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78" marR="68578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99849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907157-FE9D-4592-88E0-E01CE212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15</a:t>
            </a:fld>
            <a:endParaRPr lang="cs-CZ" alt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807968" y="6290063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Spolupráce KHS, podpora grantu </a:t>
            </a:r>
            <a:r>
              <a:rPr lang="cs-CZ" altLang="en-US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MZ 17-31921A</a:t>
            </a:r>
            <a:endParaRPr lang="cs-CZ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olo rno">
            <a:hlinkClick r:id="rId4"/>
            <a:extLst>
              <a:ext uri="{FF2B5EF4-FFF2-40B4-BE49-F238E27FC236}">
                <a16:creationId xmlns:a16="http://schemas.microsoft.com/office/drawing/2014/main" id="{FF1311D0-0695-4190-A5C3-DA7C787C2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959" t="2788" r="2458" b="3828"/>
          <a:stretch/>
        </p:blipFill>
        <p:spPr bwMode="auto">
          <a:xfrm>
            <a:off x="3870719" y="4099034"/>
            <a:ext cx="2724737" cy="183594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26C5D92-BCFE-41AF-8460-0F9D0C26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70" y="4102821"/>
            <a:ext cx="2861486" cy="1841149"/>
          </a:xfrm>
          <a:prstGeom prst="rect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0720000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293242" y="4105085"/>
            <a:ext cx="2967446" cy="182989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0720001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5483" y="4102821"/>
            <a:ext cx="1482359" cy="1832157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2</a:t>
            </a:fld>
            <a:endParaRPr lang="cs-CZ" alt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298034"/>
            <a:ext cx="106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cs-CZ" altLang="cs-CZ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Noroviry</a:t>
            </a: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- klasifikace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376" y="1242241"/>
            <a:ext cx="3973513" cy="40934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Georgia" panose="02040502050405020303" pitchFamily="18" charset="0"/>
              <a:buChar char="»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717550" marR="0" indent="-260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Char char="»"/>
              <a:tabLst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2573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Char char="»"/>
              <a:tabLst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188" eaLnBrk="1" fontAlgn="auto" hangingPunct="1">
              <a:spcBef>
                <a:spcPts val="24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Čeleď 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Caliciviridae</a:t>
            </a:r>
            <a:endParaRPr lang="cs-CZ" sz="20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61188" eaLnBrk="1" fontAlgn="auto" hangingPunct="1">
              <a:spcBef>
                <a:spcPts val="24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Rod </a:t>
            </a:r>
            <a:r>
              <a:rPr lang="cs-CZ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Norovirus</a:t>
            </a:r>
            <a:endParaRPr lang="cs-CZ" sz="20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61188" eaLnBrk="1" fontAlgn="auto" hangingPunct="1">
              <a:spcBef>
                <a:spcPts val="24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Neobalený virus, 38-40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nm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61188" eaLnBrk="1" fontAlgn="auto" hangingPunct="1">
              <a:spcBef>
                <a:spcPts val="240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Genom</a:t>
            </a:r>
          </a:p>
          <a:p>
            <a:pPr marL="726948" lvl="1" indent="-342900" eaLnBrk="1" fontAlgn="auto" hangingPunct="1">
              <a:spcBef>
                <a:spcPts val="24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+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ss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RNA,</a:t>
            </a:r>
          </a:p>
          <a:p>
            <a:pPr marL="726948" lvl="1" indent="-342900" eaLnBrk="1" fontAlgn="auto" hangingPunct="1">
              <a:spcBef>
                <a:spcPts val="24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velikost 7,5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kb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726948" lvl="1" indent="-342900" eaLnBrk="1" fontAlgn="auto" hangingPunct="1">
              <a:spcBef>
                <a:spcPts val="240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ORF1, ORF2, ORF3 </a:t>
            </a:r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98" y="853168"/>
            <a:ext cx="561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viralzone.expasy.org/resources/Norovirus_gen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22" y="4005064"/>
            <a:ext cx="5895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193217" y="6261129"/>
            <a:ext cx="21579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Georgia" panose="02040502050405020303" pitchFamily="18" charset="0"/>
              </a:rPr>
              <a:t>(https://viralzone.expasy.org/194)</a:t>
            </a:r>
          </a:p>
        </p:txBody>
      </p:sp>
      <p:pic>
        <p:nvPicPr>
          <p:cNvPr id="9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8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566153" y="602632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298034"/>
            <a:ext cx="106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cs-CZ" altLang="cs-CZ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Noroviry</a:t>
            </a: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- klasifikace</a:t>
            </a:r>
          </a:p>
        </p:txBody>
      </p:sp>
      <p:pic>
        <p:nvPicPr>
          <p:cNvPr id="11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microbiologyresearch.org/docserver/fulltext/jgv/100/11/vir001332-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8640"/>
            <a:ext cx="5929122" cy="23503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C545766E-7DF1-4498-BD96-E89EA2D778C2}"/>
              </a:ext>
            </a:extLst>
          </p:cNvPr>
          <p:cNvSpPr/>
          <p:nvPr/>
        </p:nvSpPr>
        <p:spPr>
          <a:xfrm>
            <a:off x="9768407" y="2170909"/>
            <a:ext cx="1231609" cy="47408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545766E-7DF1-4498-BD96-E89EA2D778C2}"/>
              </a:ext>
            </a:extLst>
          </p:cNvPr>
          <p:cNvSpPr/>
          <p:nvPr/>
        </p:nvSpPr>
        <p:spPr>
          <a:xfrm>
            <a:off x="8761187" y="1723130"/>
            <a:ext cx="1231609" cy="47408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nrmicro.2016.48-f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" y="1541639"/>
            <a:ext cx="5715000" cy="466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727848" y="6432392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(de Graaf et al, 2016)</a:t>
            </a:r>
          </a:p>
        </p:txBody>
      </p:sp>
    </p:spTree>
    <p:extLst>
      <p:ext uri="{BB962C8B-B14F-4D97-AF65-F5344CB8AC3E}">
        <p14:creationId xmlns:p14="http://schemas.microsoft.com/office/powerpoint/2010/main" val="21744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4</a:t>
            </a:fld>
            <a:endParaRPr lang="cs-CZ" alt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298034"/>
            <a:ext cx="106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cs-CZ" altLang="cs-CZ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Noroviry</a:t>
            </a: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- klasifikace</a:t>
            </a:r>
          </a:p>
        </p:txBody>
      </p:sp>
      <p:pic>
        <p:nvPicPr>
          <p:cNvPr id="1028" name="Picture 4" descr="https://www.microbiologyresearch.org/docserver/fulltext/jgv/100/10/vir001318-f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5" b="57495"/>
          <a:stretch/>
        </p:blipFill>
        <p:spPr bwMode="auto">
          <a:xfrm>
            <a:off x="6023992" y="2750955"/>
            <a:ext cx="4945857" cy="38016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icrobiologyresearch.org/docserver/fulltext/jgv/100/10/vir001318-f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4" y="1033434"/>
            <a:ext cx="5063490" cy="484060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287688" y="6431774"/>
            <a:ext cx="2460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cs-CZ" sz="10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Chhabra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et al., 2019; </a:t>
            </a:r>
            <a:r>
              <a:rPr lang="cs-CZ" sz="10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Vinje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10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at</a:t>
            </a:r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al., 2019)</a:t>
            </a:r>
          </a:p>
        </p:txBody>
      </p:sp>
      <p:pic>
        <p:nvPicPr>
          <p:cNvPr id="14" name="Picture 2" descr="https://www.microbiologyresearch.org/docserver/fulltext/jgv/100/11/vir001332-f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88640"/>
            <a:ext cx="5929122" cy="23503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C545766E-7DF1-4498-BD96-E89EA2D778C2}"/>
              </a:ext>
            </a:extLst>
          </p:cNvPr>
          <p:cNvSpPr/>
          <p:nvPr/>
        </p:nvSpPr>
        <p:spPr>
          <a:xfrm>
            <a:off x="9768407" y="2170909"/>
            <a:ext cx="1231609" cy="47408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545766E-7DF1-4498-BD96-E89EA2D778C2}"/>
              </a:ext>
            </a:extLst>
          </p:cNvPr>
          <p:cNvSpPr/>
          <p:nvPr/>
        </p:nvSpPr>
        <p:spPr>
          <a:xfrm>
            <a:off x="8761187" y="1723130"/>
            <a:ext cx="1231609" cy="47408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1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5</a:t>
            </a:fld>
            <a:endParaRPr lang="cs-CZ" alt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298034"/>
            <a:ext cx="10600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cs-CZ" altLang="cs-CZ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Noroviry</a:t>
            </a: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– klasifikace</a:t>
            </a:r>
          </a:p>
        </p:txBody>
      </p:sp>
      <p:pic>
        <p:nvPicPr>
          <p:cNvPr id="6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-203" t="9596" r="2750" b="10605"/>
          <a:stretch/>
        </p:blipFill>
        <p:spPr>
          <a:xfrm>
            <a:off x="150721" y="1198714"/>
            <a:ext cx="11928648" cy="41208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144233" y="5527906"/>
            <a:ext cx="5960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https://www.rivm.nl/mpf/typingtool/norovirus/</a:t>
            </a:r>
          </a:p>
        </p:txBody>
      </p:sp>
    </p:spTree>
    <p:extLst>
      <p:ext uri="{BB962C8B-B14F-4D97-AF65-F5344CB8AC3E}">
        <p14:creationId xmlns:p14="http://schemas.microsoft.com/office/powerpoint/2010/main" val="9781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9C9999C-F484-4D3A-BE49-B7ADB15B9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3352" y="1484784"/>
            <a:ext cx="11449272" cy="1554272"/>
          </a:xfrm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marL="177800" lvl="1" indent="0" eaLnBrk="1" hangingPunct="1">
              <a:spcBef>
                <a:spcPts val="0"/>
              </a:spcBef>
              <a:spcAft>
                <a:spcPts val="600"/>
              </a:spcAft>
              <a:buSzPct val="150000"/>
              <a:buNone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449263" lvl="1" indent="-271463" eaLnBrk="1" hangingPunct="1">
              <a:spcBef>
                <a:spcPts val="0"/>
              </a:spcBef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449263" lvl="1" indent="-271463" eaLnBrk="1" hangingPunct="1">
              <a:spcBef>
                <a:spcPts val="0"/>
              </a:spcBef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177800" lvl="1" indent="0" eaLnBrk="1" hangingPunct="1">
              <a:spcBef>
                <a:spcPts val="0"/>
              </a:spcBef>
              <a:spcAft>
                <a:spcPts val="600"/>
              </a:spcAft>
              <a:buSzPct val="150000"/>
              <a:buNone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C71BB8-EE86-4468-84A6-CFB580E2B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6</a:t>
            </a:fld>
            <a:endParaRPr lang="cs-CZ" altLang="cs-CZ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CE4D1CB-BC91-494B-8DD9-56D5C88FD7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51384" y="167043"/>
            <a:ext cx="89646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Infekce </a:t>
            </a:r>
            <a:r>
              <a:rPr lang="cs-CZ" altLang="en-US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noroviry</a:t>
            </a:r>
            <a:endParaRPr lang="cs-CZ" altLang="en-US" sz="30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71C3508-399B-4FD4-A051-70BA826FC967}"/>
              </a:ext>
            </a:extLst>
          </p:cNvPr>
          <p:cNvSpPr txBox="1">
            <a:spLocks noChangeArrowheads="1"/>
          </p:cNvSpPr>
          <p:nvPr/>
        </p:nvSpPr>
        <p:spPr>
          <a:xfrm>
            <a:off x="163512" y="1052513"/>
            <a:ext cx="6724576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Inkubační doba 12 – 48 hod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Průjmy a zvracení 1 – 3 dny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Problém dehydratace (děti, senioři)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Virus vylučován stolicí (10</a:t>
            </a:r>
            <a:r>
              <a:rPr lang="cs-CZ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11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/g), zvratky a slinami, před i po odeznění příznaků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16 - 30 % infekcí bez příznaků – nerozpoznaný zdroj infekce/kontaminace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Infekční dávka 10 – 100 virových částic</a:t>
            </a:r>
          </a:p>
          <a:p>
            <a:pPr marL="712788" indent="-357188" eaLnBrk="1" hangingPunct="1">
              <a:lnSpc>
                <a:spcPct val="150000"/>
              </a:lnSpc>
              <a:buSzPct val="150000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Očkování dosud není</a:t>
            </a:r>
          </a:p>
          <a:p>
            <a:pPr marL="355600" lvl="1" indent="0" eaLnBrk="1" hangingPunct="1">
              <a:buSzPct val="150000"/>
              <a:buFont typeface="Arial" panose="020B0604020202020204" pitchFamily="34" charset="0"/>
              <a:buNone/>
              <a:defRPr/>
            </a:pPr>
            <a:endParaRPr lang="cs-CZ" sz="2000" b="1" dirty="0">
              <a:solidFill>
                <a:srgbClr val="FF7D25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marL="712788" lvl="1" indent="-357188" eaLnBrk="1" hangingPunct="1">
              <a:buSzPct val="150000"/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rgbClr val="FF7D25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A2E5831-3CFE-403C-A603-920B82B881EC}"/>
              </a:ext>
            </a:extLst>
          </p:cNvPr>
          <p:cNvSpPr/>
          <p:nvPr/>
        </p:nvSpPr>
        <p:spPr>
          <a:xfrm>
            <a:off x="5956300" y="6350878"/>
            <a:ext cx="5864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(https://about-norovirus.com/</a:t>
            </a:r>
            <a:r>
              <a:rPr lang="cs-CZ" sz="12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norwalk-prevention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; https://twitter.com/Norovirus)</a:t>
            </a:r>
          </a:p>
        </p:txBody>
      </p:sp>
      <p:pic>
        <p:nvPicPr>
          <p:cNvPr id="16" name="Picture 2" descr="Preventing Norovirus Infection | Norovirus Food Pois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7" y="3076446"/>
            <a:ext cx="4631582" cy="28781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orovirus - you don't want it | Norovirus is the most common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15" y="116113"/>
            <a:ext cx="2425621" cy="2420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7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nrmicro.2016.48-f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2"/>
          <a:stretch/>
        </p:blipFill>
        <p:spPr bwMode="auto">
          <a:xfrm>
            <a:off x="7176120" y="2225577"/>
            <a:ext cx="4752528" cy="41971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DE03BB-46D8-459D-9EFE-BBC3291C3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7</a:t>
            </a:fld>
            <a:endParaRPr lang="cs-CZ" altLang="cs-CZ" dirty="0"/>
          </a:p>
        </p:txBody>
      </p:sp>
      <p:sp>
        <p:nvSpPr>
          <p:cNvPr id="58" name="Text Box 3">
            <a:extLst>
              <a:ext uri="{FF2B5EF4-FFF2-40B4-BE49-F238E27FC236}">
                <a16:creationId xmlns:a16="http://schemas.microsoft.com/office/drawing/2014/main" id="{04891146-587F-47AC-A248-63FB6906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37" y="138423"/>
            <a:ext cx="11017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Způsoby přenosu - </a:t>
            </a:r>
            <a:r>
              <a:rPr lang="cs-CZ" altLang="en-US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NoV</a:t>
            </a: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GI × </a:t>
            </a:r>
            <a:r>
              <a:rPr lang="cs-CZ" altLang="en-US" sz="3000" b="1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NoV</a:t>
            </a:r>
            <a:r>
              <a:rPr lang="cs-CZ" altLang="en-US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GII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371C3508-399B-4FD4-A051-70BA826FC967}"/>
              </a:ext>
            </a:extLst>
          </p:cNvPr>
          <p:cNvSpPr txBox="1">
            <a:spLocks noChangeArrowheads="1"/>
          </p:cNvSpPr>
          <p:nvPr/>
        </p:nvSpPr>
        <p:spPr>
          <a:xfrm>
            <a:off x="201473" y="952007"/>
            <a:ext cx="6076504" cy="16451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600"/>
              </a:spcBef>
              <a:buSzPct val="150000"/>
              <a:defRPr/>
            </a:pPr>
            <a:r>
              <a:rPr lang="cs-CZ" altLang="en-US" sz="2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charset="0"/>
              </a:rPr>
              <a:t>Hlavní způsob přenosu</a:t>
            </a:r>
            <a:r>
              <a:rPr lang="cs-CZ" altLang="en-US" sz="2000" b="1" dirty="0">
                <a:solidFill>
                  <a:srgbClr val="003399"/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– fekálně-orální přenos - přímý kontakt s infikovaným člověkem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zoonotický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potenciál)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buSzPct val="150000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Sekundární  - kontaminované potraviny a voda</a:t>
            </a:r>
          </a:p>
        </p:txBody>
      </p:sp>
      <p:sp>
        <p:nvSpPr>
          <p:cNvPr id="134" name="Rectangle 3">
            <a:extLst>
              <a:ext uri="{FF2B5EF4-FFF2-40B4-BE49-F238E27FC236}">
                <a16:creationId xmlns:a16="http://schemas.microsoft.com/office/drawing/2014/main" id="{371C3508-399B-4FD4-A051-70BA826FC967}"/>
              </a:ext>
            </a:extLst>
          </p:cNvPr>
          <p:cNvSpPr txBox="1">
            <a:spLocks noChangeArrowheads="1"/>
          </p:cNvSpPr>
          <p:nvPr/>
        </p:nvSpPr>
        <p:spPr>
          <a:xfrm>
            <a:off x="6393600" y="958363"/>
            <a:ext cx="5788472" cy="13185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600"/>
              </a:spcBef>
              <a:buSzPct val="150000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Křížové kontaminace během  celého potravinového řetězce (</a:t>
            </a: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ruce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, předměty, </a:t>
            </a: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voda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)</a:t>
            </a:r>
            <a:endParaRPr lang="cs-CZ" sz="2000" b="1" dirty="0">
              <a:solidFill>
                <a:srgbClr val="FF7D25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2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7176120" y="6555502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(de Graaf et al, 2016)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73" y="2829992"/>
            <a:ext cx="6451347" cy="35710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469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552013C-96BB-4170-A84B-46D12C5299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113" y="799735"/>
          <a:ext cx="11809312" cy="5444702"/>
        </p:xfrm>
        <a:graphic>
          <a:graphicData uri="http://schemas.openxmlformats.org/drawingml/2006/table">
            <a:tbl>
              <a:tblPr/>
              <a:tblGrid>
                <a:gridCol w="120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62052156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6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16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Patogen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Počet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hlášených epidemií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Počet hlášených případů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3" marR="8263" marT="82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69">
                <a:tc gridSpan="2" vMerge="1">
                  <a:txBody>
                    <a:bodyPr/>
                    <a:lstStyle/>
                    <a:p>
                      <a:pPr algn="l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3" marR="8263" marT="8263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2" marR="8262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Hospitalizace (%)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Úmrtí (%)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058">
                <a:tc rowSpan="8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Bakterie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Campylobacter</a:t>
                      </a:r>
                      <a:endParaRPr lang="cs-CZ" sz="12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317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cs-CZ" sz="1200" b="0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319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112 (8,5)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Listeria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monocytogenes</a:t>
                      </a:r>
                      <a:endParaRPr lang="cs-CZ" sz="12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120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83 (69,2)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17 (14,2)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Salmonella</a:t>
                      </a:r>
                      <a:endParaRPr lang="cs-CZ" sz="12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694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cs-CZ" sz="1200" b="0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686</a:t>
                      </a:r>
                      <a:endParaRPr lang="cs-CZ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812(22,0)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7 (0,2)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E. coli (STEC)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34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208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30 (14,4)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 (0,5)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Vibrio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parahaemoliticus</a:t>
                      </a:r>
                      <a:endParaRPr lang="cs-CZ" sz="12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Yersinia</a:t>
                      </a:r>
                      <a:endParaRPr lang="cs-CZ" sz="1200" b="0" i="1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236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11 (4,7)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Jiné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130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31 (23,85)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Celkem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1 092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755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079</a:t>
                      </a: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(18,7)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25 (0,4)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67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Bakteriální toxiny 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(např. 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B.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cereus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C.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botulinum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C.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perfringens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S. aureus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527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517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182 (4,0)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 (0,1)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 rowSpan="6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Viry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Calicivir</a:t>
                      </a:r>
                      <a:r>
                        <a:rPr lang="cs-CZ" sz="12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idae</a:t>
                      </a:r>
                      <a:r>
                        <a:rPr lang="en-US" sz="1200" b="0" i="1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cs-CZ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noroviry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130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cs-CZ" sz="12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633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90 (3,4)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 (&lt;0,1)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Virus hepatitidy A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206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105 (51,0)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8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Virus hepatitidy E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 (33,3)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8999"/>
                  </a:ext>
                </a:extLst>
              </a:tr>
              <a:tr h="1217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 dirty="0" err="1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Flaviviridae</a:t>
                      </a:r>
                      <a:endParaRPr lang="cs-CZ" sz="1200" b="0" i="1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12 (100)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50689"/>
                  </a:ext>
                </a:extLst>
              </a:tr>
              <a:tr h="146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Jiné / nespecifikováno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151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 (1,3)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5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Celkem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155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cs-CZ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 008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211 (7,0)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 (&lt;0,1)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44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Parazité </a:t>
                      </a:r>
                      <a:r>
                        <a:rPr lang="cs-CZ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(např.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Cryptosporidium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Trichinella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cs-CZ" sz="1200" b="0" i="1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Giardia</a:t>
                      </a:r>
                      <a:r>
                        <a:rPr lang="cs-CZ" sz="12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cs-CZ" sz="1200" b="0" i="1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cs-CZ" sz="1200" b="0" i="1" u="none" strike="noStrike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Anisakis</a:t>
                      </a:r>
                      <a:r>
                        <a:rPr lang="cs-CZ" sz="1200" b="0" i="1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cs-CZ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240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14 (5,8)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0 (0,0)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20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Jiné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(histamin, mořské </a:t>
                      </a:r>
                      <a:r>
                        <a:rPr lang="cs-CZ" sz="1200" b="1" i="0" u="none" strike="noStrike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biotoxiny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69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358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23 (6,4)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 (0,3)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7402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Neurčená agens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229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139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166 (2,7)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 (&lt;0,1)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740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Celkem (EU)</a:t>
                      </a: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086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017</a:t>
                      </a:r>
                      <a:endParaRPr lang="cs-CZ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8261" marR="8261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cs-CZ" sz="1200" b="1" i="0" u="none" strike="noStrike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675</a:t>
                      </a: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(8,4)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34 (0,2)</a:t>
                      </a:r>
                    </a:p>
                  </a:txBody>
                  <a:tcPr marL="8261" marR="8261" marT="826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5540" name="Text Box 3">
            <a:extLst>
              <a:ext uri="{FF2B5EF4-FFF2-40B4-BE49-F238E27FC236}">
                <a16:creationId xmlns:a16="http://schemas.microsoft.com/office/drawing/2014/main" id="{C2015076-DA07-4B8C-9323-E7C6B226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33" y="116328"/>
            <a:ext cx="9037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Původci alimentárních onemocnění (EU, 2020)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4A2143-29D4-4ED1-A542-35A59FAB245D}"/>
              </a:ext>
            </a:extLst>
          </p:cNvPr>
          <p:cNvSpPr/>
          <p:nvPr/>
        </p:nvSpPr>
        <p:spPr>
          <a:xfrm>
            <a:off x="10992544" y="6581775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(EFSA, 2021)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5A540A-56A0-42C4-8A62-2CECA0815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4295800" y="2708920"/>
            <a:ext cx="792088" cy="235881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6600056" y="2716328"/>
            <a:ext cx="792088" cy="235881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4295800" y="3395545"/>
            <a:ext cx="792088" cy="25308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6672064" y="3407424"/>
            <a:ext cx="792088" cy="23588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8313306" y="3407424"/>
            <a:ext cx="792088" cy="23588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8256240" y="2708919"/>
            <a:ext cx="1008112" cy="235881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191625" y="63134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A9D961B-7739-4910-8DC4-3E31912F623D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884" y="137248"/>
            <a:ext cx="10600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cs-CZ" altLang="cs-CZ" sz="30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Výskyt původců alimentárních onemocnění EU, 2015-2020 (EFSA, 2021)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03401"/>
            <a:ext cx="8465412" cy="51926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695400" y="2204865"/>
            <a:ext cx="1512168" cy="2160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695400" y="3213133"/>
            <a:ext cx="1512168" cy="2184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CC81BCF-5887-4607-845E-188662DAE11D}"/>
              </a:ext>
            </a:extLst>
          </p:cNvPr>
          <p:cNvSpPr/>
          <p:nvPr/>
        </p:nvSpPr>
        <p:spPr bwMode="auto">
          <a:xfrm>
            <a:off x="711276" y="3847942"/>
            <a:ext cx="1512168" cy="2184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1" name="Picture 2" descr="Here's How Norovirus Takes Hold in Your Gut — and Doesn't Let Go | Live 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49" y="116632"/>
            <a:ext cx="1219200" cy="8778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__2_" id="{2242B10D-3B60-4642-BF9D-2983B08B0156}" vid="{E97528E0-7663-4EFD-9092-E33C929D13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muni-sci-prezentace-16-9-cz-v11__2_</Template>
  <TotalTime>1059</TotalTime>
  <Words>1160</Words>
  <Application>Microsoft Office PowerPoint</Application>
  <PresentationFormat>Širokoúhlá obrazovka</PresentationFormat>
  <Paragraphs>584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Georgia</vt:lpstr>
      <vt:lpstr>Tahoma</vt:lpstr>
      <vt:lpstr>Times New Roman</vt:lpstr>
      <vt:lpstr>Wingdings</vt:lpstr>
      <vt:lpstr>Prezentace_MU_CZ</vt:lpstr>
      <vt:lpstr>Původci gastroeneteritid</vt:lpstr>
      <vt:lpstr>Prezentace aplikace PowerPoint</vt:lpstr>
      <vt:lpstr>Prezentace aplikace PowerPoint</vt:lpstr>
      <vt:lpstr>Prezentace aplikace PowerPoint</vt:lpstr>
      <vt:lpstr>Prezentace aplikace PowerPoint</vt:lpstr>
      <vt:lpstr>Infekce noroviry</vt:lpstr>
      <vt:lpstr>Prezentace aplikace PowerPoint</vt:lpstr>
      <vt:lpstr>Prezentace aplikace PowerPoint</vt:lpstr>
      <vt:lpstr>Výskyt původců alimentárních onemocnění EU, 2015-2020 (EFSA, 2021)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Noroviry - pitná voda, epidemiologické souvislosti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hepatitidy E – molekulární epidemiologie a aspekty zoonotického přenosu</dc:title>
  <dc:creator>Of4 Elisabeth</dc:creator>
  <cp:lastModifiedBy>Of4 Elisabeth</cp:lastModifiedBy>
  <cp:revision>22</cp:revision>
  <cp:lastPrinted>1601-01-01T00:00:00Z</cp:lastPrinted>
  <dcterms:created xsi:type="dcterms:W3CDTF">2023-10-16T09:03:35Z</dcterms:created>
  <dcterms:modified xsi:type="dcterms:W3CDTF">2024-06-24T05:15:19Z</dcterms:modified>
</cp:coreProperties>
</file>