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56" r:id="rId2"/>
    <p:sldId id="453" r:id="rId3"/>
    <p:sldId id="423" r:id="rId4"/>
    <p:sldId id="427" r:id="rId5"/>
    <p:sldId id="428" r:id="rId6"/>
    <p:sldId id="426" r:id="rId7"/>
    <p:sldId id="420" r:id="rId8"/>
    <p:sldId id="421" r:id="rId9"/>
    <p:sldId id="432" r:id="rId10"/>
    <p:sldId id="462" r:id="rId11"/>
    <p:sldId id="463" r:id="rId12"/>
    <p:sldId id="461" r:id="rId13"/>
    <p:sldId id="285" r:id="rId14"/>
    <p:sldId id="402" r:id="rId15"/>
    <p:sldId id="404" r:id="rId16"/>
    <p:sldId id="401" r:id="rId17"/>
    <p:sldId id="348" r:id="rId18"/>
    <p:sldId id="365" r:id="rId19"/>
    <p:sldId id="316" r:id="rId20"/>
    <p:sldId id="317" r:id="rId21"/>
    <p:sldId id="418" r:id="rId22"/>
    <p:sldId id="476" r:id="rId23"/>
    <p:sldId id="329" r:id="rId24"/>
    <p:sldId id="344" r:id="rId25"/>
    <p:sldId id="477" r:id="rId26"/>
    <p:sldId id="478" r:id="rId27"/>
    <p:sldId id="356" r:id="rId28"/>
    <p:sldId id="481" r:id="rId29"/>
    <p:sldId id="326" r:id="rId30"/>
    <p:sldId id="482" r:id="rId31"/>
    <p:sldId id="479" r:id="rId32"/>
    <p:sldId id="483" r:id="rId33"/>
    <p:sldId id="469" r:id="rId34"/>
    <p:sldId id="357" r:id="rId35"/>
    <p:sldId id="327" r:id="rId36"/>
    <p:sldId id="484" r:id="rId37"/>
    <p:sldId id="485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C"/>
    <a:srgbClr val="0000DC"/>
    <a:srgbClr val="00AF3F"/>
    <a:srgbClr val="00287D"/>
    <a:srgbClr val="9100DC"/>
    <a:srgbClr val="F01928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>
            <a:extLst>
              <a:ext uri="{FF2B5EF4-FFF2-40B4-BE49-F238E27FC236}">
                <a16:creationId xmlns:a16="http://schemas.microsoft.com/office/drawing/2014/main" id="{198B2549-245E-3B6D-8D92-3BD04DEEB1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F8BE51-AEE1-4B52-8E2C-D51DF03F7E53}" type="slidenum">
              <a:rPr lang="cs-CZ" altLang="en-US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2</a:t>
            </a:fld>
            <a:endParaRPr lang="cs-CZ" altLang="en-US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C4C40A8-94B7-0CF3-3DE0-3004C84918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B6C93EA-7081-E15F-0CE5-EA0317DB8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>
            <a:extLst>
              <a:ext uri="{FF2B5EF4-FFF2-40B4-BE49-F238E27FC236}">
                <a16:creationId xmlns:a16="http://schemas.microsoft.com/office/drawing/2014/main" id="{1223C508-4376-489F-AFE2-FF4574316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8B0F9B-A316-4D99-B8F8-33DC54194E93}" type="slidenum">
              <a:rPr lang="cs-CZ" altLang="en-US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14</a:t>
            </a:fld>
            <a:endParaRPr lang="cs-CZ" altLang="en-US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A040D589-CCA8-78AB-A99F-D74F418B94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192AAEB8-BBC5-F6A1-98A5-4E3FEECC6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>
            <a:extLst>
              <a:ext uri="{FF2B5EF4-FFF2-40B4-BE49-F238E27FC236}">
                <a16:creationId xmlns:a16="http://schemas.microsoft.com/office/drawing/2014/main" id="{8E3790A4-4176-68C4-88FC-FEC64F0343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10775A-53BD-4C07-848E-080EB1667FC7}" type="slidenum">
              <a:rPr lang="cs-CZ" altLang="en-US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17</a:t>
            </a:fld>
            <a:endParaRPr lang="cs-CZ" altLang="en-US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4F290E4-A2C2-FF19-9B5C-528261742A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E4F3A846-0E50-E87A-5493-B8DC7E6E7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>
            <a:extLst>
              <a:ext uri="{FF2B5EF4-FFF2-40B4-BE49-F238E27FC236}">
                <a16:creationId xmlns:a16="http://schemas.microsoft.com/office/drawing/2014/main" id="{D1859A5B-70B0-5F5B-AC91-0B08860CC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F58AA9-39B6-4303-8A50-A46DC403ED73}" type="slidenum">
              <a:rPr lang="cs-CZ" altLang="en-US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18</a:t>
            </a:fld>
            <a:endParaRPr lang="cs-CZ" altLang="en-US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53BEE7C-CDAD-73BC-BE60-F1392BBB7D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FE9078DF-5599-A957-E7E3-51CF11435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E2F6B8FC-5186-B294-F9AC-CAC65499D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906FE4-22B8-48AD-80E8-85DA523F6A02}" type="slidenum">
              <a:rPr lang="en-GB" altLang="en-US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19</a:t>
            </a:fld>
            <a:endParaRPr lang="en-GB" altLang="en-US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C30A57D1-84ED-3E6B-9357-164C6934FC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7E6E6888-0E5E-1286-AF5A-29D07DD0F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FB99D4EA-94D6-1714-0583-4DB20C85B5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A03484-4BFC-4BE3-8ECC-F2ACFF061A58}" type="slidenum">
              <a:rPr lang="en-GB" altLang="en-US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20</a:t>
            </a:fld>
            <a:endParaRPr lang="en-GB" altLang="en-US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663410D4-359D-C56B-7AA3-F1BB6A0A4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767C97BE-218B-D55D-8C6B-377E024AE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>
            <a:extLst>
              <a:ext uri="{FF2B5EF4-FFF2-40B4-BE49-F238E27FC236}">
                <a16:creationId xmlns:a16="http://schemas.microsoft.com/office/drawing/2014/main" id="{64EEB256-1CB7-7F47-C44F-57F734BA9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DB69C6-C221-44C0-A427-A69E5023BC0C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478BE9D9-D639-9A92-3994-917B52F589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8E0DB8FF-FE50-F6A1-1BEF-1B3A4C92B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>
            <a:extLst>
              <a:ext uri="{FF2B5EF4-FFF2-40B4-BE49-F238E27FC236}">
                <a16:creationId xmlns:a16="http://schemas.microsoft.com/office/drawing/2014/main" id="{36F7065D-E50C-2E8A-1C67-495B4AB95E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Zástupný symbol pro poznámky 2">
            <a:extLst>
              <a:ext uri="{FF2B5EF4-FFF2-40B4-BE49-F238E27FC236}">
                <a16:creationId xmlns:a16="http://schemas.microsoft.com/office/drawing/2014/main" id="{2943D0E4-8CCB-A4A4-76D5-FA2AFA8366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3428" name="Zástupný symbol pro číslo snímku 3">
            <a:extLst>
              <a:ext uri="{FF2B5EF4-FFF2-40B4-BE49-F238E27FC236}">
                <a16:creationId xmlns:a16="http://schemas.microsoft.com/office/drawing/2014/main" id="{CB8C0D92-8D33-5A5A-1EAB-5281C007A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85EA03-FBFE-4AC7-BFE6-BFC8317AE23D}" type="slidenum">
              <a:rPr lang="cs-CZ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>
            <a:extLst>
              <a:ext uri="{FF2B5EF4-FFF2-40B4-BE49-F238E27FC236}">
                <a16:creationId xmlns:a16="http://schemas.microsoft.com/office/drawing/2014/main" id="{68D417A6-8702-783A-29FD-F623C3044D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Zástupný symbol pro poznámky 2">
            <a:extLst>
              <a:ext uri="{FF2B5EF4-FFF2-40B4-BE49-F238E27FC236}">
                <a16:creationId xmlns:a16="http://schemas.microsoft.com/office/drawing/2014/main" id="{DD88A248-36B9-DC35-E14D-0ED96000F3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01380" name="Zástupný symbol pro číslo snímku 3">
            <a:extLst>
              <a:ext uri="{FF2B5EF4-FFF2-40B4-BE49-F238E27FC236}">
                <a16:creationId xmlns:a16="http://schemas.microsoft.com/office/drawing/2014/main" id="{A524043E-0310-8421-63A7-BE2ED2869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5AFD1F-FA68-4A15-A038-AAE40C29476B}" type="slidenum">
              <a:rPr lang="cs-CZ" altLang="en-US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24</a:t>
            </a:fld>
            <a:endParaRPr lang="cs-CZ" altLang="en-US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>
            <a:extLst>
              <a:ext uri="{FF2B5EF4-FFF2-40B4-BE49-F238E27FC236}">
                <a16:creationId xmlns:a16="http://schemas.microsoft.com/office/drawing/2014/main" id="{36F7065D-E50C-2E8A-1C67-495B4AB95E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Zástupný symbol pro poznámky 2">
            <a:extLst>
              <a:ext uri="{FF2B5EF4-FFF2-40B4-BE49-F238E27FC236}">
                <a16:creationId xmlns:a16="http://schemas.microsoft.com/office/drawing/2014/main" id="{2943D0E4-8CCB-A4A4-76D5-FA2AFA8366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3428" name="Zástupný symbol pro číslo snímku 3">
            <a:extLst>
              <a:ext uri="{FF2B5EF4-FFF2-40B4-BE49-F238E27FC236}">
                <a16:creationId xmlns:a16="http://schemas.microsoft.com/office/drawing/2014/main" id="{CB8C0D92-8D33-5A5A-1EAB-5281C007A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85EA03-FBFE-4AC7-BFE6-BFC8317AE23D}" type="slidenum">
              <a:rPr lang="cs-CZ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>
            <a:extLst>
              <a:ext uri="{FF2B5EF4-FFF2-40B4-BE49-F238E27FC236}">
                <a16:creationId xmlns:a16="http://schemas.microsoft.com/office/drawing/2014/main" id="{89B464E2-E3B8-BAB0-0D45-713D6E6C7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Zástupný symbol pro poznámky 2">
            <a:extLst>
              <a:ext uri="{FF2B5EF4-FFF2-40B4-BE49-F238E27FC236}">
                <a16:creationId xmlns:a16="http://schemas.microsoft.com/office/drawing/2014/main" id="{8D8C0FBA-DCE0-DC00-911B-11D46EE3EB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05476" name="Zástupný symbol pro číslo snímku 3">
            <a:extLst>
              <a:ext uri="{FF2B5EF4-FFF2-40B4-BE49-F238E27FC236}">
                <a16:creationId xmlns:a16="http://schemas.microsoft.com/office/drawing/2014/main" id="{8FB087A4-AD82-FD2D-6AB9-CF60D8A71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73FEF-67B2-4774-89F1-15781788CFAA}" type="slidenum">
              <a:rPr lang="en-GB" altLang="cs-CZ"/>
              <a:pPr/>
              <a:t>26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11732D99-6763-ABA0-8D67-F366954CCF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E49DD42D-2AFC-BA71-50DB-678170DE58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EF8737AA-CDF9-2685-B76C-E2847DEFA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7D570C-65B3-439F-9372-F2D3D4106E00}" type="slidenum">
              <a:rPr lang="en-GB" altLang="cs-CZ"/>
              <a:pPr/>
              <a:t>3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>
            <a:extLst>
              <a:ext uri="{FF2B5EF4-FFF2-40B4-BE49-F238E27FC236}">
                <a16:creationId xmlns:a16="http://schemas.microsoft.com/office/drawing/2014/main" id="{CE604EBC-7A70-87D7-622A-1188945651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Zástupný symbol pro poznámky 2">
            <a:extLst>
              <a:ext uri="{FF2B5EF4-FFF2-40B4-BE49-F238E27FC236}">
                <a16:creationId xmlns:a16="http://schemas.microsoft.com/office/drawing/2014/main" id="{72AACD89-5D27-B361-D9D9-2431BACDD8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07524" name="Zástupný symbol pro číslo snímku 3">
            <a:extLst>
              <a:ext uri="{FF2B5EF4-FFF2-40B4-BE49-F238E27FC236}">
                <a16:creationId xmlns:a16="http://schemas.microsoft.com/office/drawing/2014/main" id="{BA81540C-9399-2BE4-C8C0-957AC3481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FB6D61-DD9F-4098-A233-2C18E155C550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31">
            <a:extLst>
              <a:ext uri="{FF2B5EF4-FFF2-40B4-BE49-F238E27FC236}">
                <a16:creationId xmlns:a16="http://schemas.microsoft.com/office/drawing/2014/main" id="{75183238-E11A-D5E8-7E42-D0FEA104F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881831-CCAF-4F10-8627-AFBFF5306F8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6D8A5409-F386-E468-0282-205D659C44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68305D5B-100E-761D-CBA3-9359166F8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rázek snímku 1">
            <a:extLst>
              <a:ext uri="{FF2B5EF4-FFF2-40B4-BE49-F238E27FC236}">
                <a16:creationId xmlns:a16="http://schemas.microsoft.com/office/drawing/2014/main" id="{9218FFD5-0EC4-E0A0-CE81-84B6D45768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Zástupný symbol pro poznámky 2">
            <a:extLst>
              <a:ext uri="{FF2B5EF4-FFF2-40B4-BE49-F238E27FC236}">
                <a16:creationId xmlns:a16="http://schemas.microsoft.com/office/drawing/2014/main" id="{A2D0DF36-F770-EBC2-9370-8D100B8C1B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14692" name="Zástupný symbol pro číslo snímku 3">
            <a:extLst>
              <a:ext uri="{FF2B5EF4-FFF2-40B4-BE49-F238E27FC236}">
                <a16:creationId xmlns:a16="http://schemas.microsoft.com/office/drawing/2014/main" id="{2A882004-66DA-D0AC-6370-61E60B412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65C153-1227-40C9-901C-4CDC507D67C1}" type="slidenum">
              <a:rPr lang="en-GB" altLang="cs-CZ"/>
              <a:pPr/>
              <a:t>29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obrázek snímku 1">
            <a:extLst>
              <a:ext uri="{FF2B5EF4-FFF2-40B4-BE49-F238E27FC236}">
                <a16:creationId xmlns:a16="http://schemas.microsoft.com/office/drawing/2014/main" id="{8B488A34-38C2-8115-64E1-90F67BB67A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Zástupný symbol pro poznámky 2">
            <a:extLst>
              <a:ext uri="{FF2B5EF4-FFF2-40B4-BE49-F238E27FC236}">
                <a16:creationId xmlns:a16="http://schemas.microsoft.com/office/drawing/2014/main" id="{F6136C17-E7C1-EFB4-8733-87972B44D8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16740" name="Zástupný symbol pro číslo snímku 3">
            <a:extLst>
              <a:ext uri="{FF2B5EF4-FFF2-40B4-BE49-F238E27FC236}">
                <a16:creationId xmlns:a16="http://schemas.microsoft.com/office/drawing/2014/main" id="{15CDDD1A-E1D4-2123-7CA4-CC9286C7F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1E0209-3696-48F8-9FFA-F25469BCFFCC}" type="slidenum">
              <a:rPr lang="en-GB" altLang="cs-CZ"/>
              <a:pPr/>
              <a:t>30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>
            <a:extLst>
              <a:ext uri="{FF2B5EF4-FFF2-40B4-BE49-F238E27FC236}">
                <a16:creationId xmlns:a16="http://schemas.microsoft.com/office/drawing/2014/main" id="{801D6E14-16DF-96DB-65B1-4E45568E3D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Zástupný symbol pro poznámky 2">
            <a:extLst>
              <a:ext uri="{FF2B5EF4-FFF2-40B4-BE49-F238E27FC236}">
                <a16:creationId xmlns:a16="http://schemas.microsoft.com/office/drawing/2014/main" id="{1166E316-A1AC-B8C3-C700-7B23E8BD86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18788" name="Zástupný symbol pro číslo snímku 3">
            <a:extLst>
              <a:ext uri="{FF2B5EF4-FFF2-40B4-BE49-F238E27FC236}">
                <a16:creationId xmlns:a16="http://schemas.microsoft.com/office/drawing/2014/main" id="{59D8E784-4EC9-9C93-CCA7-B84CECE4A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1C3A17-3F75-43C7-B06D-22C316EE3632}" type="slidenum">
              <a:rPr lang="en-GB" altLang="cs-CZ"/>
              <a:pPr/>
              <a:t>31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>
            <a:extLst>
              <a:ext uri="{FF2B5EF4-FFF2-40B4-BE49-F238E27FC236}">
                <a16:creationId xmlns:a16="http://schemas.microsoft.com/office/drawing/2014/main" id="{55320AB8-E2D9-FF63-D8F0-5E762FD0F2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Zástupný symbol pro poznámky 2">
            <a:extLst>
              <a:ext uri="{FF2B5EF4-FFF2-40B4-BE49-F238E27FC236}">
                <a16:creationId xmlns:a16="http://schemas.microsoft.com/office/drawing/2014/main" id="{62A682B7-BF3E-D7B0-D105-92E8E1ACE6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0836" name="Zástupný symbol pro číslo snímku 3">
            <a:extLst>
              <a:ext uri="{FF2B5EF4-FFF2-40B4-BE49-F238E27FC236}">
                <a16:creationId xmlns:a16="http://schemas.microsoft.com/office/drawing/2014/main" id="{8B5DF60E-94DD-4E54-85C5-320E83CE1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2748DC-C33D-4B75-A652-4368303270E6}" type="slidenum">
              <a:rPr lang="en-GB" altLang="cs-CZ"/>
              <a:pPr/>
              <a:t>32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>
            <a:extLst>
              <a:ext uri="{FF2B5EF4-FFF2-40B4-BE49-F238E27FC236}">
                <a16:creationId xmlns:a16="http://schemas.microsoft.com/office/drawing/2014/main" id="{0C7D7BCA-58ED-EBF9-9339-BEE4753FB3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Zástupný symbol pro poznámky 2">
            <a:extLst>
              <a:ext uri="{FF2B5EF4-FFF2-40B4-BE49-F238E27FC236}">
                <a16:creationId xmlns:a16="http://schemas.microsoft.com/office/drawing/2014/main" id="{8EB11704-516E-CA56-5668-BC6368DEBD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884" name="Zástupný symbol pro číslo snímku 3">
            <a:extLst>
              <a:ext uri="{FF2B5EF4-FFF2-40B4-BE49-F238E27FC236}">
                <a16:creationId xmlns:a16="http://schemas.microsoft.com/office/drawing/2014/main" id="{2DBA15B3-4977-3678-43B1-271576B61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C635D4-B5CE-4AA2-B3E1-F6FD99663A1B}" type="slidenum">
              <a:rPr lang="en-GB" altLang="cs-CZ"/>
              <a:pPr/>
              <a:t>33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>
            <a:extLst>
              <a:ext uri="{FF2B5EF4-FFF2-40B4-BE49-F238E27FC236}">
                <a16:creationId xmlns:a16="http://schemas.microsoft.com/office/drawing/2014/main" id="{16E19D78-D109-1095-21CC-98EB139CF6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Zástupný symbol pro poznámky 2">
            <a:extLst>
              <a:ext uri="{FF2B5EF4-FFF2-40B4-BE49-F238E27FC236}">
                <a16:creationId xmlns:a16="http://schemas.microsoft.com/office/drawing/2014/main" id="{6D48663F-16D2-9892-C093-552D3EAF3D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4932" name="Zástupný symbol pro číslo snímku 3">
            <a:extLst>
              <a:ext uri="{FF2B5EF4-FFF2-40B4-BE49-F238E27FC236}">
                <a16:creationId xmlns:a16="http://schemas.microsoft.com/office/drawing/2014/main" id="{C7CC8C92-A116-3527-E676-58ED97393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DF93B2-BADC-4BD7-9B78-95F7DE0E89CF}" type="slidenum">
              <a:rPr lang="en-GB" altLang="cs-CZ"/>
              <a:pPr/>
              <a:t>34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>
            <a:extLst>
              <a:ext uri="{FF2B5EF4-FFF2-40B4-BE49-F238E27FC236}">
                <a16:creationId xmlns:a16="http://schemas.microsoft.com/office/drawing/2014/main" id="{B9A79615-5378-6643-393A-062893127E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Zástupný symbol pro poznámky 2">
            <a:extLst>
              <a:ext uri="{FF2B5EF4-FFF2-40B4-BE49-F238E27FC236}">
                <a16:creationId xmlns:a16="http://schemas.microsoft.com/office/drawing/2014/main" id="{7084DEA9-0B72-E111-A902-DDDB73468B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6980" name="Zástupný symbol pro číslo snímku 3">
            <a:extLst>
              <a:ext uri="{FF2B5EF4-FFF2-40B4-BE49-F238E27FC236}">
                <a16:creationId xmlns:a16="http://schemas.microsoft.com/office/drawing/2014/main" id="{06FE9E05-752D-EBC4-EEFE-212DAE803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2A4906-11B9-479A-B4FE-6172A74BC5A7}" type="slidenum">
              <a:rPr lang="cs-CZ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31">
            <a:extLst>
              <a:ext uri="{FF2B5EF4-FFF2-40B4-BE49-F238E27FC236}">
                <a16:creationId xmlns:a16="http://schemas.microsoft.com/office/drawing/2014/main" id="{13477C03-CA8B-1C83-453B-9383EA660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EF2786-CDBC-4D8F-BC89-5B318A1C5BF1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E9173E75-466C-69D6-225A-F3A6ECCADC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8BF88F2D-AB10-FDE3-7A2F-B45C6015C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BBC4D9C5-44F6-3A8A-3078-A89684EA54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10BF5648-1B58-0B74-16FE-889185DC8B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DA8D55B7-FC58-E6DF-833F-8FD8DA397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B4A11D-A310-42F6-AE69-DEC80F2C6074}" type="slidenum">
              <a:rPr lang="en-GB" altLang="cs-CZ"/>
              <a:pPr/>
              <a:t>4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031">
            <a:extLst>
              <a:ext uri="{FF2B5EF4-FFF2-40B4-BE49-F238E27FC236}">
                <a16:creationId xmlns:a16="http://schemas.microsoft.com/office/drawing/2014/main" id="{A701B621-953B-AAE0-2155-6E823183E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2B00FC-D2B2-4B30-AE02-E1B295DA0DFA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7E5145F8-B56C-CE6D-3AE9-8B2AF9057D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513E85A1-FC9D-252C-613C-A89CFB58D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369C2E6-BFE9-7784-7094-F91E0F176A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041287E-A1EB-F5BE-D591-B6D946715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C7238BA-8FA1-C017-C405-C2DFDD367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D9071AC-DBC2-007D-B452-8D000941C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>
            <a:extLst>
              <a:ext uri="{FF2B5EF4-FFF2-40B4-BE49-F238E27FC236}">
                <a16:creationId xmlns:a16="http://schemas.microsoft.com/office/drawing/2014/main" id="{3C83EA15-541D-295B-E497-6E8E7811BF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>
            <a:extLst>
              <a:ext uri="{FF2B5EF4-FFF2-40B4-BE49-F238E27FC236}">
                <a16:creationId xmlns:a16="http://schemas.microsoft.com/office/drawing/2014/main" id="{41FFC9FD-1E1F-9210-8C8F-EC4067F87A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2228" name="Zástupný symbol pro číslo snímku 3">
            <a:extLst>
              <a:ext uri="{FF2B5EF4-FFF2-40B4-BE49-F238E27FC236}">
                <a16:creationId xmlns:a16="http://schemas.microsoft.com/office/drawing/2014/main" id="{97D2B351-5F5D-67FB-B6DF-6D1C918C5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CB1EFA-905A-4C20-A475-6A7F2EBCCD8E}" type="slidenum">
              <a:rPr lang="en-GB" altLang="en-US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>
            <a:extLst>
              <a:ext uri="{FF2B5EF4-FFF2-40B4-BE49-F238E27FC236}">
                <a16:creationId xmlns:a16="http://schemas.microsoft.com/office/drawing/2014/main" id="{73089F4F-FD85-D098-9465-2BABCFE5D7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>
            <a:extLst>
              <a:ext uri="{FF2B5EF4-FFF2-40B4-BE49-F238E27FC236}">
                <a16:creationId xmlns:a16="http://schemas.microsoft.com/office/drawing/2014/main" id="{3F0A5A72-0CA4-8E38-4674-D8627B22C5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4276" name="Zástupný symbol pro číslo snímku 3">
            <a:extLst>
              <a:ext uri="{FF2B5EF4-FFF2-40B4-BE49-F238E27FC236}">
                <a16:creationId xmlns:a16="http://schemas.microsoft.com/office/drawing/2014/main" id="{14D80FF2-029A-B2EE-4994-9B814CAD6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5CB943-964B-4842-B9C5-337961039D94}" type="slidenum">
              <a:rPr lang="en-GB" altLang="en-US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>
            <a:extLst>
              <a:ext uri="{FF2B5EF4-FFF2-40B4-BE49-F238E27FC236}">
                <a16:creationId xmlns:a16="http://schemas.microsoft.com/office/drawing/2014/main" id="{7553D8AF-2D7F-1CAF-DA18-9263E80895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>
            <a:extLst>
              <a:ext uri="{FF2B5EF4-FFF2-40B4-BE49-F238E27FC236}">
                <a16:creationId xmlns:a16="http://schemas.microsoft.com/office/drawing/2014/main" id="{64D803E7-9DF3-ABF3-E436-C56CA7725A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6324" name="Zástupný symbol pro číslo snímku 3">
            <a:extLst>
              <a:ext uri="{FF2B5EF4-FFF2-40B4-BE49-F238E27FC236}">
                <a16:creationId xmlns:a16="http://schemas.microsoft.com/office/drawing/2014/main" id="{C6BCD5ED-7059-1AC9-61C3-1C3939264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EADEF5-72EF-4FE8-8F87-F85421153DB3}" type="slidenum">
              <a:rPr lang="en-GB" altLang="en-US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>
            <a:extLst>
              <a:ext uri="{FF2B5EF4-FFF2-40B4-BE49-F238E27FC236}">
                <a16:creationId xmlns:a16="http://schemas.microsoft.com/office/drawing/2014/main" id="{057EACC7-EFF2-1AB5-6DBF-413D152FD6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118BAD-45D3-41EE-98F9-2277903A7AB6}" type="slidenum">
              <a:rPr lang="cs-CZ" altLang="en-US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13</a:t>
            </a:fld>
            <a:endParaRPr lang="cs-CZ" altLang="en-US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A8FF7C3-43DC-51C1-EABB-F2F78FCC19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368DB8B-09CC-FFA0-BE90-5E6AC7B8C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D1EE0B-7714-C55D-112C-152B9936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05A8E9-C876-DB42-D3EF-6A188A6E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7C807B-D167-B2B4-6075-D0BE5C7E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5E6C2-75D6-4212-8A44-092FC0A010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23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976544"/>
            <a:ext cx="10753200" cy="5251456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1074738" indent="-16033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136342"/>
            <a:ext cx="5219998" cy="509165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136342"/>
            <a:ext cx="5219998" cy="509165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180730"/>
            <a:ext cx="10753200" cy="5047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5079687"/>
            <a:ext cx="11361600" cy="698497"/>
          </a:xfrm>
        </p:spPr>
        <p:txBody>
          <a:bodyPr/>
          <a:lstStyle/>
          <a:p>
            <a:r>
              <a:rPr lang="cs-CZ" sz="2000" dirty="0"/>
              <a:t>Petra Vašíčková</a:t>
            </a:r>
          </a:p>
          <a:p>
            <a:r>
              <a:rPr lang="cs-CZ" sz="2000" dirty="0"/>
              <a:t>pvasickova@sci.muni.cz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607C5-6292-2564-85C8-978E69793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564" y="5992050"/>
            <a:ext cx="5534660" cy="723900"/>
          </a:xfrm>
          <a:prstGeom prst="rect">
            <a:avLst/>
          </a:prstGeom>
        </p:spPr>
      </p:pic>
      <p:pic>
        <p:nvPicPr>
          <p:cNvPr id="13" name="Picture 12" descr="http://jeromekahn123.tripod.com/sitebuildercontent/sitebuilderpictures/h5n1-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89" y="3035493"/>
            <a:ext cx="1788952" cy="133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F222E0AF-AC8E-4DEF-85D0-B588435E2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9143" y="3079943"/>
            <a:ext cx="1804286" cy="1294802"/>
          </a:xfrm>
          <a:prstGeom prst="rect">
            <a:avLst/>
          </a:prstGeom>
          <a:noFill/>
          <a:ln w="635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090620098687">
            <a:extLst>
              <a:ext uri="{FF2B5EF4-FFF2-40B4-BE49-F238E27FC236}">
                <a16:creationId xmlns:a16="http://schemas.microsoft.com/office/drawing/2014/main" id="{64D39587-5EBB-4794-9AB2-C12D44C79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122666"/>
            <a:ext cx="2028643" cy="128229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3B20F96F-9ABA-E873-6983-434CC164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044337"/>
            <a:ext cx="11361600" cy="1171580"/>
          </a:xfrm>
        </p:spPr>
        <p:txBody>
          <a:bodyPr/>
          <a:lstStyle/>
          <a:p>
            <a:r>
              <a:rPr lang="cs-CZ" dirty="0"/>
              <a:t>Původci hepatitid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ovéPole 1">
            <a:extLst>
              <a:ext uri="{FF2B5EF4-FFF2-40B4-BE49-F238E27FC236}">
                <a16:creationId xmlns:a16="http://schemas.microsoft.com/office/drawing/2014/main" id="{35849B2F-EF82-B4FF-65A0-874A2F7FA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5876926"/>
            <a:ext cx="9109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7A2B792-7CCC-A4D9-866F-659488D01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88913"/>
            <a:ext cx="71294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 indent="-20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</a:pPr>
            <a:r>
              <a:rPr lang="cs-CZ" altLang="en-US" sz="3000" b="1">
                <a:solidFill>
                  <a:srgbClr val="BCB800"/>
                </a:solidFill>
                <a:latin typeface="Georgia" panose="02040502050405020303" pitchFamily="18" charset="0"/>
              </a:rPr>
              <a:t>Drobné ovoce (2013-2016)</a:t>
            </a:r>
          </a:p>
        </p:txBody>
      </p:sp>
      <p:sp>
        <p:nvSpPr>
          <p:cNvPr id="51204" name="AutoShape 40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2C4EA72E-0EFD-05B0-649E-47911384C7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05" name="AutoShape 42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DE9CE2A6-55FD-6197-DB6E-2736626EB9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B5252103-5413-31CA-2EEF-E3521746D42F}"/>
              </a:ext>
            </a:extLst>
          </p:cNvPr>
          <p:cNvGraphicFramePr>
            <a:graphicFrameLocks noGrp="1"/>
          </p:cNvGraphicFramePr>
          <p:nvPr/>
        </p:nvGraphicFramePr>
        <p:xfrm>
          <a:off x="1558925" y="1187450"/>
          <a:ext cx="9037638" cy="402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6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Farmy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NoV 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HAV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Jahody</a:t>
                      </a:r>
                      <a:endParaRPr lang="cs-CZ" sz="18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2/156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0/156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Voda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3/23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0/23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Prostředí (stěry)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3/218*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0/218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Tržní síť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Jahody CZ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0/45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0/45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Jahody dovoz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1/24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0/24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9711BCF0-B3EF-8EAE-51C2-48AEF78B0BF8}"/>
              </a:ext>
            </a:extLst>
          </p:cNvPr>
          <p:cNvSpPr/>
          <p:nvPr/>
        </p:nvSpPr>
        <p:spPr>
          <a:xfrm>
            <a:off x="1558926" y="5210175"/>
            <a:ext cx="70405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* ruce sběračů, toaleta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D7EF11-8F61-9167-2CC9-7C905AC5E21D}"/>
              </a:ext>
            </a:extLst>
          </p:cNvPr>
          <p:cNvSpPr/>
          <p:nvPr/>
        </p:nvSpPr>
        <p:spPr>
          <a:xfrm>
            <a:off x="7329489" y="1009651"/>
            <a:ext cx="1512887" cy="4435475"/>
          </a:xfrm>
          <a:prstGeom prst="rect">
            <a:avLst/>
          </a:prstGeom>
          <a:noFill/>
          <a:ln w="63500">
            <a:solidFill>
              <a:srgbClr val="BC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9" name="Picture 32" descr="http://www.slowfood.cz/wp-content/uploads/2011/06/jahudky.jpg">
            <a:extLst>
              <a:ext uri="{FF2B5EF4-FFF2-40B4-BE49-F238E27FC236}">
                <a16:creationId xmlns:a16="http://schemas.microsoft.com/office/drawing/2014/main" id="{E1030667-6F81-B3D2-B55A-1C94ECECC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9131300" y="5508625"/>
            <a:ext cx="1430338" cy="1079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ovéPole 1">
            <a:extLst>
              <a:ext uri="{FF2B5EF4-FFF2-40B4-BE49-F238E27FC236}">
                <a16:creationId xmlns:a16="http://schemas.microsoft.com/office/drawing/2014/main" id="{5D603BF3-1796-433B-90D4-F61D5F0CD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5876926"/>
            <a:ext cx="9109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D80B821-A377-C9C0-6F65-49A76DD1C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88913"/>
            <a:ext cx="71294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 indent="-20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</a:pPr>
            <a:r>
              <a:rPr lang="cs-CZ" altLang="en-US" sz="3000" b="1">
                <a:solidFill>
                  <a:srgbClr val="BCB800"/>
                </a:solidFill>
                <a:latin typeface="Georgia" panose="02040502050405020303" pitchFamily="18" charset="0"/>
              </a:rPr>
              <a:t>Zelenina (2013-2016)</a:t>
            </a:r>
          </a:p>
        </p:txBody>
      </p:sp>
      <p:sp>
        <p:nvSpPr>
          <p:cNvPr id="53252" name="AutoShape 40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B692939A-29A2-8FCF-AA1A-28CD6CFAAC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3253" name="AutoShape 42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5E5F4428-D47B-2F7E-B306-C66A3D5BA0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4FC4D8E4-E396-7A88-9958-9EFCBA36A24F}"/>
              </a:ext>
            </a:extLst>
          </p:cNvPr>
          <p:cNvGraphicFramePr>
            <a:graphicFrameLocks noGrp="1"/>
          </p:cNvGraphicFramePr>
          <p:nvPr/>
        </p:nvGraphicFramePr>
        <p:xfrm>
          <a:off x="1558925" y="1187451"/>
          <a:ext cx="9037638" cy="4664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6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11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Farmy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NoV 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HAV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11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11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Zelenina</a:t>
                      </a:r>
                      <a:endParaRPr lang="cs-CZ" sz="18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1/318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0/318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11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Voda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1/12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0/12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11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Prostředí (stěry)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0/58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0/58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11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11"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Tržní síť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11"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11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Zelenina CZ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1/37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0/37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811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Zelenina dovoz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1/40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0/40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15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Krájená zelenina (mrazená, salát)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2/117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0/117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811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EE2BFA1F-9D23-BCB7-5E5F-F1CC57DBC3B3}"/>
              </a:ext>
            </a:extLst>
          </p:cNvPr>
          <p:cNvSpPr/>
          <p:nvPr/>
        </p:nvSpPr>
        <p:spPr>
          <a:xfrm>
            <a:off x="7410450" y="1006475"/>
            <a:ext cx="1512888" cy="5049838"/>
          </a:xfrm>
          <a:prstGeom prst="rect">
            <a:avLst/>
          </a:prstGeom>
          <a:noFill/>
          <a:ln w="63500">
            <a:solidFill>
              <a:srgbClr val="BC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ovéPole 1">
            <a:extLst>
              <a:ext uri="{FF2B5EF4-FFF2-40B4-BE49-F238E27FC236}">
                <a16:creationId xmlns:a16="http://schemas.microsoft.com/office/drawing/2014/main" id="{ECFB85E3-98D4-4FE5-FFF4-30DCC5B17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5876926"/>
            <a:ext cx="9109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1709C17-D215-2B6C-9E0F-D3CCF9DB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88913"/>
            <a:ext cx="71294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 indent="-20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</a:pPr>
            <a:r>
              <a:rPr lang="cs-CZ" altLang="en-US" sz="3000" b="1">
                <a:solidFill>
                  <a:srgbClr val="BCB800"/>
                </a:solidFill>
                <a:latin typeface="Georgia" panose="02040502050405020303" pitchFamily="18" charset="0"/>
              </a:rPr>
              <a:t>Byliny (2013-2016)</a:t>
            </a:r>
          </a:p>
        </p:txBody>
      </p:sp>
      <p:sp>
        <p:nvSpPr>
          <p:cNvPr id="55300" name="AutoShape 40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1FEBAC78-C347-E8CE-5807-1E2AB0B647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5301" name="AutoShape 42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1EE85A48-AFDF-D176-9F81-A149847819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C0AF0E06-0C78-8E5B-1304-65E47C02FDFB}"/>
              </a:ext>
            </a:extLst>
          </p:cNvPr>
          <p:cNvGraphicFramePr>
            <a:graphicFrameLocks noGrp="1"/>
          </p:cNvGraphicFramePr>
          <p:nvPr/>
        </p:nvGraphicFramePr>
        <p:xfrm>
          <a:off x="1558925" y="1187450"/>
          <a:ext cx="9037638" cy="402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6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Farmy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NoV 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HAV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Byliny</a:t>
                      </a:r>
                      <a:endParaRPr lang="cs-CZ" sz="18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4/115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0/115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Voda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5/14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0/14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Prostředí (stěry)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2/80*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0/80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Tržní síť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Zelenina CZ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2/65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0/65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Zelenina dovoz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2/47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0/47</a:t>
                      </a: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26884E5C-7013-9478-CBCC-245A2358953F}"/>
              </a:ext>
            </a:extLst>
          </p:cNvPr>
          <p:cNvSpPr/>
          <p:nvPr/>
        </p:nvSpPr>
        <p:spPr>
          <a:xfrm>
            <a:off x="1558926" y="5210175"/>
            <a:ext cx="70405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* ruce sběračů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AEDAEE5-35E4-068B-85A7-6A990B104F43}"/>
              </a:ext>
            </a:extLst>
          </p:cNvPr>
          <p:cNvSpPr/>
          <p:nvPr/>
        </p:nvSpPr>
        <p:spPr>
          <a:xfrm>
            <a:off x="7329489" y="1009651"/>
            <a:ext cx="1512887" cy="4435475"/>
          </a:xfrm>
          <a:prstGeom prst="rect">
            <a:avLst/>
          </a:prstGeom>
          <a:noFill/>
          <a:ln w="63500">
            <a:solidFill>
              <a:srgbClr val="BC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239EF87-3395-5432-1999-09C24A5DE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35151" y="187326"/>
            <a:ext cx="8640763" cy="5661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s-CZ" altLang="en-US" sz="3000">
                <a:solidFill>
                  <a:srgbClr val="CCCC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Virus hepatitidy E (HEV)</a:t>
            </a:r>
            <a:endParaRPr lang="cs-CZ" altLang="en-US" sz="3000" i="1">
              <a:solidFill>
                <a:srgbClr val="CCCC00"/>
              </a:solidFill>
              <a:latin typeface="Georgia" panose="02040502050405020303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D0319CE-8F45-06F0-99C5-1C4FAACA5C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35150" y="1430339"/>
            <a:ext cx="4286250" cy="2627001"/>
          </a:xfrm>
        </p:spPr>
        <p:txBody>
          <a:bodyPr>
            <a:spAutoFit/>
          </a:bodyPr>
          <a:lstStyle/>
          <a:p>
            <a:pPr marL="274320" indent="-256032" fontAlgn="auto">
              <a:spcBef>
                <a:spcPts val="2400"/>
              </a:spcBef>
              <a:spcAft>
                <a:spcPts val="0"/>
              </a:spcAft>
              <a:buSzPct val="150000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Neobalený virus,  27-30 nm</a:t>
            </a:r>
          </a:p>
          <a:p>
            <a:pPr marL="274320" indent="-256032" fontAlgn="auto">
              <a:spcBef>
                <a:spcPts val="240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Genom</a:t>
            </a:r>
          </a:p>
          <a:p>
            <a:pPr marL="640080" lvl="1" indent="-256032" fontAlgn="auto">
              <a:spcBef>
                <a:spcPts val="2400"/>
              </a:spcBef>
              <a:spcAft>
                <a:spcPts val="0"/>
              </a:spcAft>
              <a:buSzPct val="50000"/>
              <a:buFont typeface="Wingdings" pitchFamily="2" charset="2"/>
              <a:buChar char="Ø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+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ss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RNA,</a:t>
            </a:r>
          </a:p>
          <a:p>
            <a:pPr marL="640080" lvl="1" indent="-256032" fontAlgn="auto">
              <a:spcBef>
                <a:spcPts val="2400"/>
              </a:spcBef>
              <a:spcAft>
                <a:spcPts val="0"/>
              </a:spcAft>
              <a:buSzPct val="50000"/>
              <a:buFont typeface="Wingdings" pitchFamily="2" charset="2"/>
              <a:buChar char="Ø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velikost 7,2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kb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640080" lvl="1" indent="-256032" fontAlgn="auto">
              <a:spcBef>
                <a:spcPts val="2400"/>
              </a:spcBef>
              <a:spcAft>
                <a:spcPts val="0"/>
              </a:spcAft>
              <a:buSzPct val="50000"/>
              <a:buFont typeface="Wingdings" pitchFamily="2" charset="2"/>
              <a:buChar char="Ø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ORF1, ORF2, ORF3 </a:t>
            </a:r>
          </a:p>
        </p:txBody>
      </p:sp>
      <p:sp>
        <p:nvSpPr>
          <p:cNvPr id="58372" name="Obdélník 5">
            <a:extLst>
              <a:ext uri="{FF2B5EF4-FFF2-40B4-BE49-F238E27FC236}">
                <a16:creationId xmlns:a16="http://schemas.microsoft.com/office/drawing/2014/main" id="{E75763A4-8AB1-A0E8-AD7D-6EFD066B0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6597650"/>
            <a:ext cx="36433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en-US" sz="1200">
                <a:solidFill>
                  <a:srgbClr val="F8F8F8"/>
                </a:solidFill>
              </a:rPr>
              <a:t>(</a:t>
            </a:r>
            <a:r>
              <a:rPr lang="en-GB" altLang="en-US" sz="1200">
                <a:solidFill>
                  <a:srgbClr val="F8F8F8"/>
                </a:solidFill>
              </a:rPr>
              <a:t>Anderson a</a:t>
            </a:r>
            <a:r>
              <a:rPr lang="cs-CZ" altLang="en-US" sz="1200">
                <a:solidFill>
                  <a:srgbClr val="F8F8F8"/>
                </a:solidFill>
              </a:rPr>
              <a:t>nd </a:t>
            </a:r>
            <a:r>
              <a:rPr lang="en-GB" altLang="en-US" sz="1200">
                <a:solidFill>
                  <a:srgbClr val="F8F8F8"/>
                </a:solidFill>
              </a:rPr>
              <a:t>Shrestha,</a:t>
            </a:r>
            <a:r>
              <a:rPr lang="cs-CZ" altLang="en-US" sz="1200">
                <a:solidFill>
                  <a:srgbClr val="F8F8F8"/>
                </a:solidFill>
              </a:rPr>
              <a:t> </a:t>
            </a:r>
            <a:r>
              <a:rPr lang="en-GB" altLang="en-US" sz="1200">
                <a:solidFill>
                  <a:srgbClr val="F8F8F8"/>
                </a:solidFill>
              </a:rPr>
              <a:t>2002</a:t>
            </a:r>
            <a:r>
              <a:rPr lang="cs-CZ" altLang="en-US" sz="1200">
                <a:solidFill>
                  <a:srgbClr val="F8F8F8"/>
                </a:solidFill>
              </a:rPr>
              <a:t>)</a:t>
            </a:r>
            <a:endParaRPr lang="en-GB" altLang="en-US" sz="1200">
              <a:solidFill>
                <a:srgbClr val="F8F8F8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D9AD24F-62D5-1681-A286-AB87CCB73C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24" t="40106" r="44226" b="35187"/>
          <a:stretch/>
        </p:blipFill>
        <p:spPr>
          <a:xfrm>
            <a:off x="5807075" y="4692650"/>
            <a:ext cx="4572000" cy="19764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FA867CF-A785-16C1-6334-C828DA4A8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075" y="984250"/>
            <a:ext cx="4572000" cy="33083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67A6C74-1782-ABB8-5640-DD8B90F3F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1" y="549275"/>
            <a:ext cx="2428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  <a:sym typeface="Symbol" pitchFamily="18" charset="2"/>
              </a:rPr>
              <a:t>(Johne et al., 2014)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1010016">
            <a:extLst>
              <a:ext uri="{FF2B5EF4-FFF2-40B4-BE49-F238E27FC236}">
                <a16:creationId xmlns:a16="http://schemas.microsoft.com/office/drawing/2014/main" id="{F0489A0C-220F-9B65-1532-D2CED74DE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6964" y="4365626"/>
            <a:ext cx="3113087" cy="22383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2">
            <a:extLst>
              <a:ext uri="{FF2B5EF4-FFF2-40B4-BE49-F238E27FC236}">
                <a16:creationId xmlns:a16="http://schemas.microsoft.com/office/drawing/2014/main" id="{116ACECE-C4CA-F757-4F32-41478D6D3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58926" y="404814"/>
            <a:ext cx="5565775" cy="5661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s-CZ" altLang="en-US" sz="3000">
                <a:solidFill>
                  <a:srgbClr val="BCB8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Virus hepatitidy E (HEV</a:t>
            </a:r>
            <a:r>
              <a:rPr lang="cs-CZ" altLang="en-US" sz="3000">
                <a:solidFill>
                  <a:srgbClr val="BCB800"/>
                </a:solidFill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A563EF0-384B-8F7B-1851-CC30F0040A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58925" y="1441451"/>
            <a:ext cx="4897438" cy="4041235"/>
          </a:xfrm>
        </p:spPr>
        <p:txBody>
          <a:bodyPr wrap="square" numCol="1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  <a:buSzPct val="150000"/>
              <a:defRPr/>
            </a:pPr>
            <a:r>
              <a:rPr lang="cs-CZ" altLang="en-US" sz="2000" b="1" dirty="0">
                <a:solidFill>
                  <a:srgbClr val="CCCC00"/>
                </a:solidFill>
                <a:latin typeface="Georgia" panose="02040502050405020303" pitchFamily="18" charset="0"/>
                <a:cs typeface="Arial" pitchFamily="34" charset="0"/>
              </a:rPr>
              <a:t>1978</a:t>
            </a:r>
            <a:r>
              <a:rPr lang="cs-CZ" altLang="en-US" sz="2000" dirty="0">
                <a:solidFill>
                  <a:srgbClr val="F8F8F8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– popis onemocnění, Kašmír, Indie (</a:t>
            </a:r>
            <a:r>
              <a:rPr lang="cs-CZ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Khuroo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, 1978)</a:t>
            </a:r>
          </a:p>
          <a:p>
            <a:pPr>
              <a:lnSpc>
                <a:spcPct val="125000"/>
              </a:lnSpc>
              <a:spcBef>
                <a:spcPts val="1200"/>
              </a:spcBef>
              <a:buSzPct val="150000"/>
              <a:defRPr/>
            </a:pPr>
            <a:r>
              <a:rPr lang="cs-CZ" altLang="en-US" sz="2000" b="1" dirty="0">
                <a:solidFill>
                  <a:srgbClr val="CCCC00"/>
                </a:solidFill>
                <a:latin typeface="Georgia" panose="02040502050405020303" pitchFamily="18" charset="0"/>
                <a:cs typeface="Arial" pitchFamily="34" charset="0"/>
              </a:rPr>
              <a:t>1983</a:t>
            </a:r>
            <a:r>
              <a:rPr lang="cs-CZ" altLang="en-US" sz="2000" dirty="0">
                <a:solidFill>
                  <a:srgbClr val="F8F8F8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– EM původce (</a:t>
            </a:r>
            <a:r>
              <a:rPr lang="cs-CZ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Balayan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et al., 1983)</a:t>
            </a:r>
          </a:p>
          <a:p>
            <a:pPr>
              <a:lnSpc>
                <a:spcPct val="125000"/>
              </a:lnSpc>
              <a:spcBef>
                <a:spcPts val="1200"/>
              </a:spcBef>
              <a:buSzPct val="150000"/>
              <a:defRPr/>
            </a:pPr>
            <a:r>
              <a:rPr lang="cs-CZ" altLang="en-US" sz="2000" b="1" dirty="0">
                <a:solidFill>
                  <a:srgbClr val="CCCC00"/>
                </a:solidFill>
                <a:latin typeface="Georgia" panose="02040502050405020303" pitchFamily="18" charset="0"/>
                <a:cs typeface="Arial" pitchFamily="34" charset="0"/>
              </a:rPr>
              <a:t>1991</a:t>
            </a:r>
            <a:r>
              <a:rPr lang="cs-CZ" altLang="en-US" sz="2000" dirty="0">
                <a:solidFill>
                  <a:srgbClr val="F8F8F8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– charakteristika genomu (Tam et al., 1991)</a:t>
            </a:r>
          </a:p>
          <a:p>
            <a:pPr>
              <a:lnSpc>
                <a:spcPct val="125000"/>
              </a:lnSpc>
              <a:spcBef>
                <a:spcPts val="1200"/>
              </a:spcBef>
              <a:buSzPct val="150000"/>
              <a:defRPr/>
            </a:pPr>
            <a:r>
              <a:rPr lang="cs-CZ" altLang="en-US" sz="2000" b="1" dirty="0">
                <a:solidFill>
                  <a:srgbClr val="CCCC00"/>
                </a:solidFill>
                <a:latin typeface="Georgia" panose="02040502050405020303" pitchFamily="18" charset="0"/>
                <a:cs typeface="Arial" pitchFamily="34" charset="0"/>
              </a:rPr>
              <a:t>1997</a:t>
            </a:r>
            <a:r>
              <a:rPr lang="cs-CZ" altLang="en-US" sz="2000" dirty="0">
                <a:solidFill>
                  <a:srgbClr val="F8F8F8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– popis u prasat domácích (</a:t>
            </a:r>
            <a:r>
              <a:rPr lang="cs-CZ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Meng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et al., 1997)</a:t>
            </a:r>
          </a:p>
          <a:p>
            <a:pPr>
              <a:lnSpc>
                <a:spcPct val="125000"/>
              </a:lnSpc>
              <a:spcBef>
                <a:spcPts val="1200"/>
              </a:spcBef>
              <a:buSzPct val="150000"/>
              <a:defRPr/>
            </a:pPr>
            <a:r>
              <a:rPr lang="cs-CZ" altLang="en-US" sz="2000" b="1" dirty="0">
                <a:solidFill>
                  <a:srgbClr val="CCCC00"/>
                </a:solidFill>
                <a:latin typeface="Georgia" panose="02040502050405020303" pitchFamily="18" charset="0"/>
                <a:cs typeface="Arial" pitchFamily="34" charset="0"/>
              </a:rPr>
              <a:t>2003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- alimentární přenos (</a:t>
            </a:r>
            <a:r>
              <a:rPr lang="cs-CZ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Tei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et al., 2003; </a:t>
            </a:r>
            <a:r>
              <a:rPr lang="cs-CZ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Matsuda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et al., 2003)</a:t>
            </a:r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id="{7536EA74-D4A9-17E7-7B1F-F02F98F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6513" y="2608263"/>
            <a:ext cx="2940050" cy="197961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2" name="Picture 3">
            <a:extLst>
              <a:ext uri="{FF2B5EF4-FFF2-40B4-BE49-F238E27FC236}">
                <a16:creationId xmlns:a16="http://schemas.microsoft.com/office/drawing/2014/main" id="{99346FD6-5293-79ED-F4A3-A2F7A96E2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2625" y="476251"/>
            <a:ext cx="3563938" cy="213201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7" name="TextovéPole 9">
            <a:extLst>
              <a:ext uri="{FF2B5EF4-FFF2-40B4-BE49-F238E27FC236}">
                <a16:creationId xmlns:a16="http://schemas.microsoft.com/office/drawing/2014/main" id="{73614B38-1904-D7DC-AB64-9FB1F5DE8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014" y="6597650"/>
            <a:ext cx="2428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  <a:sym typeface="Symbol" pitchFamily="18" charset="2"/>
              </a:rPr>
              <a:t>(</a:t>
            </a:r>
            <a:r>
              <a:rPr lang="cs-CZ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  <a:sym typeface="Symbol" pitchFamily="18" charset="2"/>
              </a:rPr>
              <a:t>Khuroo</a:t>
            </a:r>
            <a:r>
              <a:rPr lang="cs-CZ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  <a:sym typeface="Symbol" pitchFamily="18" charset="2"/>
              </a:rPr>
              <a:t> et al., 2011)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6">
            <a:extLst>
              <a:ext uri="{FF2B5EF4-FFF2-40B4-BE49-F238E27FC236}">
                <a16:creationId xmlns:a16="http://schemas.microsoft.com/office/drawing/2014/main" id="{90003FE3-A850-4198-FADE-0AE04F6A0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088" y="6524625"/>
            <a:ext cx="13319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10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(Johne et al., 2014)</a:t>
            </a:r>
          </a:p>
        </p:txBody>
      </p:sp>
      <p:pic>
        <p:nvPicPr>
          <p:cNvPr id="62467" name="Obrázek 3">
            <a:extLst>
              <a:ext uri="{FF2B5EF4-FFF2-40B4-BE49-F238E27FC236}">
                <a16:creationId xmlns:a16="http://schemas.microsoft.com/office/drawing/2014/main" id="{62CF5490-34C1-3C0D-D40E-B45D973A5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692151"/>
            <a:ext cx="91313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C:\Users\hempemi\AppData\Local\Microsoft\Windows\Temporary Internet Files\Content.Word\Figure 1 Viruses Review.tif">
            <a:extLst>
              <a:ext uri="{FF2B5EF4-FFF2-40B4-BE49-F238E27FC236}">
                <a16:creationId xmlns:a16="http://schemas.microsoft.com/office/drawing/2014/main" id="{83AE4EED-9DC3-A046-983A-FBA39BF90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2"/>
          <a:stretch>
            <a:fillRect/>
          </a:stretch>
        </p:blipFill>
        <p:spPr bwMode="auto">
          <a:xfrm>
            <a:off x="2063750" y="1"/>
            <a:ext cx="82804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6">
            <a:extLst>
              <a:ext uri="{FF2B5EF4-FFF2-40B4-BE49-F238E27FC236}">
                <a16:creationId xmlns:a16="http://schemas.microsoft.com/office/drawing/2014/main" id="{22D4CAB0-21C0-1A92-C4F7-6BD934719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088" y="6524625"/>
            <a:ext cx="13319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10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cs-CZ" altLang="cs-CZ" sz="10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Doceul</a:t>
            </a:r>
            <a:r>
              <a:rPr lang="cs-CZ" altLang="cs-CZ" sz="10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et al., 2016)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C133789-F91D-881C-CF10-9096B7CFD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31951" y="9526"/>
            <a:ext cx="8640763" cy="5661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s-CZ" altLang="en-US" sz="3000">
                <a:solidFill>
                  <a:srgbClr val="BCB8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HEV - klasifikace</a:t>
            </a:r>
            <a:endParaRPr lang="cs-CZ" altLang="en-US" sz="3000" i="1">
              <a:solidFill>
                <a:srgbClr val="BCB800"/>
              </a:solidFill>
              <a:latin typeface="Georgia" panose="02040502050405020303" pitchFamily="18" charset="0"/>
            </a:endParaRPr>
          </a:p>
        </p:txBody>
      </p:sp>
      <p:sp>
        <p:nvSpPr>
          <p:cNvPr id="64515" name="Obdélník 5">
            <a:extLst>
              <a:ext uri="{FF2B5EF4-FFF2-40B4-BE49-F238E27FC236}">
                <a16:creationId xmlns:a16="http://schemas.microsoft.com/office/drawing/2014/main" id="{1A8980B0-2A16-E594-027A-B1BAB42F1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6597650"/>
            <a:ext cx="36433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en-US" sz="1200">
                <a:solidFill>
                  <a:srgbClr val="F8F8F8"/>
                </a:solidFill>
              </a:rPr>
              <a:t>(</a:t>
            </a:r>
            <a:r>
              <a:rPr lang="en-GB" altLang="en-US" sz="1200">
                <a:solidFill>
                  <a:srgbClr val="F8F8F8"/>
                </a:solidFill>
              </a:rPr>
              <a:t>Anderson a</a:t>
            </a:r>
            <a:r>
              <a:rPr lang="cs-CZ" altLang="en-US" sz="1200">
                <a:solidFill>
                  <a:srgbClr val="F8F8F8"/>
                </a:solidFill>
              </a:rPr>
              <a:t>nd </a:t>
            </a:r>
            <a:r>
              <a:rPr lang="en-GB" altLang="en-US" sz="1200">
                <a:solidFill>
                  <a:srgbClr val="F8F8F8"/>
                </a:solidFill>
              </a:rPr>
              <a:t>Shrestha,</a:t>
            </a:r>
            <a:r>
              <a:rPr lang="cs-CZ" altLang="en-US" sz="1200">
                <a:solidFill>
                  <a:srgbClr val="F8F8F8"/>
                </a:solidFill>
              </a:rPr>
              <a:t> </a:t>
            </a:r>
            <a:r>
              <a:rPr lang="en-GB" altLang="en-US" sz="1200">
                <a:solidFill>
                  <a:srgbClr val="F8F8F8"/>
                </a:solidFill>
              </a:rPr>
              <a:t>2002</a:t>
            </a:r>
            <a:r>
              <a:rPr lang="cs-CZ" altLang="en-US" sz="1200">
                <a:solidFill>
                  <a:srgbClr val="F8F8F8"/>
                </a:solidFill>
              </a:rPr>
              <a:t>)</a:t>
            </a:r>
            <a:endParaRPr lang="en-GB" altLang="en-US" sz="1200">
              <a:solidFill>
                <a:srgbClr val="F8F8F8"/>
              </a:solidFill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20090541-41FD-1A8D-AADA-67362A19ADB1}"/>
              </a:ext>
            </a:extLst>
          </p:cNvPr>
          <p:cNvGraphicFramePr>
            <a:graphicFrameLocks noGrp="1"/>
          </p:cNvGraphicFramePr>
          <p:nvPr/>
        </p:nvGraphicFramePr>
        <p:xfrm>
          <a:off x="1504951" y="774700"/>
          <a:ext cx="9153525" cy="6217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6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5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58">
                <a:tc>
                  <a:txBody>
                    <a:bodyPr/>
                    <a:lstStyle/>
                    <a:p>
                      <a:r>
                        <a:rPr lang="cs-CZ" sz="18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Čeleď</a:t>
                      </a:r>
                      <a:endParaRPr lang="en-US" sz="18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Rod</a:t>
                      </a:r>
                      <a:endParaRPr lang="en-GB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Druh</a:t>
                      </a:r>
                      <a:endParaRPr lang="en-GB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Hostitel</a:t>
                      </a:r>
                      <a:endParaRPr lang="en-US" sz="18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Genotyp</a:t>
                      </a:r>
                      <a:endParaRPr lang="en-US" sz="18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8">
                <a:tc>
                  <a:txBody>
                    <a:bodyPr/>
                    <a:lstStyle/>
                    <a:p>
                      <a:r>
                        <a:rPr lang="cs-CZ" sz="1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Hepeviridae</a:t>
                      </a:r>
                      <a:endParaRPr lang="en-GB" sz="1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Ortohepevirus</a:t>
                      </a:r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Ortohepevirus</a:t>
                      </a:r>
                      <a:r>
                        <a:rPr lang="en-US" sz="1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A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člověk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HEV-1</a:t>
                      </a: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8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člověk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HEV-2</a:t>
                      </a: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18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člověk, prase domácí a divoké, jelenovití,</a:t>
                      </a:r>
                      <a:r>
                        <a:rPr lang="cs-CZ" sz="180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králík, promyka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HEV-3</a:t>
                      </a: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8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člověk,</a:t>
                      </a:r>
                      <a:r>
                        <a:rPr lang="cs-CZ" sz="180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prase domácí a divoké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HEV-4</a:t>
                      </a: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8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prase divoké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HEV-5</a:t>
                      </a: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8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prase divoké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HEV-6</a:t>
                      </a: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8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velbloud, člověk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HEV-7</a:t>
                      </a: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8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velbloud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HEV-8 ???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8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Ortohepevirus</a:t>
                      </a:r>
                      <a:r>
                        <a:rPr lang="en-US" sz="1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B</a:t>
                      </a: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kur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HEV-B1-4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8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Ortohepevirus</a:t>
                      </a:r>
                      <a:r>
                        <a:rPr lang="en-US" sz="1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C</a:t>
                      </a: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potkan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HEV-C1</a:t>
                      </a: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8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fretka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HEV-C2</a:t>
                      </a: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8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Ortohepevirus</a:t>
                      </a:r>
                      <a:r>
                        <a:rPr lang="en-US" sz="1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</a:t>
                      </a: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netopýr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58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Piscihepevirus</a:t>
                      </a:r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Piscihepevirus</a:t>
                      </a:r>
                      <a:r>
                        <a:rPr lang="en-US" sz="1800" i="1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A</a:t>
                      </a:r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pstruh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4" marB="45714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4615" name="Obdélník 6">
            <a:extLst>
              <a:ext uri="{FF2B5EF4-FFF2-40B4-BE49-F238E27FC236}">
                <a16:creationId xmlns:a16="http://schemas.microsoft.com/office/drawing/2014/main" id="{B4477189-C4E6-DEE2-541C-9E3B3DFF9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4" y="55563"/>
            <a:ext cx="30241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000">
                <a:latin typeface="Georgia" panose="02040502050405020303" pitchFamily="18" charset="0"/>
              </a:rPr>
              <a:t>(http://www.ictvonline.org/virusTaxonomy.asp)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8827782-A07C-E57E-A9AB-3F6DD6B6B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31951" y="9526"/>
            <a:ext cx="8640763" cy="5661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s-CZ" altLang="en-US" sz="3000">
                <a:solidFill>
                  <a:srgbClr val="BCB8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HEV - klasifikace</a:t>
            </a:r>
            <a:endParaRPr lang="cs-CZ" altLang="en-US" sz="3000" i="1">
              <a:solidFill>
                <a:srgbClr val="BCB800"/>
              </a:solidFill>
              <a:latin typeface="Georgia" panose="02040502050405020303" pitchFamily="18" charset="0"/>
            </a:endParaRPr>
          </a:p>
        </p:txBody>
      </p:sp>
      <p:sp>
        <p:nvSpPr>
          <p:cNvPr id="66563" name="Obdélník 5">
            <a:extLst>
              <a:ext uri="{FF2B5EF4-FFF2-40B4-BE49-F238E27FC236}">
                <a16:creationId xmlns:a16="http://schemas.microsoft.com/office/drawing/2014/main" id="{FC499CE6-01E9-F8FF-0B40-F98CDE11D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6597650"/>
            <a:ext cx="36433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en-US" sz="1200">
                <a:solidFill>
                  <a:srgbClr val="F8F8F8"/>
                </a:solidFill>
              </a:rPr>
              <a:t>(</a:t>
            </a:r>
            <a:r>
              <a:rPr lang="en-GB" altLang="en-US" sz="1200">
                <a:solidFill>
                  <a:srgbClr val="F8F8F8"/>
                </a:solidFill>
              </a:rPr>
              <a:t>Anderson a</a:t>
            </a:r>
            <a:r>
              <a:rPr lang="cs-CZ" altLang="en-US" sz="1200">
                <a:solidFill>
                  <a:srgbClr val="F8F8F8"/>
                </a:solidFill>
              </a:rPr>
              <a:t>nd </a:t>
            </a:r>
            <a:r>
              <a:rPr lang="en-GB" altLang="en-US" sz="1200">
                <a:solidFill>
                  <a:srgbClr val="F8F8F8"/>
                </a:solidFill>
              </a:rPr>
              <a:t>Shrestha,</a:t>
            </a:r>
            <a:r>
              <a:rPr lang="cs-CZ" altLang="en-US" sz="1200">
                <a:solidFill>
                  <a:srgbClr val="F8F8F8"/>
                </a:solidFill>
              </a:rPr>
              <a:t> </a:t>
            </a:r>
            <a:r>
              <a:rPr lang="en-GB" altLang="en-US" sz="1200">
                <a:solidFill>
                  <a:srgbClr val="F8F8F8"/>
                </a:solidFill>
              </a:rPr>
              <a:t>2002</a:t>
            </a:r>
            <a:r>
              <a:rPr lang="cs-CZ" altLang="en-US" sz="1200">
                <a:solidFill>
                  <a:srgbClr val="F8F8F8"/>
                </a:solidFill>
              </a:rPr>
              <a:t>)</a:t>
            </a:r>
            <a:endParaRPr lang="en-GB" altLang="en-US" sz="1200">
              <a:solidFill>
                <a:srgbClr val="F8F8F8"/>
              </a:solidFill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E7DAB8F3-E02D-94C9-B339-56ECECE62B28}"/>
              </a:ext>
            </a:extLst>
          </p:cNvPr>
          <p:cNvGraphicFramePr>
            <a:graphicFrameLocks noGrp="1"/>
          </p:cNvGraphicFramePr>
          <p:nvPr/>
        </p:nvGraphicFramePr>
        <p:xfrm>
          <a:off x="1504951" y="774701"/>
          <a:ext cx="9153525" cy="6221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6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5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832">
                <a:tc>
                  <a:txBody>
                    <a:bodyPr/>
                    <a:lstStyle/>
                    <a:p>
                      <a:r>
                        <a:rPr lang="cs-CZ" sz="18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Čeleď</a:t>
                      </a:r>
                      <a:endParaRPr lang="en-US" sz="18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Rod</a:t>
                      </a:r>
                      <a:endParaRPr lang="en-GB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Druh</a:t>
                      </a:r>
                      <a:endParaRPr lang="en-GB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Hostitel</a:t>
                      </a:r>
                      <a:endParaRPr lang="en-US" sz="18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Genotyp</a:t>
                      </a:r>
                      <a:endParaRPr lang="en-US" sz="18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2">
                <a:tc>
                  <a:txBody>
                    <a:bodyPr/>
                    <a:lstStyle/>
                    <a:p>
                      <a:r>
                        <a:rPr lang="cs-CZ" sz="1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Hepeviridae</a:t>
                      </a:r>
                      <a:endParaRPr lang="en-GB" sz="1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Ortohepevirus</a:t>
                      </a:r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Ortohepevirus</a:t>
                      </a:r>
                      <a:r>
                        <a:rPr lang="en-US" sz="1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A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noProof="0" dirty="0">
                          <a:solidFill>
                            <a:srgbClr val="679D2B"/>
                          </a:solidFill>
                        </a:rPr>
                        <a:t>člověk</a:t>
                      </a:r>
                      <a:endParaRPr lang="en-US" sz="1800" b="1" noProof="0" dirty="0">
                        <a:solidFill>
                          <a:srgbClr val="679D2B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rgbClr val="679D2B"/>
                          </a:solidFill>
                        </a:rPr>
                        <a:t>HEV-1</a:t>
                      </a: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noProof="0" dirty="0">
                          <a:solidFill>
                            <a:srgbClr val="679D2B"/>
                          </a:solidFill>
                        </a:rPr>
                        <a:t>člověk</a:t>
                      </a:r>
                      <a:endParaRPr lang="en-US" sz="1800" b="1" noProof="0" dirty="0">
                        <a:solidFill>
                          <a:srgbClr val="679D2B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rgbClr val="679D2B"/>
                          </a:solidFill>
                        </a:rPr>
                        <a:t>HEV-2</a:t>
                      </a: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60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noProof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člověk, </a:t>
                      </a:r>
                      <a:r>
                        <a:rPr lang="cs-CZ" sz="18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prase domácí a divoké, jelenovití,</a:t>
                      </a:r>
                      <a:r>
                        <a:rPr lang="cs-CZ" sz="1800" b="0" baseline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králík, promyka</a:t>
                      </a:r>
                      <a:endParaRPr lang="en-US" sz="18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HEV-3</a:t>
                      </a: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19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noProof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člověk,</a:t>
                      </a:r>
                      <a:r>
                        <a:rPr lang="cs-CZ" sz="1800" b="1" baseline="0" noProof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cs-CZ" sz="1800" b="0" baseline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prase domácí a divoké, skot, ovce, koza</a:t>
                      </a:r>
                      <a:endParaRPr lang="en-US" sz="18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HEV-4</a:t>
                      </a: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prase divoké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HEV-5</a:t>
                      </a: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prase divoké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HEV-6</a:t>
                      </a: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velbloud, </a:t>
                      </a:r>
                      <a:r>
                        <a:rPr lang="cs-CZ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člověk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HEV-7</a:t>
                      </a: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velbloud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HEV-8 ???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83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Ortohepevirus</a:t>
                      </a:r>
                      <a:r>
                        <a:rPr lang="en-US" sz="1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B</a:t>
                      </a: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kur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HEV-B1-4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83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Ortohepevirus</a:t>
                      </a:r>
                      <a:r>
                        <a:rPr lang="en-US" sz="1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C</a:t>
                      </a: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potkan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HEV-C1</a:t>
                      </a: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83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fretka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HEV-C2</a:t>
                      </a: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83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Ortohepevirus</a:t>
                      </a:r>
                      <a:r>
                        <a:rPr lang="en-US" sz="1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</a:t>
                      </a: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netopýr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83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Piscihepevirus</a:t>
                      </a:r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Piscihepevirus</a:t>
                      </a:r>
                      <a:r>
                        <a:rPr lang="en-US" sz="1800" i="1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A</a:t>
                      </a:r>
                      <a:endParaRPr lang="en-US" sz="1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pstruh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6663" name="Obdélník 6">
            <a:extLst>
              <a:ext uri="{FF2B5EF4-FFF2-40B4-BE49-F238E27FC236}">
                <a16:creationId xmlns:a16="http://schemas.microsoft.com/office/drawing/2014/main" id="{BC7F96DD-F262-6A17-EEB8-990D71BE9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4" y="55563"/>
            <a:ext cx="30241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000">
                <a:latin typeface="Georgia" panose="02040502050405020303" pitchFamily="18" charset="0"/>
              </a:rPr>
              <a:t>(http://www.ictvonline.org/virusTaxonomy.asp)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A5E713B-F6DB-AEB3-6109-235090785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74826" y="279401"/>
            <a:ext cx="2973891" cy="5661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s-CZ" altLang="en-US" sz="3000">
                <a:solidFill>
                  <a:srgbClr val="BCB800"/>
                </a:solidFill>
                <a:latin typeface="Georgia" panose="02040502050405020303" pitchFamily="18" charset="0"/>
              </a:rPr>
              <a:t>HEV-1, HEV-2</a:t>
            </a:r>
            <a:endParaRPr lang="en-GB" altLang="en-US" sz="3000" i="1">
              <a:solidFill>
                <a:srgbClr val="BCB800"/>
              </a:solidFill>
              <a:latin typeface="Georgia" panose="02040502050405020303" pitchFamily="18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4A864FB-18D9-143A-4E57-5084434B9A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4825" y="950913"/>
            <a:ext cx="8839200" cy="4648200"/>
          </a:xfrm>
        </p:spPr>
        <p:txBody>
          <a:bodyPr/>
          <a:lstStyle/>
          <a:p>
            <a:pPr eaLnBrk="1" hangingPunct="1">
              <a:buSzPct val="150000"/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Lidé</a:t>
            </a:r>
          </a:p>
          <a:p>
            <a:pPr eaLnBrk="1" hangingPunct="1">
              <a:buSzPct val="150000"/>
              <a:defRPr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eaLnBrk="1" hangingPunct="1">
              <a:buSzPct val="150000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Epidemie - rozvojové země</a:t>
            </a:r>
          </a:p>
          <a:p>
            <a:pPr eaLnBrk="1" hangingPunct="1">
              <a:buSzPct val="150000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Přenos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kontaminovaná voda</a:t>
            </a:r>
          </a:p>
          <a:p>
            <a:pPr lvl="1" eaLnBrk="1" hangingPunct="1"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přímý kontakt</a:t>
            </a:r>
          </a:p>
          <a:p>
            <a:pPr eaLnBrk="1" hangingPunct="1">
              <a:buSzPct val="150000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Onemocnění - věkové rozmezí 15 – 30 let</a:t>
            </a:r>
          </a:p>
          <a:p>
            <a:pPr eaLnBrk="1" hangingPunct="1">
              <a:buSzPct val="150000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Letalita 1 % (25 % těhotné ženy)</a:t>
            </a:r>
          </a:p>
          <a:p>
            <a:pPr eaLnBrk="1" hangingPunct="1">
              <a:buSzPct val="150000"/>
              <a:defRPr/>
            </a:pP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eaLnBrk="1" hangingPunct="1">
              <a:buSzPct val="150000"/>
              <a:defRPr/>
            </a:pP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eaLnBrk="1" hangingPunct="1">
              <a:buSzPct val="150000"/>
              <a:defRPr/>
            </a:pP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lvl="1" eaLnBrk="1" hangingPunct="1">
              <a:buSzPct val="80000"/>
              <a:buFont typeface="Wingdings" pitchFamily="2" charset="2"/>
              <a:buChar char="Ø"/>
              <a:defRPr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6" name="Picture 8">
            <a:extLst>
              <a:ext uri="{FF2B5EF4-FFF2-40B4-BE49-F238E27FC236}">
                <a16:creationId xmlns:a16="http://schemas.microsoft.com/office/drawing/2014/main" id="{494851DC-7B04-2A69-A6E4-4C47F321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5100" y="2265363"/>
            <a:ext cx="2667000" cy="1828800"/>
          </a:xfrm>
          <a:prstGeom prst="rect">
            <a:avLst/>
          </a:prstGeom>
          <a:noFill/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0487" name="Picture 2" descr="http://www.nuclear-free.de/images/contaminatedbathingcleaning.jpg">
            <a:extLst>
              <a:ext uri="{FF2B5EF4-FFF2-40B4-BE49-F238E27FC236}">
                <a16:creationId xmlns:a16="http://schemas.microsoft.com/office/drawing/2014/main" id="{82886400-6207-E7A1-9FA4-C9C2FA85C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4976" y="209551"/>
            <a:ext cx="2428875" cy="182086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0FBBD70-5A47-6288-3C94-CC41D346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6725" y="4441826"/>
            <a:ext cx="3563938" cy="213201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1AAC0E2-ADC0-4790-F817-B41A6E93A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6573839"/>
            <a:ext cx="2428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en-US" sz="11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cs typeface="Arial" charset="0"/>
                <a:sym typeface="Symbol" pitchFamily="18" charset="2"/>
              </a:rPr>
              <a:t>(</a:t>
            </a:r>
            <a:r>
              <a:rPr lang="cs-CZ" altLang="en-US" sz="11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cs typeface="Arial" charset="0"/>
                <a:sym typeface="Symbol" pitchFamily="18" charset="2"/>
              </a:rPr>
              <a:t>Khuroo</a:t>
            </a:r>
            <a:r>
              <a:rPr lang="cs-CZ" altLang="en-US" sz="11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cs typeface="Arial" charset="0"/>
                <a:sym typeface="Symbol" pitchFamily="18" charset="2"/>
              </a:rPr>
              <a:t> et al., 2011)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6CD647E7-9D96-757A-A874-9501636BFCCD}"/>
              </a:ext>
            </a:extLst>
          </p:cNvPr>
          <p:cNvGrpSpPr>
            <a:grpSpLocks/>
          </p:cNvGrpSpPr>
          <p:nvPr/>
        </p:nvGrpSpPr>
        <p:grpSpPr bwMode="auto">
          <a:xfrm>
            <a:off x="1660526" y="977901"/>
            <a:ext cx="9744075" cy="4703763"/>
            <a:chOff x="136399" y="1304825"/>
            <a:chExt cx="9744200" cy="4703711"/>
          </a:xfrm>
        </p:grpSpPr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B49D10D5-297A-46BB-B275-CE652F4C5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66989"/>
            <a:stretch/>
          </p:blipFill>
          <p:spPr>
            <a:xfrm>
              <a:off x="136399" y="1304825"/>
              <a:ext cx="8953615" cy="470371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8DD56F57-05E0-F599-DCA6-C58B50840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693" y="5657702"/>
              <a:ext cx="2428906" cy="26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cs-CZ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 charset="0"/>
                  <a:sym typeface="Symbol" pitchFamily="18" charset="2"/>
                </a:rPr>
                <a:t>(Johne et al., 2014)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44DE113-6740-A5A7-161B-60E58CE65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35151" y="187326"/>
            <a:ext cx="8640763" cy="5661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s-CZ" altLang="en-US" sz="3000">
                <a:solidFill>
                  <a:srgbClr val="BCB8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Virus hepatitidy A (HAV)</a:t>
            </a:r>
            <a:endParaRPr lang="cs-CZ" altLang="en-US" sz="3000" i="1">
              <a:solidFill>
                <a:srgbClr val="BCB800"/>
              </a:solidFill>
              <a:latin typeface="Georgia" panose="02040502050405020303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9AEAE2-B0B8-FDD8-99A3-E2A030FC78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35151" y="1430338"/>
            <a:ext cx="3973513" cy="4405950"/>
          </a:xfrm>
        </p:spPr>
        <p:txBody>
          <a:bodyPr wrap="square">
            <a:spAutoFit/>
          </a:bodyPr>
          <a:lstStyle/>
          <a:p>
            <a:pPr marL="274320" indent="-256032" fontAlgn="auto">
              <a:spcBef>
                <a:spcPts val="2400"/>
              </a:spcBef>
              <a:spcAft>
                <a:spcPts val="0"/>
              </a:spcAft>
              <a:buSzPct val="150000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Čeleď </a:t>
            </a:r>
            <a:r>
              <a:rPr lang="cs-CZ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Picornaviridae</a:t>
            </a:r>
            <a:endParaRPr lang="cs-CZ" sz="2000" i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74320" indent="-256032" fontAlgn="auto">
              <a:spcBef>
                <a:spcPts val="2400"/>
              </a:spcBef>
              <a:spcAft>
                <a:spcPts val="0"/>
              </a:spcAft>
              <a:buSzPct val="150000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Rod </a:t>
            </a:r>
            <a:r>
              <a:rPr lang="cs-CZ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Hepatovirus</a:t>
            </a:r>
            <a:endParaRPr lang="cs-CZ" sz="2000" i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74320" indent="-256032" fontAlgn="auto">
              <a:spcBef>
                <a:spcPts val="2400"/>
              </a:spcBef>
              <a:spcAft>
                <a:spcPts val="0"/>
              </a:spcAft>
              <a:buSzPct val="150000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Neobalený virus, 30 nm</a:t>
            </a:r>
          </a:p>
          <a:p>
            <a:pPr marL="274320" indent="-256032" fontAlgn="auto">
              <a:spcBef>
                <a:spcPts val="240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Genom</a:t>
            </a:r>
          </a:p>
          <a:p>
            <a:pPr marL="640080" lvl="1" indent="-256032" fontAlgn="auto">
              <a:spcBef>
                <a:spcPts val="2400"/>
              </a:spcBef>
              <a:spcAft>
                <a:spcPts val="0"/>
              </a:spcAft>
              <a:buSzPct val="50000"/>
              <a:buFont typeface="Wingdings" pitchFamily="2" charset="2"/>
              <a:buChar char="Ø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+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ss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RNA,</a:t>
            </a:r>
          </a:p>
          <a:p>
            <a:pPr marL="640080" lvl="1" indent="-256032" fontAlgn="auto">
              <a:spcBef>
                <a:spcPts val="2400"/>
              </a:spcBef>
              <a:spcAft>
                <a:spcPts val="0"/>
              </a:spcAft>
              <a:buSzPct val="50000"/>
              <a:buFont typeface="Wingdings" pitchFamily="2" charset="2"/>
              <a:buChar char="Ø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velikost 7,5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kb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640080" lvl="1" indent="-256032" fontAlgn="auto">
              <a:spcBef>
                <a:spcPts val="2400"/>
              </a:spcBef>
              <a:spcAft>
                <a:spcPts val="0"/>
              </a:spcAft>
              <a:buSzPct val="50000"/>
              <a:buFont typeface="Wingdings" pitchFamily="2" charset="2"/>
              <a:buChar char="Ø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ORF (P1 – strukturální proteiny, P2 a P3 nestrukturální proteiny)</a:t>
            </a:r>
          </a:p>
        </p:txBody>
      </p:sp>
      <p:sp>
        <p:nvSpPr>
          <p:cNvPr id="24580" name="Obdélník 5">
            <a:extLst>
              <a:ext uri="{FF2B5EF4-FFF2-40B4-BE49-F238E27FC236}">
                <a16:creationId xmlns:a16="http://schemas.microsoft.com/office/drawing/2014/main" id="{EB432667-45BA-8CBA-4D5B-BB1AF03A9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6597650"/>
            <a:ext cx="36433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en-US" sz="1200">
                <a:solidFill>
                  <a:srgbClr val="F8F8F8"/>
                </a:solidFill>
              </a:rPr>
              <a:t>(</a:t>
            </a:r>
            <a:r>
              <a:rPr lang="en-GB" altLang="en-US" sz="1200">
                <a:solidFill>
                  <a:srgbClr val="F8F8F8"/>
                </a:solidFill>
              </a:rPr>
              <a:t>Anderson a</a:t>
            </a:r>
            <a:r>
              <a:rPr lang="cs-CZ" altLang="en-US" sz="1200">
                <a:solidFill>
                  <a:srgbClr val="F8F8F8"/>
                </a:solidFill>
              </a:rPr>
              <a:t>nd </a:t>
            </a:r>
            <a:r>
              <a:rPr lang="en-GB" altLang="en-US" sz="1200">
                <a:solidFill>
                  <a:srgbClr val="F8F8F8"/>
                </a:solidFill>
              </a:rPr>
              <a:t>Shrestha,</a:t>
            </a:r>
            <a:r>
              <a:rPr lang="cs-CZ" altLang="en-US" sz="1200">
                <a:solidFill>
                  <a:srgbClr val="F8F8F8"/>
                </a:solidFill>
              </a:rPr>
              <a:t> </a:t>
            </a:r>
            <a:r>
              <a:rPr lang="en-GB" altLang="en-US" sz="1200">
                <a:solidFill>
                  <a:srgbClr val="F8F8F8"/>
                </a:solidFill>
              </a:rPr>
              <a:t>2002</a:t>
            </a:r>
            <a:r>
              <a:rPr lang="cs-CZ" altLang="en-US" sz="1200">
                <a:solidFill>
                  <a:srgbClr val="F8F8F8"/>
                </a:solidFill>
              </a:rPr>
              <a:t>)</a:t>
            </a:r>
            <a:endParaRPr lang="en-GB" altLang="en-US" sz="1200">
              <a:solidFill>
                <a:srgbClr val="F8F8F8"/>
              </a:solidFill>
            </a:endParaRPr>
          </a:p>
        </p:txBody>
      </p:sp>
      <p:pic>
        <p:nvPicPr>
          <p:cNvPr id="24581" name="Picture 2" descr="http://education.expasy.org/images/Hepatovirus_genome.jpg">
            <a:extLst>
              <a:ext uri="{FF2B5EF4-FFF2-40B4-BE49-F238E27FC236}">
                <a16:creationId xmlns:a16="http://schemas.microsoft.com/office/drawing/2014/main" id="{C6DC85B1-6F8E-52D9-99E5-511A26B3B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9" y="1165225"/>
            <a:ext cx="53816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http://education.expasy.org/images/Picornaviridae_virion.jpg">
            <a:extLst>
              <a:ext uri="{FF2B5EF4-FFF2-40B4-BE49-F238E27FC236}">
                <a16:creationId xmlns:a16="http://schemas.microsoft.com/office/drawing/2014/main" id="{0BA48633-2E2D-B59A-FEFD-E62B9C46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4" y="4221163"/>
            <a:ext cx="4391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36988DC-5788-C6BE-B927-B3C06BA1C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08151" y="188914"/>
            <a:ext cx="3034805" cy="5661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s-CZ" altLang="en-US" sz="3000">
                <a:solidFill>
                  <a:srgbClr val="BCB800"/>
                </a:solidFill>
                <a:latin typeface="Georgia" panose="02040502050405020303" pitchFamily="18" charset="0"/>
              </a:rPr>
              <a:t>HEV-3, HEV-4</a:t>
            </a:r>
            <a:endParaRPr lang="en-GB" altLang="en-US" sz="3000" i="1">
              <a:solidFill>
                <a:srgbClr val="BCB800"/>
              </a:solidFill>
              <a:latin typeface="Georgia" panose="02040502050405020303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0F6F91B-51AF-2CE4-F30B-4CC065AE05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8150" y="1174750"/>
            <a:ext cx="7272338" cy="2343150"/>
          </a:xfrm>
        </p:spPr>
        <p:txBody>
          <a:bodyPr/>
          <a:lstStyle/>
          <a:p>
            <a:pPr marL="319088" indent="-360363">
              <a:buSzPct val="150000"/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Člověk, prase domácí i divoké, jelenovití</a:t>
            </a:r>
          </a:p>
          <a:p>
            <a:pPr marL="319088" indent="-360363">
              <a:buSzPct val="150000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Sporadické případy – celý svět</a:t>
            </a:r>
          </a:p>
          <a:p>
            <a:pPr marL="319088" indent="-360363">
              <a:buSzPct val="150000"/>
              <a:defRPr/>
            </a:pP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Zoonotický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přenos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9700" name="TextovéPole 4">
            <a:extLst>
              <a:ext uri="{FF2B5EF4-FFF2-40B4-BE49-F238E27FC236}">
                <a16:creationId xmlns:a16="http://schemas.microsoft.com/office/drawing/2014/main" id="{D4B7D139-5E89-03FD-8AA6-0F8BD7E21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6475413"/>
            <a:ext cx="1619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en-US" sz="12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(Dalton et al., 2014)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793197-EF3A-777B-E94A-9B789C68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664" y="3273425"/>
            <a:ext cx="4751387" cy="34305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A1ED7383-6AB7-6586-57DA-0AEB57F1A9BB}"/>
              </a:ext>
            </a:extLst>
          </p:cNvPr>
          <p:cNvSpPr txBox="1">
            <a:spLocks noChangeArrowheads="1"/>
          </p:cNvSpPr>
          <p:nvPr/>
        </p:nvSpPr>
        <p:spPr>
          <a:xfrm>
            <a:off x="1708150" y="2782889"/>
            <a:ext cx="3671888" cy="13350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5913" indent="-354013" eaLnBrk="1" hangingPunct="1">
              <a:buSzPct val="150000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Onemocnění – střední až pokročilý věk (muži)</a:t>
            </a:r>
          </a:p>
          <a:p>
            <a:pPr marL="315913" indent="-354013" eaLnBrk="1" hangingPunct="1">
              <a:buSzPct val="150000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Asymptomatická infekce (68 – 98 %)</a:t>
            </a:r>
          </a:p>
          <a:p>
            <a:pPr marL="315913" indent="-354013" eaLnBrk="1" hangingPunct="1">
              <a:buSzPct val="150000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Chronicita</a:t>
            </a:r>
          </a:p>
          <a:p>
            <a:pPr marL="0" indent="0" eaLnBrk="1" hangingPunct="1">
              <a:buSzPct val="150000"/>
              <a:buNone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	</a:t>
            </a:r>
          </a:p>
        </p:txBody>
      </p:sp>
      <p:pic>
        <p:nvPicPr>
          <p:cNvPr id="12" name="Picture 10" descr="P1010016">
            <a:extLst>
              <a:ext uri="{FF2B5EF4-FFF2-40B4-BE49-F238E27FC236}">
                <a16:creationId xmlns:a16="http://schemas.microsoft.com/office/drawing/2014/main" id="{814C302A-E4AF-8201-79CD-FF44D444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8788" y="1341438"/>
            <a:ext cx="2481262" cy="17843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00" name="Skupina 4">
            <a:extLst>
              <a:ext uri="{FF2B5EF4-FFF2-40B4-BE49-F238E27FC236}">
                <a16:creationId xmlns:a16="http://schemas.microsoft.com/office/drawing/2014/main" id="{D75CA104-1BCC-0BB1-FD53-7BFE8D60965A}"/>
              </a:ext>
            </a:extLst>
          </p:cNvPr>
          <p:cNvGrpSpPr>
            <a:grpSpLocks/>
          </p:cNvGrpSpPr>
          <p:nvPr/>
        </p:nvGrpSpPr>
        <p:grpSpPr bwMode="auto">
          <a:xfrm>
            <a:off x="1708151" y="1225550"/>
            <a:ext cx="9866313" cy="4656138"/>
            <a:chOff x="230412" y="1268760"/>
            <a:chExt cx="9866807" cy="4655637"/>
          </a:xfrm>
        </p:grpSpPr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B07D53D9-067F-B409-C0BB-E88DCECDB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3385" b="33408"/>
            <a:stretch/>
          </p:blipFill>
          <p:spPr>
            <a:xfrm>
              <a:off x="230412" y="1268760"/>
              <a:ext cx="8809479" cy="465563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A754EE7F-A2D6-BCD1-159B-E500C9FA3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8222" y="5562486"/>
              <a:ext cx="2428997" cy="26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cs-CZ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 charset="0"/>
                  <a:sym typeface="Symbol" pitchFamily="18" charset="2"/>
                </a:rPr>
                <a:t>(Johne et al., 2014)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152F603-5598-3100-BF70-43D55DAD6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74826" y="188914"/>
            <a:ext cx="8893175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cs-CZ" altLang="cs-CZ" sz="3000">
                <a:solidFill>
                  <a:srgbClr val="BCB8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HEV-3, HEV-4, průkaz v potravinách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959B00D-B257-8654-7668-78FBD4A33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1341439"/>
            <a:ext cx="8964612" cy="4752975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25000"/>
              </a:lnSpc>
              <a:buSzPct val="150000"/>
              <a:buFont typeface="Arial" charset="0"/>
              <a:buChar char="•"/>
              <a:defRPr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Nedostatečně tepelně upravené maso a droby rezervoárových zvířat a výrobky z nich 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(</a:t>
            </a:r>
            <a:r>
              <a:rPr lang="cs-CZ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figatelli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, 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grilovaná játra, </a:t>
            </a:r>
            <a:r>
              <a:rPr lang="cs-CZ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sashimi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)</a:t>
            </a:r>
          </a:p>
          <a:p>
            <a:pPr marL="533400" indent="-533400">
              <a:lnSpc>
                <a:spcPct val="125000"/>
              </a:lnSpc>
              <a:buSzPct val="150000"/>
              <a:buFont typeface="Arial" charset="0"/>
              <a:buChar char="•"/>
              <a:defRPr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Dostatečně tepelně upravené potraviny - možnost křížových kontaminací během přípravy 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(zabíjačkové výrobky)</a:t>
            </a:r>
          </a:p>
          <a:p>
            <a:pPr marL="533400" indent="-533400">
              <a:lnSpc>
                <a:spcPct val="125000"/>
              </a:lnSpc>
              <a:buSzPct val="150000"/>
              <a:buFont typeface="Arial" charset="0"/>
              <a:buChar char="•"/>
              <a:defRPr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Mléko 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(kráva, velbloud?, i po pasteraci)</a:t>
            </a:r>
          </a:p>
          <a:p>
            <a:pPr marL="533400" indent="-533400">
              <a:lnSpc>
                <a:spcPct val="125000"/>
              </a:lnSpc>
              <a:buSzPct val="150000"/>
              <a:buFont typeface="Arial" charset="0"/>
              <a:buChar char="•"/>
              <a:defRPr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Mlži </a:t>
            </a:r>
          </a:p>
          <a:p>
            <a:pPr marL="533400" indent="-533400">
              <a:lnSpc>
                <a:spcPct val="125000"/>
              </a:lnSpc>
              <a:buSzPct val="150000"/>
              <a:buFont typeface="Arial" charset="0"/>
              <a:buChar char="•"/>
              <a:defRPr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Listový salát, jahody, mražené maliny</a:t>
            </a:r>
          </a:p>
          <a:p>
            <a:pPr marL="533400" indent="-533400">
              <a:lnSpc>
                <a:spcPct val="125000"/>
              </a:lnSpc>
              <a:buSzPct val="150000"/>
              <a:buFont typeface="Arial" charset="0"/>
              <a:buChar char="•"/>
              <a:defRPr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Byliny a koření</a:t>
            </a:r>
          </a:p>
          <a:p>
            <a:pPr marL="533400" indent="-533400">
              <a:lnSpc>
                <a:spcPct val="125000"/>
              </a:lnSpc>
              <a:buSzPct val="150000"/>
              <a:buFont typeface="Arial" charset="0"/>
              <a:buChar char="•"/>
              <a:defRPr/>
            </a:pPr>
            <a:endParaRPr lang="cs-CZ" sz="22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533400" indent="-533400">
              <a:lnSpc>
                <a:spcPct val="125000"/>
              </a:lnSpc>
              <a:buSzPct val="150000"/>
              <a:buFont typeface="Arial" charset="0"/>
              <a:buChar char="•"/>
              <a:defRPr/>
            </a:pPr>
            <a:endParaRPr lang="cs-CZ" sz="22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533400" indent="-533400">
              <a:lnSpc>
                <a:spcPct val="125000"/>
              </a:lnSpc>
              <a:buSzPct val="150000"/>
              <a:buFont typeface="Arial" charset="0"/>
              <a:buChar char="•"/>
              <a:defRPr/>
            </a:pP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914400" lvl="1" indent="-457200">
              <a:lnSpc>
                <a:spcPct val="125000"/>
              </a:lnSpc>
              <a:buSzPct val="50000"/>
              <a:buFont typeface="Wingdings" panose="05000000000000000000" pitchFamily="2" charset="2"/>
              <a:buChar char="Ø"/>
              <a:defRPr/>
            </a:pP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3CA98F8-F006-6575-3552-4B31029CEAFF}"/>
              </a:ext>
            </a:extLst>
          </p:cNvPr>
          <p:cNvGraphicFramePr>
            <a:graphicFrameLocks noGrp="1"/>
          </p:cNvGraphicFramePr>
          <p:nvPr/>
        </p:nvGraphicFramePr>
        <p:xfrm>
          <a:off x="1711326" y="1773238"/>
          <a:ext cx="8785225" cy="359727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65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1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0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Teplota (°C)</a:t>
                      </a:r>
                      <a:endParaRPr lang="cs-CZ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Čas (min)</a:t>
                      </a:r>
                      <a:endParaRPr lang="cs-CZ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Vylučování HEV prasaty</a:t>
                      </a:r>
                      <a:endParaRPr lang="cs-CZ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Imunitní odpověď</a:t>
                      </a:r>
                      <a:endParaRPr lang="cs-CZ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bez ošetření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   0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62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   5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62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 20</a:t>
                      </a:r>
                      <a:endParaRPr lang="cs-CZ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62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120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68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   5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68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 10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ne ?</a:t>
                      </a:r>
                      <a:endParaRPr lang="cs-CZ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68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 20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71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   5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71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 10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ano</a:t>
                      </a: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5C8D27"/>
                          </a:solidFill>
                          <a:effectLst/>
                          <a:latin typeface="Georgia" panose="02040502050405020303" pitchFamily="18" charset="0"/>
                        </a:rPr>
                        <a:t>71</a:t>
                      </a:r>
                      <a:endParaRPr lang="cs-CZ" sz="2000" b="1">
                        <a:solidFill>
                          <a:srgbClr val="5C8D27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5C8D27"/>
                          </a:solidFill>
                          <a:effectLst/>
                          <a:latin typeface="Georgia" panose="02040502050405020303" pitchFamily="18" charset="0"/>
                        </a:rPr>
                        <a:t>  20</a:t>
                      </a:r>
                      <a:endParaRPr lang="cs-CZ" sz="2000" b="1">
                        <a:solidFill>
                          <a:srgbClr val="5C8D27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5C8D27"/>
                          </a:solidFill>
                          <a:effectLst/>
                          <a:latin typeface="Georgia" panose="02040502050405020303" pitchFamily="18" charset="0"/>
                        </a:rPr>
                        <a:t>ne</a:t>
                      </a:r>
                      <a:endParaRPr lang="cs-CZ" sz="2000" b="1">
                        <a:solidFill>
                          <a:srgbClr val="5C8D27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5C8D27"/>
                          </a:solidFill>
                          <a:effectLst/>
                          <a:latin typeface="Georgia" panose="02040502050405020303" pitchFamily="18" charset="0"/>
                        </a:rPr>
                        <a:t>ne</a:t>
                      </a:r>
                      <a:endParaRPr lang="cs-CZ" sz="2000" b="1" dirty="0">
                        <a:solidFill>
                          <a:srgbClr val="5C8D27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Barnaud</a:t>
                      </a: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al., 2012)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Obrázek 1">
            <a:extLst>
              <a:ext uri="{FF2B5EF4-FFF2-40B4-BE49-F238E27FC236}">
                <a16:creationId xmlns:a16="http://schemas.microsoft.com/office/drawing/2014/main" id="{AD0CAF87-D5B5-3B6A-B4A3-1417C047C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6725"/>
            <a:ext cx="8382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14">
            <a:extLst>
              <a:ext uri="{FF2B5EF4-FFF2-40B4-BE49-F238E27FC236}">
                <a16:creationId xmlns:a16="http://schemas.microsoft.com/office/drawing/2014/main" id="{BDEEC9F3-BB26-1330-722C-674170EBC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114" y="6524626"/>
            <a:ext cx="3024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10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(EPIDAT)</a:t>
            </a:r>
            <a:endParaRPr lang="cs-CZ" altLang="cs-CZ" sz="1000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2">
            <a:extLst>
              <a:ext uri="{FF2B5EF4-FFF2-40B4-BE49-F238E27FC236}">
                <a16:creationId xmlns:a16="http://schemas.microsoft.com/office/drawing/2014/main" id="{825AAC1F-6DF5-6D4F-16D9-453030A31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196976"/>
            <a:ext cx="8820150" cy="2985369"/>
          </a:xfrm>
        </p:spPr>
        <p:txBody>
          <a:bodyPr>
            <a:spAutoFit/>
          </a:bodyPr>
          <a:lstStyle/>
          <a:p>
            <a:pPr marL="788988" lvl="1" indent="-342900">
              <a:lnSpc>
                <a:spcPct val="150000"/>
              </a:lnSpc>
              <a:buSzPct val="150000"/>
              <a:buFont typeface="Arial" charset="0"/>
              <a:buChar char="•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Holandsko 55,0 % (Rutjes et al., 2007)</a:t>
            </a:r>
          </a:p>
          <a:p>
            <a:pPr marL="788988" lvl="1" indent="-342900">
              <a:lnSpc>
                <a:spcPct val="150000"/>
              </a:lnSpc>
              <a:buSzPct val="150000"/>
              <a:buFont typeface="Arial" charset="0"/>
              <a:buChar char="•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Dánsko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49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,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5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 % (Breum et al., 2010)</a:t>
            </a:r>
          </a:p>
          <a:p>
            <a:pPr marL="788988" lvl="1" indent="-342900">
              <a:lnSpc>
                <a:spcPct val="150000"/>
              </a:lnSpc>
              <a:buSzPct val="150000"/>
              <a:buFont typeface="Arial" charset="0"/>
              <a:buChar char="•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Itálie 42,0 % (Di Bartolo et al., 2008)</a:t>
            </a:r>
          </a:p>
          <a:p>
            <a:pPr marL="788988" lvl="1" indent="-342900">
              <a:lnSpc>
                <a:spcPct val="150000"/>
              </a:lnSpc>
              <a:buSzPct val="150000"/>
              <a:buFont typeface="Arial" charset="0"/>
              <a:buChar char="•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Španělsko 37,7 % (de Deus et al., 2007)</a:t>
            </a:r>
          </a:p>
          <a:p>
            <a:pPr marL="788988" lvl="1" indent="-342900">
              <a:lnSpc>
                <a:spcPct val="150000"/>
              </a:lnSpc>
              <a:buSzPct val="150000"/>
              <a:buFont typeface="Arial" charset="0"/>
              <a:buChar char="•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Maďarsko 36,0 % (</a:t>
            </a: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Fordach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 et al., 2010)</a:t>
            </a:r>
          </a:p>
          <a:p>
            <a:pPr marL="788988" lvl="1" indent="-342900">
              <a:lnSpc>
                <a:spcPct val="150000"/>
              </a:lnSpc>
              <a:buSzPct val="150000"/>
              <a:buFont typeface="Arial" charset="0"/>
              <a:buChar char="•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Slovinsko 20,3 % (Steyer et al., 2012)</a:t>
            </a:r>
          </a:p>
        </p:txBody>
      </p:sp>
      <p:sp>
        <p:nvSpPr>
          <p:cNvPr id="102403" name="Nadpis 1">
            <a:extLst>
              <a:ext uri="{FF2B5EF4-FFF2-40B4-BE49-F238E27FC236}">
                <a16:creationId xmlns:a16="http://schemas.microsoft.com/office/drawing/2014/main" id="{5D4B2FBF-8572-FBB6-3859-01E91E11F8B5}"/>
              </a:ext>
            </a:extLst>
          </p:cNvPr>
          <p:cNvSpPr txBox="1">
            <a:spLocks/>
          </p:cNvSpPr>
          <p:nvPr/>
        </p:nvSpPr>
        <p:spPr bwMode="auto">
          <a:xfrm>
            <a:off x="1774825" y="252413"/>
            <a:ext cx="69342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en-US" sz="3200" b="1">
                <a:solidFill>
                  <a:srgbClr val="5C8D27"/>
                </a:solidFill>
                <a:latin typeface="Georgia" panose="02040502050405020303" pitchFamily="18" charset="0"/>
              </a:rPr>
              <a:t>Prasata domácí – chovy, Evropa</a:t>
            </a:r>
          </a:p>
        </p:txBody>
      </p:sp>
      <p:pic>
        <p:nvPicPr>
          <p:cNvPr id="30724" name="Obrázek 5" descr="Snímek 412.jpg">
            <a:extLst>
              <a:ext uri="{FF2B5EF4-FFF2-40B4-BE49-F238E27FC236}">
                <a16:creationId xmlns:a16="http://schemas.microsoft.com/office/drawing/2014/main" id="{5FF21224-C529-AB24-65D9-A63919807A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113" y="5168901"/>
            <a:ext cx="3529012" cy="16478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25" name="Picture 7">
            <a:extLst>
              <a:ext uri="{FF2B5EF4-FFF2-40B4-BE49-F238E27FC236}">
                <a16:creationId xmlns:a16="http://schemas.microsoft.com/office/drawing/2014/main" id="{6B72E7F1-F206-BB06-564F-10824CF8B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475" t="1814"/>
          <a:stretch>
            <a:fillRect/>
          </a:stretch>
        </p:blipFill>
        <p:spPr bwMode="auto">
          <a:xfrm>
            <a:off x="7881939" y="3786189"/>
            <a:ext cx="2630487" cy="2619375"/>
          </a:xfrm>
          <a:prstGeom prst="rect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CE4065C5-4CA1-77AA-D4B5-02AB1EBD5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1052513"/>
            <a:ext cx="7772400" cy="1511300"/>
          </a:xfrm>
        </p:spPr>
        <p:txBody>
          <a:bodyPr/>
          <a:lstStyle/>
          <a:p>
            <a:pPr marL="274320" indent="-256032" fontAlgn="auto">
              <a:lnSpc>
                <a:spcPct val="150000"/>
              </a:lnSpc>
              <a:spcAft>
                <a:spcPts val="0"/>
              </a:spcAft>
              <a:buSzPct val="150000"/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62,6 % (21) chovů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HEV pozitivních</a:t>
            </a:r>
          </a:p>
          <a:p>
            <a:pPr marL="274320" indent="-256032" fontAlgn="auto">
              <a:lnSpc>
                <a:spcPct val="150000"/>
              </a:lnSpc>
              <a:spcAft>
                <a:spcPts val="0"/>
              </a:spcAft>
              <a:buSzPct val="150000"/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17,7 % (70) prasat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HEV pozitivních (trus)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Elipsa 5">
            <a:extLst>
              <a:ext uri="{FF2B5EF4-FFF2-40B4-BE49-F238E27FC236}">
                <a16:creationId xmlns:a16="http://schemas.microsoft.com/office/drawing/2014/main" id="{3E07A8FF-CD08-B0D5-65A1-745E47926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4076700"/>
            <a:ext cx="1079500" cy="6491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56" name="Elipsa 6">
            <a:extLst>
              <a:ext uri="{FF2B5EF4-FFF2-40B4-BE49-F238E27FC236}">
                <a16:creationId xmlns:a16="http://schemas.microsoft.com/office/drawing/2014/main" id="{931C548E-3FE4-74C4-33F2-876ACEAC6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4076700"/>
            <a:ext cx="259766" cy="6491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57" name="Nadpis 1">
            <a:extLst>
              <a:ext uri="{FF2B5EF4-FFF2-40B4-BE49-F238E27FC236}">
                <a16:creationId xmlns:a16="http://schemas.microsoft.com/office/drawing/2014/main" id="{AF92F150-5C7C-8E3E-61FA-261001B1EA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47850" y="333376"/>
            <a:ext cx="8858250" cy="550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cs-CZ" altLang="en-US" sz="3000">
                <a:solidFill>
                  <a:srgbClr val="BCB8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Prasata domácí – chovy, ČR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E78C519-F8E7-B8DC-4C56-235F0A5514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2535238"/>
            <a:ext cx="9174163" cy="4133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11" name="Elipsa 7">
            <a:extLst>
              <a:ext uri="{FF2B5EF4-FFF2-40B4-BE49-F238E27FC236}">
                <a16:creationId xmlns:a16="http://schemas.microsoft.com/office/drawing/2014/main" id="{B11B2626-B512-0819-4C66-F2D397A12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9" y="2376488"/>
            <a:ext cx="1150937" cy="649188"/>
          </a:xfrm>
          <a:prstGeom prst="ellipse">
            <a:avLst/>
          </a:prstGeom>
          <a:noFill/>
          <a:ln w="50800" algn="ctr">
            <a:solidFill>
              <a:srgbClr val="4081D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Elipsa 7">
            <a:extLst>
              <a:ext uri="{FF2B5EF4-FFF2-40B4-BE49-F238E27FC236}">
                <a16:creationId xmlns:a16="http://schemas.microsoft.com/office/drawing/2014/main" id="{D518217F-620A-2E1F-0DA9-65592368C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4057650"/>
            <a:ext cx="1152525" cy="649188"/>
          </a:xfrm>
          <a:prstGeom prst="ellipse">
            <a:avLst/>
          </a:prstGeom>
          <a:noFill/>
          <a:ln w="50800" algn="ctr">
            <a:solidFill>
              <a:srgbClr val="4081D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2">
            <a:extLst>
              <a:ext uri="{FF2B5EF4-FFF2-40B4-BE49-F238E27FC236}">
                <a16:creationId xmlns:a16="http://schemas.microsoft.com/office/drawing/2014/main" id="{825AAC1F-6DF5-6D4F-16D9-453030A31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196976"/>
            <a:ext cx="8820150" cy="2985369"/>
          </a:xfrm>
        </p:spPr>
        <p:txBody>
          <a:bodyPr>
            <a:spAutoFit/>
          </a:bodyPr>
          <a:lstStyle/>
          <a:p>
            <a:pPr marL="788988" lvl="1" indent="-342900">
              <a:lnSpc>
                <a:spcPct val="150000"/>
              </a:lnSpc>
              <a:buSzPct val="150000"/>
              <a:buFont typeface="Arial" charset="0"/>
              <a:buChar char="•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Holandsko 55,0 % (Rutjes et al., 2007)</a:t>
            </a:r>
          </a:p>
          <a:p>
            <a:pPr marL="788988" lvl="1" indent="-342900">
              <a:lnSpc>
                <a:spcPct val="150000"/>
              </a:lnSpc>
              <a:buSzPct val="150000"/>
              <a:buFont typeface="Arial" charset="0"/>
              <a:buChar char="•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Dánsko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49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,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5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 % (Breum et al., 2010)</a:t>
            </a:r>
          </a:p>
          <a:p>
            <a:pPr marL="788988" lvl="1" indent="-342900">
              <a:lnSpc>
                <a:spcPct val="150000"/>
              </a:lnSpc>
              <a:buSzPct val="150000"/>
              <a:buFont typeface="Arial" charset="0"/>
              <a:buChar char="•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Itálie 42,0 % (Di Bartolo et al., 2008)</a:t>
            </a:r>
          </a:p>
          <a:p>
            <a:pPr marL="788988" lvl="1" indent="-342900">
              <a:lnSpc>
                <a:spcPct val="150000"/>
              </a:lnSpc>
              <a:buSzPct val="150000"/>
              <a:buFont typeface="Arial" charset="0"/>
              <a:buChar char="•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Španělsko 37,7 % (de Deus et al., 2007)</a:t>
            </a:r>
          </a:p>
          <a:p>
            <a:pPr marL="788988" lvl="1" indent="-342900">
              <a:lnSpc>
                <a:spcPct val="150000"/>
              </a:lnSpc>
              <a:buSzPct val="150000"/>
              <a:buFont typeface="Arial" charset="0"/>
              <a:buChar char="•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Maďarsko 36,0 % (</a:t>
            </a: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Fordach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 et al., 2010)</a:t>
            </a:r>
          </a:p>
          <a:p>
            <a:pPr marL="788988" lvl="1" indent="-342900">
              <a:lnSpc>
                <a:spcPct val="150000"/>
              </a:lnSpc>
              <a:buSzPct val="150000"/>
              <a:buFont typeface="Arial" charset="0"/>
              <a:buChar char="•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Slovinsko 20,3 % (Steyer et al., 2012)</a:t>
            </a:r>
          </a:p>
        </p:txBody>
      </p:sp>
      <p:sp>
        <p:nvSpPr>
          <p:cNvPr id="102403" name="Nadpis 1">
            <a:extLst>
              <a:ext uri="{FF2B5EF4-FFF2-40B4-BE49-F238E27FC236}">
                <a16:creationId xmlns:a16="http://schemas.microsoft.com/office/drawing/2014/main" id="{5D4B2FBF-8572-FBB6-3859-01E91E11F8B5}"/>
              </a:ext>
            </a:extLst>
          </p:cNvPr>
          <p:cNvSpPr txBox="1">
            <a:spLocks/>
          </p:cNvSpPr>
          <p:nvPr/>
        </p:nvSpPr>
        <p:spPr bwMode="auto">
          <a:xfrm>
            <a:off x="1774825" y="252413"/>
            <a:ext cx="69342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en-US" sz="3200" b="1">
                <a:solidFill>
                  <a:srgbClr val="5C8D27"/>
                </a:solidFill>
                <a:latin typeface="Georgia" panose="02040502050405020303" pitchFamily="18" charset="0"/>
              </a:rPr>
              <a:t>Prasata domácí – chovy, Evropa</a:t>
            </a:r>
          </a:p>
        </p:txBody>
      </p:sp>
      <p:pic>
        <p:nvPicPr>
          <p:cNvPr id="30724" name="Obrázek 5" descr="Snímek 412.jpg">
            <a:extLst>
              <a:ext uri="{FF2B5EF4-FFF2-40B4-BE49-F238E27FC236}">
                <a16:creationId xmlns:a16="http://schemas.microsoft.com/office/drawing/2014/main" id="{5FF21224-C529-AB24-65D9-A63919807A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113" y="5168901"/>
            <a:ext cx="3529012" cy="16478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25" name="Picture 7">
            <a:extLst>
              <a:ext uri="{FF2B5EF4-FFF2-40B4-BE49-F238E27FC236}">
                <a16:creationId xmlns:a16="http://schemas.microsoft.com/office/drawing/2014/main" id="{6B72E7F1-F206-BB06-564F-10824CF8B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475" t="1814"/>
          <a:stretch>
            <a:fillRect/>
          </a:stretch>
        </p:blipFill>
        <p:spPr bwMode="auto">
          <a:xfrm>
            <a:off x="7881939" y="3786189"/>
            <a:ext cx="2630487" cy="2619375"/>
          </a:xfrm>
          <a:prstGeom prst="rect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1">
            <a:extLst>
              <a:ext uri="{FF2B5EF4-FFF2-40B4-BE49-F238E27FC236}">
                <a16:creationId xmlns:a16="http://schemas.microsoft.com/office/drawing/2014/main" id="{36C96097-D5E4-3E91-8ACE-A7212EFBE5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74826" y="274639"/>
            <a:ext cx="8893175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cs-CZ" altLang="cs-CZ" sz="3000">
                <a:solidFill>
                  <a:srgbClr val="BCB800"/>
                </a:solidFill>
                <a:latin typeface="Georgia" panose="02040502050405020303" pitchFamily="18" charset="0"/>
              </a:rPr>
              <a:t>Prasata domácí – jatky, ČR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F512CB4-C54F-0B12-89F4-1562EF6BF7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14488" y="1574800"/>
          <a:ext cx="9053512" cy="2103438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155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5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174">
                <a:tc>
                  <a:txBody>
                    <a:bodyPr/>
                    <a:lstStyle/>
                    <a:p>
                      <a:pPr marL="354013" indent="0" algn="l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Typ chovu</a:t>
                      </a:r>
                    </a:p>
                  </a:txBody>
                  <a:tcPr marL="91437" marR="91437" marT="45729" marB="4572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Játra</a:t>
                      </a:r>
                    </a:p>
                  </a:txBody>
                  <a:tcPr marL="91437" marR="91437" marT="45729" marB="457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Žluč</a:t>
                      </a:r>
                    </a:p>
                  </a:txBody>
                  <a:tcPr marL="91437" marR="91437" marT="45729" marB="457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Obsah střevní</a:t>
                      </a:r>
                    </a:p>
                  </a:txBody>
                  <a:tcPr marL="91437" marR="9143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Celkem</a:t>
                      </a:r>
                    </a:p>
                  </a:txBody>
                  <a:tcPr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 marL="354013" indent="0" algn="l"/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7" marR="91437" marT="45729" marB="4572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7" marR="9143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 marL="354013" indent="0" algn="l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Bio</a:t>
                      </a:r>
                    </a:p>
                  </a:txBody>
                  <a:tcPr marL="91437" marR="91437" marT="45729" marB="4572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2/113 (1,8 %)</a:t>
                      </a:r>
                    </a:p>
                  </a:txBody>
                  <a:tcPr marL="91437" marR="91437" marT="45729" marB="457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8/112 (7,14 %</a:t>
                      </a:r>
                    </a:p>
                  </a:txBody>
                  <a:tcPr marL="91437" marR="91437" marT="45729" marB="457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2/113 (1,77 %)</a:t>
                      </a:r>
                    </a:p>
                  </a:txBody>
                  <a:tcPr marL="91437" marR="9143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10/113 (</a:t>
                      </a:r>
                      <a:r>
                        <a:rPr lang="cs-CZ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8,8 %)</a:t>
                      </a:r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 marL="354013" indent="0" algn="l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Konvenční</a:t>
                      </a:r>
                    </a:p>
                  </a:txBody>
                  <a:tcPr marL="91437" marR="91437" marT="45729" marB="4572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4/150 (2,7</a:t>
                      </a:r>
                      <a:r>
                        <a:rPr lang="cs-CZ" sz="16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 %)</a:t>
                      </a:r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5/150 (3,33 %)</a:t>
                      </a:r>
                    </a:p>
                  </a:txBody>
                  <a:tcPr marL="91437" marR="91437" marT="45729" marB="457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0/150 (0 %)</a:t>
                      </a:r>
                    </a:p>
                  </a:txBody>
                  <a:tcPr marL="91437" marR="9143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 9/150 </a:t>
                      </a:r>
                      <a:r>
                        <a:rPr lang="cs-CZ" sz="16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(6,0 %)</a:t>
                      </a:r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 marL="354013" indent="0" algn="l"/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7" marR="91437" marT="45729" marB="4572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7" marR="91437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Obrázek 7" descr="P1010009.JPG">
            <a:extLst>
              <a:ext uri="{FF2B5EF4-FFF2-40B4-BE49-F238E27FC236}">
                <a16:creationId xmlns:a16="http://schemas.microsoft.com/office/drawing/2014/main" id="{A5F2A264-18D8-7545-5A47-D88C3D065C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09" t="7207" r="27026"/>
          <a:stretch>
            <a:fillRect/>
          </a:stretch>
        </p:blipFill>
        <p:spPr bwMode="auto">
          <a:xfrm>
            <a:off x="8439150" y="4365625"/>
            <a:ext cx="2089150" cy="2071688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3CAC7D6-E40E-8557-FB77-C1CA090BC713}"/>
              </a:ext>
            </a:extLst>
          </p:cNvPr>
          <p:cNvSpPr/>
          <p:nvPr/>
        </p:nvSpPr>
        <p:spPr>
          <a:xfrm>
            <a:off x="1614488" y="4292600"/>
            <a:ext cx="705961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650" lvl="1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Infekce není rozpoznatelná během běžné veterinární prohlídky (</a:t>
            </a:r>
            <a:r>
              <a:rPr lang="cs-CZ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ante-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i</a:t>
            </a:r>
            <a:r>
              <a:rPr lang="cs-CZ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 post-</a:t>
            </a:r>
            <a:r>
              <a:rPr lang="cs-CZ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mortem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), pouze mikroskopické změny – maso a vnitřnosti volně šířeny do tržní sítě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16781CF-B065-D1F6-DAAF-31C703A019F5}"/>
              </a:ext>
            </a:extLst>
          </p:cNvPr>
          <p:cNvSpPr/>
          <p:nvPr/>
        </p:nvSpPr>
        <p:spPr>
          <a:xfrm>
            <a:off x="3097213" y="1546225"/>
            <a:ext cx="2017712" cy="2160588"/>
          </a:xfrm>
          <a:prstGeom prst="rect">
            <a:avLst/>
          </a:prstGeom>
          <a:noFill/>
          <a:ln w="63500">
            <a:solidFill>
              <a:srgbClr val="BC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>
            <a:extLst>
              <a:ext uri="{FF2B5EF4-FFF2-40B4-BE49-F238E27FC236}">
                <a16:creationId xmlns:a16="http://schemas.microsoft.com/office/drawing/2014/main" id="{6938BFCA-2A6D-9067-B784-24FA1E23F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374651"/>
            <a:ext cx="7562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 indent="-20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cs-CZ" altLang="en-US" sz="3000" b="1">
                <a:solidFill>
                  <a:srgbClr val="BCB800"/>
                </a:solidFill>
                <a:latin typeface="Georgia" panose="02040502050405020303" pitchFamily="18" charset="0"/>
              </a:rPr>
              <a:t>Masné výrobky – prodejny, ČR</a:t>
            </a:r>
          </a:p>
        </p:txBody>
      </p:sp>
      <p:sp>
        <p:nvSpPr>
          <p:cNvPr id="106499" name="AutoShape 40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70E93FDF-7914-7686-4C16-6942922B0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6500" name="AutoShape 42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9886D9E9-400D-DD53-A847-8FF4FD8C15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7CF97012-3D96-E52B-DA36-0F4ADADC881F}"/>
              </a:ext>
            </a:extLst>
          </p:cNvPr>
          <p:cNvGraphicFramePr>
            <a:graphicFrameLocks noGrp="1"/>
          </p:cNvGraphicFramePr>
          <p:nvPr/>
        </p:nvGraphicFramePr>
        <p:xfrm>
          <a:off x="1741489" y="1412875"/>
          <a:ext cx="8666161" cy="347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456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Vzorek</a:t>
                      </a:r>
                    </a:p>
                  </a:txBody>
                  <a:tcPr marL="91430" marR="91430" marT="45766" marB="4576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HEV</a:t>
                      </a:r>
                    </a:p>
                  </a:txBody>
                  <a:tcPr marL="91430" marR="91430" marT="45766" marB="4576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NoV</a:t>
                      </a:r>
                    </a:p>
                  </a:txBody>
                  <a:tcPr marL="91430" marR="91430" marT="45766" marB="4576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70"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234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Krájené masné výrobky</a:t>
                      </a: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0/135</a:t>
                      </a: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6/135</a:t>
                      </a: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30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Mleté</a:t>
                      </a:r>
                      <a:r>
                        <a:rPr lang="cs-CZ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 maso</a:t>
                      </a:r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rgbClr val="BCB800"/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1/100</a:t>
                      </a: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3/100</a:t>
                      </a: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747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Masné</a:t>
                      </a:r>
                      <a:r>
                        <a:rPr lang="cs-CZ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 výrobky (zabíjačky)</a:t>
                      </a:r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36" marR="91436" marT="45769" marB="457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rgbClr val="BCB800"/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1/145</a:t>
                      </a: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5/145</a:t>
                      </a: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531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Stěry</a:t>
                      </a:r>
                      <a:r>
                        <a:rPr lang="cs-CZ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 prostředí</a:t>
                      </a:r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0/160</a:t>
                      </a: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6/160</a:t>
                      </a: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470"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30" marR="91430" marT="45773" marB="457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4" descr="http://i.idnes.cz/12/034/cl6/JB422b8c_rr.JPG">
            <a:extLst>
              <a:ext uri="{FF2B5EF4-FFF2-40B4-BE49-F238E27FC236}">
                <a16:creationId xmlns:a16="http://schemas.microsoft.com/office/drawing/2014/main" id="{ABDF9E9E-C234-7A30-E79D-E3538AB3D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9999" t="8633" r="10802" b="16345"/>
          <a:stretch/>
        </p:blipFill>
        <p:spPr bwMode="auto">
          <a:xfrm>
            <a:off x="8785225" y="5567363"/>
            <a:ext cx="1798638" cy="1168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http://media1.vesele.info/images/_tmb/media1:50f829ed93db7.jpg/Jelitov%C3%BD%20prejt%202.jpg">
            <a:extLst>
              <a:ext uri="{FF2B5EF4-FFF2-40B4-BE49-F238E27FC236}">
                <a16:creationId xmlns:a16="http://schemas.microsoft.com/office/drawing/2014/main" id="{DDC8A3D5-E3D6-05D1-4EB6-9D0B0BC7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8526" y="5703889"/>
            <a:ext cx="1374775" cy="10318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AD60E21-A21F-AA84-7534-5756EF2F2858}"/>
              </a:ext>
            </a:extLst>
          </p:cNvPr>
          <p:cNvSpPr/>
          <p:nvPr/>
        </p:nvSpPr>
        <p:spPr>
          <a:xfrm>
            <a:off x="4943476" y="1431925"/>
            <a:ext cx="2017713" cy="3455988"/>
          </a:xfrm>
          <a:prstGeom prst="rect">
            <a:avLst/>
          </a:prstGeom>
          <a:noFill/>
          <a:ln w="63500">
            <a:solidFill>
              <a:srgbClr val="BC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88B459DF-6F8D-CB81-1056-EA5A0DBC0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74826" y="188914"/>
            <a:ext cx="8893175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cs-CZ" altLang="cs-CZ" sz="3000">
                <a:solidFill>
                  <a:srgbClr val="BCB8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HEV prasata domácí, ČR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72DC96E-0720-3085-03C7-16A9F3226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5301" y="1008064"/>
            <a:ext cx="8964613" cy="4752975"/>
          </a:xfrm>
        </p:spPr>
        <p:txBody>
          <a:bodyPr>
            <a:normAutofit fontScale="92500"/>
          </a:bodyPr>
          <a:lstStyle/>
          <a:p>
            <a:pPr marL="533400" indent="-533400">
              <a:spcBef>
                <a:spcPts val="1200"/>
              </a:spcBef>
              <a:buSzPct val="150000"/>
              <a:buFont typeface="Arial" charset="0"/>
              <a:buChar char="•"/>
              <a:defRPr/>
            </a:pPr>
            <a:endParaRPr lang="cs-CZ" sz="22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355600" indent="-355600">
              <a:spcBef>
                <a:spcPts val="1200"/>
              </a:spcBef>
              <a:buSzPct val="150000"/>
              <a:buFont typeface="Arial" charset="0"/>
              <a:buChar char="•"/>
              <a:defRPr/>
            </a:pPr>
            <a:r>
              <a:rPr lang="cs-CZ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U prasat domácích zjištěn výskyt dvou hlavních fylogenetických skupin (Holandsko, Německo, Švédsko × Srbsko, Kyrgyzstán)</a:t>
            </a:r>
          </a:p>
          <a:p>
            <a:pPr marL="533400" indent="-533400">
              <a:spcBef>
                <a:spcPts val="1200"/>
              </a:spcBef>
              <a:buSzPct val="150000"/>
              <a:buFont typeface="Arial" charset="0"/>
              <a:buChar char="•"/>
              <a:defRPr/>
            </a:pPr>
            <a:endParaRPr lang="cs-CZ" sz="22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>
              <a:spcBef>
                <a:spcPts val="1200"/>
              </a:spcBef>
              <a:buSzPct val="150000"/>
              <a:defRPr/>
            </a:pPr>
            <a:r>
              <a:rPr lang="cs-CZ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Zjištěna významná podobnost specifické oblasti genomu humánního izolátu a izolátů od prasat domácích </a:t>
            </a:r>
            <a:r>
              <a:rPr lang="cs-CZ" sz="4400" b="1" dirty="0">
                <a:solidFill>
                  <a:srgbClr val="BCB8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→</a:t>
            </a:r>
            <a:r>
              <a:rPr lang="cs-CZ" sz="4400" b="1" dirty="0">
                <a:solidFill>
                  <a:srgbClr val="5C8D27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 </a:t>
            </a:r>
            <a:r>
              <a:rPr lang="cs-CZ" sz="2400" b="1" dirty="0">
                <a:solidFill>
                  <a:srgbClr val="BCB8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potvrzení </a:t>
            </a:r>
            <a:r>
              <a:rPr lang="cs-CZ" sz="2400" b="1" dirty="0" err="1">
                <a:solidFill>
                  <a:srgbClr val="BCB8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zoonotického</a:t>
            </a:r>
            <a:r>
              <a:rPr lang="cs-CZ" sz="2400" b="1" dirty="0">
                <a:solidFill>
                  <a:srgbClr val="BCB8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 přenosu HEV</a:t>
            </a:r>
            <a:endParaRPr lang="cs-CZ" sz="2400" dirty="0">
              <a:solidFill>
                <a:srgbClr val="BCB800"/>
              </a:solidFill>
              <a:latin typeface="Georgia" panose="02040502050405020303" pitchFamily="18" charset="0"/>
            </a:endParaRPr>
          </a:p>
          <a:p>
            <a:pPr>
              <a:spcBef>
                <a:spcPts val="1200"/>
              </a:spcBef>
              <a:buSzPct val="150000"/>
              <a:defRPr/>
            </a:pPr>
            <a:endParaRPr lang="cs-CZ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marL="457200" lvl="1" indent="0">
              <a:spcBef>
                <a:spcPts val="1200"/>
              </a:spcBef>
              <a:buSzPct val="50000"/>
              <a:buNone/>
              <a:defRPr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</a:p>
          <a:p>
            <a:pPr marL="914400" lvl="1" indent="-457200">
              <a:lnSpc>
                <a:spcPct val="125000"/>
              </a:lnSpc>
              <a:buFont typeface="Arial" charset="0"/>
              <a:buChar char="•"/>
              <a:defRPr/>
            </a:pP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EB08E86-9193-53DE-6D4E-A51DE2049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970"/>
          <a:stretch/>
        </p:blipFill>
        <p:spPr>
          <a:xfrm>
            <a:off x="1524000" y="4991101"/>
            <a:ext cx="9144000" cy="15398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CE14C3BD-2C83-5914-BAE1-83D1FB2FB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1826" y="981075"/>
            <a:ext cx="3209925" cy="1911350"/>
          </a:xfrm>
          <a:prstGeom prst="rect">
            <a:avLst/>
          </a:prstGeom>
          <a:noFill/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1C42527-9125-C8BA-E679-4D6787AE7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0513" y="3821114"/>
            <a:ext cx="3638550" cy="15398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3668" name="Nadpis 1">
            <a:extLst>
              <a:ext uri="{FF2B5EF4-FFF2-40B4-BE49-F238E27FC236}">
                <a16:creationId xmlns:a16="http://schemas.microsoft.com/office/drawing/2014/main" id="{D8406AE6-0513-7C51-A498-A88FAE1ADA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31950" y="195264"/>
            <a:ext cx="9144000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cs-CZ" altLang="cs-CZ" sz="3000">
                <a:solidFill>
                  <a:srgbClr val="BCB800"/>
                </a:solidFill>
                <a:latin typeface="Georgia" panose="02040502050405020303" pitchFamily="18" charset="0"/>
              </a:rPr>
              <a:t>Zvěř</a:t>
            </a:r>
            <a:endParaRPr lang="en-GB" altLang="cs-CZ" sz="3000">
              <a:solidFill>
                <a:srgbClr val="BCB8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9AA3944-3224-B6B2-1843-B0E339863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088" y="1117600"/>
            <a:ext cx="4241800" cy="46116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3670" name="TextovéPole 6">
            <a:extLst>
              <a:ext uri="{FF2B5EF4-FFF2-40B4-BE49-F238E27FC236}">
                <a16:creationId xmlns:a16="http://schemas.microsoft.com/office/drawing/2014/main" id="{A0D41FBC-ED0B-7455-8BB1-8D1EED034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8139" y="6200776"/>
            <a:ext cx="28797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1200">
                <a:solidFill>
                  <a:schemeClr val="bg1"/>
                </a:solidFill>
              </a:rPr>
              <a:t>(Foto M. Klimeš)</a:t>
            </a:r>
            <a:endParaRPr lang="en-GB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ABD4579-D802-2A3B-1D90-0485C1A7D952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673225"/>
          <a:ext cx="9109074" cy="406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601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Patogen</a:t>
                      </a:r>
                    </a:p>
                  </a:txBody>
                  <a:tcPr marL="91436" marR="91436" marT="45736" marB="4573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Doba inkubace</a:t>
                      </a:r>
                    </a:p>
                  </a:txBody>
                  <a:tcPr marL="91436" marR="91436" marT="45736" marB="4573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Symptomy</a:t>
                      </a:r>
                    </a:p>
                  </a:txBody>
                  <a:tcPr marL="91436" marR="91436" marT="45736" marB="4573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Infekční dávka</a:t>
                      </a:r>
                    </a:p>
                  </a:txBody>
                  <a:tcPr marL="91436" marR="91436" marT="45736" marB="4573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224">
                <a:tc>
                  <a:txBody>
                    <a:bodyPr/>
                    <a:lstStyle/>
                    <a:p>
                      <a:r>
                        <a:rPr lang="cs-CZ" sz="16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Norovirus</a:t>
                      </a:r>
                    </a:p>
                  </a:txBody>
                  <a:tcPr marL="91436" marR="91436" marT="45736" marB="4573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12 - 48 hodin</a:t>
                      </a:r>
                    </a:p>
                  </a:txBody>
                  <a:tcPr marL="91436" marR="91436" marT="45736" marB="4573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křeče v břiše, průjem, zvracení, horečka</a:t>
                      </a:r>
                    </a:p>
                  </a:txBody>
                  <a:tcPr marL="91436" marR="91436" marT="45736" marB="4573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10-100</a:t>
                      </a:r>
                    </a:p>
                  </a:txBody>
                  <a:tcPr marL="91436" marR="91436" marT="45736" marB="4573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601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Virus hepatitidy</a:t>
                      </a:r>
                      <a:r>
                        <a:rPr lang="cs-CZ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 A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6" marR="91436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14- 28 dní</a:t>
                      </a:r>
                    </a:p>
                  </a:txBody>
                  <a:tcPr marL="91436" marR="91436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bolest břicha, nevolnost, horečka, žloutenka, tmavá moč</a:t>
                      </a:r>
                    </a:p>
                  </a:txBody>
                  <a:tcPr marL="91436" marR="91436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10-50</a:t>
                      </a:r>
                    </a:p>
                  </a:txBody>
                  <a:tcPr marL="91436" marR="91436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601">
                <a:tc>
                  <a:txBody>
                    <a:bodyPr/>
                    <a:lstStyle/>
                    <a:p>
                      <a:r>
                        <a:rPr lang="cs-CZ" sz="16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Rotavirus</a:t>
                      </a:r>
                      <a:endParaRPr lang="cs-CZ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6" marR="91436" marT="45736" marB="457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1 – 3 dny</a:t>
                      </a:r>
                    </a:p>
                  </a:txBody>
                  <a:tcPr marL="91436" marR="91436" marT="45736" marB="457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horečka,</a:t>
                      </a:r>
                      <a:r>
                        <a:rPr lang="cs-CZ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 mnohočetné průjmy, bolesti v nadbřišku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6" marR="91436" marT="45736" marB="457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100-1000</a:t>
                      </a:r>
                    </a:p>
                  </a:txBody>
                  <a:tcPr marL="91436" marR="91436" marT="45736" marB="457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601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Virus hepatitidy E</a:t>
                      </a:r>
                    </a:p>
                  </a:txBody>
                  <a:tcPr marL="91436" marR="91436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40 - 60</a:t>
                      </a:r>
                      <a:r>
                        <a:rPr lang="cs-CZ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 dní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6" marR="91436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bolest břicha, nevolnost, horečka, žloutenka, tmavá moč</a:t>
                      </a:r>
                    </a:p>
                  </a:txBody>
                  <a:tcPr marL="91436" marR="91436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100 ?</a:t>
                      </a:r>
                    </a:p>
                  </a:txBody>
                  <a:tcPr marL="91436" marR="91436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3196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Virus klíšťově encefalitidy</a:t>
                      </a:r>
                    </a:p>
                  </a:txBody>
                  <a:tcPr marL="91436" marR="91436" marT="45736" marB="457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7 - 30 dní</a:t>
                      </a:r>
                    </a:p>
                  </a:txBody>
                  <a:tcPr marL="91436" marR="91436" marT="45736" marB="457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příznaky lehké chřipky, vysoké horečky, prudké bolesti hlavy, nevolnost, zvracení, ztuhnutí svalů na šíji, svalový třes</a:t>
                      </a:r>
                    </a:p>
                  </a:txBody>
                  <a:tcPr marL="91436" marR="91436" marT="45736" marB="457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?</a:t>
                      </a:r>
                    </a:p>
                  </a:txBody>
                  <a:tcPr marL="91436" marR="91436" marT="45736" marB="457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63" name="Text Box 3">
            <a:extLst>
              <a:ext uri="{FF2B5EF4-FFF2-40B4-BE49-F238E27FC236}">
                <a16:creationId xmlns:a16="http://schemas.microsoft.com/office/drawing/2014/main" id="{E4E78C4E-7D4D-B04E-5D6D-FD87129B3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09538"/>
            <a:ext cx="8785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3000" b="1">
                <a:solidFill>
                  <a:srgbClr val="BCB800"/>
                </a:solidFill>
                <a:latin typeface="Georgia" panose="02040502050405020303" pitchFamily="18" charset="0"/>
              </a:rPr>
              <a:t>Viry způsobující alimentární infekce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3000" b="1">
                <a:solidFill>
                  <a:srgbClr val="BCB800"/>
                </a:solidFill>
                <a:latin typeface="Georgia" panose="02040502050405020303" pitchFamily="18" charset="0"/>
              </a:rPr>
              <a:t> (EFSA 2011)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adpis 1">
            <a:extLst>
              <a:ext uri="{FF2B5EF4-FFF2-40B4-BE49-F238E27FC236}">
                <a16:creationId xmlns:a16="http://schemas.microsoft.com/office/drawing/2014/main" id="{516EE9E1-F8EA-4BEA-7D71-52BD7BEFF1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31950" y="195264"/>
            <a:ext cx="9144000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cs-CZ" altLang="cs-CZ" sz="3000">
                <a:solidFill>
                  <a:srgbClr val="BCB800"/>
                </a:solidFill>
                <a:latin typeface="Georgia" panose="02040502050405020303" pitchFamily="18" charset="0"/>
              </a:rPr>
              <a:t>Zvěř volně žijící</a:t>
            </a:r>
            <a:endParaRPr lang="en-GB" altLang="cs-CZ" sz="3000">
              <a:solidFill>
                <a:srgbClr val="BCB8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8F7B101-5ADB-AE75-A1FE-BF18D3B0DFA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268413"/>
          <a:ext cx="9144000" cy="377666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67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9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9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4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Volnost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Prase divoké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Jelen lesní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Daněk evropský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Srnec obecný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Muflon obecný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Jelen sika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16/62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2/145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0/19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0/23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4/22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0/4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0/1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1/4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8/17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0/10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0/26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0/2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0/1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2/26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0/5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1/1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5/37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0/5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0/1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0/18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Celkem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BCB800"/>
                          </a:solidFill>
                          <a:effectLst/>
                          <a:latin typeface="Georgia" panose="02040502050405020303" pitchFamily="18" charset="0"/>
                        </a:rPr>
                        <a:t>  35/190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BCB8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BCB800"/>
                          </a:solidFill>
                          <a:effectLst/>
                          <a:latin typeface="Georgia" panose="02040502050405020303" pitchFamily="18" charset="0"/>
                        </a:rPr>
                        <a:t>  2/169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BCB8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0/20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BCB800"/>
                          </a:solidFill>
                          <a:effectLst/>
                          <a:latin typeface="Georgia" panose="02040502050405020303" pitchFamily="18" charset="0"/>
                        </a:rPr>
                        <a:t>   1/30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BCB8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5C8D27"/>
                          </a:solidFill>
                          <a:effectLst/>
                          <a:latin typeface="Georgia" panose="02040502050405020303" pitchFamily="18" charset="0"/>
                        </a:rPr>
                        <a:t>     </a:t>
                      </a:r>
                      <a:r>
                        <a:rPr kumimoji="0" lang="en-GB" alt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BCB800"/>
                          </a:solidFill>
                          <a:effectLst/>
                          <a:latin typeface="Georgia" panose="02040502050405020303" pitchFamily="18" charset="0"/>
                        </a:rPr>
                        <a:t>1/2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BCB8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0/18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18,42%</a:t>
                      </a:r>
                      <a:r>
                        <a:rPr kumimoji="0" lang="en-GB" alt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kumimoji="0" lang="cs-CZ" alt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1,18%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5805" name="Obrázek 8">
            <a:extLst>
              <a:ext uri="{FF2B5EF4-FFF2-40B4-BE49-F238E27FC236}">
                <a16:creationId xmlns:a16="http://schemas.microsoft.com/office/drawing/2014/main" id="{438A1D02-C37F-D541-0EB3-BD07D77BA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29226"/>
            <a:ext cx="30670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Nadpis 1">
            <a:extLst>
              <a:ext uri="{FF2B5EF4-FFF2-40B4-BE49-F238E27FC236}">
                <a16:creationId xmlns:a16="http://schemas.microsoft.com/office/drawing/2014/main" id="{CEA6AE17-884C-1F64-DF95-1F3C610712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31950" y="195264"/>
            <a:ext cx="9144000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cs-CZ" altLang="cs-CZ" sz="3000">
                <a:solidFill>
                  <a:srgbClr val="BCB800"/>
                </a:solidFill>
                <a:latin typeface="Georgia" panose="02040502050405020303" pitchFamily="18" charset="0"/>
              </a:rPr>
              <a:t>Zvěř volně žijící – prase divoké</a:t>
            </a:r>
            <a:endParaRPr lang="en-GB" altLang="cs-CZ" sz="3000">
              <a:solidFill>
                <a:srgbClr val="BCB800"/>
              </a:solidFill>
              <a:latin typeface="Georgia" panose="02040502050405020303" pitchFamily="18" charset="0"/>
            </a:endParaRPr>
          </a:p>
        </p:txBody>
      </p:sp>
      <p:sp>
        <p:nvSpPr>
          <p:cNvPr id="117763" name="TextovéPole 6">
            <a:extLst>
              <a:ext uri="{FF2B5EF4-FFF2-40B4-BE49-F238E27FC236}">
                <a16:creationId xmlns:a16="http://schemas.microsoft.com/office/drawing/2014/main" id="{2DEE23FC-33A9-AADB-499C-0EACE39AC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8139" y="6200776"/>
            <a:ext cx="28797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1200">
                <a:solidFill>
                  <a:schemeClr val="bg1"/>
                </a:solidFill>
              </a:rPr>
              <a:t>(M.Bena)</a:t>
            </a:r>
            <a:endParaRPr lang="en-GB" altLang="en-US" sz="1200">
              <a:solidFill>
                <a:schemeClr val="bg1"/>
              </a:solidFill>
            </a:endParaRPr>
          </a:p>
        </p:txBody>
      </p:sp>
      <p:pic>
        <p:nvPicPr>
          <p:cNvPr id="117764" name="Obrázek 3">
            <a:extLst>
              <a:ext uri="{FF2B5EF4-FFF2-40B4-BE49-F238E27FC236}">
                <a16:creationId xmlns:a16="http://schemas.microsoft.com/office/drawing/2014/main" id="{1D1552D9-CA17-BAAA-B2CA-A07BB7F48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0"/>
            <a:ext cx="9144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Nadpis 1">
            <a:extLst>
              <a:ext uri="{FF2B5EF4-FFF2-40B4-BE49-F238E27FC236}">
                <a16:creationId xmlns:a16="http://schemas.microsoft.com/office/drawing/2014/main" id="{D4CEEF48-BE05-5D9F-272E-A066D5CFB9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31950" y="6350"/>
            <a:ext cx="9144000" cy="922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cs-CZ" altLang="cs-CZ" sz="3000">
                <a:solidFill>
                  <a:srgbClr val="BCB800"/>
                </a:solidFill>
                <a:latin typeface="Georgia" panose="02040502050405020303" pitchFamily="18" charset="0"/>
              </a:rPr>
              <a:t>Zvěř volně žijící – prase divoké</a:t>
            </a:r>
            <a:endParaRPr lang="en-GB" altLang="cs-CZ" sz="3000">
              <a:solidFill>
                <a:srgbClr val="BCB800"/>
              </a:solidFill>
              <a:latin typeface="Georgia" panose="02040502050405020303" pitchFamily="18" charset="0"/>
            </a:endParaRPr>
          </a:p>
        </p:txBody>
      </p:sp>
      <p:sp>
        <p:nvSpPr>
          <p:cNvPr id="119811" name="TextovéPole 6">
            <a:extLst>
              <a:ext uri="{FF2B5EF4-FFF2-40B4-BE49-F238E27FC236}">
                <a16:creationId xmlns:a16="http://schemas.microsoft.com/office/drawing/2014/main" id="{392A6657-9034-AF43-8FE3-6456CB5C8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014" y="6453188"/>
            <a:ext cx="2879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1200">
                <a:solidFill>
                  <a:schemeClr val="bg1"/>
                </a:solidFill>
              </a:rPr>
              <a:t>(M.Bena)</a:t>
            </a:r>
            <a:endParaRPr lang="en-GB" altLang="en-US" sz="1200">
              <a:solidFill>
                <a:schemeClr val="bg1"/>
              </a:solidFill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3006AF8-1CF9-2801-1759-75C19AAE3D90}"/>
              </a:ext>
            </a:extLst>
          </p:cNvPr>
          <p:cNvGraphicFramePr>
            <a:graphicFrameLocks noGrp="1"/>
          </p:cNvGraphicFramePr>
          <p:nvPr/>
        </p:nvGraphicFramePr>
        <p:xfrm>
          <a:off x="1631951" y="678696"/>
          <a:ext cx="8784531" cy="574536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7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7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2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Lo</a:t>
                      </a:r>
                      <a:r>
                        <a:rPr lang="cs-CZ" sz="1600" dirty="0"/>
                        <a:t>k</a:t>
                      </a:r>
                      <a:r>
                        <a:rPr lang="en-GB" sz="1600" dirty="0"/>
                        <a:t>alit</a:t>
                      </a:r>
                      <a:r>
                        <a:rPr lang="cs-CZ" sz="1600" dirty="0"/>
                        <a:t>a</a:t>
                      </a:r>
                      <a:endParaRPr lang="cs-CZ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Pozitivní</a:t>
                      </a:r>
                      <a:r>
                        <a:rPr lang="en-GB" sz="1600" dirty="0"/>
                        <a:t>/</a:t>
                      </a:r>
                      <a:r>
                        <a:rPr lang="cs-CZ" sz="1600" dirty="0"/>
                        <a:t>celkem</a:t>
                      </a:r>
                      <a:endParaRPr lang="cs-CZ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Žluč</a:t>
                      </a:r>
                      <a:endParaRPr lang="cs-CZ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Játra</a:t>
                      </a:r>
                      <a:endParaRPr lang="cs-CZ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Obsah střevní</a:t>
                      </a:r>
                      <a:endParaRPr lang="cs-CZ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Pozitivní</a:t>
                      </a:r>
                      <a:r>
                        <a:rPr lang="en-GB" sz="1600" dirty="0"/>
                        <a:t>/</a:t>
                      </a:r>
                      <a:r>
                        <a:rPr lang="cs-CZ" sz="1600" dirty="0"/>
                        <a:t>celkem</a:t>
                      </a:r>
                      <a:endParaRPr lang="cs-CZ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/>
                        <a:t>1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1/20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/>
                        <a:t>1/18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/>
                        <a:t>0/20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/>
                        <a:t>0/20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0/17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0/12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0/17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0/17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4/21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3/21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/>
                        <a:t>1/21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4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/>
                        <a:t>0/5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0/5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0/5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0/5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5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0/2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0/2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0/2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0/2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6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5/21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/>
                        <a:t>5/19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3/21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7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3/18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8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/>
                        <a:t>2/2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2/2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1/2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0/2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9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1/22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0/20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1/22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0/22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10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6/15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3/14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6/15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3/15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11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3/14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1/13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2/14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1/14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12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2/20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2/20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/>
                        <a:t>2/20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2/20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13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4/20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3/19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3/19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14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2/20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2/20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0/20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2/20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15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3/22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2/22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3/22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2/22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16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/>
                        <a:t>4/20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1/20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4/20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/>
                        <a:t>1/20</a:t>
                      </a:r>
                      <a:endParaRPr lang="cs-CZ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  <a:r>
                        <a:rPr lang="cs-CZ" sz="1600" b="1" baseline="0" dirty="0">
                          <a:latin typeface="+mn-lt"/>
                          <a:ea typeface="+mn-ea"/>
                          <a:cs typeface="+mn-cs"/>
                        </a:rPr>
                        <a:t> (13/16)</a:t>
                      </a:r>
                      <a:endParaRPr lang="cs-CZ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/>
                        <a:t>40/261</a:t>
                      </a:r>
                      <a:endParaRPr lang="cs-CZ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/>
                        <a:t>28/244</a:t>
                      </a:r>
                      <a:endParaRPr lang="cs-CZ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/>
                        <a:t>31/259</a:t>
                      </a:r>
                      <a:endParaRPr lang="cs-CZ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/>
                        <a:t>21/261</a:t>
                      </a:r>
                      <a:endParaRPr lang="cs-CZ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0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/>
                        <a:t>% </a:t>
                      </a:r>
                      <a:r>
                        <a:rPr lang="cs-CZ" sz="1600" b="1" dirty="0"/>
                        <a:t>pozitivních</a:t>
                      </a:r>
                      <a:endParaRPr lang="cs-CZ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/>
                        <a:t>15.3%</a:t>
                      </a:r>
                      <a:endParaRPr lang="cs-CZ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/>
                        <a:t>11.5%</a:t>
                      </a:r>
                      <a:endParaRPr lang="cs-CZ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/>
                        <a:t>12.0%</a:t>
                      </a:r>
                      <a:endParaRPr lang="cs-CZ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/>
                        <a:t>8.1%</a:t>
                      </a:r>
                      <a:endParaRPr lang="cs-CZ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3" marR="22963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Nadpis 1">
            <a:extLst>
              <a:ext uri="{FF2B5EF4-FFF2-40B4-BE49-F238E27FC236}">
                <a16:creationId xmlns:a16="http://schemas.microsoft.com/office/drawing/2014/main" id="{0CCFDABD-92EC-09E5-F35D-A53179748A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31950" y="195264"/>
            <a:ext cx="9144000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cs-CZ" altLang="cs-CZ" sz="3200">
                <a:solidFill>
                  <a:srgbClr val="5C8D27"/>
                </a:solidFill>
                <a:latin typeface="Georgia" panose="02040502050405020303" pitchFamily="18" charset="0"/>
              </a:rPr>
              <a:t>Zvěř obory</a:t>
            </a:r>
            <a:endParaRPr lang="en-GB" altLang="cs-CZ" sz="3200">
              <a:solidFill>
                <a:srgbClr val="5C8D27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C31B1872-6DF2-B701-7321-F89364F2F0DC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341438"/>
          <a:ext cx="9144000" cy="310197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67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9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9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39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Obora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Prase divoké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Jelen lesní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Daněk evropský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Srnec obecný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Muflon obecný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Jelen sika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4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4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14/63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0/36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2/15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4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B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39/91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4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2/22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4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8/106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Celkem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5C8D27"/>
                          </a:solidFill>
                          <a:effectLst/>
                          <a:latin typeface="Georgia" panose="02040502050405020303" pitchFamily="18" charset="0"/>
                        </a:rPr>
                        <a:t>  61/260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5C8D27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0/36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5C8D27"/>
                          </a:solidFill>
                          <a:effectLst/>
                          <a:latin typeface="Georgia" panose="02040502050405020303" pitchFamily="18" charset="0"/>
                        </a:rPr>
                        <a:t>      4/37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5C8D27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0/0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23,46%</a:t>
                      </a: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C8D27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Nadpis 1">
            <a:extLst>
              <a:ext uri="{FF2B5EF4-FFF2-40B4-BE49-F238E27FC236}">
                <a16:creationId xmlns:a16="http://schemas.microsoft.com/office/drawing/2014/main" id="{ECD33202-879A-467E-84DA-08AFF3950E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89125" y="246064"/>
            <a:ext cx="9144000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cs-CZ" altLang="cs-CZ" sz="3000">
                <a:solidFill>
                  <a:srgbClr val="BCB800"/>
                </a:solidFill>
                <a:latin typeface="Georgia" panose="02040502050405020303" pitchFamily="18" charset="0"/>
              </a:rPr>
              <a:t>Zvěř volně žijící x obory</a:t>
            </a:r>
            <a:endParaRPr lang="en-GB" altLang="cs-CZ" sz="3000">
              <a:solidFill>
                <a:srgbClr val="BCB800"/>
              </a:solidFill>
              <a:latin typeface="Georgia" panose="02040502050405020303" pitchFamily="18" charset="0"/>
            </a:endParaRPr>
          </a:p>
        </p:txBody>
      </p:sp>
      <p:grpSp>
        <p:nvGrpSpPr>
          <p:cNvPr id="123907" name="Skupina 6">
            <a:extLst>
              <a:ext uri="{FF2B5EF4-FFF2-40B4-BE49-F238E27FC236}">
                <a16:creationId xmlns:a16="http://schemas.microsoft.com/office/drawing/2014/main" id="{177A7C07-EE44-493A-7989-D6C3145198D1}"/>
              </a:ext>
            </a:extLst>
          </p:cNvPr>
          <p:cNvGrpSpPr>
            <a:grpSpLocks/>
          </p:cNvGrpSpPr>
          <p:nvPr/>
        </p:nvGrpSpPr>
        <p:grpSpPr bwMode="auto">
          <a:xfrm>
            <a:off x="1919289" y="1049339"/>
            <a:ext cx="3240087" cy="5692775"/>
            <a:chOff x="120560" y="886408"/>
            <a:chExt cx="3383932" cy="5944726"/>
          </a:xfrm>
        </p:grpSpPr>
        <p:grpSp>
          <p:nvGrpSpPr>
            <p:cNvPr id="123911" name="Skupina 2">
              <a:extLst>
                <a:ext uri="{FF2B5EF4-FFF2-40B4-BE49-F238E27FC236}">
                  <a16:creationId xmlns:a16="http://schemas.microsoft.com/office/drawing/2014/main" id="{5C6FF681-1C7B-2293-B2FE-74B3945F8D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560" y="1285928"/>
              <a:ext cx="3383932" cy="5545206"/>
              <a:chOff x="107948" y="908173"/>
              <a:chExt cx="3168354" cy="5139695"/>
            </a:xfrm>
          </p:grpSpPr>
          <p:pic>
            <p:nvPicPr>
              <p:cNvPr id="47107" name="Obrázek 2">
                <a:extLst>
                  <a:ext uri="{FF2B5EF4-FFF2-40B4-BE49-F238E27FC236}">
                    <a16:creationId xmlns:a16="http://schemas.microsoft.com/office/drawing/2014/main" id="{7C8DD0C0-A8BC-50E0-F316-3E1A814AA1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7948" y="908173"/>
                <a:ext cx="3168354" cy="5139695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1A749622-B672-2006-35CA-904AF877AA77}"/>
                  </a:ext>
                </a:extLst>
              </p:cNvPr>
              <p:cNvSpPr txBox="1"/>
              <p:nvPr/>
            </p:nvSpPr>
            <p:spPr>
              <a:xfrm>
                <a:off x="1546980" y="2851884"/>
                <a:ext cx="1151847" cy="8043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b="1" dirty="0">
                    <a:solidFill>
                      <a:srgbClr val="BCB800"/>
                    </a:solidFill>
                    <a:latin typeface="Georgia" panose="02040502050405020303" pitchFamily="18" charset="0"/>
                  </a:rPr>
                  <a:t>volnost</a:t>
                </a:r>
              </a:p>
            </p:txBody>
          </p:sp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DBDCB30F-1796-0688-6FB7-632AF1C15CAC}"/>
                  </a:ext>
                </a:extLst>
              </p:cNvPr>
              <p:cNvSpPr txBox="1"/>
              <p:nvPr/>
            </p:nvSpPr>
            <p:spPr>
              <a:xfrm>
                <a:off x="1546980" y="4365367"/>
                <a:ext cx="1151847" cy="4468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b="1" dirty="0">
                    <a:solidFill>
                      <a:srgbClr val="BCB800"/>
                    </a:solidFill>
                    <a:latin typeface="Georgia" panose="02040502050405020303" pitchFamily="18" charset="0"/>
                  </a:rPr>
                  <a:t>obory</a:t>
                </a:r>
              </a:p>
            </p:txBody>
          </p:sp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49C01AB-3D4B-9808-B0DE-D1DD7E83447C}"/>
                  </a:ext>
                </a:extLst>
              </p:cNvPr>
              <p:cNvSpPr txBox="1"/>
              <p:nvPr/>
            </p:nvSpPr>
            <p:spPr>
              <a:xfrm>
                <a:off x="1546980" y="1318427"/>
                <a:ext cx="1151847" cy="8043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b="1" dirty="0">
                    <a:solidFill>
                      <a:srgbClr val="BCB800"/>
                    </a:solidFill>
                    <a:latin typeface="Georgia" panose="02040502050405020303" pitchFamily="18" charset="0"/>
                  </a:rPr>
                  <a:t>celkem</a:t>
                </a:r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3591B2A8-D060-5133-7BEA-12D4880F4514}"/>
                </a:ext>
              </a:extLst>
            </p:cNvPr>
            <p:cNvSpPr txBox="1"/>
            <p:nvPr/>
          </p:nvSpPr>
          <p:spPr>
            <a:xfrm>
              <a:off x="120560" y="886408"/>
              <a:ext cx="3383932" cy="417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000" b="1" dirty="0">
                  <a:solidFill>
                    <a:srgbClr val="BCB800"/>
                  </a:solidFill>
                  <a:latin typeface="Georgia" panose="02040502050405020303" pitchFamily="18" charset="0"/>
                </a:rPr>
                <a:t>Věkové kategorie</a:t>
              </a:r>
            </a:p>
          </p:txBody>
        </p:sp>
      </p:grpSp>
      <p:pic>
        <p:nvPicPr>
          <p:cNvPr id="123908" name="Obrázek 2">
            <a:extLst>
              <a:ext uri="{FF2B5EF4-FFF2-40B4-BE49-F238E27FC236}">
                <a16:creationId xmlns:a16="http://schemas.microsoft.com/office/drawing/2014/main" id="{6BB78FB0-999B-FF64-8447-B94015BB2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049338"/>
            <a:ext cx="527685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TextovéPole 6">
            <a:extLst>
              <a:ext uri="{FF2B5EF4-FFF2-40B4-BE49-F238E27FC236}">
                <a16:creationId xmlns:a16="http://schemas.microsoft.com/office/drawing/2014/main" id="{86F93F64-7611-C7E3-E482-BB786D943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151" y="6237288"/>
            <a:ext cx="2879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1200">
                <a:solidFill>
                  <a:schemeClr val="bg1"/>
                </a:solidFill>
              </a:rPr>
              <a:t>(Foto M. Bena, J. Drimaj, I. Slaná)</a:t>
            </a:r>
            <a:endParaRPr lang="en-GB" altLang="en-US" sz="1200">
              <a:solidFill>
                <a:schemeClr val="bg1"/>
              </a:solidFill>
            </a:endParaRPr>
          </a:p>
        </p:txBody>
      </p:sp>
      <p:pic>
        <p:nvPicPr>
          <p:cNvPr id="123910" name="Obrázek 2">
            <a:extLst>
              <a:ext uri="{FF2B5EF4-FFF2-40B4-BE49-F238E27FC236}">
                <a16:creationId xmlns:a16="http://schemas.microsoft.com/office/drawing/2014/main" id="{B7BFCCBD-D8D0-8675-F5B6-0010FDC8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772026"/>
            <a:ext cx="2944812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sah 2">
            <a:extLst>
              <a:ext uri="{FF2B5EF4-FFF2-40B4-BE49-F238E27FC236}">
                <a16:creationId xmlns:a16="http://schemas.microsoft.com/office/drawing/2014/main" id="{95FE3C5B-DA79-7CA0-4586-00DB409086E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74826" y="1222376"/>
            <a:ext cx="8893175" cy="5662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SzPct val="150000"/>
              <a:buFont typeface="Arial" charset="0"/>
              <a:buChar char="•"/>
              <a:defRPr/>
            </a:pPr>
            <a:r>
              <a:rPr lang="cs-CZ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charset="0"/>
              </a:rPr>
              <a:t>Prase divoké</a:t>
            </a:r>
          </a:p>
          <a:p>
            <a:pPr lvl="1">
              <a:lnSpc>
                <a:spcPct val="150000"/>
              </a:lnSpc>
              <a:buSzPct val="50000"/>
              <a:buFont typeface="Wingdings" pitchFamily="2" charset="2"/>
              <a:buChar char="Ø"/>
              <a:defRPr/>
            </a:pPr>
            <a:r>
              <a:rPr lang="cs-CZ" altLang="en-US" dirty="0">
                <a:solidFill>
                  <a:srgbClr val="BCB800"/>
                </a:solidFill>
                <a:latin typeface="Georgia" pitchFamily="18" charset="0"/>
                <a:cs typeface="Arial" charset="0"/>
              </a:rPr>
              <a:t>Německo 68,2 %, lokality až 100 % (</a:t>
            </a:r>
            <a:r>
              <a:rPr lang="cs-CZ" altLang="en-US" dirty="0" err="1">
                <a:solidFill>
                  <a:srgbClr val="BCB800"/>
                </a:solidFill>
                <a:latin typeface="Georgia" pitchFamily="18" charset="0"/>
                <a:cs typeface="Arial" charset="0"/>
              </a:rPr>
              <a:t>Adlhoch</a:t>
            </a:r>
            <a:r>
              <a:rPr lang="cs-CZ" altLang="en-US" dirty="0">
                <a:solidFill>
                  <a:srgbClr val="BCB800"/>
                </a:solidFill>
                <a:latin typeface="Georgia" pitchFamily="18" charset="0"/>
                <a:cs typeface="Arial" charset="0"/>
              </a:rPr>
              <a:t> et al., 2009)</a:t>
            </a:r>
          </a:p>
          <a:p>
            <a:pPr lvl="1">
              <a:lnSpc>
                <a:spcPct val="150000"/>
              </a:lnSpc>
              <a:buSzPct val="50000"/>
              <a:buFont typeface="Wingdings" pitchFamily="2" charset="2"/>
              <a:buChar char="Ø"/>
              <a:defRPr/>
            </a:pPr>
            <a:r>
              <a:rPr lang="cs-CZ" altLang="en-US" dirty="0">
                <a:solidFill>
                  <a:srgbClr val="BCB800"/>
                </a:solidFill>
                <a:latin typeface="Georgia" pitchFamily="18" charset="0"/>
                <a:cs typeface="Arial" charset="0"/>
              </a:rPr>
              <a:t>Itálie 25,0 % (Martelli et al., 2008)</a:t>
            </a:r>
          </a:p>
          <a:p>
            <a:pPr lvl="1">
              <a:lnSpc>
                <a:spcPct val="150000"/>
              </a:lnSpc>
              <a:buSzPct val="50000"/>
              <a:buFont typeface="Wingdings" pitchFamily="2" charset="2"/>
              <a:buChar char="Ø"/>
              <a:defRPr/>
            </a:pPr>
            <a:r>
              <a:rPr lang="cs-CZ" altLang="en-US" dirty="0">
                <a:solidFill>
                  <a:srgbClr val="BCB800"/>
                </a:solidFill>
                <a:latin typeface="Georgia" pitchFamily="18" charset="0"/>
                <a:cs typeface="Arial" charset="0"/>
              </a:rPr>
              <a:t>Španělsko 19,6 % (de Deus et al., 2008)</a:t>
            </a:r>
          </a:p>
          <a:p>
            <a:pPr lvl="1">
              <a:lnSpc>
                <a:spcPct val="150000"/>
              </a:lnSpc>
              <a:buSzPct val="50000"/>
              <a:buFont typeface="Wingdings" pitchFamily="2" charset="2"/>
              <a:buChar char="Ø"/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charset="0"/>
              </a:rPr>
              <a:t>Maďarsko 12,2 % (</a:t>
            </a:r>
            <a:r>
              <a:rPr lang="cs-CZ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charset="0"/>
              </a:rPr>
              <a:t>Forgach</a:t>
            </a: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charset="0"/>
              </a:rPr>
              <a:t> et al., 2010) </a:t>
            </a:r>
          </a:p>
          <a:p>
            <a:pPr lvl="1">
              <a:lnSpc>
                <a:spcPct val="150000"/>
              </a:lnSpc>
              <a:buSzPct val="50000"/>
              <a:buFont typeface="Wingdings" pitchFamily="2" charset="2"/>
              <a:buChar char="Ø"/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charset="0"/>
              </a:rPr>
              <a:t>Holandsko 8,0 % (Rutjes et al., 2010)</a:t>
            </a:r>
          </a:p>
          <a:p>
            <a:pPr>
              <a:lnSpc>
                <a:spcPct val="150000"/>
              </a:lnSpc>
              <a:buSzPct val="150000"/>
              <a:buFont typeface="Arial" charset="0"/>
              <a:buChar char="•"/>
              <a:defRPr/>
            </a:pP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charset="0"/>
              </a:rPr>
              <a:t>Jelenovití – Maďarsko, Holandsko</a:t>
            </a:r>
          </a:p>
        </p:txBody>
      </p:sp>
      <p:sp>
        <p:nvSpPr>
          <p:cNvPr id="125955" name="Nadpis 1">
            <a:extLst>
              <a:ext uri="{FF2B5EF4-FFF2-40B4-BE49-F238E27FC236}">
                <a16:creationId xmlns:a16="http://schemas.microsoft.com/office/drawing/2014/main" id="{2E7786E8-54E7-BBCF-9CC3-98E22EC9FAA1}"/>
              </a:ext>
            </a:extLst>
          </p:cNvPr>
          <p:cNvSpPr txBox="1">
            <a:spLocks/>
          </p:cNvSpPr>
          <p:nvPr/>
        </p:nvSpPr>
        <p:spPr bwMode="auto">
          <a:xfrm>
            <a:off x="1774826" y="412750"/>
            <a:ext cx="46593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000" b="1">
                <a:solidFill>
                  <a:srgbClr val="BCB800"/>
                </a:solidFill>
                <a:latin typeface="Georgia" panose="02040502050405020303" pitchFamily="18" charset="0"/>
              </a:rPr>
              <a:t>Zvěř – volnost, Evropa</a:t>
            </a:r>
          </a:p>
        </p:txBody>
      </p:sp>
      <p:pic>
        <p:nvPicPr>
          <p:cNvPr id="25604" name="Picture 7">
            <a:extLst>
              <a:ext uri="{FF2B5EF4-FFF2-40B4-BE49-F238E27FC236}">
                <a16:creationId xmlns:a16="http://schemas.microsoft.com/office/drawing/2014/main" id="{79C1CCA0-1C48-092C-0E31-69806A319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37" t="3118"/>
          <a:stretch>
            <a:fillRect/>
          </a:stretch>
        </p:blipFill>
        <p:spPr bwMode="auto">
          <a:xfrm>
            <a:off x="8167689" y="4786313"/>
            <a:ext cx="1908175" cy="1854200"/>
          </a:xfrm>
          <a:prstGeom prst="rect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01180D4D-3AB1-C083-57AF-417170C9E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74826" y="188914"/>
            <a:ext cx="8893175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cs-CZ" altLang="cs-CZ" sz="3000">
                <a:solidFill>
                  <a:srgbClr val="BCB8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HEV prasata divoká, ČR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A2CB749-C530-9546-58CC-A3A24931C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5301" y="1008064"/>
            <a:ext cx="8964613" cy="4752975"/>
          </a:xfrm>
        </p:spPr>
        <p:txBody>
          <a:bodyPr>
            <a:noAutofit/>
          </a:bodyPr>
          <a:lstStyle/>
          <a:p>
            <a:pPr marL="533400" indent="-533400">
              <a:spcBef>
                <a:spcPts val="1200"/>
              </a:spcBef>
              <a:buSzPct val="150000"/>
              <a:buFont typeface="Arial" charset="0"/>
              <a:buChar char="•"/>
              <a:defRPr/>
            </a:pPr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355600" indent="-355600">
              <a:spcBef>
                <a:spcPts val="1200"/>
              </a:spcBef>
              <a:buSzPct val="150000"/>
              <a:buFont typeface="Arial" charset="0"/>
              <a:buChar char="•"/>
              <a:defRPr/>
            </a:pPr>
            <a:r>
              <a:rPr lang="cs-CZ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U prasat divokých zjištěn větší genetická variabilita (sousední státy)</a:t>
            </a:r>
          </a:p>
          <a:p>
            <a:pPr marL="355600" indent="-355600">
              <a:spcBef>
                <a:spcPts val="1200"/>
              </a:spcBef>
              <a:buSzPct val="150000"/>
              <a:buFont typeface="Arial" charset="0"/>
              <a:buChar char="•"/>
              <a:defRPr/>
            </a:pPr>
            <a:endParaRPr lang="cs-CZ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marL="355600" indent="-355600">
              <a:spcBef>
                <a:spcPts val="1200"/>
              </a:spcBef>
              <a:buSzPct val="150000"/>
              <a:buFont typeface="Arial" charset="0"/>
              <a:buChar char="•"/>
              <a:defRPr/>
            </a:pPr>
            <a:r>
              <a:rPr lang="cs-CZ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Zjištěna významná podobnost specifické oblasti genomu izolátů od prasat divokých a domácích</a:t>
            </a:r>
          </a:p>
          <a:p>
            <a:pPr marL="533400" indent="-533400">
              <a:spcBef>
                <a:spcPts val="1200"/>
              </a:spcBef>
              <a:buSzPct val="150000"/>
              <a:buFont typeface="Arial" charset="0"/>
              <a:buChar char="•"/>
              <a:defRPr/>
            </a:pPr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>
              <a:spcBef>
                <a:spcPts val="1200"/>
              </a:spcBef>
              <a:buSzPct val="150000"/>
              <a:defRPr/>
            </a:pPr>
            <a:r>
              <a:rPr lang="cs-CZ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Zjištěna významná podobnost specifické oblasti genomu humánního izolátu a izolátů od prasat divokých </a:t>
            </a:r>
            <a:r>
              <a:rPr lang="cs-CZ" sz="1600" b="1" dirty="0">
                <a:solidFill>
                  <a:srgbClr val="BCB8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→</a:t>
            </a:r>
            <a:r>
              <a:rPr lang="cs-CZ" sz="1600" b="1" dirty="0">
                <a:solidFill>
                  <a:srgbClr val="5C8D27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 </a:t>
            </a:r>
            <a:r>
              <a:rPr lang="cs-CZ" sz="1600" b="1" dirty="0">
                <a:solidFill>
                  <a:srgbClr val="BCB8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potvrzení </a:t>
            </a:r>
            <a:r>
              <a:rPr lang="cs-CZ" sz="1600" b="1" dirty="0" err="1">
                <a:solidFill>
                  <a:srgbClr val="BCB8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zoonotického</a:t>
            </a:r>
            <a:r>
              <a:rPr lang="cs-CZ" sz="1600" b="1" dirty="0">
                <a:solidFill>
                  <a:srgbClr val="BCB8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 přenosu HEV</a:t>
            </a:r>
            <a:endParaRPr lang="cs-CZ" sz="1600" dirty="0">
              <a:solidFill>
                <a:srgbClr val="BCB800"/>
              </a:solidFill>
              <a:latin typeface="Georgia" panose="02040502050405020303" pitchFamily="18" charset="0"/>
            </a:endParaRPr>
          </a:p>
          <a:p>
            <a:pPr>
              <a:spcBef>
                <a:spcPts val="1200"/>
              </a:spcBef>
              <a:buSzPct val="150000"/>
              <a:defRPr/>
            </a:pPr>
            <a:endParaRPr lang="cs-CZ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marL="457200" lvl="1" indent="0">
              <a:spcBef>
                <a:spcPts val="1200"/>
              </a:spcBef>
              <a:buSzPct val="50000"/>
              <a:buNone/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</a:p>
          <a:p>
            <a:pPr marL="914400" lvl="1" indent="-457200">
              <a:lnSpc>
                <a:spcPct val="125000"/>
              </a:lnSpc>
              <a:buFont typeface="Arial" charset="0"/>
              <a:buChar char="•"/>
              <a:defRPr/>
            </a:pP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E2C291B5-B2DE-468A-35F0-30DBD88AE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74826" y="188914"/>
            <a:ext cx="8893175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cs-CZ" altLang="cs-CZ" sz="2800">
                <a:solidFill>
                  <a:srgbClr val="BCB8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HEV – Evropský úřad pro bezpečnost potravin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7117155-089B-B330-E647-841FDC1A2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4663" y="649289"/>
            <a:ext cx="8672512" cy="4752975"/>
          </a:xfrm>
        </p:spPr>
        <p:txBody>
          <a:bodyPr>
            <a:noAutofit/>
          </a:bodyPr>
          <a:lstStyle/>
          <a:p>
            <a:pPr marL="533400" indent="-533400">
              <a:spcBef>
                <a:spcPts val="1200"/>
              </a:spcBef>
              <a:buSzPct val="150000"/>
              <a:buFont typeface="Arial" charset="0"/>
              <a:buChar char="•"/>
              <a:defRPr/>
            </a:pPr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>
              <a:spcBef>
                <a:spcPts val="1200"/>
              </a:spcBef>
              <a:buSzPct val="150000"/>
              <a:defRPr/>
            </a:pPr>
            <a:r>
              <a:rPr lang="cs-CZ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</a:t>
            </a:r>
            <a:r>
              <a:rPr lang="en-US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ědecké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stanovisko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cs-CZ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související s rizikem spojeným s virem hepatitidy E (HEV) a jeho přenosem potravinami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(EFSA-Q-2016-00315)</a:t>
            </a:r>
            <a:endParaRPr lang="cs-CZ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lvl="1">
              <a:spcBef>
                <a:spcPts val="1200"/>
              </a:spcBef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Kriticky zhodnotit stávají metody průkazu HEV se zaměřením na sledování viru ve vzorcích od zvířat a vzorcích potravin</a:t>
            </a:r>
          </a:p>
          <a:p>
            <a:pPr lvl="1">
              <a:spcBef>
                <a:spcPts val="1200"/>
              </a:spcBef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Sumarizovat data o výskytu HEV u lidí a různých zvířecích druhů (rezervoárů × nahodilých hostitelů)</a:t>
            </a:r>
          </a:p>
          <a:p>
            <a:pPr lvl="1">
              <a:spcBef>
                <a:spcPts val="1200"/>
              </a:spcBef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Zjistit aktuální data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o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geografickém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cs-CZ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rozšíření HEV (genotypy, </a:t>
            </a:r>
            <a:r>
              <a:rPr lang="cs-CZ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subgenotypy</a:t>
            </a:r>
            <a:r>
              <a:rPr lang="cs-CZ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)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,</a:t>
            </a:r>
            <a:r>
              <a:rPr lang="cs-CZ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výskytu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a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perzistenc</a:t>
            </a:r>
            <a:r>
              <a:rPr lang="cs-CZ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i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cs-CZ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HEV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potravinách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a </a:t>
            </a:r>
            <a:r>
              <a:rPr lang="cs-CZ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návycích spotřebitelů/konzumentů</a:t>
            </a:r>
          </a:p>
          <a:p>
            <a:pPr lvl="1">
              <a:spcBef>
                <a:spcPts val="1200"/>
              </a:spcBef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Navrhnout možná kontrolní opatření v rámci potravinových řetězců a vyhodnotit dekontaminační procesy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>
              <a:spcBef>
                <a:spcPts val="1200"/>
              </a:spcBef>
              <a:buSzPct val="150000"/>
              <a:defRPr/>
            </a:pPr>
            <a:r>
              <a:rPr lang="cs-CZ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červen 2017</a:t>
            </a:r>
          </a:p>
          <a:p>
            <a:pPr marL="457200" lvl="1" indent="0">
              <a:spcBef>
                <a:spcPts val="1200"/>
              </a:spcBef>
              <a:buSzPct val="50000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</a:p>
          <a:p>
            <a:pPr marL="914400" lvl="1" indent="-457200">
              <a:lnSpc>
                <a:spcPct val="125000"/>
              </a:lnSpc>
              <a:buFont typeface="Arial" charset="0"/>
              <a:buChar char="•"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7B2A69-394C-E852-D34C-BF3FB3213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26" y="1341439"/>
            <a:ext cx="8677275" cy="48847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70C5FA8D-5C5F-5A51-5869-050603EF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179388"/>
            <a:ext cx="9037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3000" b="1">
                <a:solidFill>
                  <a:srgbClr val="BCB800"/>
                </a:solidFill>
                <a:latin typeface="Georgia" panose="02040502050405020303" pitchFamily="18" charset="0"/>
              </a:rPr>
              <a:t>Patogeny v souvislosti s onemocněním z potraviny (EFSA, report za rok 2014)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B77FFDF-09D6-BE07-28E9-FB92FAA14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264" y="1341439"/>
            <a:ext cx="8929687" cy="50307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>
            <a:extLst>
              <a:ext uri="{FF2B5EF4-FFF2-40B4-BE49-F238E27FC236}">
                <a16:creationId xmlns:a16="http://schemas.microsoft.com/office/drawing/2014/main" id="{C5867A2B-A8F2-8B94-6766-DB1155372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15889"/>
            <a:ext cx="68992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3000" b="1">
                <a:solidFill>
                  <a:srgbClr val="BCB800"/>
                </a:solidFill>
                <a:latin typeface="Georgia" panose="02040502050405020303" pitchFamily="18" charset="0"/>
              </a:rPr>
              <a:t>Viry – epidemie (potraviny)</a:t>
            </a:r>
          </a:p>
        </p:txBody>
      </p:sp>
      <p:sp>
        <p:nvSpPr>
          <p:cNvPr id="7" name="Obdélník 2">
            <a:extLst>
              <a:ext uri="{FF2B5EF4-FFF2-40B4-BE49-F238E27FC236}">
                <a16:creationId xmlns:a16="http://schemas.microsoft.com/office/drawing/2014/main" id="{79D14A3E-61BB-C209-59D7-6658D4DF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908050"/>
            <a:ext cx="8785225" cy="563245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marL="342900" indent="-342900">
              <a:spcBef>
                <a:spcPts val="800"/>
              </a:spcBef>
              <a:buSzPct val="150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BCB800"/>
                </a:solidFill>
                <a:latin typeface="Georgia" panose="02040502050405020303" pitchFamily="18" charset="0"/>
              </a:rPr>
              <a:t>2013 – 2014 </a:t>
            </a:r>
            <a:r>
              <a:rPr lang="cs-CZ" sz="2000" dirty="0">
                <a:solidFill>
                  <a:srgbClr val="BCB800"/>
                </a:solidFill>
                <a:latin typeface="Georgia" panose="02040502050405020303" pitchFamily="18" charset="0"/>
                <a:cs typeface="Arial" charset="0"/>
              </a:rPr>
              <a:t>Německo, Holandsko, Švédsko a Polsko, mražené bobulovité ovoce z Itálie, HAV</a:t>
            </a:r>
          </a:p>
          <a:p>
            <a:pPr marL="342900" indent="-342900">
              <a:spcBef>
                <a:spcPts val="800"/>
              </a:spcBef>
              <a:buSzPct val="150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2013 – Holandsko, mražené maliny z Polska, NoV</a:t>
            </a:r>
          </a:p>
          <a:p>
            <a:pPr marL="342900" indent="-342900">
              <a:spcBef>
                <a:spcPts val="800"/>
              </a:spcBef>
              <a:buSzPct val="150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BCB800"/>
                </a:solidFill>
                <a:latin typeface="Georgia" panose="02040502050405020303" pitchFamily="18" charset="0"/>
              </a:rPr>
              <a:t>2012 – 2013 – Skandinávie, </a:t>
            </a:r>
            <a:r>
              <a:rPr lang="cs-CZ" sz="2000" dirty="0">
                <a:solidFill>
                  <a:srgbClr val="BCB800"/>
                </a:solidFill>
                <a:latin typeface="Georgia" panose="02040502050405020303" pitchFamily="18" charset="0"/>
                <a:cs typeface="Arial" charset="0"/>
              </a:rPr>
              <a:t>mražené bobulovité ovoce , HAV</a:t>
            </a:r>
            <a:endParaRPr lang="cs-CZ" sz="2000" dirty="0">
              <a:solidFill>
                <a:srgbClr val="BCB800"/>
              </a:solidFill>
              <a:latin typeface="Georgia" panose="02040502050405020303" pitchFamily="18" charset="0"/>
            </a:endParaRPr>
          </a:p>
          <a:p>
            <a:pPr marL="342900" indent="-342900">
              <a:spcBef>
                <a:spcPts val="800"/>
              </a:spcBef>
              <a:buSzPct val="150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2012 – Irsko, ústřice z Holandska, NoV</a:t>
            </a:r>
          </a:p>
          <a:p>
            <a:pPr marL="342900" indent="-342900">
              <a:spcBef>
                <a:spcPts val="800"/>
              </a:spcBef>
              <a:buSzPct val="150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2010 – Irsko, ústřice, NoV</a:t>
            </a:r>
          </a:p>
          <a:p>
            <a:pPr marL="342900" indent="-342900">
              <a:spcBef>
                <a:spcPts val="800"/>
              </a:spcBef>
              <a:buSzPct val="150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2009 – Dánsko, mražené maliny ze Srbska a Belgie, NoV</a:t>
            </a:r>
          </a:p>
          <a:p>
            <a:pPr marL="342900" indent="-342900">
              <a:spcBef>
                <a:spcPts val="800"/>
              </a:spcBef>
              <a:buSzPct val="150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2009 – Finsko, mražené maliny z Polska, NoV (&gt;100 )</a:t>
            </a:r>
          </a:p>
          <a:p>
            <a:pPr marL="342900" indent="-342900">
              <a:spcBef>
                <a:spcPts val="800"/>
              </a:spcBef>
              <a:buSzPct val="150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2006 – Holandsko, mražené maliny z Chile, NoV (45)</a:t>
            </a:r>
          </a:p>
          <a:p>
            <a:pPr marL="342900" indent="-342900">
              <a:spcBef>
                <a:spcPts val="800"/>
              </a:spcBef>
              <a:buSzPct val="150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2005 – Dánsko, mražené maliny z Polska, NoV (&gt;350 )</a:t>
            </a:r>
          </a:p>
          <a:p>
            <a:pPr marL="342900" indent="-342900">
              <a:spcBef>
                <a:spcPts val="800"/>
              </a:spcBef>
              <a:buSzPct val="150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BCB800"/>
                </a:solidFill>
                <a:latin typeface="Georgia" panose="02040502050405020303" pitchFamily="18" charset="0"/>
              </a:rPr>
              <a:t>2005 – Rusko, pivo (voda užitá při přípravě), </a:t>
            </a:r>
            <a:r>
              <a:rPr lang="cs-CZ" sz="2000" dirty="0">
                <a:solidFill>
                  <a:srgbClr val="BCB800"/>
                </a:solidFill>
                <a:latin typeface="Georgia" panose="02040502050405020303" pitchFamily="18" charset="0"/>
                <a:cs typeface="Arial" charset="0"/>
              </a:rPr>
              <a:t>HAV (</a:t>
            </a:r>
            <a:r>
              <a:rPr lang="cs-CZ" sz="2000" dirty="0">
                <a:solidFill>
                  <a:srgbClr val="BCB800"/>
                </a:solidFill>
                <a:latin typeface="Georgia" panose="02040502050405020303" pitchFamily="18" charset="0"/>
              </a:rPr>
              <a:t>&gt; </a:t>
            </a:r>
            <a:r>
              <a:rPr lang="cs-CZ" sz="2000" dirty="0">
                <a:solidFill>
                  <a:srgbClr val="BCB800"/>
                </a:solidFill>
                <a:latin typeface="Georgia" panose="02040502050405020303" pitchFamily="18" charset="0"/>
                <a:cs typeface="Arial" charset="0"/>
              </a:rPr>
              <a:t>500 )</a:t>
            </a:r>
          </a:p>
          <a:p>
            <a:pPr marL="342900" indent="-342900">
              <a:spcBef>
                <a:spcPts val="800"/>
              </a:spcBef>
              <a:buSzPct val="150000"/>
              <a:buFont typeface="Arial" pitchFamily="34" charset="0"/>
              <a:buChar char="•"/>
              <a:defRPr/>
            </a:pPr>
            <a:endParaRPr lang="cs-CZ" sz="2000" dirty="0">
              <a:solidFill>
                <a:srgbClr val="BCB800"/>
              </a:solidFill>
              <a:latin typeface="Georgia" panose="02040502050405020303" pitchFamily="18" charset="0"/>
              <a:cs typeface="Arial" charset="0"/>
            </a:endParaRPr>
          </a:p>
          <a:p>
            <a:pPr marL="342900" indent="-342900">
              <a:spcBef>
                <a:spcPts val="800"/>
              </a:spcBef>
              <a:buSzPct val="150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BCB800"/>
                </a:solidFill>
                <a:latin typeface="Georgia" panose="02040502050405020303" pitchFamily="18" charset="0"/>
              </a:rPr>
              <a:t>1979 – ČR, mražené jahody z Polska, epidemie, HAV</a:t>
            </a:r>
            <a:endParaRPr lang="cs-CZ" sz="2000" dirty="0">
              <a:solidFill>
                <a:srgbClr val="BCB800"/>
              </a:solidFill>
              <a:latin typeface="Georgia" panose="02040502050405020303" pitchFamily="18" charset="0"/>
              <a:cs typeface="Arial" charset="0"/>
            </a:endParaRPr>
          </a:p>
          <a:p>
            <a:pPr marL="342900" indent="-342900">
              <a:spcBef>
                <a:spcPts val="800"/>
              </a:spcBef>
              <a:buSzPct val="150000"/>
              <a:buFont typeface="Arial" pitchFamily="34" charset="0"/>
              <a:buChar char="•"/>
              <a:defRPr/>
            </a:pPr>
            <a:endParaRPr lang="cs-CZ" sz="2000" dirty="0">
              <a:solidFill>
                <a:srgbClr val="BCB8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239">
            <a:extLst>
              <a:ext uri="{FF2B5EF4-FFF2-40B4-BE49-F238E27FC236}">
                <a16:creationId xmlns:a16="http://schemas.microsoft.com/office/drawing/2014/main" id="{A352A70A-DF42-D2B3-4434-06112F729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4450"/>
            <a:ext cx="8713788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000" b="1">
                <a:solidFill>
                  <a:srgbClr val="BCB800"/>
                </a:solidFill>
                <a:latin typeface="Georgia" panose="02040502050405020303" pitchFamily="18" charset="0"/>
              </a:rPr>
              <a:t>Kontaminace potravin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4ED93AD-F930-38D8-494D-233FBB0AF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9" y="617538"/>
            <a:ext cx="8085137" cy="60642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6CB3CE9-EADB-E3D2-8AC5-D19652F16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260351"/>
            <a:ext cx="87217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cs-CZ" altLang="cs-CZ" sz="3000" b="1">
                <a:solidFill>
                  <a:srgbClr val="BCB800"/>
                </a:solidFill>
                <a:latin typeface="Georgia" panose="02040502050405020303" pitchFamily="18" charset="0"/>
              </a:rPr>
              <a:t>HAV – molekulární epidemiologie</a:t>
            </a:r>
            <a:endParaRPr lang="en-GB" altLang="cs-CZ" sz="3000" b="1">
              <a:solidFill>
                <a:srgbClr val="BCB800"/>
              </a:solidFill>
              <a:latin typeface="Georgia" panose="02040502050405020303" pitchFamily="18" charset="0"/>
            </a:endParaRPr>
          </a:p>
        </p:txBody>
      </p:sp>
      <p:pic>
        <p:nvPicPr>
          <p:cNvPr id="35843" name="Picture 8" descr="HAV genotype classification. Phylogenetic analysis of the six currently ...">
            <a:extLst>
              <a:ext uri="{FF2B5EF4-FFF2-40B4-BE49-F238E27FC236}">
                <a16:creationId xmlns:a16="http://schemas.microsoft.com/office/drawing/2014/main" id="{14E7D45D-78CE-6C6B-FEFC-9624DDCA0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908050"/>
            <a:ext cx="6804025" cy="5329238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BEDE189-B071-A1E6-3498-C6343B9C3368}"/>
              </a:ext>
            </a:extLst>
          </p:cNvPr>
          <p:cNvSpPr txBox="1"/>
          <p:nvPr/>
        </p:nvSpPr>
        <p:spPr>
          <a:xfrm>
            <a:off x="9191626" y="6381750"/>
            <a:ext cx="18002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8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cs-CZ" sz="8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Vaughan</a:t>
            </a:r>
            <a:r>
              <a:rPr lang="cs-CZ" sz="8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et al., 2014)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1CB0B44-FE48-4AEE-B726-50EF9F720D29}"/>
              </a:ext>
            </a:extLst>
          </p:cNvPr>
          <p:cNvSpPr txBox="1">
            <a:spLocks noChangeArrowheads="1"/>
          </p:cNvSpPr>
          <p:nvPr/>
        </p:nvSpPr>
        <p:spPr>
          <a:xfrm>
            <a:off x="1343026" y="836613"/>
            <a:ext cx="2665413" cy="4464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2788" indent="-357188" eaLnBrk="1" hangingPunct="1">
              <a:buSzPct val="150000"/>
              <a:defRPr/>
            </a:pPr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6 genotypů</a:t>
            </a:r>
          </a:p>
          <a:p>
            <a:pPr marL="712788" indent="-357188" eaLnBrk="1" hangingPunct="1">
              <a:buSzPct val="150000"/>
              <a:defRPr/>
            </a:pPr>
            <a:endParaRPr lang="cs-CZ" sz="22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712788" indent="-357188" eaLnBrk="1" hangingPunct="1">
              <a:buSzPct val="150000"/>
              <a:defRPr/>
            </a:pP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I, II, III lidé (</a:t>
            </a: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Arial" pitchFamily="34" charset="0"/>
                <a:sym typeface="Symbol" panose="05050102010706020507" pitchFamily="18" charset="2"/>
              </a:rPr>
              <a:t> 15 %)</a:t>
            </a:r>
            <a:endParaRPr lang="cs-CZ" sz="22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719138" lvl="1" indent="-363538" eaLnBrk="1" hangingPunct="1"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subtypy</a:t>
            </a:r>
          </a:p>
          <a:p>
            <a:pPr marL="541338" lvl="1" indent="0" eaLnBrk="1" hangingPunct="1">
              <a:buSzPct val="50000"/>
              <a:buNone/>
              <a:defRPr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A, B (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Arial" pitchFamily="34" charset="0"/>
                <a:sym typeface="Symbol" panose="05050102010706020507" pitchFamily="18" charset="2"/>
              </a:rPr>
              <a:t> 7- 7,5 %)</a:t>
            </a:r>
            <a:endParaRPr lang="cs-CZ" sz="18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712788" lvl="1" indent="-357188" eaLnBrk="1" hangingPunct="1">
              <a:buSzPct val="50000"/>
              <a:buFont typeface="Wingdings" panose="05000000000000000000" pitchFamily="2" charset="2"/>
              <a:buChar char="Ø"/>
              <a:defRPr/>
            </a:pPr>
            <a:endParaRPr lang="cs-CZ" sz="22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712788" lvl="1" indent="-357188" eaLnBrk="1" hangingPunct="1"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III, IV, V opice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DDFAB9E-0084-8C24-16B8-453917F69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1" y="260351"/>
            <a:ext cx="87217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cs-CZ" altLang="cs-CZ" sz="3000" b="1">
                <a:solidFill>
                  <a:srgbClr val="BCB800"/>
                </a:solidFill>
                <a:latin typeface="Georgia" panose="02040502050405020303" pitchFamily="18" charset="0"/>
              </a:rPr>
              <a:t>HAV – genotypy výskyt ve světe</a:t>
            </a:r>
            <a:endParaRPr lang="en-GB" altLang="cs-CZ" sz="3000" b="1">
              <a:solidFill>
                <a:srgbClr val="BCB8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52A4290-A24C-C05A-7C42-7CCF12FF4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1627188"/>
            <a:ext cx="7032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AutoNum type="arabicPeriod"/>
              <a:defRPr/>
            </a:pPr>
            <a:endParaRPr lang="cs-CZ" altLang="cs-CZ" sz="22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051C37E-4417-1C6A-4245-B11D6BD36717}"/>
              </a:ext>
            </a:extLst>
          </p:cNvPr>
          <p:cNvSpPr txBox="1"/>
          <p:nvPr/>
        </p:nvSpPr>
        <p:spPr>
          <a:xfrm>
            <a:off x="8832851" y="6546850"/>
            <a:ext cx="18002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8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(Cristina and </a:t>
            </a:r>
            <a:r>
              <a:rPr lang="cs-CZ" sz="8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Costa-Mattioli</a:t>
            </a:r>
            <a:r>
              <a:rPr lang="cs-CZ" sz="8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, 2007)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776BE53-D14E-B531-D935-2D03B816B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38" y="1268414"/>
            <a:ext cx="8712200" cy="51641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ovéPole 1">
            <a:extLst>
              <a:ext uri="{FF2B5EF4-FFF2-40B4-BE49-F238E27FC236}">
                <a16:creationId xmlns:a16="http://schemas.microsoft.com/office/drawing/2014/main" id="{A1DC848A-8B79-DCE1-F1FF-0079BA295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5876926"/>
            <a:ext cx="9109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B79D9C2-0A1B-E121-1B5D-883E4E249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404813"/>
            <a:ext cx="82089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 indent="-20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cs-CZ" altLang="en-US" sz="3000" b="1">
                <a:solidFill>
                  <a:srgbClr val="BCB800"/>
                </a:solidFill>
                <a:latin typeface="Georgia" panose="02040502050405020303" pitchFamily="18" charset="0"/>
              </a:rPr>
              <a:t>Drobné ovoce a zelenina – zahraničí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B027FFC-E9D4-78BE-4DF3-38A32D065051}"/>
              </a:ext>
            </a:extLst>
          </p:cNvPr>
          <p:cNvGraphicFramePr>
            <a:graphicFrameLocks noGrp="1"/>
          </p:cNvGraphicFramePr>
          <p:nvPr/>
        </p:nvGraphicFramePr>
        <p:xfrm>
          <a:off x="1558926" y="1341438"/>
          <a:ext cx="9001125" cy="4492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8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1232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Vzorek</a:t>
                      </a:r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6" marR="91426" marT="45708" marB="4570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NoV</a:t>
                      </a:r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6" marR="91426" marT="45708" marB="4570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HAV</a:t>
                      </a:r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6" marR="91426" marT="45708" marB="4570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HEV</a:t>
                      </a:r>
                    </a:p>
                  </a:txBody>
                  <a:tcPr marL="91426" marR="91426" marT="45708" marB="4570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6" marR="91426" marT="45708" marB="457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6" marR="91426" marT="45708" marB="457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6" marR="91426" marT="45708" marB="457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6" marR="91426" marT="45708" marB="457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85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Jahody/maliny čerstvé</a:t>
                      </a:r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6" marR="9142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0/81</a:t>
                      </a:r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6" marR="9142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0/81</a:t>
                      </a:r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6" marR="9142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0/81</a:t>
                      </a:r>
                    </a:p>
                  </a:txBody>
                  <a:tcPr marL="91426" marR="9142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413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Jahody/maliny mražené</a:t>
                      </a:r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6" marR="9142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0/39</a:t>
                      </a:r>
                      <a:endParaRPr lang="cs-CZ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6" marR="9142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0/39</a:t>
                      </a:r>
                      <a:endParaRPr lang="cs-CZ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6" marR="9142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rgbClr val="859523"/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1/39</a:t>
                      </a:r>
                    </a:p>
                  </a:txBody>
                  <a:tcPr marL="91426" marR="9142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69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</a:rPr>
                        <a:t>Listový salát</a:t>
                      </a:r>
                      <a:endParaRPr lang="cs-CZ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6" marR="91426" marT="45715" marB="4571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rgbClr val="859523"/>
                          </a:solidFill>
                          <a:latin typeface="Georgia" panose="02040502050405020303" pitchFamily="18" charset="0"/>
                        </a:rPr>
                        <a:t>3/210</a:t>
                      </a:r>
                      <a:endParaRPr lang="cs-CZ" sz="2000" b="1" dirty="0">
                        <a:solidFill>
                          <a:srgbClr val="859523"/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6" marR="91426" marT="45715" marB="4571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rgbClr val="859523"/>
                          </a:solidFill>
                          <a:latin typeface="Georgia" panose="02040502050405020303" pitchFamily="18" charset="0"/>
                        </a:rPr>
                        <a:t>4/175</a:t>
                      </a:r>
                      <a:endParaRPr lang="cs-CZ" sz="2000" b="1" dirty="0">
                        <a:solidFill>
                          <a:srgbClr val="859523"/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6" marR="91426" marT="45715" marB="4571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0/175</a:t>
                      </a:r>
                    </a:p>
                  </a:txBody>
                  <a:tcPr marL="91426" marR="91426" marT="45715" marB="4571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69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Voda</a:t>
                      </a:r>
                    </a:p>
                  </a:txBody>
                  <a:tcPr marL="91426" marR="91426" marT="45715" marB="4571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rgbClr val="859523"/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2/41</a:t>
                      </a:r>
                    </a:p>
                  </a:txBody>
                  <a:tcPr marL="91426" marR="91426" marT="45715" marB="4571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0/41</a:t>
                      </a:r>
                    </a:p>
                  </a:txBody>
                  <a:tcPr marL="91426" marR="91426" marT="45715" marB="4571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0/41</a:t>
                      </a:r>
                    </a:p>
                  </a:txBody>
                  <a:tcPr marL="91426" marR="91426" marT="45715" marB="4571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69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Ruce</a:t>
                      </a:r>
                    </a:p>
                  </a:txBody>
                  <a:tcPr marL="91426" marR="91426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0/117</a:t>
                      </a:r>
                    </a:p>
                  </a:txBody>
                  <a:tcPr marL="91426" marR="91426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0/117</a:t>
                      </a:r>
                    </a:p>
                  </a:txBody>
                  <a:tcPr marL="91426" marR="91426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0/117</a:t>
                      </a:r>
                    </a:p>
                  </a:txBody>
                  <a:tcPr marL="91426" marR="91426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ovéPole 7">
            <a:extLst>
              <a:ext uri="{FF2B5EF4-FFF2-40B4-BE49-F238E27FC236}">
                <a16:creationId xmlns:a16="http://schemas.microsoft.com/office/drawing/2014/main" id="{556BD150-C346-3B4B-4C3C-535B08173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6246813"/>
            <a:ext cx="3689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sz="1200" dirty="0">
                <a:solidFill>
                  <a:schemeClr val="bg1">
                    <a:lumMod val="85000"/>
                  </a:schemeClr>
                </a:solidFill>
              </a:rPr>
              <a:t>(Maunula et al., 2013; </a:t>
            </a:r>
            <a:r>
              <a:rPr lang="cs-CZ" altLang="en-US" sz="1200" dirty="0" err="1">
                <a:solidFill>
                  <a:schemeClr val="bg1">
                    <a:lumMod val="85000"/>
                  </a:schemeClr>
                </a:solidFill>
              </a:rPr>
              <a:t>Kokkinos</a:t>
            </a:r>
            <a:r>
              <a:rPr lang="cs-CZ" altLang="en-US" sz="1200" dirty="0">
                <a:solidFill>
                  <a:schemeClr val="bg1">
                    <a:lumMod val="85000"/>
                  </a:schemeClr>
                </a:solidFill>
              </a:rPr>
              <a:t> et al., 2013</a:t>
            </a:r>
            <a:r>
              <a:rPr lang="cs-CZ" altLang="en-US" sz="1100" dirty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GB" alt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DD3A714-E209-1AA8-A1BB-E5E4EBBB4C03}"/>
              </a:ext>
            </a:extLst>
          </p:cNvPr>
          <p:cNvSpPr/>
          <p:nvPr/>
        </p:nvSpPr>
        <p:spPr>
          <a:xfrm>
            <a:off x="6240463" y="1196976"/>
            <a:ext cx="1511300" cy="4752975"/>
          </a:xfrm>
          <a:prstGeom prst="rect">
            <a:avLst/>
          </a:prstGeom>
          <a:noFill/>
          <a:ln w="63500">
            <a:solidFill>
              <a:srgbClr val="BC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__2_" id="{2242B10D-3B60-4642-BF9D-2983B08B0156}" vid="{E97528E0-7663-4EFD-9092-E33C929D136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muni-sci-prezentace-16-9-cz-v11__2_</Template>
  <TotalTime>1077</TotalTime>
  <Words>2015</Words>
  <Application>Microsoft Office PowerPoint</Application>
  <PresentationFormat>Širokoúhlá obrazovka</PresentationFormat>
  <Paragraphs>674</Paragraphs>
  <Slides>37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Calibri</vt:lpstr>
      <vt:lpstr>Georgia</vt:lpstr>
      <vt:lpstr>Tahoma</vt:lpstr>
      <vt:lpstr>Times New Roman</vt:lpstr>
      <vt:lpstr>Wingdings</vt:lpstr>
      <vt:lpstr>Prezentace_MU_CZ</vt:lpstr>
      <vt:lpstr>Původci hepatitid</vt:lpstr>
      <vt:lpstr>Virus hepatitidy A (HAV)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Virus hepatitidy E (HEV)</vt:lpstr>
      <vt:lpstr>Virus hepatitidy E (HEV)</vt:lpstr>
      <vt:lpstr>Prezentace aplikace PowerPoint</vt:lpstr>
      <vt:lpstr>Prezentace aplikace PowerPoint</vt:lpstr>
      <vt:lpstr>HEV - klasifikace</vt:lpstr>
      <vt:lpstr>HEV - klasifikace</vt:lpstr>
      <vt:lpstr>HEV-1, HEV-2</vt:lpstr>
      <vt:lpstr>HEV-3, HEV-4</vt:lpstr>
      <vt:lpstr>HEV-3, HEV-4, průkaz v potravinách</vt:lpstr>
      <vt:lpstr>Prezentace aplikace PowerPoint</vt:lpstr>
      <vt:lpstr>Prezentace aplikace PowerPoint</vt:lpstr>
      <vt:lpstr>Prasata domácí – chovy, ČR</vt:lpstr>
      <vt:lpstr>Prezentace aplikace PowerPoint</vt:lpstr>
      <vt:lpstr>Prasata domácí – jatky, ČR</vt:lpstr>
      <vt:lpstr>Prezentace aplikace PowerPoint</vt:lpstr>
      <vt:lpstr>HEV prasata domácí, ČR</vt:lpstr>
      <vt:lpstr>Zvěř</vt:lpstr>
      <vt:lpstr>Zvěř volně žijící</vt:lpstr>
      <vt:lpstr>Zvěř volně žijící – prase divoké</vt:lpstr>
      <vt:lpstr>Zvěř volně žijící – prase divoké</vt:lpstr>
      <vt:lpstr>Zvěř obory</vt:lpstr>
      <vt:lpstr>Zvěř volně žijící x obory</vt:lpstr>
      <vt:lpstr>Prezentace aplikace PowerPoint</vt:lpstr>
      <vt:lpstr>HEV prasata divoká, ČR</vt:lpstr>
      <vt:lpstr>HEV – Evropský úřad pro bezpečnost potravin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hepatitidy E – molekulární epidemiologie a aspekty zoonotického přenosu</dc:title>
  <dc:creator>Of4 Elisabeth</dc:creator>
  <cp:lastModifiedBy>Of4 Elisabeth</cp:lastModifiedBy>
  <cp:revision>22</cp:revision>
  <cp:lastPrinted>1601-01-01T00:00:00Z</cp:lastPrinted>
  <dcterms:created xsi:type="dcterms:W3CDTF">2023-10-16T09:03:35Z</dcterms:created>
  <dcterms:modified xsi:type="dcterms:W3CDTF">2024-06-23T18:33:12Z</dcterms:modified>
</cp:coreProperties>
</file>