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452" r:id="rId3"/>
    <p:sldId id="412" r:id="rId4"/>
    <p:sldId id="414" r:id="rId5"/>
    <p:sldId id="455" r:id="rId6"/>
    <p:sldId id="456" r:id="rId7"/>
    <p:sldId id="281" r:id="rId8"/>
    <p:sldId id="257" r:id="rId9"/>
    <p:sldId id="473" r:id="rId10"/>
    <p:sldId id="472" r:id="rId11"/>
    <p:sldId id="475" r:id="rId12"/>
    <p:sldId id="47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C"/>
    <a:srgbClr val="0000DC"/>
    <a:srgbClr val="00AF3F"/>
    <a:srgbClr val="00287D"/>
    <a:srgbClr val="9100DC"/>
    <a:srgbClr val="F01928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6FE0D46-7790-BF94-1405-32B3F86D9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46D0ED-B950-4DD9-8000-15E4A519BA59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3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068A30AF-D4A8-E998-212F-276C225582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325583F-3DFA-1DB1-B5E0-8CD520440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8D11C5D-805F-F97A-11CF-9576A9B4E5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C3C99-EA1B-44A7-8865-1D98EFBDED84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4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1F0EB22-DA2F-BD08-2F0F-7CBD8DA695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A3BA849-CA98-749C-B175-7DDAAAC98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7E188312-6F8E-94CC-6363-7579D9BF7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B41E99E-DFC9-B92E-E285-8739B30434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7108" name="Zástupný symbol pro číslo snímku 3">
            <a:extLst>
              <a:ext uri="{FF2B5EF4-FFF2-40B4-BE49-F238E27FC236}">
                <a16:creationId xmlns:a16="http://schemas.microsoft.com/office/drawing/2014/main" id="{11D7972C-0494-F8D1-695D-3FC1BA921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FFEB0C-4449-45B5-850F-70EBEC5E71B6}" type="slidenum">
              <a:rPr lang="en-GB" altLang="cs-CZ"/>
              <a:pPr/>
              <a:t>5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4FE13D91-9A9A-522D-0771-6C95A81108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DDA231BC-C13D-D583-F4B8-0AF8E45F9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DE8CC833-0815-122D-367E-AD64A980A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0CE101-D4DD-496C-8AB4-9C486516E479}" type="slidenum">
              <a:rPr lang="en-GB" altLang="cs-CZ"/>
              <a:pPr/>
              <a:t>6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fld id="{CC9D2EE9-3E4C-4D93-91EA-2A770212BFD2}" type="slidenum">
              <a:rPr lang="cs-CZ" sz="120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pPr eaLnBrk="1" hangingPunct="1"/>
              <a:t>8</a:t>
            </a:fld>
            <a:endParaRPr lang="cs-CZ" sz="120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90A5FB2-1796-B087-C36B-7FBE4858A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5CC6C4-71B7-4529-B66D-56A09F6AA28B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B559404-0740-C04D-CBE7-78E7A2967C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A90FF27-20FB-A24C-538E-EC5D720CD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54FB3E1-0182-CE13-E0B2-039BC69CD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388218-1E05-40F3-A855-A6FAF1A513BA}" type="slidenum">
              <a:rPr lang="cs-CZ" altLang="cs-CZ">
                <a:latin typeface="Times New Roman" panose="02020603050405020304" pitchFamily="18" charset="0"/>
                <a:sym typeface="Symbol" panose="05050102010706020507" pitchFamily="18" charset="2"/>
              </a:rPr>
              <a:pPr>
                <a:spcBef>
                  <a:spcPct val="0"/>
                </a:spcBef>
              </a:pPr>
              <a:t>12</a:t>
            </a:fld>
            <a:endParaRPr lang="cs-CZ" altLang="cs-CZ"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5378E58-FC9D-4293-8338-554D08010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FE551E78-FD13-5FE1-9802-B4CD2C50C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B0F7ADA8-E0D8-E140-B3EB-7B177B99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84321F44-F4CD-1342-9190-83F802717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82366C8-899C-3046-9F1A-E4AA93091E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C8EF9BC-CA15-F749-AE84-143521C1B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976544"/>
            <a:ext cx="10753200" cy="5251456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1074738" indent="-160338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CDFB5469-7B43-0D44-819F-C7041352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3839D93F-D054-0C49-B5BA-33CA7A41A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136342"/>
            <a:ext cx="5219998" cy="509165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E1F77B3-EBC6-1040-9535-33D9549B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97919FE-C3ED-C14E-AED0-882F98229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4329B9F-B123-B646-A47E-27058DD10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1109301E-D1AD-0B43-976E-29DC995E1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DE62B41-48ED-D243-8CF8-571E1EC80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2E98577-C944-7148-9D17-F5F41F0E8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180730"/>
            <a:ext cx="10753200" cy="5047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079687"/>
            <a:ext cx="11361600" cy="698497"/>
          </a:xfrm>
        </p:spPr>
        <p:txBody>
          <a:bodyPr/>
          <a:lstStyle/>
          <a:p>
            <a:r>
              <a:rPr lang="cs-CZ" sz="2000" dirty="0"/>
              <a:t>Petra Vašíčková</a:t>
            </a:r>
          </a:p>
          <a:p>
            <a:r>
              <a:rPr lang="cs-CZ" sz="2000" dirty="0"/>
              <a:t>pvasickova@sci.muni.cz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E607C5-6292-2564-85C8-978E69793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564" y="5992050"/>
            <a:ext cx="5534660" cy="72390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89AC760A-A0B8-D970-37F6-3FDF64C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45" y="1726178"/>
            <a:ext cx="11361600" cy="1171580"/>
          </a:xfrm>
        </p:spPr>
        <p:txBody>
          <a:bodyPr/>
          <a:lstStyle/>
          <a:p>
            <a:pPr eaLnBrk="1" hangingPunct="1"/>
            <a:r>
              <a:rPr lang="pl-PL" alt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Metody detekce virů v potravinách </a:t>
            </a:r>
            <a:br>
              <a:rPr lang="pl-PL" alt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pl-PL" alt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a prostředí</a:t>
            </a:r>
            <a:endParaRPr lang="cs-CZ" altLang="en-US" sz="40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12" descr="http://jeromekahn123.tripod.com/sitebuildercontent/sitebuilderpictures/h5n1-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89" y="3035493"/>
            <a:ext cx="1788952" cy="133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222E0AF-AC8E-4DEF-85D0-B588435E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143" y="3079943"/>
            <a:ext cx="1804286" cy="1294802"/>
          </a:xfrm>
          <a:prstGeom prst="rect">
            <a:avLst/>
          </a:prstGeom>
          <a:noFill/>
          <a:ln w="63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090620098687">
            <a:extLst>
              <a:ext uri="{FF2B5EF4-FFF2-40B4-BE49-F238E27FC236}">
                <a16:creationId xmlns:a16="http://schemas.microsoft.com/office/drawing/2014/main" id="{64D39587-5EBB-4794-9AB2-C12D44C79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122666"/>
            <a:ext cx="2028643" cy="128229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6F291C6-809C-4B5C-EABC-5F8064C37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00213" y="296863"/>
            <a:ext cx="91440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cs-CZ" altLang="cs-CZ" sz="3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Odběr vzorku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56C64B7A-52AD-C726-836E-5865FBA7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065213"/>
            <a:ext cx="8788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Čistý kanystr/nádoba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Objem vzorku 10 l, možnost i menší objemy (200 ml)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Vzorek skladovat v temnu a chladu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Transport do laboratoře (chlazené) nejlépe do 24 hod od odběru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pic>
        <p:nvPicPr>
          <p:cNvPr id="8" name="Picture 6" descr="Figure 4">
            <a:extLst>
              <a:ext uri="{FF2B5EF4-FFF2-40B4-BE49-F238E27FC236}">
                <a16:creationId xmlns:a16="http://schemas.microsoft.com/office/drawing/2014/main" id="{3E8C88BA-B063-8F45-A820-19405856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1" y="3368676"/>
            <a:ext cx="4803775" cy="30130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7">
            <a:extLst>
              <a:ext uri="{FF2B5EF4-FFF2-40B4-BE49-F238E27FC236}">
                <a16:creationId xmlns:a16="http://schemas.microsoft.com/office/drawing/2014/main" id="{C35C24B5-96D5-7296-4BFF-3D2FB716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951" y="6453189"/>
            <a:ext cx="2335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en-US" sz="11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cs-CZ" altLang="en-US" sz="11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Cashdollar</a:t>
            </a:r>
            <a:r>
              <a:rPr lang="cs-CZ" altLang="en-US" sz="11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cs-CZ" altLang="en-US" sz="11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Wymer</a:t>
            </a:r>
            <a:r>
              <a:rPr lang="cs-CZ" altLang="en-US" sz="11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, 2013)</a:t>
            </a:r>
            <a:endParaRPr lang="en-GB" altLang="en-US" sz="11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099CB335-9C26-1FAB-C365-53D62D88EC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16" t="39915" r="56151" b="2756"/>
          <a:stretch>
            <a:fillRect/>
          </a:stretch>
        </p:blipFill>
        <p:spPr bwMode="auto">
          <a:xfrm>
            <a:off x="2927351" y="3368676"/>
            <a:ext cx="1871663" cy="263366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518D6581-8E1E-3FE6-0436-B6206873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-173038"/>
            <a:ext cx="8534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en-US" sz="3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Izolace virových částic z vody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463B3BC-0E7A-B442-9295-634A5E4F3E2F}"/>
              </a:ext>
            </a:extLst>
          </p:cNvPr>
          <p:cNvSpPr/>
          <p:nvPr/>
        </p:nvSpPr>
        <p:spPr>
          <a:xfrm>
            <a:off x="1774825" y="1196975"/>
            <a:ext cx="532923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Adsorpce na negativně nabité filtry 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Millipore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10 l</a:t>
            </a:r>
          </a:p>
          <a:p>
            <a:pPr marL="800100" lvl="1" indent="-3429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Limit detekce 100 000 virových částic (10 000/l)</a:t>
            </a:r>
          </a:p>
          <a:p>
            <a:pPr marL="342900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7108" name="Obrázek 9">
            <a:extLst>
              <a:ext uri="{FF2B5EF4-FFF2-40B4-BE49-F238E27FC236}">
                <a16:creationId xmlns:a16="http://schemas.microsoft.com/office/drawing/2014/main" id="{E9C568F6-0E1E-4D2D-3FD5-3174AAF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1" y="2557464"/>
            <a:ext cx="19335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09" name="Skupina 11">
            <a:extLst>
              <a:ext uri="{FF2B5EF4-FFF2-40B4-BE49-F238E27FC236}">
                <a16:creationId xmlns:a16="http://schemas.microsoft.com/office/drawing/2014/main" id="{260C6B81-F273-B727-D91F-991F0FA7A6EF}"/>
              </a:ext>
            </a:extLst>
          </p:cNvPr>
          <p:cNvGrpSpPr>
            <a:grpSpLocks/>
          </p:cNvGrpSpPr>
          <p:nvPr/>
        </p:nvGrpSpPr>
        <p:grpSpPr bwMode="auto">
          <a:xfrm>
            <a:off x="7939088" y="163513"/>
            <a:ext cx="2520950" cy="2093912"/>
            <a:chOff x="2509804" y="3876891"/>
            <a:chExt cx="4319588" cy="28067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7A991FC8-F040-966E-1723-9F52A1AF3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09804" y="3876891"/>
              <a:ext cx="4319588" cy="2806700"/>
            </a:xfrm>
            <a:prstGeom prst="rect">
              <a:avLst/>
            </a:prstGeom>
            <a:noFill/>
            <a:ln w="6350" algn="ctr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8" name="Šipka dolů 2">
              <a:extLst>
                <a:ext uri="{FF2B5EF4-FFF2-40B4-BE49-F238E27FC236}">
                  <a16:creationId xmlns:a16="http://schemas.microsoft.com/office/drawing/2014/main" id="{8B53BC68-7CE5-B01C-0E4B-BF87652A07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946909" y="4091655"/>
              <a:ext cx="254102" cy="66669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20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>
                <a:solidFill>
                  <a:srgbClr val="FFFF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446D4363-658E-B72A-D175-99BF6D861EEB}"/>
              </a:ext>
            </a:extLst>
          </p:cNvPr>
          <p:cNvSpPr/>
          <p:nvPr/>
        </p:nvSpPr>
        <p:spPr>
          <a:xfrm>
            <a:off x="1789114" y="3571875"/>
            <a:ext cx="532288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Přímá flokulace</a:t>
            </a:r>
          </a:p>
          <a:p>
            <a:pPr marL="800100" lvl="1" indent="-3429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200 ml</a:t>
            </a:r>
          </a:p>
          <a:p>
            <a:pPr marL="800100" lvl="1" indent="-3429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Limit detekce 10 000 virových částic (50 000/l)</a:t>
            </a:r>
          </a:p>
        </p:txBody>
      </p:sp>
      <p:grpSp>
        <p:nvGrpSpPr>
          <p:cNvPr id="47111" name="Skupina 22">
            <a:extLst>
              <a:ext uri="{FF2B5EF4-FFF2-40B4-BE49-F238E27FC236}">
                <a16:creationId xmlns:a16="http://schemas.microsoft.com/office/drawing/2014/main" id="{EE4F0AA6-55DA-8722-9AB5-62B43F7F9C1A}"/>
              </a:ext>
            </a:extLst>
          </p:cNvPr>
          <p:cNvGrpSpPr>
            <a:grpSpLocks/>
          </p:cNvGrpSpPr>
          <p:nvPr/>
        </p:nvGrpSpPr>
        <p:grpSpPr bwMode="auto">
          <a:xfrm rot="1918829">
            <a:off x="7562851" y="4572001"/>
            <a:ext cx="842963" cy="1012825"/>
            <a:chOff x="6636468" y="1425693"/>
            <a:chExt cx="1716722" cy="1716722"/>
          </a:xfrm>
        </p:grpSpPr>
        <p:pic>
          <p:nvPicPr>
            <p:cNvPr id="47115" name="Obrázek 21">
              <a:extLst>
                <a:ext uri="{FF2B5EF4-FFF2-40B4-BE49-F238E27FC236}">
                  <a16:creationId xmlns:a16="http://schemas.microsoft.com/office/drawing/2014/main" id="{345ABC7E-EDC0-798F-4366-D9BEACFE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264" y="2162236"/>
              <a:ext cx="1383594" cy="410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6" name="Obrázek 18">
              <a:extLst>
                <a:ext uri="{FF2B5EF4-FFF2-40B4-BE49-F238E27FC236}">
                  <a16:creationId xmlns:a16="http://schemas.microsoft.com/office/drawing/2014/main" id="{A73235AC-D646-B71E-4126-6FBCD3303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468" y="1425693"/>
              <a:ext cx="1716722" cy="171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112" name="Skupina 2">
            <a:extLst>
              <a:ext uri="{FF2B5EF4-FFF2-40B4-BE49-F238E27FC236}">
                <a16:creationId xmlns:a16="http://schemas.microsoft.com/office/drawing/2014/main" id="{C74E5E37-5AF8-21E3-452A-E97B6871FC88}"/>
              </a:ext>
            </a:extLst>
          </p:cNvPr>
          <p:cNvGrpSpPr>
            <a:grpSpLocks/>
          </p:cNvGrpSpPr>
          <p:nvPr/>
        </p:nvGrpSpPr>
        <p:grpSpPr bwMode="auto">
          <a:xfrm>
            <a:off x="8740776" y="5040314"/>
            <a:ext cx="855663" cy="998537"/>
            <a:chOff x="6428286" y="3565489"/>
            <a:chExt cx="2063199" cy="2063199"/>
          </a:xfrm>
        </p:grpSpPr>
        <p:pic>
          <p:nvPicPr>
            <p:cNvPr id="47113" name="Obrázek 15">
              <a:extLst>
                <a:ext uri="{FF2B5EF4-FFF2-40B4-BE49-F238E27FC236}">
                  <a16:creationId xmlns:a16="http://schemas.microsoft.com/office/drawing/2014/main" id="{68296CB5-960C-D348-5247-EAA63B6E8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9596">
              <a:off x="6793598" y="4158969"/>
              <a:ext cx="1185514" cy="1185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4" name="Obrázek 14">
              <a:extLst>
                <a:ext uri="{FF2B5EF4-FFF2-40B4-BE49-F238E27FC236}">
                  <a16:creationId xmlns:a16="http://schemas.microsoft.com/office/drawing/2014/main" id="{15D8FE16-65C2-8D46-5387-38098F191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986">
              <a:off x="6428286" y="3565489"/>
              <a:ext cx="2063199" cy="206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8A0E120-3B6D-764F-58EE-1E65CAAC1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00213" y="333375"/>
            <a:ext cx="9144000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>
              <a:defRPr/>
            </a:pPr>
            <a:r>
              <a:rPr lang="cs-CZ" altLang="cs-CZ" sz="3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Průkaz viru ve vzorku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3E1DF084-A22C-64B3-06AB-DA1CE805D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1201739"/>
            <a:ext cx="87884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Molekulární metody - </a:t>
            </a:r>
            <a:r>
              <a:rPr lang="cs-CZ" alt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qPCR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 RT-</a:t>
            </a:r>
            <a:r>
              <a:rPr lang="cs-CZ" alt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qPCR</a:t>
            </a: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marL="1257300" lvl="2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Kvantifikace – DNA/RNA koncentrační gradient</a:t>
            </a:r>
          </a:p>
          <a:p>
            <a:pPr marL="1257300" lvl="2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Problém s falešně negativními výsledky – inhibiční faktory (interní amplifikační kontrola, analýza ředěné NK)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RT-PCR (molekulární epidemiologie/</a:t>
            </a:r>
            <a:r>
              <a:rPr lang="cs-CZ" alt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epizootologie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Problém rozlišit infekční × neinfekční virové částice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pic>
        <p:nvPicPr>
          <p:cNvPr id="48132" name="Picture 5" descr="AdV_FAM-F2">
            <a:extLst>
              <a:ext uri="{FF2B5EF4-FFF2-40B4-BE49-F238E27FC236}">
                <a16:creationId xmlns:a16="http://schemas.microsoft.com/office/drawing/2014/main" id="{8F7C737C-8BDA-49B9-5713-6BF3965A2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6" y="4941888"/>
            <a:ext cx="218916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aafp.org/afp/2012/1201/afp20121201p1027-f2.gif">
            <a:extLst>
              <a:ext uri="{FF2B5EF4-FFF2-40B4-BE49-F238E27FC236}">
                <a16:creationId xmlns:a16="http://schemas.microsoft.com/office/drawing/2014/main" id="{EA8A577C-F331-EA19-9DF3-AB38D1374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4" y="3373438"/>
            <a:ext cx="4065587" cy="30797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5FE9A1-BD26-2485-C302-67A3DFB66DE3}"/>
              </a:ext>
            </a:extLst>
          </p:cNvPr>
          <p:cNvSpPr txBox="1"/>
          <p:nvPr/>
        </p:nvSpPr>
        <p:spPr>
          <a:xfrm>
            <a:off x="8616951" y="6559550"/>
            <a:ext cx="18002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(Cristina and </a:t>
            </a:r>
            <a:r>
              <a:rPr lang="cs-CZ" sz="800" dirty="0" err="1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Costa-Mattioli</a:t>
            </a:r>
            <a:r>
              <a:rPr lang="cs-CZ" sz="8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, 2007)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cs-CZ" sz="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FAF2FFDB-4293-E6E7-30C8-071F3478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314325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000" b="1" dirty="0">
                <a:solidFill>
                  <a:srgbClr val="0000AC"/>
                </a:solidFill>
                <a:latin typeface="Georgia" panose="02040502050405020303" pitchFamily="18" charset="0"/>
              </a:rPr>
              <a:t>Metody detekce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108EDD-5647-8A15-633B-A11E08A7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950914"/>
            <a:ext cx="8788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Průkaz protilátek (</a:t>
            </a:r>
            <a:r>
              <a:rPr lang="cs-CZ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IgM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IgG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 –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komerčně dostupné soupravy</a:t>
            </a: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Přímý průkaz viru (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RT-PCR, RT-</a:t>
            </a: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qPCR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Stolice, sérum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Kladen důraz na včasný odběr vzorku, řádné skladování/transport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RT-</a:t>
            </a:r>
            <a:r>
              <a:rPr lang="cs-CZ" altLang="cs-CZ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qPCR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možno použít ke stanovení virové nálože ve vzorku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RT-PCR - analýza sekvencí</a:t>
            </a:r>
          </a:p>
          <a:p>
            <a:pPr marL="457200" lvl="1" indent="0" eaLnBrk="1" hangingPunct="1">
              <a:lnSpc>
                <a:spcPct val="150000"/>
              </a:lnSpc>
              <a:buSzPct val="50000"/>
              <a:defRPr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(nástroj molekulární epidemiologie)</a:t>
            </a:r>
          </a:p>
          <a:p>
            <a:pPr marL="800100" lvl="1" indent="-342900" eaLnBrk="1" hangingPunct="1">
              <a:lnSpc>
                <a:spcPct val="150000"/>
              </a:lnSpc>
              <a:buSzPct val="50000"/>
              <a:buFont typeface="Wingdings" panose="05000000000000000000" pitchFamily="2" charset="2"/>
              <a:buChar char="Ø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6C122FE-B528-2A05-C3FA-770EBBE56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47850" y="304800"/>
            <a:ext cx="91440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 dirty="0">
                <a:solidFill>
                  <a:srgbClr val="0000AC"/>
                </a:solidFill>
                <a:latin typeface="Georgia" panose="02040502050405020303" pitchFamily="18" charset="0"/>
              </a:rPr>
              <a:t>Metody detekce – přímý průkaz viru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04CEC16B-249C-4065-08A7-99BFA954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1557339"/>
            <a:ext cx="8788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Infekce prasat či jiných experimentálních zvířat (opice, prase domácí, myš, tarbík, králík, potkan, kosman)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Klinické příznaky – opice, vysoká infekční dávka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Georgia" panose="02040502050405020303" pitchFamily="18" charset="0"/>
              </a:rPr>
              <a:t>Bez klinických příznaků – vylučování viru trusem, viremie a/nebo </a:t>
            </a:r>
            <a:r>
              <a:rPr lang="cs-CZ" sz="2000" dirty="0" err="1">
                <a:latin typeface="Georgia" panose="02040502050405020303" pitchFamily="18" charset="0"/>
              </a:rPr>
              <a:t>serokonverze</a:t>
            </a:r>
            <a:r>
              <a:rPr lang="en-GB" sz="2000" dirty="0">
                <a:latin typeface="Georgia" panose="02040502050405020303" pitchFamily="18" charset="0"/>
              </a:rPr>
              <a:t> 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  <p:sp>
        <p:nvSpPr>
          <p:cNvPr id="27653" name="TextovéPole 5">
            <a:extLst>
              <a:ext uri="{FF2B5EF4-FFF2-40B4-BE49-F238E27FC236}">
                <a16:creationId xmlns:a16="http://schemas.microsoft.com/office/drawing/2014/main" id="{2E4FD0DB-DF54-354B-74A4-68CEE84D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6521451"/>
            <a:ext cx="2643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(Dalton et al., 2008)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07CA98F-26DD-C025-60A3-C423D83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00213" y="314325"/>
            <a:ext cx="91440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cs-CZ" altLang="cs-CZ" sz="3000" dirty="0">
                <a:solidFill>
                  <a:srgbClr val="0000AC"/>
                </a:solidFill>
                <a:latin typeface="Georgia" panose="02040502050405020303" pitchFamily="18" charset="0"/>
              </a:rPr>
              <a:t>Metody detekce – přímý průkaz viru</a:t>
            </a:r>
          </a:p>
        </p:txBody>
      </p:sp>
      <p:sp>
        <p:nvSpPr>
          <p:cNvPr id="27652" name="TextovéPole 4">
            <a:extLst>
              <a:ext uri="{FF2B5EF4-FFF2-40B4-BE49-F238E27FC236}">
                <a16:creationId xmlns:a16="http://schemas.microsoft.com/office/drawing/2014/main" id="{E94D3F51-77B6-6B2F-7F2C-436A9DDB5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950913"/>
            <a:ext cx="8788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Buněčné kultury – 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buněčné linie lidského karcinomu jater (</a:t>
            </a:r>
            <a:r>
              <a:rPr lang="en-US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PLC/PRF/5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 </a:t>
            </a:r>
            <a:r>
              <a:rPr lang="en-US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HepG2/C3A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</a:t>
            </a:r>
            <a:r>
              <a:rPr lang="en-US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karcinomu plic (</a:t>
            </a:r>
            <a:r>
              <a:rPr lang="en-US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A549</a:t>
            </a: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 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Ve většině případů bez cytopatického efektu  - RT-</a:t>
            </a:r>
            <a:r>
              <a:rPr lang="cs-CZ" altLang="cs-CZ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qPCR</a:t>
            </a: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, </a:t>
            </a:r>
            <a:r>
              <a:rPr lang="cs-CZ" altLang="cs-CZ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immunofluorescence</a:t>
            </a:r>
            <a:endParaRPr lang="cs-CZ" altLang="cs-CZ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2D </a:t>
            </a:r>
            <a:r>
              <a:rPr lang="cs-CZ" sz="2000" dirty="0"/>
              <a:t>×</a:t>
            </a:r>
            <a:r>
              <a:rPr lang="en-GB" sz="2000" dirty="0"/>
              <a:t> 3D </a:t>
            </a:r>
            <a:r>
              <a:rPr lang="cs-CZ" sz="2000" dirty="0"/>
              <a:t>formát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b="1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sym typeface="Symbol" panose="05050102010706020507" pitchFamily="18" charset="2"/>
              </a:rPr>
              <a:t>Není standardizováno</a:t>
            </a: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SzPct val="150000"/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2BDF553-EEA3-5D6E-6712-B63ED60E26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30401" y="1604963"/>
            <a:ext cx="8424863" cy="23749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Problémové kultivace virů na tkáňových kulturách </a:t>
            </a:r>
            <a:r>
              <a:rPr lang="cs-CZ" altLang="en-US" b="1" dirty="0">
                <a:solidFill>
                  <a:srgbClr val="97B004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→</a:t>
            </a:r>
            <a:r>
              <a:rPr lang="cs-CZ" altLang="en-US" sz="2000" b="1" dirty="0">
                <a:solidFill>
                  <a:srgbClr val="97B004"/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Courier New" panose="02070309020205020404" pitchFamily="49" charset="0"/>
              </a:rPr>
              <a:t>metody založeny na přímém průkazu genomu viru</a:t>
            </a:r>
          </a:p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V potravinách či prostředí malé množství virových částic </a:t>
            </a:r>
            <a:r>
              <a:rPr lang="cs-CZ" altLang="en-US" b="1" dirty="0">
                <a:solidFill>
                  <a:srgbClr val="859523"/>
                </a:solidFill>
                <a:latin typeface="Georgia" panose="02040502050405020303" pitchFamily="18" charset="0"/>
                <a:cs typeface="Arial" charset="0"/>
              </a:rPr>
              <a:t>→</a:t>
            </a: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potřeba dostatečně citlivé metody </a:t>
            </a:r>
          </a:p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r>
              <a:rPr lang="cs-CZ" altLang="en-US" sz="2000" b="1" dirty="0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RT-</a:t>
            </a:r>
            <a:r>
              <a:rPr lang="cs-CZ" altLang="en-US" sz="2000" b="1" dirty="0" err="1">
                <a:solidFill>
                  <a:srgbClr val="BCB800"/>
                </a:solidFill>
                <a:latin typeface="Georgia" panose="02040502050405020303" pitchFamily="18" charset="0"/>
                <a:cs typeface="Arial" charset="0"/>
              </a:rPr>
              <a:t>qPCR</a:t>
            </a:r>
            <a:endParaRPr lang="cs-CZ" altLang="en-US" sz="2000" b="1" dirty="0">
              <a:solidFill>
                <a:srgbClr val="BCB800"/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ISO/TS 15216 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B7FF0DA1-C069-CBAC-4CCE-A9ADB7EED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8914"/>
            <a:ext cx="68992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cs-CZ" altLang="en-US" b="1">
              <a:solidFill>
                <a:srgbClr val="EA5F00"/>
              </a:solidFill>
              <a:latin typeface="Georgia" panose="02040502050405020303" pitchFamily="18" charset="0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9768474-2B2B-F8F4-4239-33D24AF1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14300"/>
            <a:ext cx="8534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 dirty="0">
                <a:solidFill>
                  <a:srgbClr val="0000AC"/>
                </a:solidFill>
                <a:latin typeface="Georgia" panose="02040502050405020303" pitchFamily="18" charset="0"/>
              </a:rPr>
              <a:t>Metody průkazu virů v potravinách a prostředí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96123CE-6752-CFBF-4294-5F5FAB27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4121"/>
          <a:stretch>
            <a:fillRect/>
          </a:stretch>
        </p:blipFill>
        <p:spPr bwMode="auto">
          <a:xfrm>
            <a:off x="6456364" y="3403601"/>
            <a:ext cx="1603375" cy="11525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LC480">
            <a:extLst>
              <a:ext uri="{FF2B5EF4-FFF2-40B4-BE49-F238E27FC236}">
                <a16:creationId xmlns:a16="http://schemas.microsoft.com/office/drawing/2014/main" id="{B5366B0B-7245-D30B-9810-86DD52FA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7713" y="3403600"/>
            <a:ext cx="1987550" cy="151288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3B31FF5C-FA60-A926-2C34-EE2809682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5714" t="12006" r="37143" b="28889"/>
          <a:stretch/>
        </p:blipFill>
        <p:spPr bwMode="auto">
          <a:xfrm>
            <a:off x="6486525" y="4724401"/>
            <a:ext cx="1543050" cy="18907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2EE4991F-5CBE-F420-F391-9DF6A93AA6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930401" y="1604963"/>
            <a:ext cx="8424863" cy="23749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„Komplikovaný“ proces analýzy vzorku </a:t>
            </a:r>
            <a:r>
              <a:rPr lang="cs-CZ" altLang="en-US" sz="3600" b="1" dirty="0">
                <a:solidFill>
                  <a:srgbClr val="859523"/>
                </a:solidFill>
                <a:latin typeface="Georgia" panose="02040502050405020303" pitchFamily="18" charset="0"/>
                <a:cs typeface="Arial" charset="0"/>
              </a:rPr>
              <a:t>→ 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zavedení externí kontroly celé analýzy</a:t>
            </a:r>
          </a:p>
          <a:p>
            <a:pPr marL="857250" lvl="1" indent="-4572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Bakteriofág MS2 - do genomu vložena unikátní sekvence (</a:t>
            </a:r>
            <a:r>
              <a:rPr lang="cs-CZ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vakovlk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 tasmánský a pták moa)</a:t>
            </a:r>
          </a:p>
          <a:p>
            <a:pPr marL="857250" lvl="1" indent="-4572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Kontrola celého postupu analýzy každého vzorku (přidáno definované množství)</a:t>
            </a:r>
          </a:p>
          <a:p>
            <a:pPr marL="857250" lvl="1" indent="-457200">
              <a:spcAft>
                <a:spcPts val="1200"/>
              </a:spcAft>
              <a:buSzPct val="50000"/>
              <a:buFont typeface="Wingdings" panose="05000000000000000000" pitchFamily="2" charset="2"/>
              <a:buChar char="Ø"/>
              <a:defRPr/>
            </a:pP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cs typeface="Arial" charset="0"/>
              </a:rPr>
              <a:t>Stanovení účinnosti izolace NK – kvantifikace virové nálože v definovaném množství vzorku</a:t>
            </a:r>
          </a:p>
          <a:p>
            <a:pPr lvl="1"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endParaRPr lang="cs-CZ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Aft>
                <a:spcPts val="24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Aft>
                <a:spcPts val="600"/>
              </a:spcAft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  <a:p>
            <a:pPr>
              <a:spcBef>
                <a:spcPts val="1200"/>
              </a:spcBef>
              <a:buSzPct val="150000"/>
              <a:buFont typeface="Arial" charset="0"/>
              <a:buChar char="•"/>
              <a:defRPr/>
            </a:pPr>
            <a:endParaRPr lang="cs-CZ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3435B210-68D0-40E3-438C-DC6C3481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188914"/>
            <a:ext cx="68992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cs-CZ" altLang="en-US" b="1">
              <a:solidFill>
                <a:srgbClr val="EA5F00"/>
              </a:solidFill>
              <a:latin typeface="Georgia" panose="02040502050405020303" pitchFamily="18" charset="0"/>
            </a:endParaRP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E1CDCA61-C07D-9392-CC2B-500FAAD1A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114300"/>
            <a:ext cx="8534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en-US" sz="3000" b="1" dirty="0">
                <a:solidFill>
                  <a:srgbClr val="0000AC"/>
                </a:solidFill>
                <a:latin typeface="Georgia" panose="02040502050405020303" pitchFamily="18" charset="0"/>
              </a:rPr>
              <a:t>Metody průkazu virů v potravinách a prostředí</a:t>
            </a:r>
          </a:p>
        </p:txBody>
      </p:sp>
      <p:grpSp>
        <p:nvGrpSpPr>
          <p:cNvPr id="48133" name="Skupina 3">
            <a:extLst>
              <a:ext uri="{FF2B5EF4-FFF2-40B4-BE49-F238E27FC236}">
                <a16:creationId xmlns:a16="http://schemas.microsoft.com/office/drawing/2014/main" id="{CC10B13F-9735-A73B-04FA-1B705A15816D}"/>
              </a:ext>
            </a:extLst>
          </p:cNvPr>
          <p:cNvGrpSpPr>
            <a:grpSpLocks/>
          </p:cNvGrpSpPr>
          <p:nvPr/>
        </p:nvGrpSpPr>
        <p:grpSpPr bwMode="auto">
          <a:xfrm>
            <a:off x="7967663" y="4652963"/>
            <a:ext cx="2387600" cy="2139136"/>
            <a:chOff x="4803284" y="3509525"/>
            <a:chExt cx="4323648" cy="3613524"/>
          </a:xfrm>
        </p:grpSpPr>
        <p:pic>
          <p:nvPicPr>
            <p:cNvPr id="12" name="Obrázek 5" descr="D:\_Sdileni\Dokumenty\Plocha\ultracentrifugované a dialyzované částice.tif">
              <a:extLst>
                <a:ext uri="{FF2B5EF4-FFF2-40B4-BE49-F238E27FC236}">
                  <a16:creationId xmlns:a16="http://schemas.microsoft.com/office/drawing/2014/main" id="{C50FDABE-BED6-66F5-58F8-4F7BC7F94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2772" y="3509525"/>
              <a:ext cx="4174160" cy="3129515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ovéPole 7">
              <a:extLst>
                <a:ext uri="{FF2B5EF4-FFF2-40B4-BE49-F238E27FC236}">
                  <a16:creationId xmlns:a16="http://schemas.microsoft.com/office/drawing/2014/main" id="{C8DC157A-6820-1036-8361-B9381A6F7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3284" y="6655130"/>
              <a:ext cx="2917887" cy="467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21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"/>
                <a:defRPr sz="19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"/>
                <a:defRPr sz="17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"/>
                <a:defRPr sz="16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60000"/>
                <a:buFont typeface="Wingdings" panose="05000000000000000000" pitchFamily="2" charset="2"/>
                <a:buChar char=""/>
                <a:defRPr sz="1500">
                  <a:solidFill>
                    <a:schemeClr val="tx1"/>
                  </a:solidFill>
                  <a:latin typeface="Palatino Linotype" panose="020405020505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cs-CZ" altLang="en-US" sz="1200" dirty="0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Foto H. </a:t>
              </a:r>
              <a:r>
                <a:rPr lang="cs-CZ" altLang="en-US" sz="1200" dirty="0" err="1">
                  <a:solidFill>
                    <a:schemeClr val="bg1">
                      <a:lumMod val="95000"/>
                    </a:schemeClr>
                  </a:solidFill>
                  <a:latin typeface="Georgia" panose="02040502050405020303" pitchFamily="18" charset="0"/>
                </a:rPr>
                <a:t>Malenovská</a:t>
              </a:r>
              <a:endParaRPr lang="en-GB" altLang="en-US" sz="1200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A82E35BE-B4A2-6751-3F39-7479F438FC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5" t="8411" r="38576" b="4790"/>
          <a:stretch/>
        </p:blipFill>
        <p:spPr>
          <a:xfrm>
            <a:off x="6527800" y="4662488"/>
            <a:ext cx="1314450" cy="18526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87661B7E-FE35-4418-822D-28AED321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876300"/>
            <a:ext cx="8467725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defRPr/>
            </a:pPr>
            <a:endParaRPr lang="cs-CZ" sz="2400" dirty="0">
              <a:effectLst>
                <a:outerShdw dist="50800" dir="2700000" algn="tl">
                  <a:srgbClr val="000000"/>
                </a:outerShdw>
              </a:effectLst>
              <a:latin typeface="Georgia" panose="02040502050405020303" pitchFamily="18" charset="0"/>
              <a:cs typeface="Arial" charset="0"/>
            </a:endParaRPr>
          </a:p>
        </p:txBody>
      </p:sp>
      <p:sp>
        <p:nvSpPr>
          <p:cNvPr id="18436" name="TextovéPole 4">
            <a:extLst>
              <a:ext uri="{FF2B5EF4-FFF2-40B4-BE49-F238E27FC236}">
                <a16:creationId xmlns:a16="http://schemas.microsoft.com/office/drawing/2014/main" id="{F9B7483A-E181-42FD-B6D4-0F191FB8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3951"/>
            <a:ext cx="300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400" b="1" dirty="0">
                <a:latin typeface="Georgia" panose="02040502050405020303" pitchFamily="18" charset="0"/>
              </a:rPr>
              <a:t>Homogenizace</a:t>
            </a:r>
          </a:p>
        </p:txBody>
      </p:sp>
      <p:sp>
        <p:nvSpPr>
          <p:cNvPr id="18437" name="TextovéPole 5">
            <a:extLst>
              <a:ext uri="{FF2B5EF4-FFF2-40B4-BE49-F238E27FC236}">
                <a16:creationId xmlns:a16="http://schemas.microsoft.com/office/drawing/2014/main" id="{C77808EB-E89C-446A-90D3-0A5C79F23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337" y="1154907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400" b="1" dirty="0">
                <a:latin typeface="Georgia" panose="02040502050405020303" pitchFamily="18" charset="0"/>
              </a:rPr>
              <a:t>Centrifugace</a:t>
            </a: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D70793B8-69CE-491C-9752-5D358865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412" y="1820071"/>
            <a:ext cx="2365375" cy="83026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>
                <a:latin typeface="Georgia" panose="02040502050405020303" pitchFamily="18" charset="0"/>
              </a:rPr>
              <a:t>8 000 x g</a:t>
            </a:r>
          </a:p>
          <a:p>
            <a:pPr algn="ctr" eaLnBrk="1" hangingPunct="1"/>
            <a:r>
              <a:rPr lang="cs-CZ" altLang="cs-CZ" sz="1600">
                <a:latin typeface="Georgia" panose="02040502050405020303" pitchFamily="18" charset="0"/>
              </a:rPr>
              <a:t>20 min</a:t>
            </a:r>
          </a:p>
          <a:p>
            <a:pPr algn="ctr" eaLnBrk="1" hangingPunct="1"/>
            <a:r>
              <a:rPr lang="cs-CZ" altLang="cs-CZ" sz="1600">
                <a:latin typeface="Georgia" panose="02040502050405020303" pitchFamily="18" charset="0"/>
              </a:rPr>
              <a:t>4°C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7B3C566C-B226-47DA-BF05-F1397609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1546" y="4043362"/>
            <a:ext cx="2987675" cy="83099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cs-CZ" altLang="cs-CZ" sz="1600" b="1" dirty="0">
                <a:latin typeface="Georgia" panose="02040502050405020303" pitchFamily="18" charset="0"/>
              </a:rPr>
              <a:t>Bakterie, parazité</a:t>
            </a:r>
          </a:p>
          <a:p>
            <a:pPr marL="0" indent="0" eaLnBrk="1" hangingPunct="1">
              <a:defRPr/>
            </a:pPr>
            <a:r>
              <a:rPr lang="cs-CZ" altLang="cs-CZ" sz="1600" dirty="0">
                <a:latin typeface="Georgia" panose="02040502050405020303" pitchFamily="18" charset="0"/>
              </a:rPr>
              <a:t>Detekce DNA (</a:t>
            </a:r>
            <a:r>
              <a:rPr lang="cs-CZ" altLang="cs-CZ" sz="1600" dirty="0" err="1">
                <a:latin typeface="Georgia" panose="02040502050405020303" pitchFamily="18" charset="0"/>
              </a:rPr>
              <a:t>qPCR</a:t>
            </a:r>
            <a:r>
              <a:rPr lang="cs-CZ" altLang="cs-CZ" sz="1600" dirty="0">
                <a:latin typeface="Georgia" panose="02040502050405020303" pitchFamily="18" charset="0"/>
              </a:rPr>
              <a:t>)</a:t>
            </a:r>
          </a:p>
          <a:p>
            <a:pPr marL="0" indent="0" eaLnBrk="1" hangingPunct="1">
              <a:defRPr/>
            </a:pPr>
            <a:r>
              <a:rPr lang="cs-CZ" altLang="cs-CZ" sz="1600" dirty="0">
                <a:latin typeface="Georgia" panose="02040502050405020303" pitchFamily="18" charset="0"/>
              </a:rPr>
              <a:t>Kultivace	</a:t>
            </a:r>
          </a:p>
        </p:txBody>
      </p:sp>
      <p:sp>
        <p:nvSpPr>
          <p:cNvPr id="19464" name="Text Box 7">
            <a:extLst>
              <a:ext uri="{FF2B5EF4-FFF2-40B4-BE49-F238E27FC236}">
                <a16:creationId xmlns:a16="http://schemas.microsoft.com/office/drawing/2014/main" id="{23A357F0-352B-4338-871F-467A14B4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964" y="4043362"/>
            <a:ext cx="3116806" cy="5847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b="1" dirty="0">
                <a:latin typeface="Georgia" panose="02040502050405020303" pitchFamily="18" charset="0"/>
              </a:rPr>
              <a:t>Viry</a:t>
            </a:r>
          </a:p>
          <a:p>
            <a:pPr eaLnBrk="1" hangingPunct="1"/>
            <a:r>
              <a:rPr lang="cs-CZ" altLang="cs-CZ" sz="1600" dirty="0">
                <a:latin typeface="Georgia" panose="02040502050405020303" pitchFamily="18" charset="0"/>
              </a:rPr>
              <a:t>Detekce RNA (RT-</a:t>
            </a:r>
            <a:r>
              <a:rPr lang="cs-CZ" altLang="cs-CZ" sz="1600" dirty="0" err="1">
                <a:latin typeface="Georgia" panose="02040502050405020303" pitchFamily="18" charset="0"/>
              </a:rPr>
              <a:t>qPCR</a:t>
            </a:r>
            <a:r>
              <a:rPr lang="cs-CZ" altLang="cs-CZ" sz="16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9465" name="TextovéPole 9">
            <a:extLst>
              <a:ext uri="{FF2B5EF4-FFF2-40B4-BE49-F238E27FC236}">
                <a16:creationId xmlns:a16="http://schemas.microsoft.com/office/drawing/2014/main" id="{6A3E85E9-470F-4583-AAE9-B02A6D654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0371" y="3384550"/>
            <a:ext cx="1722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latin typeface="Georgia" panose="02040502050405020303" pitchFamily="18" charset="0"/>
              </a:rPr>
              <a:t>Peleta</a:t>
            </a:r>
          </a:p>
        </p:txBody>
      </p:sp>
      <p:sp>
        <p:nvSpPr>
          <p:cNvPr id="19466" name="TextovéPole 10">
            <a:extLst>
              <a:ext uri="{FF2B5EF4-FFF2-40B4-BE49-F238E27FC236}">
                <a16:creationId xmlns:a16="http://schemas.microsoft.com/office/drawing/2014/main" id="{75364394-F4D8-4F82-AD99-205FC0E3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832" y="3433834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400" b="1" dirty="0" err="1">
                <a:latin typeface="Georgia" panose="02040502050405020303" pitchFamily="18" charset="0"/>
              </a:rPr>
              <a:t>Supernantant</a:t>
            </a:r>
            <a:endParaRPr lang="cs-CZ" altLang="cs-CZ" sz="2400" b="1" dirty="0">
              <a:latin typeface="Georgia" panose="02040502050405020303" pitchFamily="18" charset="0"/>
            </a:endParaRPr>
          </a:p>
        </p:txBody>
      </p:sp>
      <p:sp>
        <p:nvSpPr>
          <p:cNvPr id="19467" name="Text Box 7">
            <a:extLst>
              <a:ext uri="{FF2B5EF4-FFF2-40B4-BE49-F238E27FC236}">
                <a16:creationId xmlns:a16="http://schemas.microsoft.com/office/drawing/2014/main" id="{BF5DD438-B8DF-4F65-BC90-40FD8B2D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07" y="1714501"/>
            <a:ext cx="2484437" cy="5842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latin typeface="Georgia" panose="02040502050405020303" pitchFamily="18" charset="0"/>
              </a:rPr>
              <a:t>(</a:t>
            </a:r>
            <a:r>
              <a:rPr lang="cs-CZ" altLang="cs-CZ" sz="1600" dirty="0" err="1">
                <a:latin typeface="Georgia" panose="02040502050405020303" pitchFamily="18" charset="0"/>
              </a:rPr>
              <a:t>Stomacher</a:t>
            </a:r>
            <a:r>
              <a:rPr lang="cs-CZ" altLang="cs-CZ" sz="1600" dirty="0">
                <a:latin typeface="Georgia" panose="02040502050405020303" pitchFamily="18" charset="0"/>
              </a:rPr>
              <a:t>/vytřepávání v TGBE)</a:t>
            </a:r>
          </a:p>
        </p:txBody>
      </p:sp>
      <p:cxnSp>
        <p:nvCxnSpPr>
          <p:cNvPr id="21" name="Přímá spojovací šipka 20">
            <a:extLst>
              <a:ext uri="{FF2B5EF4-FFF2-40B4-BE49-F238E27FC236}">
                <a16:creationId xmlns:a16="http://schemas.microsoft.com/office/drawing/2014/main" id="{21C3A243-C1EC-41F6-A222-2A7F486AA644}"/>
              </a:ext>
            </a:extLst>
          </p:cNvPr>
          <p:cNvCxnSpPr/>
          <p:nvPr/>
        </p:nvCxnSpPr>
        <p:spPr>
          <a:xfrm flipH="1">
            <a:off x="6407944" y="2937670"/>
            <a:ext cx="677862" cy="606425"/>
          </a:xfrm>
          <a:prstGeom prst="straightConnector1">
            <a:avLst/>
          </a:prstGeom>
          <a:ln w="50800">
            <a:solidFill>
              <a:srgbClr val="679D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>
            <a:extLst>
              <a:ext uri="{FF2B5EF4-FFF2-40B4-BE49-F238E27FC236}">
                <a16:creationId xmlns:a16="http://schemas.microsoft.com/office/drawing/2014/main" id="{B2FA65DD-52D2-42D7-A3EA-FAB55DAA8D26}"/>
              </a:ext>
            </a:extLst>
          </p:cNvPr>
          <p:cNvCxnSpPr/>
          <p:nvPr/>
        </p:nvCxnSpPr>
        <p:spPr>
          <a:xfrm>
            <a:off x="7421166" y="2937670"/>
            <a:ext cx="590550" cy="606425"/>
          </a:xfrm>
          <a:prstGeom prst="straightConnector1">
            <a:avLst/>
          </a:prstGeom>
          <a:ln w="50800">
            <a:solidFill>
              <a:srgbClr val="679D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šipka 28">
            <a:extLst>
              <a:ext uri="{FF2B5EF4-FFF2-40B4-BE49-F238E27FC236}">
                <a16:creationId xmlns:a16="http://schemas.microsoft.com/office/drawing/2014/main" id="{49BC02D7-7C62-4697-8948-2034416E626D}"/>
              </a:ext>
            </a:extLst>
          </p:cNvPr>
          <p:cNvCxnSpPr/>
          <p:nvPr/>
        </p:nvCxnSpPr>
        <p:spPr>
          <a:xfrm>
            <a:off x="3716338" y="1358107"/>
            <a:ext cx="1425575" cy="0"/>
          </a:xfrm>
          <a:prstGeom prst="straightConnector1">
            <a:avLst/>
          </a:prstGeom>
          <a:ln w="50800">
            <a:solidFill>
              <a:srgbClr val="679D2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1" name="Obrázek 12">
            <a:extLst>
              <a:ext uri="{FF2B5EF4-FFF2-40B4-BE49-F238E27FC236}">
                <a16:creationId xmlns:a16="http://schemas.microsoft.com/office/drawing/2014/main" id="{D117518B-18D1-401E-A071-B3D26838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1166864" y="2424114"/>
            <a:ext cx="158273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adpis 3">
            <a:extLst>
              <a:ext uri="{FF2B5EF4-FFF2-40B4-BE49-F238E27FC236}">
                <a16:creationId xmlns:a16="http://schemas.microsoft.com/office/drawing/2014/main" id="{6C8AAA5B-F85F-4B93-81C4-26D4EB82BE28}"/>
              </a:ext>
            </a:extLst>
          </p:cNvPr>
          <p:cNvSpPr txBox="1">
            <a:spLocks/>
          </p:cNvSpPr>
          <p:nvPr/>
        </p:nvSpPr>
        <p:spPr bwMode="auto">
          <a:xfrm>
            <a:off x="335360" y="117476"/>
            <a:ext cx="11593288" cy="2879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cs-CZ" altLang="cs-CZ" sz="3000" b="1" dirty="0">
                <a:solidFill>
                  <a:srgbClr val="0000AC"/>
                </a:solidFill>
                <a:latin typeface="Georgia" panose="02040502050405020303" pitchFamily="18" charset="0"/>
              </a:rPr>
              <a:t>Postup zpracování vzorků v laboratoři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496569DC-C2BA-4468-B609-3C1FEEF1B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0489" y="4993084"/>
            <a:ext cx="1603375" cy="11525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AB70FBA4-262A-4461-845D-E08F0A35A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9959800" y="4849811"/>
            <a:ext cx="1543050" cy="18907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9" name="Picture 5" descr="LC480">
            <a:extLst>
              <a:ext uri="{FF2B5EF4-FFF2-40B4-BE49-F238E27FC236}">
                <a16:creationId xmlns:a16="http://schemas.microsoft.com/office/drawing/2014/main" id="{520C8CCA-C753-40AD-951A-458D9E0C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7044" y="5180270"/>
            <a:ext cx="1673248" cy="127364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D823A2D-BA83-44B4-AA79-F963CF96A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0968" y="5180270"/>
            <a:ext cx="1320055" cy="134865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2208214" y="44451"/>
            <a:ext cx="3671887" cy="550863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0000AC"/>
                </a:solidFill>
              </a:rPr>
              <a:t>Vyšetření vzorků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779223"/>
            <a:ext cx="2232025" cy="134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1"/>
          <p:cNvSpPr txBox="1">
            <a:spLocks noChangeArrowheads="1"/>
          </p:cNvSpPr>
          <p:nvPr/>
        </p:nvSpPr>
        <p:spPr bwMode="auto">
          <a:xfrm>
            <a:off x="2208214" y="2205038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tx1"/>
                </a:solidFill>
              </a:rPr>
              <a:t>Izolace RNA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125" name="Šipka doprava 2"/>
          <p:cNvSpPr>
            <a:spLocks noChangeArrowheads="1"/>
          </p:cNvSpPr>
          <p:nvPr/>
        </p:nvSpPr>
        <p:spPr bwMode="auto">
          <a:xfrm>
            <a:off x="5087937" y="1374776"/>
            <a:ext cx="1243584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chemeClr val="tx2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126" name="Picture 5" descr="LC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61154"/>
            <a:ext cx="2232025" cy="169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ovéPole 8"/>
          <p:cNvSpPr txBox="1">
            <a:spLocks noChangeArrowheads="1"/>
          </p:cNvSpPr>
          <p:nvPr/>
        </p:nvSpPr>
        <p:spPr bwMode="auto">
          <a:xfrm>
            <a:off x="7248526" y="2165350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dirty="0" err="1">
                <a:solidFill>
                  <a:schemeClr val="tx1"/>
                </a:solidFill>
              </a:rPr>
              <a:t>TqRT</a:t>
            </a:r>
            <a:r>
              <a:rPr lang="cs-CZ" sz="2000" dirty="0">
                <a:solidFill>
                  <a:schemeClr val="tx1"/>
                </a:solidFill>
              </a:rPr>
              <a:t>-PCR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128" name="TextovéPole 10"/>
          <p:cNvSpPr txBox="1">
            <a:spLocks noChangeArrowheads="1"/>
          </p:cNvSpPr>
          <p:nvPr/>
        </p:nvSpPr>
        <p:spPr bwMode="auto">
          <a:xfrm>
            <a:off x="8688288" y="3644901"/>
            <a:ext cx="1549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00B050"/>
                </a:solidFill>
              </a:rPr>
              <a:t>-</a:t>
            </a:r>
            <a:endParaRPr lang="en-GB" sz="2800" b="1" dirty="0">
              <a:solidFill>
                <a:srgbClr val="00B050"/>
              </a:solidFill>
            </a:endParaRPr>
          </a:p>
        </p:txBody>
      </p:sp>
      <p:sp>
        <p:nvSpPr>
          <p:cNvPr id="5130" name="TextovéPole 12"/>
          <p:cNvSpPr txBox="1">
            <a:spLocks noChangeArrowheads="1"/>
          </p:cNvSpPr>
          <p:nvPr/>
        </p:nvSpPr>
        <p:spPr bwMode="auto">
          <a:xfrm>
            <a:off x="6743701" y="3644901"/>
            <a:ext cx="17113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A50021"/>
                </a:solidFill>
              </a:rPr>
              <a:t>+</a:t>
            </a:r>
            <a:endParaRPr lang="en-GB" sz="2800" b="1" dirty="0">
              <a:solidFill>
                <a:srgbClr val="A50021"/>
              </a:solidFill>
            </a:endParaRPr>
          </a:p>
        </p:txBody>
      </p:sp>
      <p:sp>
        <p:nvSpPr>
          <p:cNvPr id="5132" name="TextovéPole 14"/>
          <p:cNvSpPr txBox="1">
            <a:spLocks noChangeArrowheads="1"/>
          </p:cNvSpPr>
          <p:nvPr/>
        </p:nvSpPr>
        <p:spPr bwMode="auto">
          <a:xfrm>
            <a:off x="2208214" y="3716338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tx1"/>
                </a:solidFill>
              </a:rPr>
              <a:t>Nested RT-PCR</a:t>
            </a:r>
            <a:endParaRPr lang="en-GB" sz="2000">
              <a:solidFill>
                <a:schemeClr val="tx1"/>
              </a:solidFill>
            </a:endParaRPr>
          </a:p>
        </p:txBody>
      </p:sp>
      <p:pic>
        <p:nvPicPr>
          <p:cNvPr id="51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8156" r="6061" b="20190"/>
          <a:stretch>
            <a:fillRect/>
          </a:stretch>
        </p:blipFill>
        <p:spPr bwMode="auto">
          <a:xfrm>
            <a:off x="7607748" y="4312540"/>
            <a:ext cx="2016645" cy="127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781301"/>
            <a:ext cx="22320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ovéPole 19"/>
          <p:cNvSpPr txBox="1">
            <a:spLocks noChangeArrowheads="1"/>
          </p:cNvSpPr>
          <p:nvPr/>
        </p:nvSpPr>
        <p:spPr bwMode="auto">
          <a:xfrm>
            <a:off x="2208214" y="5045174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tx1"/>
                </a:solidFill>
              </a:rPr>
              <a:t>Sekvenování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137" name="TextovéPole 20"/>
          <p:cNvSpPr txBox="1">
            <a:spLocks noChangeArrowheads="1"/>
          </p:cNvSpPr>
          <p:nvPr/>
        </p:nvSpPr>
        <p:spPr bwMode="auto">
          <a:xfrm>
            <a:off x="2208214" y="6341318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tx1"/>
                </a:solidFill>
              </a:rPr>
              <a:t>Analýza sekvencí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5140" name="TextovéPole 23"/>
          <p:cNvSpPr txBox="1">
            <a:spLocks noChangeArrowheads="1"/>
          </p:cNvSpPr>
          <p:nvPr/>
        </p:nvSpPr>
        <p:spPr bwMode="auto">
          <a:xfrm>
            <a:off x="5376614" y="6021389"/>
            <a:ext cx="489585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>
                <a:solidFill>
                  <a:schemeClr val="tx1"/>
                </a:solidFill>
              </a:rPr>
              <a:t>Genotypizace</a:t>
            </a:r>
          </a:p>
          <a:p>
            <a:pPr eaLnBrk="1" hangingPunct="1"/>
            <a:r>
              <a:rPr lang="cs-CZ" sz="2000">
                <a:solidFill>
                  <a:schemeClr val="tx1"/>
                </a:solidFill>
              </a:rPr>
              <a:t>Epidemiologické × epizootologické studie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22" name="Šipka doprava 2"/>
          <p:cNvSpPr>
            <a:spLocks noChangeArrowheads="1"/>
          </p:cNvSpPr>
          <p:nvPr/>
        </p:nvSpPr>
        <p:spPr bwMode="auto">
          <a:xfrm rot="7610869">
            <a:off x="7314913" y="2631577"/>
            <a:ext cx="994867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A50021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3" name="Šipka doprava 2"/>
          <p:cNvSpPr>
            <a:spLocks noChangeArrowheads="1"/>
          </p:cNvSpPr>
          <p:nvPr/>
        </p:nvSpPr>
        <p:spPr bwMode="auto">
          <a:xfrm rot="3213624">
            <a:off x="8611057" y="2631577"/>
            <a:ext cx="994867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4" name="Šipka doprava 2"/>
          <p:cNvSpPr>
            <a:spLocks noChangeArrowheads="1"/>
          </p:cNvSpPr>
          <p:nvPr/>
        </p:nvSpPr>
        <p:spPr bwMode="auto">
          <a:xfrm rot="10800000">
            <a:off x="5041908" y="3448299"/>
            <a:ext cx="1243584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A50021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5" name="Šipka doprava 2"/>
          <p:cNvSpPr>
            <a:spLocks noChangeArrowheads="1"/>
          </p:cNvSpPr>
          <p:nvPr/>
        </p:nvSpPr>
        <p:spPr bwMode="auto">
          <a:xfrm rot="5400000">
            <a:off x="2951150" y="4109555"/>
            <a:ext cx="746150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A50021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6" name="Šipka doprava 2"/>
          <p:cNvSpPr>
            <a:spLocks noChangeArrowheads="1"/>
          </p:cNvSpPr>
          <p:nvPr/>
        </p:nvSpPr>
        <p:spPr bwMode="auto">
          <a:xfrm rot="5400000">
            <a:off x="2934553" y="5477707"/>
            <a:ext cx="746150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A50021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7" name="Šipka doprava 2"/>
          <p:cNvSpPr>
            <a:spLocks noChangeArrowheads="1"/>
          </p:cNvSpPr>
          <p:nvPr/>
        </p:nvSpPr>
        <p:spPr bwMode="auto">
          <a:xfrm>
            <a:off x="4518729" y="6485465"/>
            <a:ext cx="746150" cy="917079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A50021"/>
          </a:solidFill>
          <a:ln>
            <a:noFill/>
          </a:ln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0621E3F-8C49-DAC5-670A-1A5CEDA4E7E6}"/>
              </a:ext>
            </a:extLst>
          </p:cNvPr>
          <p:cNvSpPr txBox="1"/>
          <p:nvPr/>
        </p:nvSpPr>
        <p:spPr>
          <a:xfrm>
            <a:off x="1919289" y="215901"/>
            <a:ext cx="2016125" cy="5238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Voda</a:t>
            </a:r>
            <a:endParaRPr lang="en-GB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Šipka doprava 5">
            <a:extLst>
              <a:ext uri="{FF2B5EF4-FFF2-40B4-BE49-F238E27FC236}">
                <a16:creationId xmlns:a16="http://schemas.microsoft.com/office/drawing/2014/main" id="{8FCBF4C5-6C1B-B460-4DFE-6A5C0B00423B}"/>
              </a:ext>
            </a:extLst>
          </p:cNvPr>
          <p:cNvSpPr/>
          <p:nvPr/>
        </p:nvSpPr>
        <p:spPr>
          <a:xfrm flipV="1">
            <a:off x="4224338" y="393701"/>
            <a:ext cx="1655762" cy="22701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657FF5-8C35-126E-FA84-FD8608D8962C}"/>
              </a:ext>
            </a:extLst>
          </p:cNvPr>
          <p:cNvSpPr txBox="1"/>
          <p:nvPr/>
        </p:nvSpPr>
        <p:spPr>
          <a:xfrm>
            <a:off x="6275388" y="157163"/>
            <a:ext cx="3522662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Filtrace/primární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zakoncentrování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Šipka doprava 7">
            <a:extLst>
              <a:ext uri="{FF2B5EF4-FFF2-40B4-BE49-F238E27FC236}">
                <a16:creationId xmlns:a16="http://schemas.microsoft.com/office/drawing/2014/main" id="{F514B72F-D58A-9A0F-B2E3-3396466D8DCB}"/>
              </a:ext>
            </a:extLst>
          </p:cNvPr>
          <p:cNvSpPr/>
          <p:nvPr/>
        </p:nvSpPr>
        <p:spPr>
          <a:xfrm rot="5400000">
            <a:off x="7635876" y="1354138"/>
            <a:ext cx="720725" cy="2159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FA4BC2F-BAF4-52B4-42FE-7A36A699CCCE}"/>
              </a:ext>
            </a:extLst>
          </p:cNvPr>
          <p:cNvSpPr txBox="1"/>
          <p:nvPr/>
        </p:nvSpPr>
        <p:spPr>
          <a:xfrm>
            <a:off x="6275389" y="1862138"/>
            <a:ext cx="3513137" cy="461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Eluce virových částic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C6EF00A-0885-7A95-19BC-11E133FE4AE4}"/>
              </a:ext>
            </a:extLst>
          </p:cNvPr>
          <p:cNvSpPr txBox="1"/>
          <p:nvPr/>
        </p:nvSpPr>
        <p:spPr>
          <a:xfrm>
            <a:off x="6275388" y="3224213"/>
            <a:ext cx="3522662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Sekundární </a:t>
            </a:r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zakoncentrování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Šipka doprava 10">
            <a:extLst>
              <a:ext uri="{FF2B5EF4-FFF2-40B4-BE49-F238E27FC236}">
                <a16:creationId xmlns:a16="http://schemas.microsoft.com/office/drawing/2014/main" id="{131C4153-DC18-49B3-9AFD-68BB50D58B02}"/>
              </a:ext>
            </a:extLst>
          </p:cNvPr>
          <p:cNvSpPr/>
          <p:nvPr/>
        </p:nvSpPr>
        <p:spPr>
          <a:xfrm rot="5400000">
            <a:off x="7650956" y="2690019"/>
            <a:ext cx="719138" cy="2159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68A203-E6B2-D46D-5BF6-8F6A384C1578}"/>
              </a:ext>
            </a:extLst>
          </p:cNvPr>
          <p:cNvSpPr txBox="1"/>
          <p:nvPr/>
        </p:nvSpPr>
        <p:spPr>
          <a:xfrm>
            <a:off x="1790700" y="4391026"/>
            <a:ext cx="3836988" cy="460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Izolace nukleových kyselin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5C17A41B-06DF-FAE0-E754-7B5B02D52A07}"/>
              </a:ext>
            </a:extLst>
          </p:cNvPr>
          <p:cNvSpPr/>
          <p:nvPr/>
        </p:nvSpPr>
        <p:spPr>
          <a:xfrm rot="9142758">
            <a:off x="5040313" y="3749676"/>
            <a:ext cx="1103312" cy="22066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" name="Šipka doprava 18">
            <a:extLst>
              <a:ext uri="{FF2B5EF4-FFF2-40B4-BE49-F238E27FC236}">
                <a16:creationId xmlns:a16="http://schemas.microsoft.com/office/drawing/2014/main" id="{8F36B092-2034-8F38-8F35-2878A0C37147}"/>
              </a:ext>
            </a:extLst>
          </p:cNvPr>
          <p:cNvSpPr/>
          <p:nvPr/>
        </p:nvSpPr>
        <p:spPr>
          <a:xfrm rot="5400000">
            <a:off x="3686176" y="5203826"/>
            <a:ext cx="720725" cy="20955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B9A9245-8245-1A83-0106-FC41612463B8}"/>
              </a:ext>
            </a:extLst>
          </p:cNvPr>
          <p:cNvSpPr txBox="1"/>
          <p:nvPr/>
        </p:nvSpPr>
        <p:spPr>
          <a:xfrm>
            <a:off x="1862138" y="5749926"/>
            <a:ext cx="3765550" cy="461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Detekce genomu viru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Šipka doprava 20">
            <a:extLst>
              <a:ext uri="{FF2B5EF4-FFF2-40B4-BE49-F238E27FC236}">
                <a16:creationId xmlns:a16="http://schemas.microsoft.com/office/drawing/2014/main" id="{E419BFE3-E5FD-B6C0-7764-93B95E301766}"/>
              </a:ext>
            </a:extLst>
          </p:cNvPr>
          <p:cNvSpPr/>
          <p:nvPr/>
        </p:nvSpPr>
        <p:spPr>
          <a:xfrm rot="5400000" flipV="1">
            <a:off x="7374731" y="4737894"/>
            <a:ext cx="1271588" cy="2159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1229686-E290-EC74-5287-4B10B3239EC1}"/>
              </a:ext>
            </a:extLst>
          </p:cNvPr>
          <p:cNvSpPr txBox="1"/>
          <p:nvPr/>
        </p:nvSpPr>
        <p:spPr>
          <a:xfrm>
            <a:off x="6672263" y="5637213"/>
            <a:ext cx="3357562" cy="8302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Detekce infekčních virových částic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" name="Šipka doprava 22">
            <a:extLst>
              <a:ext uri="{FF2B5EF4-FFF2-40B4-BE49-F238E27FC236}">
                <a16:creationId xmlns:a16="http://schemas.microsoft.com/office/drawing/2014/main" id="{479BC3AB-EE31-5B5C-72C5-D93351014F8B}"/>
              </a:ext>
            </a:extLst>
          </p:cNvPr>
          <p:cNvSpPr/>
          <p:nvPr/>
        </p:nvSpPr>
        <p:spPr>
          <a:xfrm rot="11995721">
            <a:off x="5727700" y="5067300"/>
            <a:ext cx="1454150" cy="24923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44048" name="Skupina 1">
            <a:extLst>
              <a:ext uri="{FF2B5EF4-FFF2-40B4-BE49-F238E27FC236}">
                <a16:creationId xmlns:a16="http://schemas.microsoft.com/office/drawing/2014/main" id="{251C6382-44D8-111B-D6DF-9A9FE7C0D235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915988"/>
            <a:ext cx="865188" cy="3376612"/>
            <a:chOff x="539192" y="916083"/>
            <a:chExt cx="865187" cy="3377016"/>
          </a:xfrm>
        </p:grpSpPr>
        <p:sp>
          <p:nvSpPr>
            <p:cNvPr id="17" name="Šipka doprava 16">
              <a:extLst>
                <a:ext uri="{FF2B5EF4-FFF2-40B4-BE49-F238E27FC236}">
                  <a16:creationId xmlns:a16="http://schemas.microsoft.com/office/drawing/2014/main" id="{467C6F12-5CDD-0E6E-A09C-FA9D3337DD65}"/>
                </a:ext>
              </a:extLst>
            </p:cNvPr>
            <p:cNvSpPr/>
            <p:nvPr/>
          </p:nvSpPr>
          <p:spPr>
            <a:xfrm rot="5400000">
              <a:off x="-392873" y="2495847"/>
              <a:ext cx="3377016" cy="217488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4" name="Násobení 23">
              <a:extLst>
                <a:ext uri="{FF2B5EF4-FFF2-40B4-BE49-F238E27FC236}">
                  <a16:creationId xmlns:a16="http://schemas.microsoft.com/office/drawing/2014/main" id="{078C2F5C-672C-3190-A2FE-D2E5D0EBDA6A}"/>
                </a:ext>
              </a:extLst>
            </p:cNvPr>
            <p:cNvSpPr/>
            <p:nvPr/>
          </p:nvSpPr>
          <p:spPr bwMode="auto">
            <a:xfrm>
              <a:off x="539192" y="1867109"/>
              <a:ext cx="245474" cy="1093899"/>
            </a:xfrm>
            <a:prstGeom prst="mathMultiply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en-GB" sz="32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5296A05-6971-080B-698A-D9DE1B76AF64}"/>
              </a:ext>
            </a:extLst>
          </p:cNvPr>
          <p:cNvSpPr txBox="1"/>
          <p:nvPr/>
        </p:nvSpPr>
        <p:spPr>
          <a:xfrm>
            <a:off x="7232651" y="4508501"/>
            <a:ext cx="20875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?</a:t>
            </a:r>
            <a:endParaRPr lang="en-GB" sz="4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ci-prezentace-16-9-cz-v11__2_" id="{2242B10D-3B60-4642-BF9D-2983B08B0156}" vid="{E97528E0-7663-4EFD-9092-E33C929D13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muni-sci-prezentace-16-9-cz-v11__2_</Template>
  <TotalTime>1082</TotalTime>
  <Words>503</Words>
  <Application>Microsoft Office PowerPoint</Application>
  <PresentationFormat>Širokoúhlá obrazovka</PresentationFormat>
  <Paragraphs>99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Garamond</vt:lpstr>
      <vt:lpstr>Georgia</vt:lpstr>
      <vt:lpstr>Tahoma</vt:lpstr>
      <vt:lpstr>Times New Roman</vt:lpstr>
      <vt:lpstr>Wingdings</vt:lpstr>
      <vt:lpstr>Prezentace_MU_CZ</vt:lpstr>
      <vt:lpstr>Metody detekce virů v potravinách  a prostředí</vt:lpstr>
      <vt:lpstr>Prezentace aplikace PowerPoint</vt:lpstr>
      <vt:lpstr>Metody detekce – přímý průkaz viru</vt:lpstr>
      <vt:lpstr>Metody detekce – přímý průkaz viru</vt:lpstr>
      <vt:lpstr>Prezentace aplikace PowerPoint</vt:lpstr>
      <vt:lpstr>Prezentace aplikace PowerPoint</vt:lpstr>
      <vt:lpstr>Prezentace aplikace PowerPoint</vt:lpstr>
      <vt:lpstr>Vyšetření vzorků</vt:lpstr>
      <vt:lpstr>Prezentace aplikace PowerPoint</vt:lpstr>
      <vt:lpstr>Odběr vzorku</vt:lpstr>
      <vt:lpstr>Prezentace aplikace PowerPoint</vt:lpstr>
      <vt:lpstr>Průkaz viru ve vzorku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hepatitidy E – molekulární epidemiologie a aspekty zoonotického přenosu</dc:title>
  <dc:creator>Of4 Elisabeth</dc:creator>
  <cp:lastModifiedBy>Of4 Elisabeth</cp:lastModifiedBy>
  <cp:revision>24</cp:revision>
  <cp:lastPrinted>1601-01-01T00:00:00Z</cp:lastPrinted>
  <dcterms:created xsi:type="dcterms:W3CDTF">2023-10-16T09:03:35Z</dcterms:created>
  <dcterms:modified xsi:type="dcterms:W3CDTF">2024-06-23T19:10:22Z</dcterms:modified>
</cp:coreProperties>
</file>