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0"/>
  </p:notesMasterIdLst>
  <p:handoutMasterIdLst>
    <p:handoutMasterId r:id="rId11"/>
  </p:handoutMasterIdLst>
  <p:sldIdLst>
    <p:sldId id="256" r:id="rId2"/>
    <p:sldId id="729" r:id="rId3"/>
    <p:sldId id="615" r:id="rId4"/>
    <p:sldId id="690" r:id="rId5"/>
    <p:sldId id="730" r:id="rId6"/>
    <p:sldId id="475" r:id="rId7"/>
    <p:sldId id="487" r:id="rId8"/>
    <p:sldId id="486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C"/>
    <a:srgbClr val="0000DC"/>
    <a:srgbClr val="00AF3F"/>
    <a:srgbClr val="00287D"/>
    <a:srgbClr val="9100DC"/>
    <a:srgbClr val="F01928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989EA8F7-91E8-4111-ABBD-882B95ADDD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011152-42CA-4F17-BA34-0638538F17F5}" type="slidenum">
              <a:rPr lang="cs-CZ" altLang="cs-CZ" smtClean="0">
                <a:latin typeface="Times New Roman" panose="02020603050405020304" pitchFamily="18" charset="0"/>
                <a:sym typeface="Symbol" panose="05050102010706020507" pitchFamily="18" charset="2"/>
              </a:rPr>
              <a:pPr>
                <a:spcBef>
                  <a:spcPct val="0"/>
                </a:spcBef>
              </a:pPr>
              <a:t>2</a:t>
            </a:fld>
            <a:endParaRPr lang="cs-CZ" altLang="cs-CZ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080E4D61-D82D-450D-BB3B-5FA7F6A028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81986F13-7F84-41C3-BEF4-B1C246E99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935688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989EA8F7-91E8-4111-ABBD-882B95ADDD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011152-42CA-4F17-BA34-0638538F17F5}" type="slidenum">
              <a:rPr lang="cs-CZ" altLang="cs-CZ" smtClean="0">
                <a:latin typeface="Times New Roman" panose="02020603050405020304" pitchFamily="18" charset="0"/>
                <a:sym typeface="Symbol" panose="05050102010706020507" pitchFamily="18" charset="2"/>
              </a:rPr>
              <a:pPr>
                <a:spcBef>
                  <a:spcPct val="0"/>
                </a:spcBef>
              </a:pPr>
              <a:t>3</a:t>
            </a:fld>
            <a:endParaRPr lang="cs-CZ" altLang="cs-CZ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080E4D61-D82D-450D-BB3B-5FA7F6A028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81986F13-7F84-41C3-BEF4-B1C246E99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57222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989EA8F7-91E8-4111-ABBD-882B95ADDD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011152-42CA-4F17-BA34-0638538F17F5}" type="slidenum">
              <a:rPr lang="cs-CZ" altLang="cs-CZ" smtClean="0">
                <a:latin typeface="Times New Roman" panose="02020603050405020304" pitchFamily="18" charset="0"/>
                <a:sym typeface="Symbol" panose="05050102010706020507" pitchFamily="18" charset="2"/>
              </a:rPr>
              <a:pPr>
                <a:spcBef>
                  <a:spcPct val="0"/>
                </a:spcBef>
              </a:pPr>
              <a:t>5</a:t>
            </a:fld>
            <a:endParaRPr lang="cs-CZ" altLang="cs-CZ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080E4D61-D82D-450D-BB3B-5FA7F6A028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81986F13-7F84-41C3-BEF4-B1C246E99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160262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B55AFDA4-4148-A680-6E1E-32404BEF8E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1C9AE0-C80A-4425-940C-21421B8A5A4A}" type="slidenum">
              <a:rPr lang="cs-CZ" altLang="cs-CZ">
                <a:latin typeface="Times New Roman" panose="02020603050405020304" pitchFamily="18" charset="0"/>
                <a:sym typeface="Symbol" panose="05050102010706020507" pitchFamily="18" charset="2"/>
              </a:rPr>
              <a:pPr>
                <a:spcBef>
                  <a:spcPct val="0"/>
                </a:spcBef>
              </a:pPr>
              <a:t>6</a:t>
            </a:fld>
            <a:endParaRPr lang="cs-CZ" altLang="cs-CZ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92FBA48C-C981-F18B-204D-58D1B8D6C66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8A991445-CBBD-4DB8-9DC5-D0668669AD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B0F7ADA8-E0D8-E140-B3EB-7B177B99E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84321F44-F4CD-1342-9190-83F802717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82366C8-899C-3046-9F1A-E4AA93091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C8EF9BC-CA15-F749-AE84-143521C1B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976544"/>
            <a:ext cx="10753200" cy="5251456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1074738" indent="-16033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CDFB5469-7B43-0D44-819F-C7041352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839D93F-D054-0C49-B5BA-33CA7A41A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136342"/>
            <a:ext cx="5219998" cy="509165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136342"/>
            <a:ext cx="5219998" cy="509165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E1F77B3-EBC6-1040-9535-33D9549B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797919FE-C3ED-C14E-AED0-882F98229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4329B9F-B123-B646-A47E-27058DD10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1109301E-D1AD-0B43-976E-29DC995E1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DE62B41-48ED-D243-8CF8-571E1EC80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2E98577-C944-7148-9D17-F5F41F0E8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180730"/>
            <a:ext cx="10753200" cy="50472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iff"/><Relationship Id="rId4" Type="http://schemas.openxmlformats.org/officeDocument/2006/relationships/image" Target="../media/image18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0" y="5079687"/>
            <a:ext cx="11361600" cy="698497"/>
          </a:xfrm>
        </p:spPr>
        <p:txBody>
          <a:bodyPr/>
          <a:lstStyle/>
          <a:p>
            <a:r>
              <a:rPr lang="cs-CZ" sz="2000" dirty="0"/>
              <a:t>Petra Vašíčková</a:t>
            </a:r>
          </a:p>
          <a:p>
            <a:r>
              <a:rPr lang="cs-CZ" sz="2000" dirty="0"/>
              <a:t>pvasickova@sci.muni.cz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8E607C5-6292-2564-85C8-978E69793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564" y="5992050"/>
            <a:ext cx="5534660" cy="723900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89AC760A-A0B8-D970-37F6-3FDF64C7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45" y="1726178"/>
            <a:ext cx="11361600" cy="1171580"/>
          </a:xfrm>
        </p:spPr>
        <p:txBody>
          <a:bodyPr/>
          <a:lstStyle/>
          <a:p>
            <a:pPr eaLnBrk="1" hangingPunct="1"/>
            <a:r>
              <a:rPr lang="pl-PL" alt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Molekulární epidemiologie ve virologii potravin</a:t>
            </a:r>
            <a:endParaRPr lang="cs-CZ" altLang="en-US" sz="4000" b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Picture 12" descr="http://jeromekahn123.tripod.com/sitebuildercontent/sitebuilderpictures/h5n1-vi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689" y="3035493"/>
            <a:ext cx="1788952" cy="133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F222E0AF-AC8E-4DEF-85D0-B588435E2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9143" y="3079943"/>
            <a:ext cx="1804286" cy="1294802"/>
          </a:xfrm>
          <a:prstGeom prst="rect">
            <a:avLst/>
          </a:prstGeom>
          <a:noFill/>
          <a:ln w="635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090620098687">
            <a:extLst>
              <a:ext uri="{FF2B5EF4-FFF2-40B4-BE49-F238E27FC236}">
                <a16:creationId xmlns:a16="http://schemas.microsoft.com/office/drawing/2014/main" id="{64D39587-5EBB-4794-9AB2-C12D44C79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122666"/>
            <a:ext cx="2028643" cy="128229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EF7CCA58-4FB8-4140-9117-08CBF72C9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9376" y="307975"/>
            <a:ext cx="11447312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3000" b="1" dirty="0">
                <a:solidFill>
                  <a:srgbClr val="0000AC"/>
                </a:solidFill>
              </a:rPr>
              <a:t>Molekulární epidemiologie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907157-FE9D-4592-88E0-E01CE21214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1625" y="63134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A9D961B-7739-4910-8DC4-3E31912F623D}" type="slidenum">
              <a:rPr lang="cs-CZ" altLang="cs-CZ" smtClean="0"/>
              <a:pPr>
                <a:defRPr/>
              </a:pPr>
              <a:t>2</a:t>
            </a:fld>
            <a:endParaRPr lang="cs-CZ" altLang="cs-CZ" dirty="0"/>
          </a:p>
        </p:txBody>
      </p:sp>
      <p:sp>
        <p:nvSpPr>
          <p:cNvPr id="10" name="TextovéPole 4">
            <a:extLst>
              <a:ext uri="{FF2B5EF4-FFF2-40B4-BE49-F238E27FC236}">
                <a16:creationId xmlns:a16="http://schemas.microsoft.com/office/drawing/2014/main" id="{66603AED-0083-4324-BA09-4EA1A98E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1112236"/>
            <a:ext cx="10801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Snaha o dosledování vehikula/zdroje kontaminace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Potvrzení/vyvrácení epidemiologických souvislostí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Porovnání sekvencí genomu virových agens prokázaných u lidí </a:t>
            </a:r>
            <a:r>
              <a:rPr lang="cs-CZ" altLang="en-US" sz="2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Arial" charset="0"/>
              </a:rPr>
              <a:t>×</a:t>
            </a: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 prostředí </a:t>
            </a:r>
            <a:r>
              <a:rPr lang="cs-CZ" altLang="en-US" sz="2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Arial" charset="0"/>
              </a:rPr>
              <a:t>×</a:t>
            </a: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 potravin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NoroNet</a:t>
            </a: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 × referenční sekvence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SzPct val="50000"/>
              <a:buFont typeface="Wingdings" pitchFamily="2" charset="2"/>
              <a:buChar char="Ø"/>
              <a:defRPr/>
            </a:pPr>
            <a:endParaRPr lang="cs-CZ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charset="0"/>
            </a:endParaRPr>
          </a:p>
        </p:txBody>
      </p:sp>
      <p:pic>
        <p:nvPicPr>
          <p:cNvPr id="13" name="Picture 2" descr="Here's How Norovirus Takes Hold in Your Gut — and Doesn't Let Go | Live  Sci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49" y="116632"/>
            <a:ext cx="1219200" cy="8778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953005E-CA96-4544-B344-083637BBC7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463" b="19201"/>
          <a:stretch/>
        </p:blipFill>
        <p:spPr>
          <a:xfrm>
            <a:off x="7608168" y="3761176"/>
            <a:ext cx="4174171" cy="21384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DDFD2C-9880-4FD3-B2B5-B365C41010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00"/>
          <a:stretch/>
        </p:blipFill>
        <p:spPr>
          <a:xfrm>
            <a:off x="410328" y="2924944"/>
            <a:ext cx="7065296" cy="215799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CFF77DE-CF2D-4522-97DC-7E44FAD914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9992" y="5194365"/>
            <a:ext cx="2606080" cy="16288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0920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EF7CCA58-4FB8-4140-9117-08CBF72C9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9376" y="307975"/>
            <a:ext cx="91440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3000" b="1" dirty="0">
                <a:solidFill>
                  <a:srgbClr val="0000AC"/>
                </a:solidFill>
              </a:rPr>
              <a:t>Molekulární epidemiologie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A672DB3-E790-4725-BCC2-3BCB99821C30}"/>
              </a:ext>
            </a:extLst>
          </p:cNvPr>
          <p:cNvSpPr/>
          <p:nvPr/>
        </p:nvSpPr>
        <p:spPr>
          <a:xfrm>
            <a:off x="-30406" y="980728"/>
            <a:ext cx="11881320" cy="169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lvl="1" indent="-263525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Wingdings" pitchFamily="2" charset="2"/>
              <a:buChar char="Ø"/>
              <a:defRPr/>
            </a:pP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Dosledování zdroje kontaminací, vehikula</a:t>
            </a:r>
          </a:p>
          <a:p>
            <a:pPr marL="720725" lvl="1" indent="-263525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Wingdings" pitchFamily="2" charset="2"/>
              <a:buChar char="Ø"/>
              <a:defRPr/>
            </a:pP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Porovnání sekvencí specifických oblastí genomu prokázaných agens </a:t>
            </a:r>
            <a:r>
              <a:rPr lang="cs-CZ" altLang="en-US" sz="3200" b="1" dirty="0">
                <a:solidFill>
                  <a:srgbClr val="5C8D27"/>
                </a:solidFill>
                <a:cs typeface="Courier New" panose="02070309020205020404" pitchFamily="49" charset="0"/>
              </a:rPr>
              <a:t>→</a:t>
            </a:r>
            <a:r>
              <a:rPr lang="cs-CZ" altLang="en-US" sz="2000" b="1" dirty="0">
                <a:solidFill>
                  <a:srgbClr val="5C8D27"/>
                </a:solidFill>
                <a:cs typeface="Courier New" panose="02070309020205020404" pitchFamily="49" charset="0"/>
              </a:rPr>
              <a:t> </a:t>
            </a:r>
            <a:r>
              <a:rPr lang="cs-CZ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Courier New" panose="02070309020205020404" pitchFamily="49" charset="0"/>
              </a:rPr>
              <a:t>potvrzení × vyvrácení zdroje</a:t>
            </a:r>
            <a:endParaRPr lang="cs-CZ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953005E-CA96-4544-B344-083637BBC7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463" b="19201"/>
          <a:stretch/>
        </p:blipFill>
        <p:spPr>
          <a:xfrm>
            <a:off x="16489" y="2678822"/>
            <a:ext cx="8112224" cy="415592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4304D40-589E-45A5-BF6A-01F46ABE9D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2880" y="2325628"/>
            <a:ext cx="4509120" cy="450912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A1A3789-65B1-4B02-B7C0-F840F0E0E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0714" y="2325628"/>
            <a:ext cx="2885323" cy="45091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C8D61E-DB7B-4952-8604-66A4CD5A7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1625" y="63134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A9D961B-7739-4910-8DC4-3E31912F623D}" type="slidenum">
              <a:rPr lang="cs-CZ" altLang="cs-CZ" smtClean="0"/>
              <a:pPr>
                <a:defRPr/>
              </a:pPr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8107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651189B-062D-0F14-7FCE-FC36F386EC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5F93F6-F054-D75B-4218-DA7C96C26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332656"/>
            <a:ext cx="889317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cs-CZ" altLang="cs-CZ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Molekulární epidemiologie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D951A8-C254-38D7-A9FD-CC7943398842}"/>
              </a:ext>
            </a:extLst>
          </p:cNvPr>
          <p:cNvSpPr txBox="1">
            <a:spLocks noChangeArrowheads="1"/>
          </p:cNvSpPr>
          <p:nvPr/>
        </p:nvSpPr>
        <p:spPr>
          <a:xfrm>
            <a:off x="414000" y="1124743"/>
            <a:ext cx="11202612" cy="47529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55600" indent="-355600">
              <a:spcBef>
                <a:spcPts val="1200"/>
              </a:spcBef>
              <a:buClrTx/>
              <a:buSzPct val="150000"/>
              <a:buFont typeface="Arial" charset="0"/>
              <a:buChar char="•"/>
              <a:defRPr/>
            </a:pPr>
            <a:r>
              <a:rPr lang="cs-CZ" altLang="en-US" sz="2000" b="1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Celogenomové</a:t>
            </a:r>
            <a:r>
              <a:rPr lang="cs-CZ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en-US" sz="2000" b="1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sekvenování</a:t>
            </a:r>
            <a:r>
              <a:rPr lang="cs-CZ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en-US" sz="20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klinický materiál (vysoká virová nálož)</a:t>
            </a:r>
          </a:p>
          <a:p>
            <a:pPr marL="355600" indent="-355600">
              <a:spcBef>
                <a:spcPts val="1200"/>
              </a:spcBef>
              <a:buClrTx/>
              <a:buSzPct val="150000"/>
              <a:buFont typeface="Arial" charset="0"/>
              <a:buChar char="•"/>
              <a:defRPr/>
            </a:pPr>
            <a:r>
              <a:rPr lang="cs-CZ" altLang="en-US" sz="2000" b="1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Sekvenace</a:t>
            </a:r>
            <a:r>
              <a:rPr lang="cs-CZ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specifických oblastí genomu - </a:t>
            </a:r>
            <a:r>
              <a:rPr lang="cs-CZ" altLang="en-US" sz="20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vzorky prostředí (nízké koncentrace virů)</a:t>
            </a:r>
          </a:p>
          <a:p>
            <a:pPr marL="355600" indent="-355600">
              <a:spcBef>
                <a:spcPts val="1200"/>
              </a:spcBef>
              <a:buClrTx/>
              <a:buSzPct val="150000"/>
              <a:buFont typeface="Arial" charset="0"/>
              <a:buChar char="•"/>
              <a:defRPr/>
            </a:pPr>
            <a:endParaRPr lang="cs-CZ" altLang="en-US" sz="200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5600" indent="-355600">
              <a:spcBef>
                <a:spcPts val="1200"/>
              </a:spcBef>
              <a:buSzPct val="150000"/>
              <a:buFont typeface="Arial" charset="0"/>
              <a:buChar char="•"/>
              <a:defRPr/>
            </a:pPr>
            <a:r>
              <a:rPr lang="cs-CZ" altLang="en-US" sz="1600" b="1" u="sng" kern="0" dirty="0">
                <a:solidFill>
                  <a:schemeClr val="tx2"/>
                </a:solidFill>
              </a:rPr>
              <a:t>https://www.rivm.nl/en/hevnet</a:t>
            </a:r>
          </a:p>
          <a:p>
            <a:pPr marL="355600" indent="-355600">
              <a:spcBef>
                <a:spcPts val="1200"/>
              </a:spcBef>
              <a:buSzPct val="150000"/>
              <a:buFont typeface="Arial" charset="0"/>
              <a:buChar char="•"/>
              <a:defRPr/>
            </a:pPr>
            <a:r>
              <a:rPr lang="cs-CZ" altLang="en-US" sz="1600" b="1" u="sng" kern="0" dirty="0">
                <a:solidFill>
                  <a:schemeClr val="tx2"/>
                </a:solidFill>
              </a:rPr>
              <a:t>https://ictv.global/sg_wiki/hepeviridae/orthohepevirus</a:t>
            </a:r>
            <a:endParaRPr lang="cs-CZ" kern="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3ED8A9C0-4F02-26A0-5391-43B798E03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9"/>
          <a:stretch>
            <a:fillRect/>
          </a:stretch>
        </p:blipFill>
        <p:spPr bwMode="auto">
          <a:xfrm>
            <a:off x="3092943" y="4005064"/>
            <a:ext cx="5541353" cy="257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4C04B15-DD8A-FAED-F7CC-5BF9943D5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6594" y="4005064"/>
            <a:ext cx="3300271" cy="272187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375552-4CFC-4B02-B4B9-F7C567E42A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135" y="4005064"/>
            <a:ext cx="2770943" cy="17318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TextovéPole 6">
            <a:extLst>
              <a:ext uri="{FF2B5EF4-FFF2-40B4-BE49-F238E27FC236}">
                <a16:creationId xmlns:a16="http://schemas.microsoft.com/office/drawing/2014/main" id="{25B08CA1-77BD-07F0-607B-F9989BEE3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43" y="5948385"/>
            <a:ext cx="287972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dirty="0"/>
              <a:t>Tamura K, </a:t>
            </a:r>
            <a:r>
              <a:rPr lang="en-US" altLang="en-US" sz="1000" dirty="0" err="1"/>
              <a:t>Stecher</a:t>
            </a:r>
            <a:r>
              <a:rPr lang="en-US" altLang="en-US" sz="1000" dirty="0"/>
              <a:t> G, and Kumar S (2021) MEGA11: Molecular Evolutionary Genetics Analysis version 11. Molecular Biology and Evolution 38:3022-3027.</a:t>
            </a:r>
            <a:endParaRPr lang="en-GB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36639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EF7CCA58-4FB8-4140-9117-08CBF72C9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9376" y="307975"/>
            <a:ext cx="11447312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3000" b="1" dirty="0">
                <a:solidFill>
                  <a:srgbClr val="0000AC"/>
                </a:solidFill>
              </a:rPr>
              <a:t>Molekulární epidemiologie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907157-FE9D-4592-88E0-E01CE21214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1625" y="63134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A9D961B-7739-4910-8DC4-3E31912F623D}" type="slidenum">
              <a:rPr lang="cs-CZ" altLang="cs-CZ" smtClean="0"/>
              <a:pPr>
                <a:defRPr/>
              </a:pPr>
              <a:t>5</a:t>
            </a:fld>
            <a:endParaRPr lang="cs-CZ" altLang="cs-CZ" dirty="0"/>
          </a:p>
        </p:txBody>
      </p:sp>
      <p:pic>
        <p:nvPicPr>
          <p:cNvPr id="13" name="Picture 2" descr="Here's How Norovirus Takes Hold in Your Gut — and Doesn't Let Go | Live  Sci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49" y="116632"/>
            <a:ext cx="1219200" cy="8778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171575"/>
            <a:ext cx="3882277" cy="555530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223" y="219830"/>
            <a:ext cx="1356270" cy="650704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TextovéPole 4">
            <a:extLst>
              <a:ext uri="{FF2B5EF4-FFF2-40B4-BE49-F238E27FC236}">
                <a16:creationId xmlns:a16="http://schemas.microsoft.com/office/drawing/2014/main" id="{66603AED-0083-4324-BA09-4EA1A98E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2149915"/>
            <a:ext cx="338437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Dominance </a:t>
            </a:r>
            <a:r>
              <a:rPr lang="cs-CZ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NoV</a:t>
            </a: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 GII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  <a:defRPr/>
            </a:pPr>
            <a:endParaRPr lang="cs-CZ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charset="0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SzPct val="50000"/>
              <a:buFont typeface="Wingdings" pitchFamily="2" charset="2"/>
              <a:buChar char="Ø"/>
              <a:defRPr/>
            </a:pPr>
            <a:endParaRPr lang="cs-CZ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5" name="TextovéPole 79881"/>
          <p:cNvSpPr txBox="1">
            <a:spLocks noChangeArrowheads="1"/>
          </p:cNvSpPr>
          <p:nvPr/>
        </p:nvSpPr>
        <p:spPr bwMode="auto">
          <a:xfrm>
            <a:off x="4943872" y="1256799"/>
            <a:ext cx="1368152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NoV</a:t>
            </a:r>
            <a:r>
              <a:rPr lang="cs-CZ" alt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GI</a:t>
            </a:r>
            <a:endParaRPr lang="en-GB" altLang="cs-CZ" sz="22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ovéPole 79881"/>
          <p:cNvSpPr txBox="1">
            <a:spLocks noChangeArrowheads="1"/>
          </p:cNvSpPr>
          <p:nvPr/>
        </p:nvSpPr>
        <p:spPr bwMode="auto">
          <a:xfrm>
            <a:off x="8538995" y="224430"/>
            <a:ext cx="1368152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NoV</a:t>
            </a:r>
            <a:r>
              <a:rPr lang="cs-CZ" alt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GII</a:t>
            </a:r>
            <a:endParaRPr lang="en-GB" altLang="cs-CZ" sz="22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8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4" descr="C:\Users\MZ\Desktop\vse.png">
            <a:extLst>
              <a:ext uri="{FF2B5EF4-FFF2-40B4-BE49-F238E27FC236}">
                <a16:creationId xmlns:a16="http://schemas.microsoft.com/office/drawing/2014/main" id="{2FC156FE-43F5-09D7-2D61-1F72BF4A7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8325" y="0"/>
            <a:ext cx="6408738" cy="68580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ADBBC342-C1F3-F40F-8158-47630663D165}"/>
              </a:ext>
            </a:extLst>
          </p:cNvPr>
          <p:cNvCxnSpPr/>
          <p:nvPr/>
        </p:nvCxnSpPr>
        <p:spPr bwMode="auto">
          <a:xfrm>
            <a:off x="4295775" y="1228725"/>
            <a:ext cx="2592388" cy="1677988"/>
          </a:xfrm>
          <a:prstGeom prst="line">
            <a:avLst/>
          </a:prstGeom>
          <a:ln w="25400">
            <a:solidFill>
              <a:srgbClr val="4081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6975DBB4-11F1-CEF3-7459-02ADAA03A121}"/>
              </a:ext>
            </a:extLst>
          </p:cNvPr>
          <p:cNvCxnSpPr/>
          <p:nvPr/>
        </p:nvCxnSpPr>
        <p:spPr bwMode="auto">
          <a:xfrm>
            <a:off x="4295775" y="981075"/>
            <a:ext cx="2592388" cy="1879600"/>
          </a:xfrm>
          <a:prstGeom prst="line">
            <a:avLst/>
          </a:prstGeom>
          <a:ln w="25400">
            <a:solidFill>
              <a:srgbClr val="4081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36BD593D-0F3E-B750-1F15-9256B9459BCA}"/>
              </a:ext>
            </a:extLst>
          </p:cNvPr>
          <p:cNvCxnSpPr/>
          <p:nvPr/>
        </p:nvCxnSpPr>
        <p:spPr bwMode="auto">
          <a:xfrm>
            <a:off x="7059613" y="44451"/>
            <a:ext cx="87312" cy="2587625"/>
          </a:xfrm>
          <a:prstGeom prst="line">
            <a:avLst/>
          </a:prstGeom>
          <a:ln w="25400">
            <a:solidFill>
              <a:srgbClr val="4081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4" name="TextovéPole 79881">
            <a:extLst>
              <a:ext uri="{FF2B5EF4-FFF2-40B4-BE49-F238E27FC236}">
                <a16:creationId xmlns:a16="http://schemas.microsoft.com/office/drawing/2014/main" id="{85F9B777-6833-D163-2929-FF1321350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475" y="333376"/>
            <a:ext cx="573088" cy="43021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G1</a:t>
            </a:r>
            <a:endParaRPr lang="en-GB" altLang="cs-CZ" sz="22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7895" name="TextovéPole 44">
            <a:extLst>
              <a:ext uri="{FF2B5EF4-FFF2-40B4-BE49-F238E27FC236}">
                <a16:creationId xmlns:a16="http://schemas.microsoft.com/office/drawing/2014/main" id="{5500260F-A3DE-74F1-AA32-CF18BBEDE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1081088"/>
            <a:ext cx="638175" cy="431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G2</a:t>
            </a:r>
            <a:endParaRPr lang="en-GB" altLang="cs-CZ" sz="22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7896" name="TextovéPole 45">
            <a:extLst>
              <a:ext uri="{FF2B5EF4-FFF2-40B4-BE49-F238E27FC236}">
                <a16:creationId xmlns:a16="http://schemas.microsoft.com/office/drawing/2014/main" id="{159D57D9-947D-AB53-CE7C-8980BFA2A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2632076"/>
            <a:ext cx="798513" cy="43021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G4</a:t>
            </a:r>
            <a:endParaRPr lang="en-GB" altLang="cs-CZ" sz="22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7897" name="TextovéPole 46">
            <a:extLst>
              <a:ext uri="{FF2B5EF4-FFF2-40B4-BE49-F238E27FC236}">
                <a16:creationId xmlns:a16="http://schemas.microsoft.com/office/drawing/2014/main" id="{6E95B7EC-6AD9-B129-E68E-B72AF081C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6165851"/>
            <a:ext cx="647700" cy="43021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2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G3</a:t>
            </a:r>
            <a:endParaRPr lang="en-GB" altLang="cs-CZ" sz="220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3" name="TextovéPole 4">
            <a:extLst>
              <a:ext uri="{FF2B5EF4-FFF2-40B4-BE49-F238E27FC236}">
                <a16:creationId xmlns:a16="http://schemas.microsoft.com/office/drawing/2014/main" id="{7D10F935-F8B0-F28D-23C1-850FBD252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463" y="1628776"/>
            <a:ext cx="2711450" cy="4340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SzPct val="200000"/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rgbClr val="C00000"/>
                </a:solidFill>
                <a:latin typeface="Georgia" panose="02040502050405020303" pitchFamily="18" charset="0"/>
                <a:sym typeface="Symbol" pitchFamily="18" charset="2"/>
              </a:rPr>
              <a:t>Lidské izoláty</a:t>
            </a:r>
          </a:p>
          <a:p>
            <a:pPr marL="342900" indent="-342900" eaLnBrk="1" hangingPunct="1">
              <a:lnSpc>
                <a:spcPct val="150000"/>
              </a:lnSpc>
              <a:buSzPct val="200000"/>
              <a:buFont typeface="Arial" panose="020B0604020202020204" pitchFamily="34" charset="0"/>
              <a:buChar char="•"/>
              <a:defRPr/>
            </a:pPr>
            <a:endParaRPr lang="cs-CZ" sz="2000" b="1" dirty="0">
              <a:solidFill>
                <a:srgbClr val="C00000"/>
              </a:solidFill>
              <a:latin typeface="Georgia" panose="02040502050405020303" pitchFamily="18" charset="0"/>
              <a:sym typeface="Symbol" pitchFamily="18" charset="2"/>
            </a:endParaRPr>
          </a:p>
          <a:p>
            <a:pPr marL="342900" indent="-342900" eaLnBrk="1" hangingPunct="1">
              <a:lnSpc>
                <a:spcPct val="150000"/>
              </a:lnSpc>
              <a:buSzPct val="200000"/>
              <a:buFont typeface="Arial" panose="020B0604020202020204" pitchFamily="34" charset="0"/>
              <a:buChar char="•"/>
              <a:defRPr/>
            </a:pPr>
            <a:endParaRPr lang="cs-CZ" sz="2000" b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sym typeface="Symbol" pitchFamily="18" charset="2"/>
            </a:endParaRPr>
          </a:p>
          <a:p>
            <a:pPr marL="342900" indent="-342900" eaLnBrk="1" hangingPunct="1">
              <a:lnSpc>
                <a:spcPct val="150000"/>
              </a:lnSpc>
              <a:buSzPct val="200000"/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itchFamily="18" charset="2"/>
              </a:rPr>
              <a:t>Prase domácí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sym typeface="Symbol" pitchFamily="18" charset="2"/>
            </a:endParaRPr>
          </a:p>
          <a:p>
            <a:pPr marL="274638" indent="-274638" eaLnBrk="1" hangingPunct="1">
              <a:lnSpc>
                <a:spcPct val="150000"/>
              </a:lnSpc>
              <a:buSzPct val="150000"/>
              <a:defRPr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itchFamily="18" charset="2"/>
              </a:rPr>
              <a:t>▲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itchFamily="18" charset="2"/>
              </a:rPr>
              <a:t>Prase divoké, volnost</a:t>
            </a:r>
          </a:p>
          <a:p>
            <a:pPr marL="274638" indent="-274638" eaLnBrk="1" hangingPunct="1">
              <a:lnSpc>
                <a:spcPct val="150000"/>
              </a:lnSpc>
              <a:buSzPct val="150000"/>
              <a:defRPr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itchFamily="18" charset="2"/>
              </a:rPr>
              <a:t>▀ 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itchFamily="18" charset="2"/>
              </a:rPr>
              <a:t>Prase divoké, obory</a:t>
            </a:r>
          </a:p>
          <a:p>
            <a:pPr marL="0" indent="0" eaLnBrk="1" hangingPunct="1">
              <a:lnSpc>
                <a:spcPct val="150000"/>
              </a:lnSpc>
              <a:buSzPct val="150000"/>
              <a:defRPr/>
            </a:pP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sym typeface="Symbol" pitchFamily="18" charset="2"/>
            </a:endParaRPr>
          </a:p>
          <a:p>
            <a:pPr marL="0" indent="0" eaLnBrk="1" hangingPunct="1">
              <a:lnSpc>
                <a:spcPct val="150000"/>
              </a:lnSpc>
              <a:buSzPct val="150000"/>
              <a:defRPr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sym typeface="Symbol" pitchFamily="18" charset="2"/>
            </a:endParaRPr>
          </a:p>
        </p:txBody>
      </p:sp>
      <p:cxnSp>
        <p:nvCxnSpPr>
          <p:cNvPr id="37" name="Přímá spojnice 37">
            <a:extLst>
              <a:ext uri="{FF2B5EF4-FFF2-40B4-BE49-F238E27FC236}">
                <a16:creationId xmlns:a16="http://schemas.microsoft.com/office/drawing/2014/main" id="{E7140BAF-8C2E-BBCA-9B18-C3F1DEBBA3CD}"/>
              </a:ext>
            </a:extLst>
          </p:cNvPr>
          <p:cNvCxnSpPr/>
          <p:nvPr/>
        </p:nvCxnSpPr>
        <p:spPr bwMode="auto">
          <a:xfrm>
            <a:off x="4295776" y="3284538"/>
            <a:ext cx="2449513" cy="107950"/>
          </a:xfrm>
          <a:prstGeom prst="line">
            <a:avLst/>
          </a:prstGeom>
          <a:ln w="25400">
            <a:solidFill>
              <a:srgbClr val="4081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92" name="Rectangle 2">
            <a:extLst>
              <a:ext uri="{FF2B5EF4-FFF2-40B4-BE49-F238E27FC236}">
                <a16:creationId xmlns:a16="http://schemas.microsoft.com/office/drawing/2014/main" id="{34BE749B-C1AA-2D7F-EBCE-2B4DC01FA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16075" y="71438"/>
            <a:ext cx="280035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cs-CZ" altLang="cs-CZ" sz="2400">
                <a:solidFill>
                  <a:srgbClr val="BCB800"/>
                </a:solidFill>
                <a:latin typeface="Georgia" panose="02040502050405020303" pitchFamily="18" charset="0"/>
              </a:rPr>
              <a:t>Molekulární epidemiologie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FF2E3F5-E732-5DAA-9757-438DEAF9A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538" y="115888"/>
            <a:ext cx="4273550" cy="667861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A245FC6-F13D-714E-D4AB-679AE7F00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314" y="0"/>
            <a:ext cx="8315325" cy="6858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ci-prezentace-16-9-cz-v11__2_" id="{2242B10D-3B60-4642-BF9D-2983B08B0156}" vid="{E97528E0-7663-4EFD-9092-E33C929D136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muni-sci-prezentace-16-9-cz-v11__2_</Template>
  <TotalTime>1068</TotalTime>
  <Words>176</Words>
  <Application>Microsoft Office PowerPoint</Application>
  <PresentationFormat>Širokoúhlá obrazovka</PresentationFormat>
  <Paragraphs>42</Paragraphs>
  <Slides>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Courier New</vt:lpstr>
      <vt:lpstr>Georgia</vt:lpstr>
      <vt:lpstr>Tahoma</vt:lpstr>
      <vt:lpstr>Times New Roman</vt:lpstr>
      <vt:lpstr>Wingdings</vt:lpstr>
      <vt:lpstr>Prezentace_MU_CZ</vt:lpstr>
      <vt:lpstr>Molekulární epidemiologie ve virologii potravin</vt:lpstr>
      <vt:lpstr>Molekulární epidemiologie</vt:lpstr>
      <vt:lpstr>Molekulární epidemiologie</vt:lpstr>
      <vt:lpstr>Prezentace aplikace PowerPoint</vt:lpstr>
      <vt:lpstr>Molekulární epidemiologie</vt:lpstr>
      <vt:lpstr>Molekulární epidemiologie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 hepatitidy E – molekulární epidemiologie a aspekty zoonotického přenosu</dc:title>
  <dc:creator>Of4 Elisabeth</dc:creator>
  <cp:lastModifiedBy>Of4 Elisabeth</cp:lastModifiedBy>
  <cp:revision>25</cp:revision>
  <cp:lastPrinted>1601-01-01T00:00:00Z</cp:lastPrinted>
  <dcterms:created xsi:type="dcterms:W3CDTF">2023-10-16T09:03:35Z</dcterms:created>
  <dcterms:modified xsi:type="dcterms:W3CDTF">2024-06-23T19:15:55Z</dcterms:modified>
</cp:coreProperties>
</file>