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7"/>
  </p:notesMasterIdLst>
  <p:handoutMasterIdLst>
    <p:handoutMasterId r:id="rId38"/>
  </p:handoutMasterIdLst>
  <p:sldIdLst>
    <p:sldId id="256" r:id="rId2"/>
    <p:sldId id="657" r:id="rId3"/>
    <p:sldId id="649" r:id="rId4"/>
    <p:sldId id="660" r:id="rId5"/>
    <p:sldId id="738" r:id="rId6"/>
    <p:sldId id="737" r:id="rId7"/>
    <p:sldId id="736" r:id="rId8"/>
    <p:sldId id="739" r:id="rId9"/>
    <p:sldId id="740" r:id="rId10"/>
    <p:sldId id="741" r:id="rId11"/>
    <p:sldId id="742" r:id="rId12"/>
    <p:sldId id="743" r:id="rId13"/>
    <p:sldId id="744" r:id="rId14"/>
    <p:sldId id="745" r:id="rId15"/>
    <p:sldId id="746" r:id="rId16"/>
    <p:sldId id="747" r:id="rId17"/>
    <p:sldId id="748" r:id="rId18"/>
    <p:sldId id="749" r:id="rId19"/>
    <p:sldId id="750" r:id="rId20"/>
    <p:sldId id="751" r:id="rId21"/>
    <p:sldId id="638" r:id="rId22"/>
    <p:sldId id="601" r:id="rId23"/>
    <p:sldId id="662" r:id="rId24"/>
    <p:sldId id="752" r:id="rId25"/>
    <p:sldId id="616" r:id="rId26"/>
    <p:sldId id="753" r:id="rId27"/>
    <p:sldId id="635" r:id="rId28"/>
    <p:sldId id="698" r:id="rId29"/>
    <p:sldId id="754" r:id="rId30"/>
    <p:sldId id="480" r:id="rId31"/>
    <p:sldId id="716" r:id="rId32"/>
    <p:sldId id="427" r:id="rId33"/>
    <p:sldId id="637" r:id="rId34"/>
    <p:sldId id="730" r:id="rId35"/>
    <p:sldId id="729" r:id="rId3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AC"/>
    <a:srgbClr val="0000DC"/>
    <a:srgbClr val="00AF3F"/>
    <a:srgbClr val="00287D"/>
    <a:srgbClr val="9100DC"/>
    <a:srgbClr val="F01928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768" autoAdjust="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229699-6DDC-4069-AE57-D4F4D43B8802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727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229699-6DDC-4069-AE57-D4F4D43B8802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069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229699-6DDC-4069-AE57-D4F4D43B8802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462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229699-6DDC-4069-AE57-D4F4D43B8802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747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229699-6DDC-4069-AE57-D4F4D43B8802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620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229699-6DDC-4069-AE57-D4F4D43B8802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802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31">
            <a:extLst>
              <a:ext uri="{FF2B5EF4-FFF2-40B4-BE49-F238E27FC236}">
                <a16:creationId xmlns:a16="http://schemas.microsoft.com/office/drawing/2014/main" id="{3A763093-7B5B-481D-89B9-90FA071135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2E262E-88BD-43EF-AED2-30278AA38BAB}" type="slidenum">
              <a:rPr lang="cs-CZ" altLang="cs-CZ" smtClean="0">
                <a:latin typeface="Times New Roman" panose="02020603050405020304" pitchFamily="18" charset="0"/>
                <a:sym typeface="Symbol" panose="05050102010706020507" pitchFamily="18" charset="2"/>
              </a:rPr>
              <a:pPr>
                <a:spcBef>
                  <a:spcPct val="0"/>
                </a:spcBef>
              </a:pPr>
              <a:t>20</a:t>
            </a:fld>
            <a:endParaRPr lang="cs-CZ" altLang="cs-CZ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652C855E-3972-4A6B-879C-86F31F34D9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37F25564-2B3F-447F-9DAF-2530F0B7EB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67111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31">
            <a:extLst>
              <a:ext uri="{FF2B5EF4-FFF2-40B4-BE49-F238E27FC236}">
                <a16:creationId xmlns:a16="http://schemas.microsoft.com/office/drawing/2014/main" id="{3A763093-7B5B-481D-89B9-90FA071135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2E262E-88BD-43EF-AED2-30278AA38BAB}" type="slidenum">
              <a:rPr lang="cs-CZ" altLang="cs-CZ" smtClean="0">
                <a:latin typeface="Times New Roman" panose="02020603050405020304" pitchFamily="18" charset="0"/>
                <a:sym typeface="Symbol" panose="05050102010706020507" pitchFamily="18" charset="2"/>
              </a:rPr>
              <a:pPr>
                <a:spcBef>
                  <a:spcPct val="0"/>
                </a:spcBef>
              </a:pPr>
              <a:t>21</a:t>
            </a:fld>
            <a:endParaRPr lang="cs-CZ" altLang="cs-CZ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652C855E-3972-4A6B-879C-86F31F34D9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37F25564-2B3F-447F-9DAF-2530F0B7EB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756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id="{A5BD55B3-F338-4E63-A406-ED602E2C3B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id="{4F008867-97CE-44CD-8074-564B2630AD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id="{A048F8DD-0014-4D1D-B62C-E8036EBC2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36C2EA-A25F-4607-8A65-19EBD1D9EB8F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7831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id="{A5BD55B3-F338-4E63-A406-ED602E2C3B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id="{4F008867-97CE-44CD-8074-564B2630AD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id="{A048F8DD-0014-4D1D-B62C-E8036EBC2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36C2EA-A25F-4607-8A65-19EBD1D9EB8F}" type="slidenum">
              <a:rPr lang="en-GB" altLang="en-US" smtClean="0"/>
              <a:pPr/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4594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id="{A5BD55B3-F338-4E63-A406-ED602E2C3B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id="{4F008867-97CE-44CD-8074-564B2630AD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id="{A048F8DD-0014-4D1D-B62C-E8036EBC2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36C2EA-A25F-4607-8A65-19EBD1D9EB8F}" type="slidenum">
              <a:rPr lang="en-GB" altLang="en-US" smtClean="0"/>
              <a:pPr/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4226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Sdružení oboru vodovodů a kanalizací ČR</a:t>
            </a:r>
          </a:p>
          <a:p>
            <a:r>
              <a:rPr lang="cs-CZ" dirty="0"/>
              <a:t>Vilém Žák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229699-6DDC-4069-AE57-D4F4D43B8802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804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31">
            <a:extLst>
              <a:ext uri="{FF2B5EF4-FFF2-40B4-BE49-F238E27FC236}">
                <a16:creationId xmlns:a16="http://schemas.microsoft.com/office/drawing/2014/main" id="{3A763093-7B5B-481D-89B9-90FA071135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2E262E-88BD-43EF-AED2-30278AA38BAB}" type="slidenum">
              <a:rPr lang="cs-CZ" altLang="cs-CZ" smtClean="0">
                <a:latin typeface="Times New Roman" panose="02020603050405020304" pitchFamily="18" charset="0"/>
                <a:sym typeface="Symbol" panose="05050102010706020507" pitchFamily="18" charset="2"/>
              </a:rPr>
              <a:pPr>
                <a:spcBef>
                  <a:spcPct val="0"/>
                </a:spcBef>
              </a:pPr>
              <a:t>27</a:t>
            </a:fld>
            <a:endParaRPr lang="cs-CZ" altLang="cs-CZ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652C855E-3972-4A6B-879C-86F31F34D9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37F25564-2B3F-447F-9DAF-2530F0B7EB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339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>
            <a:extLst>
              <a:ext uri="{FF2B5EF4-FFF2-40B4-BE49-F238E27FC236}">
                <a16:creationId xmlns:a16="http://schemas.microsoft.com/office/drawing/2014/main" id="{8DCE3F45-0F6C-4A9A-8E19-FF8FA02886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20EC01-569B-4BC3-8DCE-C4767C73BD6C}" type="slidenum">
              <a:rPr lang="cs-CZ" altLang="en-US" smtClean="0"/>
              <a:pPr/>
              <a:t>28</a:t>
            </a:fld>
            <a:endParaRPr lang="cs-CZ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EF7CEFE2-45D7-453A-81E9-A0F3615A37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49EC7EB-67E3-4DB6-AC3F-C80E0BE2BA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3267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>
            <a:extLst>
              <a:ext uri="{FF2B5EF4-FFF2-40B4-BE49-F238E27FC236}">
                <a16:creationId xmlns:a16="http://schemas.microsoft.com/office/drawing/2014/main" id="{8DCE3F45-0F6C-4A9A-8E19-FF8FA02886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20EC01-569B-4BC3-8DCE-C4767C73BD6C}" type="slidenum">
              <a:rPr lang="cs-CZ" altLang="en-US" smtClean="0"/>
              <a:pPr/>
              <a:t>29</a:t>
            </a:fld>
            <a:endParaRPr lang="cs-CZ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EF7CEFE2-45D7-453A-81E9-A0F3615A37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49EC7EB-67E3-4DB6-AC3F-C80E0BE2BA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149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id="{A5BD55B3-F338-4E63-A406-ED602E2C3B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id="{4F008867-97CE-44CD-8074-564B2630AD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id="{A048F8DD-0014-4D1D-B62C-E8036EBC2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36C2EA-A25F-4607-8A65-19EBD1D9EB8F}" type="slidenum">
              <a:rPr lang="en-GB" altLang="en-US" smtClean="0"/>
              <a:pPr/>
              <a:t>30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>
            <a:extLst>
              <a:ext uri="{FF2B5EF4-FFF2-40B4-BE49-F238E27FC236}">
                <a16:creationId xmlns:a16="http://schemas.microsoft.com/office/drawing/2014/main" id="{58CB4F1D-734B-4126-ACAE-DDD7E9B9C1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Zástupný symbol pro poznámky 2">
            <a:extLst>
              <a:ext uri="{FF2B5EF4-FFF2-40B4-BE49-F238E27FC236}">
                <a16:creationId xmlns:a16="http://schemas.microsoft.com/office/drawing/2014/main" id="{88C8E090-0908-45EB-9AB8-E8A604A5DE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57348" name="Zástupný symbol pro číslo snímku 3">
            <a:extLst>
              <a:ext uri="{FF2B5EF4-FFF2-40B4-BE49-F238E27FC236}">
                <a16:creationId xmlns:a16="http://schemas.microsoft.com/office/drawing/2014/main" id="{74EC7D61-AF20-4B38-B889-AF670D4410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20C4B19-9A86-40B4-AAA8-43A1B0DE8327}" type="slidenum">
              <a:rPr lang="en-GB" altLang="en-US" smtClean="0"/>
              <a:pPr/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61271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989EA8F7-91E8-4111-ABBD-882B95ADDD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011152-42CA-4F17-BA34-0638538F17F5}" type="slidenum">
              <a:rPr lang="cs-CZ" altLang="cs-CZ" smtClean="0">
                <a:latin typeface="Times New Roman" panose="02020603050405020304" pitchFamily="18" charset="0"/>
                <a:sym typeface="Symbol" panose="05050102010706020507" pitchFamily="18" charset="2"/>
              </a:rPr>
              <a:pPr>
                <a:spcBef>
                  <a:spcPct val="0"/>
                </a:spcBef>
              </a:pPr>
              <a:t>32</a:t>
            </a:fld>
            <a:endParaRPr lang="cs-CZ" altLang="cs-CZ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080E4D61-D82D-450D-BB3B-5FA7F6A02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81986F13-7F84-41C3-BEF4-B1C246E993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4094753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989EA8F7-91E8-4111-ABBD-882B95ADDD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011152-42CA-4F17-BA34-0638538F17F5}" type="slidenum">
              <a:rPr lang="cs-CZ" altLang="cs-CZ" smtClean="0">
                <a:latin typeface="Times New Roman" panose="02020603050405020304" pitchFamily="18" charset="0"/>
                <a:sym typeface="Symbol" panose="05050102010706020507" pitchFamily="18" charset="2"/>
              </a:rPr>
              <a:pPr>
                <a:spcBef>
                  <a:spcPct val="0"/>
                </a:spcBef>
              </a:pPr>
              <a:t>33</a:t>
            </a:fld>
            <a:endParaRPr lang="cs-CZ" altLang="cs-CZ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080E4D61-D82D-450D-BB3B-5FA7F6A02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81986F13-7F84-41C3-BEF4-B1C246E993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8038880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989EA8F7-91E8-4111-ABBD-882B95ADDD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011152-42CA-4F17-BA34-0638538F17F5}" type="slidenum">
              <a:rPr lang="cs-CZ" altLang="cs-CZ" smtClean="0">
                <a:latin typeface="Times New Roman" panose="02020603050405020304" pitchFamily="18" charset="0"/>
                <a:sym typeface="Symbol" panose="05050102010706020507" pitchFamily="18" charset="2"/>
              </a:rPr>
              <a:pPr>
                <a:spcBef>
                  <a:spcPct val="0"/>
                </a:spcBef>
              </a:pPr>
              <a:t>34</a:t>
            </a:fld>
            <a:endParaRPr lang="cs-CZ" altLang="cs-CZ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080E4D61-D82D-450D-BB3B-5FA7F6A02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81986F13-7F84-41C3-BEF4-B1C246E993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160262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989EA8F7-91E8-4111-ABBD-882B95ADDD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011152-42CA-4F17-BA34-0638538F17F5}" type="slidenum">
              <a:rPr lang="cs-CZ" altLang="cs-CZ" smtClean="0">
                <a:latin typeface="Times New Roman" panose="02020603050405020304" pitchFamily="18" charset="0"/>
                <a:sym typeface="Symbol" panose="05050102010706020507" pitchFamily="18" charset="2"/>
              </a:rPr>
              <a:pPr>
                <a:spcBef>
                  <a:spcPct val="0"/>
                </a:spcBef>
              </a:pPr>
              <a:t>35</a:t>
            </a:fld>
            <a:endParaRPr lang="cs-CZ" altLang="cs-CZ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080E4D61-D82D-450D-BB3B-5FA7F6A02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81986F13-7F84-41C3-BEF4-B1C246E993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id="{A5BD55B3-F338-4E63-A406-ED602E2C3B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id="{4F008867-97CE-44CD-8074-564B2630AD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id="{A048F8DD-0014-4D1D-B62C-E8036EBC2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36C2EA-A25F-4607-8A65-19EBD1D9EB8F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7003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Odběr 18 (malé </a:t>
            </a:r>
            <a:r>
              <a:rPr lang="cs-CZ" dirty="0" err="1"/>
              <a:t>čov</a:t>
            </a:r>
            <a:r>
              <a:rPr lang="cs-CZ" dirty="0"/>
              <a:t>) x 24 (velké </a:t>
            </a:r>
            <a:r>
              <a:rPr lang="cs-CZ" dirty="0" err="1"/>
              <a:t>čov</a:t>
            </a:r>
            <a:r>
              <a:rPr lang="cs-CZ" dirty="0"/>
              <a:t>) hod, vzorek na nátoku na ČOV</a:t>
            </a:r>
          </a:p>
          <a:p>
            <a:r>
              <a:rPr lang="cs-CZ" dirty="0"/>
              <a:t>Chlazený v temnu</a:t>
            </a:r>
          </a:p>
          <a:p>
            <a:r>
              <a:rPr lang="cs-CZ" dirty="0"/>
              <a:t>PEG ihned po nátoku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229699-6DDC-4069-AE57-D4F4D43B8802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72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229699-6DDC-4069-AE57-D4F4D43B8802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069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229699-6DDC-4069-AE57-D4F4D43B8802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727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Sdružení oboru vodovodů a kanalizací ČR</a:t>
            </a:r>
          </a:p>
          <a:p>
            <a:r>
              <a:rPr lang="cs-CZ" dirty="0"/>
              <a:t>Vilém Žák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229699-6DDC-4069-AE57-D4F4D43B8802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804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id="{A5BD55B3-F338-4E63-A406-ED602E2C3B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id="{4F008867-97CE-44CD-8074-564B2630AD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id="{A048F8DD-0014-4D1D-B62C-E8036EBC2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36C2EA-A25F-4607-8A65-19EBD1D9EB8F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7003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Odběr 18 (malé </a:t>
            </a:r>
            <a:r>
              <a:rPr lang="cs-CZ" dirty="0" err="1"/>
              <a:t>čov</a:t>
            </a:r>
            <a:r>
              <a:rPr lang="cs-CZ" dirty="0"/>
              <a:t>) x 24 (velké </a:t>
            </a:r>
            <a:r>
              <a:rPr lang="cs-CZ" dirty="0" err="1"/>
              <a:t>čov</a:t>
            </a:r>
            <a:r>
              <a:rPr lang="cs-CZ" dirty="0"/>
              <a:t>) hod, vzorek na nátoku na ČOV</a:t>
            </a:r>
          </a:p>
          <a:p>
            <a:r>
              <a:rPr lang="cs-CZ" dirty="0"/>
              <a:t>Chlazený v temnu</a:t>
            </a:r>
          </a:p>
          <a:p>
            <a:r>
              <a:rPr lang="cs-CZ" dirty="0"/>
              <a:t>PEG ihned po nátoku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229699-6DDC-4069-AE57-D4F4D43B8802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72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B0F7ADA8-E0D8-E140-B3EB-7B177B99E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84321F44-F4CD-1342-9190-83F802717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82366C8-899C-3046-9F1A-E4AA93091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2C8EF9BC-CA15-F749-AE84-143521C1B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9F77C-224B-0193-6405-7FD1A8794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FF6784D-ECFC-614E-7229-3B868796E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6EDA5E8-3713-9337-DC6A-555FB1F19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6E04DE0-2B13-B1CE-3C41-2696D4931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3D1186-86CF-4FD8-B5EA-1CB72F95F3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76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976544"/>
            <a:ext cx="10753200" cy="5251456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1074738" indent="-160338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CDFB5469-7B43-0D44-819F-C70413523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839D93F-D054-0C49-B5BA-33CA7A41A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136342"/>
            <a:ext cx="5219998" cy="509165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136342"/>
            <a:ext cx="5219998" cy="509165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E1F77B3-EBC6-1040-9535-33D9549B74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797919FE-C3ED-C14E-AED0-882F98229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4329B9F-B123-B646-A47E-27058DD10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1109301E-D1AD-0B43-976E-29DC995E1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DE62B41-48ED-D243-8CF8-571E1EC80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2E98577-C944-7148-9D17-F5F41F0E8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78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180730"/>
            <a:ext cx="10753200" cy="50472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5079687"/>
            <a:ext cx="11361600" cy="698497"/>
          </a:xfrm>
        </p:spPr>
        <p:txBody>
          <a:bodyPr/>
          <a:lstStyle/>
          <a:p>
            <a:r>
              <a:rPr lang="cs-CZ" sz="2000" dirty="0"/>
              <a:t>Petra Vašíčková</a:t>
            </a:r>
          </a:p>
          <a:p>
            <a:r>
              <a:rPr lang="cs-CZ" sz="2000" dirty="0"/>
              <a:t>pvasickova@sci.muni.cz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8E607C5-6292-2564-85C8-978E69793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564" y="5992050"/>
            <a:ext cx="5534660" cy="723900"/>
          </a:xfrm>
          <a:prstGeom prst="rect">
            <a:avLst/>
          </a:pr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89AC760A-A0B8-D970-37F6-3FDF64C76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51" y="1981302"/>
            <a:ext cx="11361600" cy="1171580"/>
          </a:xfrm>
        </p:spPr>
        <p:txBody>
          <a:bodyPr/>
          <a:lstStyle/>
          <a:p>
            <a:pPr eaLnBrk="1" hangingPunct="1"/>
            <a:r>
              <a:rPr lang="pl-PL" altLang="en-US" dirty="0">
                <a:solidFill>
                  <a:schemeClr val="accent1"/>
                </a:solidFill>
                <a:latin typeface="Georgia" panose="02040502050405020303" pitchFamily="18" charset="0"/>
              </a:rPr>
              <a:t>Odpadní vody</a:t>
            </a:r>
            <a:endParaRPr lang="cs-CZ" altLang="en-US" sz="4400" b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pic>
        <p:nvPicPr>
          <p:cNvPr id="13" name="Picture 12" descr="http://jeromekahn123.tripod.com/sitebuildercontent/sitebuilderpictures/h5n1-vir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689" y="3035493"/>
            <a:ext cx="1788952" cy="133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F222E0AF-AC8E-4DEF-85D0-B588435E2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9143" y="3079943"/>
            <a:ext cx="1804286" cy="1294802"/>
          </a:xfrm>
          <a:prstGeom prst="rect">
            <a:avLst/>
          </a:prstGeom>
          <a:noFill/>
          <a:ln w="635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090620098687">
            <a:extLst>
              <a:ext uri="{FF2B5EF4-FFF2-40B4-BE49-F238E27FC236}">
                <a16:creationId xmlns:a16="http://schemas.microsoft.com/office/drawing/2014/main" id="{64D39587-5EBB-4794-9AB2-C12D44C79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3122666"/>
            <a:ext cx="2028643" cy="1282295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10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14DD3B-A96F-496E-863D-EABA7DDB9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10" y="1630164"/>
            <a:ext cx="11648677" cy="23749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charset="0"/>
              <a:buChar char="•"/>
              <a:defRPr/>
            </a:pPr>
            <a:r>
              <a:rPr lang="cs-CZ" altLang="en-US" sz="20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Primární zaměření projektu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posoudit současnou epidemiologickou situaci – SARS-CoV-2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stanovit míru výskytu SARS-CoV-2 v odpadních vodách v ČR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posoudit míru rizika přenosu SARS-CoV-2 ve spojení s odpadní vodou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charset="0"/>
              <a:buChar char="•"/>
              <a:defRPr/>
            </a:pPr>
            <a:r>
              <a:rPr lang="cs-CZ" altLang="en-US" sz="20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Analyzované vzorky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7 ČOV, 2 × 28 vzorků (interval 3 týdny)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voda na přítoku, během čistírenského procesu a na odtoku z ČOV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anonymní vzorky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adaptace akreditované metody (Mlejnkova et al., 2020)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charset="0"/>
              <a:buChar char="•"/>
              <a:defRPr/>
            </a:pPr>
            <a:endParaRPr lang="cs-CZ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  <a:cs typeface="Arial" charset="0"/>
            </a:endParaRPr>
          </a:p>
        </p:txBody>
      </p:sp>
      <p:pic>
        <p:nvPicPr>
          <p:cNvPr id="6" name="Picture 12" descr="http://jeromekahn123.tripod.com/sitebuildercontent/sitebuilderpictures/h5n1-vir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612" y="116632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4249DC0A-FE39-D8DA-D02C-5EB075287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816" y="322804"/>
            <a:ext cx="10922818" cy="152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Epidemiologický přístup k odpadním vodám (WBE)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Projekt SOVAK (14.4. – 6.5.2020)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endParaRPr lang="cs-CZ" altLang="cs-CZ" sz="3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31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>
            <a:extLst>
              <a:ext uri="{FF2B5EF4-FFF2-40B4-BE49-F238E27FC236}">
                <a16:creationId xmlns:a16="http://schemas.microsoft.com/office/drawing/2014/main" id="{A420DD7D-E392-4787-B003-62090FAEA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30" y="186532"/>
            <a:ext cx="11785634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5725" indent="-20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80000"/>
              <a:defRPr/>
            </a:pPr>
            <a:r>
              <a:rPr lang="cs-CZ" altLang="en-US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Výsledky projektu SOVAK – RNA SARS-CoV-2</a:t>
            </a:r>
          </a:p>
        </p:txBody>
      </p:sp>
      <p:sp>
        <p:nvSpPr>
          <p:cNvPr id="52228" name="AutoShape 40" descr="data:image/jpeg;base64,/9j/4AAQSkZJRgABAQAAAQABAAD/2wCEAAkGBhMSERUUExQWFRUWGRoaGBgYGBoaGxoaGBoaGBoaGBgaGyYeGBojHRgbIC8gIycpLCwsGh8xNTAqNSYrLCkBCQoKDgwOGg8PGiwkHyQvLCwsLCwsLCwsKSwsLCwsLCwsLCwsLCwsLCwsLCwsLCwsLCwsLCwsLCwsLCwsLCwsKf/AABEIALcBEwMBIgACEQEDEQH/xAAbAAACAwEBAQAAAAAAAAAAAAAFBgMEBwACAf/EADwQAAECBAQEBAUCBgEEAwEAAAECEQADITEEBRJBBlFhcSKBkaETMrHB8ELRBxQjUuHxchUWM2IkU5IX/8QAGgEAAwEBAQEAAAAAAAAAAAAAAwQFAgEABv/EADARAAICAQQBAwIEBgMBAAAAAAECABEDBBIhMUETImEFURQjMoEzQnGhscFSkdEV/9oADAMBAAIRAxEAPwARkuGDlJuC46/vBmRgNzcHfo7U9IG51noExIw4SUoLqJHzHkDdusW/+78OoJ+IkpUDuHFf/YfePn8uNjVHmCZW4jLl2GSprOSFNu9Wg7JkIQ5UQgl3JLXu70uIyTibOTMISghks5B38uUWsowy1SkuSSS7El2sL7Qf1AF9wsyhg0fqkbjUds1xaZyhLlFOgGqrElmGnmK+oj3gi4CW+UMkGtuu9TA3DYU6UpASkBVaEPRyCX6bdNzBeRMYN32INPlFdmJPtAVFtZl8IuLGETxJxOCUO51MX8jb2FIRMuzL+ZxM6ZU+LSDdkgCnQOCYvcd5+mXh1aaKVQdy4PmLxn/DOa4mS+mVMVLJd0oJrZ3ArTaGDjLIaixzLjyC/M1mSjSGG+7mzRaEh0+n56wmTuO5SQykTEr31pKa7sDyiKXxPOn/APiRT+5TgU5X9hCh3jscRhXxueG5/wC45uAoPUbjpXpFXH4oIANEjyt5nrAmTlWImAKVOU5u3h960/aJFcPS2dbqOzlyWua0AjO0kQ9qDzLGI4kkFOlOtZdyQxJ9mgGc+mP4UK8yLfWLk1CEGg7dOnXlFvKcKmYtIPk2/ntWMlN56mWzJhQkniC14PFYhQW/w9BdKUh6nm93H1hmwzpCSsMfY8z084PowSUFk3Z2ue73EUcwIKW39vynvDbJsHJkhvS1h6/9i9xPxj8FBEsKKjQFmTyvv2gdw3hiUpBqpVyR+ol+VKl/SKXGmI8KEN4lKoBBTJpZ0hqdgXZqxhjYFw+l064mIWNkhtAArZRB2bclneBvFaFKwkxAI1LSUv0VQt2i/hfHpCQTck++0CuMFv8ACDVMxgB2JjjMf1CMOAAb+YrZPwshjpRqCbqNT5D9otSeHgViYl9QvuCHqA/aDGVYbSnSpN1bOCz3J3t9fIvicsCBqSGq5379oGcZYHn+s+bbOwex4lVTpHgoWp9oU834qnF0qWEsWISGPnv5RewvE8p5qFKSkoWtIcsCAaEPAHMiibM1JY0qRYwrhV8fsa6lcKr+6hcK8HgzVKmKDJCgkfUno7gesaVhEeADetDt+8Z/woEAEKLB3FH8W3lSH7L5lutrQ/gq+Iw6+wREz7hhOHxBUgEJmuQAzBvmT0D26doNYGSQlLszXbnWlKAEn0FoZM1QTLOkOWt6e7CBmEmyyBzFGZqClRzjjja9X3IupT7S7Jy8GXpIcQoZFITLVNlCplzFjsAaP6w2ZlnqJEtz4ln5E7qP7dYQuHcunjEKWtYaaoqVyckl/J4zqHTgXzH/AKWrKCT1NAwv0irxgnVhJg3CdSe6agiJcK8sOap5m3nCxxlxKlSTKl+JSg1KwYNtTmOMm9uOol5RmapivhqcNUHnag60g4glBL2b9mrY3eBEnh0qDiihb/cE8Fi9X9KcNMwG5o7Chv3B8oXtTysnarSMq2YelYQKAIYvu4Hs0dHjDZVMKQ2o9QRXreOjXu+0h7YoS8KUKIWGXslwG+0Bc3xldASXF4uY/NT8ZTup1MOdCwi3gso+IS4vvDH6TZlJkA5iihC0qBYh/wAtGvZbg2QF0IGkecK+N4fEsAgEpfxOXalD6iHXIiDLbYMQe/8AmOs4yR3QOOf2k8tVdIqHLOGPfYAftEec4wpllyxptsd6doI/C6Nd27f6pC3xhiRKlKOpqNTcnb86wKj1K29e4Aw+CGImGbN8SEk6QTRRJYkvt/mH/Kcs1JAU4SbClh6/jQvcJ4DVJluxSwUeR3reHjDq0JDAAWG5oCwENYkHmfO6rOWcyPE5HJmjxy0Kb5XSCR1S4oeogMMoly1FqAmguKu9dhDDMxWkAu5PsNvtCXmP8RMNLxJlrClBILqQAplEsU3FRvHsqhxQmtHqNjG4amrAJqCaDkzUq0BcfmKU1cMLh62v1r9IAZ5/EQKmaZCFaKeJRY+QFh3MBsIufiptWCdwN+nOFSjXKo1WICE5c4zph0vpG/5Yc4a+HkfDJIZSi1CWYMW09r7UMDP5ZMpIlpYqo9LNdw1bW5QfyLDhJDs7lwDU6ujVA9jBseKjJGp1RymvEL5llurTNSklSWYBWkGu/avrC9xnmRw8tCyiqyoEOKEBxtWlPKG7DsA9fO1LXtCTxYhOPUhKCoIlvtcq/VXYgU7npBcqqP6mCwPse7mcTsaufiEKWdwwFgOQjQ8nQGAUWBG1Td3Y9HhBzLLV4adL1EFKjQjq4ryMM+V5iC1S7vS2n8eFMtijL2kIa+Y84dQB6EG1fy8JnH+OUJmHuAlRUeRZh7gmGeTi6dQNm+sKXGK0rmBJ/Sn6mv0gavRndYduMmNmTZ7hChKviorQBZALhnDFuY9RFPOuKZfyyz8SYSGZmG4JVyjMcwwydSQNyIZsoQlLOA37wZ3tRUk4dMMp3GWpGESEFwHPR7wEx0j4JdI8B25Hp0MNqpdPp59oD5rhaNtypZ4XNgUZbXGK4k3C2L8JYtW/ofOH7B4k7VPPmOkZHkby1rS5ahT0uD9ocsBm5DMa/bpWlY6HGNqhRiORI8S57jb83jIc+z+fLxM1CFkAKo4SSxrQtatIf5WZhqFvt+8Zzx+kIxOqrKSKtRwSG7s0MAjIK7izYQhthJsgxqpsxapiipVKqL0r6RoORSgaxleTYoJAUPOHTJuKdBs4iXnx/m7j1GlXdjpe49YrL0zEKlkkAi4oR1HWMzwuR/CmLSTrUlRSSd2JH2h2ncYy0p1CqiKJ69eQhfw+Jcubl1ElrmtoI7e3apndLhYEs4lqRIAZr8urbchHzMcvStlKAcBnF+/OLuHUClybVJptv2hc4izk4j+hKog/OuoJAulPTrvHsa3yTxOarIFHMrf98qR4NKVaaanu1HoWjoGyOGl6Q0skc6/vHQ5uX7mfNnbfQlHijLVSMekK+VVRShuIZ8sUClLDUXbn+BoLcR5QnFSSHGoWLVSXBcHyFIRcBn38svRO1JUL0Ldw3MQZveARGdTiK2DH/wDkgpJHM1fpACZnS8LNGkghbjSbUqT0O3nFXE/xAk6PAFLPIA+5MJuOz5U0qUq5s1ksdo7jw83VSfitGuad/wD0CTo8WoL/ALdL+htCXnmZTcas6U0TZL+5MUcvxBmSi4BINz+dYeOGcsCUfKD4XLi6je/5SPG1MdfUkj4njgjMZshCZU+WogUStIcNyV+484d8RnsiWgmZOlobmsP6XJ6AR4wUkAeIeZH40LnH+TylyPiMBOls3MpUWKS17gxpSTyZMLbmgziHjtUwlGGOlFlTCKs36Rtzc16CEhckeIhkgbm8FsLl9fEkqBbSbdqVo9IrZvhDqACaPp7G9/tHN80vHUEyMOZi0oQ5JPKNQy3CJRJKZYSFAN/7b1NncvflaA/D2TjDy0zPmWXJFHA+UkHzEMOV4BSjqqBqazHUAQX2G29z3gnc6WPUs5flMzSCSCXJCmNXF2P3e1ouKToqotpdyaU03d7enlFqapgCS/PerFzbytCJxrn/AMRXwU/KGJIsWLgU61MdYDxA1ZqFc8zyZiBoQSmXQ6n0lQHPcClBFZWPKBvRNGPLmXfcM/P1gk49Kko0skU6i1XG7fWsdmxSJRN1BtL/AHG5eFWcl5yzunhGTfzZ1TW0HxAAsSQTX7QflZHJlj5UM4YMH6ObkxBkyAoBRbxBLAJKakOWBppq/LeLmeYVQEr4a1A6mZIDqqxNKkAE25wUkAdQrZmToy1KyNBoglBAtcONmNbxl/EKpkufME4Msm3TYjo0a/gyzm7sbVtvGffxYy9c+fKEhJUtKTrKaUUQUg+hPnHgiN8Q66l8g2ubiFPxbEF6ggwwYHFuzF36OfKBmG4OxBqUff6Q28G5AuSZgnIZQZn2BDuA25f0jmVFrgyjpHpql3ByplHYOHDmp/KxfzDB0qQotcAt/uCmGytSglSQG2ZtzVh3i5OwLoUgsKNsGI3HWooDAFQ+RKhcDozNJeGImkbtQeY94OYXDJQ2oFR3qwH3ihNUJeJTqcB9J/O8Mi8Idg7N3VevS30hLNuAtY/hK3TT1Lw7gFCUgDl7itTt6x6xOTSF6VTJUtSgeTttYvu3rHtMyjHtXZuXWLCF1LUcW5EWd/V+cex5COjzM5FvxxBYyeQggJky9R/9QA7CtR7NE+CwElgRLSCXBLBqcqXr7RalYQFRqaOXuT+Xi4GFD8o+UUalj3MbXcxszDFVFCDJmVpd9KWF2Ac15Mzx2GwQoWGk0dhR7uL7NBSXIcbt1r1/BE8vCAlkg2fb3+saGGzYmTnoVKUzKgtKklIKVCo6GAWJyZMlZZ6EM9SxD16w7ScGQ16QoYvP0/zc1JqkEDVceEMfJwYOcNDmStYxyKdvJkScCTUG/wD7GOiwcxw//wBgT0LU9RH2B+j8z530sv2MjxWbJQFAeQenrCzmmRDE6VOnUDbn0+/rA7M84dYRLZSlFqWEG8AolXLRXozcxV6PBV3ryZ9Dr9QqCl5PmX8t4Kw+kpVqSo/qYAdA245wq8R8MJlqUFAAixG4NiOfONRy5epA3q355loCcdZEVBE1LM4SrnvpPJqEeYgqhgNwMm6fUb2K5OjMnwcmYglOhSmr4Q/q0anwnj0zZKT+sACYC4KTZq0LioLbxDlORDQEhJ9vMl49YzI1S/EgmWf7gW9eY7xpnsXUVyOpNL1CObcQfBAZr/hYd4G4TArxtVqKUKNBua3c2FIUZ86bOxIlrWQXALAAGt7OA1Y1Xh7CtswHtyiVrc746VTyY5pdMrAs08S+EJctGgWA/wA35vCBnUxMjFGVMJrUKuKjwFXIPfzjX8XNApu34Ywz+IGKSrHzAC+kJSXa4SKfm7xj6eS+Vhdj/c3nRQoMaMMiYGllRqoEcnVTY29ocF4tEiUkB3c93LknpWM84LzSYgJ1ATEiiASQU12Vy6HltBnPFlaVqSSCR8zB/rFL1Spq4AafJXA7lHirjtKSZcqsyutQLhL3A69rP6I03GFfMkwUwHBxnEqKiEivUsa1gn/2iEKGkF7c79462rxA1fM9+GZR1AeXTcTJOpCg12I1B+bc47GcUTf1JBoB0cUdmf33honCXKSxqoUI/V5jvC3nWCdiEmvQt73jaZQze4RYAk8iNnA/FsmZK0TlBC5SCSpRYKqw012DBoaDOlTjqChMKQyVhThDjwtcE0ekI/D/AAukJA3ZyesNmA4dAL6WDDbfn3jWR+eBxA5SL4knEvFcnApCEsqaRRANRs6uQ9+kKeUT1qmGaoupZdXd/YD7R5444WEsomywzLCV0NdSmCrX2PcRZyOW1g5YhmBA3Jbkz+sbNGiJ4VViaHlkxpYYV/3ABOYKGOnpB+dKSH2Kfa0GMvOlIeqRsP33hZ4szgS5kkgALUs2H6Uhj5VHqYxkJrjxHdE15gDGtAUGAOlJc0Z61icDw123ijgs1CkAuOxtb3j7iMw8JY1f8aBFwObn0IRiaqZ9xOr+uobhZv1Lj2IgtgM5UEFBU6TRj++1oWuJ8V/8mZ/yf2ETInunvAWvuNIQeDGNHEEnUApEywFFJPTdoYMHORMS+lQHIkeTsOsZ5lssrnDdnMPuWJsCWNQodGo3TeBLwehCZANt3KuacWIwhD4dZ1FkkKDHzZwekXck4jRPSVfCUgJ3JBfowiKdkiZoKV1TcWcNUNyttAzJZiZMtSSWBeh8RCfJqEv7coMMjV1Uka3J6PIN3GdGaygHLpG5I73Y94kwueSHZJNauzC0JPFma/Dw6ZaE6ps0uAkOyUmqi9QLD1gRhcyxOkagDSwNRd+j+cEGRwAeJGbWZiI0cZcdLSFSpIKFH9V1Mdh/a9a3hayXLlzElZ8CRRzU+QinlkwrXOKnBRRWpw3MHrX2huwRHwJIGku7p5lyCabsAYxldv5oQap8eP5lWVkS2u/XSY6Dq5oBYqAPL8NI6M0IH/6GX7/2mR8OyfH8RSfClJIfc9D62howCdatKPCFAPYl+hfn7RSyaQFISBT6X0gfU+UMWDwDKDhxvpFG87OWcwbKxaZ1T21RgyVJKU7mzilLlzdrRd4lKf5cJLDUoaWvRz+d4kytT1YAkCx2FP8AcL3GmPBmpli0tNRYOqtG6AQXhMX9p3SYfVbbDeXyQEBQ3HpAfEztU3QkkitSHFqknz+kLU/ifEKCZYWwcfKGKi+5v6XhsnZJMmJdalJBFUpOn1Nz5NCebMAomn0eRWCmIOGOrEzJqKgTGT2QdI+hjUsixSSh38jcdG84E5dw1LlylfCQlJS5DByS3M1PrApGag7xM1R9WsijjxK2BNo2xtzHF6UqVcgH2+0YHmxMxaph+ZRc9SamNOz3Nj/KrCXJPhAv81DSM/8A5ZZmJQpJS5fxJIp53h36YoxYyw/eB1CFmAjVw7h9EtKaGg69fKC+LAKCDQtFPL5pICTYbinlEuOJq1AGp+0aUliTKoUKAJLkE8BDFqFj62+kGZi5ZC23ZrUb77vGbSM4MuesP4VFvPn9oO43Ofh4dcwAKUBY2JJA2q1TC+TTMuUV5/3J+VgQZUChNxyVEjSVsOoqRTqYd5+XidJUkjqncv8Ab/UZTleCWSJhJ1g6h0NxGq5Jm8spT8TwFnIYkU5EbdINqMbbwE58RHG6gEMZTyeW1DtQ9+0M+HII60Hbr7QpYri7D/FPwx8RL1LN6Pf2i6njWQlLhKyeVBX1oO0Mq/tAbuJZMLFrEi/iFjUpkJl/qmTBp6aPGVewHnFPJcM0tMxSTUtWxf8At32UXHMQo5lmysVjNamYBgHoA1hDVkWJCW8dNgxIenP1/wBQyp6mXx7ABG3CrIGogNsT0pbezRlvHeN/+amr6U15OSX9gI0rFFpZU4NyKMOZfs8YzxNOJxBJL2/BHV5Nf1h9F/EuMOCzxekIB6Ab+UMmGwuJUh9ItYkAtZ+Q9YG8I5EE6VrPiNnSW2cA86w5ImApSnSVFRYCoqTt2Z/L1X9AXcrZfqez2oJk3E8uZLnf1EFBUHr++8fMDjXQBypGuZtksrFSzLnIpTuH3BahL/m+UZ3kCsDPMol0kBSVMzg8+otBGUFa8ia02s9V4f4WPiW42TU7ByTTc/tDlh1USA1anmLN+dIUeFZf9Mq5qsbFh25w24QkkFmfnf8A1CbGuJYAsXCjeFZJppPLlGVS04pJS6C70cjbmCd3jUcx1JQ6RXetoU8MvViKnZrBg9m+sMngAVIOt2t3KWDX8U/1gRMJdQVShdmHIAsNh3eDUnDp1AEHeoufs9TSDyMtRMDEAtY8uxuD1ELOe4HE4eZoQy5ag6TZQ5gkhr8qENSMZF2iyeJJouaWVOIMClE5CgWSsaJmk7j5T1YUghlGG+GnQQSgEFKnDAkhxSoBLHyELcnA4oF1yiRUBmUwd9t/2grIzkoDKBBHQ+/KBPkVjwZt8D7eo1oS4diH2joSZnFswEsKdzH2N3A/hn+0o5dOU4CWYdWBbmWrYekPmEw5YKRQG9aPQ2b8eEjJpChNT4TQVvbc9P8AEPGHxwUyAKADV5QZGFm4Nms8wzgpBBHSn56xm2ZTzMnTFHdat3FCwFn6Q+4zM04XDLmqsgU6k0SPMke8ZenG6nN3JL9TX8Eb1NbQJd+lpQLQrwthUHGIK7JdQHUM31fyh7ziapWlKQT2+5jMMLmRlTNQ7Wrzhsl8WqWhkAFVtXSJWZSw2+I++FmyAiX8dmwko+GKqIuOZ5Qn5Tw2oB1P2f6wdwGXalFUxy4e3p2v7QXkyKANyeCYUYJtPUZXAin5kOV5YEnZvT8rSC2Ly5E2SUrA3YsKHmOX+IiljaB2e58mRLL3YhI5nb0hpAqjqZyKWivLmEakAi/0cU6R7dwyqB2t5wOyh1rv19eUHlYHUSHHar/l7cozjUKbMU1OoVOIlZngU/EJpvWIMVOVoKSXFPNi8MmZ5NWr9OR7iPXC/D5mTgtaWSk+ECrnbarfXtB7BN/aS1LZGoQjkvBmpCVzFlDiiQmtasok0tZo98RYebh5ZWlGtIHzDbqobU8oagyQXGokMkVYBt6X3i7gtJATRiKi/Sv5vHkCk0Yzl0a7bEyHB5O4XOmEgqZkjrve/eG7JeG5E+WtJTZj8SpLtYGlm7QRzjhQFWuSWa6NudNkm9Ldos5Ar4SSgUu4NCKbh3eMk7Xt+pOzBsczZeUfy+MKHJTpKg9yn9VecMuQkFYZIbSNvMkufQxLxlhx8WQXD+Nn5MlxSoq0fcoxQZgCVbtt2PcQXd0YuWLizCOfzylLB7WFBX8FIyfHnVi0v8upL9nrGlZ9maCApTpABYFnKuvSM6kyFzpiikEl37V3juM1ZhtIvuNmahIwgKE6VH5AX1M9XZIuzi/12Iy16QlRPjQmhYOTQHV0algK2hZyT+ZS2pDpZnTUgXtvb3hlTIJDqJOq4YAHoOUePxFcl3xLOUzVKopqKJfm55fpDMGqadIUOPkJmTkpb5U+jn/Ah0xmLRJlFSylCQGFgKWAA3hDnEzpnxbhReF87FAB5lL6djIfcZcyzChCUpG1juT9L1hqwMp2/Zu0DcDgAa7Fnv5/naGKSkFiBQNa0AxISbM+ly5ABQlfHzQEnUdJsGvSFuTgtCxpeocnmLf4hrn4b4hDEEi8S4mRKlJdbBhdwG5+UebOQ5v9I8yPqcQyDjuR5RLZJIUSbl/tFbMFaykqYMDTk9bwB/7wU6hLA+GAWaij1fb03ijL4ySVN8OY/IDUPW/rAdXkOXHsxi/vF9LpjjcOxjThZAe1ISeL1JRiC29/T/EGFceSJfzuPL94B5jhU42YFLdKT8oBIJfmb2jGkxUlN5h8701wIrNJINVgGOgueBpH9p8lK/eOh70Mf3MS/FQhkOECUKJUHLG+3bdxZoY8NICQaM70vS3lAHLMMAgFrMUl6X2H27wcknUp7JZzypfsN45jaz1JQ5NCUeMcTqlCQdxqV9E/c+kZ7h1kEgmoLEfloY8zxpmzFrNiadBsPQRRy/Kdc7Ufk36nfa3MwVm3z7HBh9LGFnjB5QqaXNEA3G/RP7w14HJQlkhOkCrd+ZMW8qyrVVtKAWtRgwo+8FZEjSfCWFnYDzt1jGzj4jO/afmRSJAS3ajbdfWJsSkJSPysfJSS5a73gDxHniZf9NKv6hA2cAE1rZ2ePcleJyxusmS47PdAIQkzJn9o2/5KNhCVmWXYycvXO0AmiUhVhyFPeGXKcAAAVuRde5NHveCM1CZidaeQAB5ChG8bxqdvMj6v6gQ1IOoscHyD/VJQStBAY2qPqPSHIyQFBRrUAgBg7PX6N96wsYs/yqkzT8i2SoML7GvUX5QzYBSVVp6bVaCKJLzZTl90q4vLdYNWcklntYbUpt/iL2pMrSEigaoD8qmvnFlZDk3aBasUNRqdPLq/3gbkLzGtBk2tR6lybMB3byjpKy5bZ38t/wB4jlzQrd35Hf7WMSrm2bk3kecCP/KfRqQRQl1C3IFgS+z33frEpy1MxiQ6huPyoinhJaVOVcnHZ6XvBCQpkgXrXlWvZhDCUw9w4iOoxBhtmacYmcMd/UACAgfCYHSUkhz3eh5Ughl2HmBeoJ/SdVKEcmEOucZOnEIayhVChdKrci4NiOXaEjETMfICkpmDUlvmQljTmKl+cdyLR46kXNi2cQXxbhJitPgOmgewDlm9YM5JlaZaQgCgufqo9Yz/ADDPMRiJiVzlklBBCbJBB5eUa7kK0TZSFpYhQfa+47iPKCtAzJxFEuEstwgAts/lEfEmVCZhls6SAVAinyg/Z4MyJb+fWKPFWNCJPwkn+pNGlI5JspR6M47nvBnIC3BYVZnAWYBmuInhbLmrmD9JUon6mkFuGsZNTMSSlSpb1DsCej7i9OUP2G4XlFviS0rD2KR6vATjPApwkyWqWlkrB66VJ5HahEAL716lfMjYfcp4jlh88woYKXpIDszUax2esfeIOIJeEwq5oUkuGQAQdSywAZ63BpyjMf58rSAXJ2/O8DsNhkqnp1D5SS30jwYdkQC6pjwY6ZJn2JJBUogKrV38xtHcTqxM1mUlUv8AUHIUeTPQgcnj3llPmD+VIOJy5ExBBAGqFFwgnd5gcura6EXMvyZWl1Oxv+zwWkZMw8IYRdyVGg6acmuaDflygri56Jbvb894k5lcjffEb0uqGUEVzM/zPL0qmoSQ7qHtB7IsDqOpQq5AD8xYh3EA8yzuUcUgPTVXdn5w55chkEpoLABv8tFXRqQoLxfWsL4no4BPNulY+RJ/KqNQRXv9hHQcv8SRBqMIpIANU7NQU+8es4n/AAsORZS/CK2H6vJvrAzibiz+TnJlIlicGdYKm0uzNQ1Zz6c4GZlxLLxk3+mClCAwCgHL1JZ6DbyjfpempIj+iwXlBPUgnJLUpvBzKME4F6Cu35vANCnpDJkWboSGmHTsCzv3O0AxUxoz6t7UWIfk4TSlhSp7Evet6donmqIDlyecC53GOEALTQpv7XV9BC7nfGImgiWSlPPc/t2hohV4uLKS3NT3xnxQUyjLlEpqApW5BoQDtXeFGUuxgXneOKks/wCdY85djCoACpswu8cZdyhp3cASn3moZVLKkMFM9+fboYsKwKfhHSopINCeYeAGXIxctGr4b9jbuN4qZ/xDNSkeGu72B7R6yBQEiZdGxa/Ek41Px0Ikg1KgpR6Jf6k+xj7kuXzkpKUzljw2d2HQF4rZLgSofEmqLqrsCfM0A2Ah1yjJkLBMtRSq1aj7GOBiTtue/BZNu6uJnubZzPQVy5sxT+jja20AhxhPQdIVqB2O3Kt4eeMP4eYmcr4ktSVhI+UOlRrVnp7iEHEcMTZMxBmS1IGpL6upB8oYVUr3zIRkNCaDw/l81SUzFTFJKg9P23g8ZodiK82oeo5f5ibASWlyw1kj6C0Vps0BR2iSjSsjlTxLSJhUpz4RTalX+0WDiSTQ05k8yLD6QvYjMtIJdhcvag9oF5T/ABGkLW00FFSAVB0EMwLgOOdvOCYy2S9v7xr1E43cTQpE50gMXJbu/l5RLm+WGZKUEgfEALDmeUCcBmcuYhBkr1hvEQxBLnY127QbwWIYEkGtdyQB+Wh1GH6WimoxbhYmKyOFZ0xalKGgOSxv17QyZUJuEcyyQgXDOD1Y79Ye8VgkFRUE3c23NXhazlISl6Xs/wBYE7Vzc3ixKwqpQxv8QcUlOlAlpJ/VpJPkCoj2j1k6JhXrmTFKmEOpZqatTpsGEBcEj4s0qsE0Hf8APrDVgZWmjMRvfnRt/LaAM5bgxnFp0x2VEL4eY7N61rXr3hR/iasESAbutvQbQ3JTpD++1KfVzCJx7hZk0oKCFBLsBc6mf6Wg6X5gNRRQxblFjTy/O8TzspxIImiTMITySbdrtB3gTBkTF/FQUqSEs4ahd29BGgyJidRUCytuQBoa/hjQIBoyYml3DdcQ8lzxBSHLNz/bnDDMz9JQ0tJchgo0A6jnDBmWSysQgpWkalhviAAKcVDKvT0hXmZevCqCVjUhNlsw8+RhTUI+Ibk6/wARLU4CBYhLKpCUALVQAEnoEgl/rCHj+MlYucmVLca1NqOwJeg7QZ4qzb4wEiWp3+fSdv7X3ff0hZkZOnDzETQPkNhGMCIMXuHPYmNKCn7xzyvhmWE1Tq5k1c+d4OJylQlq+CvSrYKqno4cEDsYFZdniFJBBBgphs7QlyTtEcZcq5La5afGjJ1M8xP8RsXLWpC0SwpBKSNKrih/VHQD4qxJnYydMQDpUql9gB9o6PrEUFQakc4hcv5fNMyYSskqNVKNXPWJjpRNYNW/1aC0z4C2JdKjuBpdxQ1DG3t1gFjcGpClKIdIqF893PJrRmrhcD7WBEKy5od6DoImE1SgEgE3ZhWA+DxyZiAQf9wc4dmEzCE3b8Ne0I7CGoz6ZcoKWIvTeFMclS1fAUUEk+EpJAv8oL/5i1hcrsCCpQuPr+GNZwXy86XNqVgdnmSomDX8qv7he1AaVFN4fYWLEnHfRUGJaMDLKTqA7UPuIHZDlcpM9ShQiw68xtzEXMYvSCk0IEU8llzFLUUJUqvKnWtoW3EA1OaZCco3TTcunJIsAwYVu/1/zCtxtgRo+Ju7Hzt+dYt5diJiR40KHNwR5uzRFxdiAvDL6gN5EER4ZL7lI4ADxKmCwhKEUSxSC5/4hvrDtwxgihBLX/zCvw3jpK5aUziELolmJDJAarUflzEN+FzeTRMtSTQUBY1AanaN40F2TM6h2Kemohf4XOKWY5WlaSFBwdiH6R9/6ujc/eIJucI/uENMy1VycuPJd1FXMJU/DpIlLDPQLGptmBcFvpGeZ7xbjUrIVoS9ilH0d6xqeaYoKFwYQ+IcClaSGciohNaRuRYjOTAXSxwYHlzZikj4sxSnuNuzCL+W5GmaXIdOw5tfyithMIZy0ISDW7bAX9BD/lmFCKMwApTa0DN/0mNMlm25qdl2TaQwHJ6WatOkH5UkpAAVtX9omwKAA34fOLCZQLFmYflI2uIAWIfJmJNGVZ4IF72hC4rzHS4FzDlxJmiZMolRAAHmejbmMrwM9eKxOpaSEv5AbPGXS2+BCYmofJjVkOXaJNbmp3qe1aUaGPDYYF6dL/WKUuUxGkuwe7XcVex73pBXCJISz8vwHu/rHB3NtwOJQzqayWBLHfy57QFwmESs/NqKGHSo6OLNu/aD+Z5eVsE3b8F48ZblqkpBo5em6jS5ahp7wZV55Eh67MRSiVJuXKlFKx8tlU2O8E5KaCrHm/Pr5UeCOYrTLw8yZMGkJQSQ/IWfmbQncM51/MSwSWUGBA5cx+bdY1kQLN6LNuG0x1UsJNenq3TfcmPsqb8QKStCCk1ILKDbODRXfpFMS9QABZr7u2/e3vEqCkEgkANbc2IA6/vGtxB+I2calaPcX+I+F0gmfIQEhjrSkNz8QGw5s1nhTx84Kll2f7c41cTgKCnME9PaM8484fMtKp0lLyx/5Ei6Oo308+XaMum7kSblwUdw6iDITMVOCZayjcl2DC96E8of8mWkgBSQWrU1pz69IVMCkAAJFT85YVBsATcQ3YKUHSNqAnZ7moD+fN4BlIscdRPI5Aq4QXleGJc6nPb9o+xNJwKiBT3A9iHaPsc3H7f5i+4xGmZmgp0KDjZTU82sX7xP8LwuFa0Gmk1d6eY79YiXKlpSZZoHJ8Q518Ku30ERLwqkMUqJDuxu2351ghbbMq5SC8Tw2uUorkF0qrosQ9WDmva8HOADqnLUSHSBQ3JL2HT7xYOFKwFgEHYkN68w526x7lZSgTkzJQ0zkl+SVtcbMWo46RsZg590o6bVAHaZosueNA5NR+QqfpFHM5nhLX69aXiLBZomchw4IoQaEEGoI6fl4ixgccuVb79zGsrcS3gUXFTEYNM1bqdk+77H6wey4NpAFNkhgw7dqtA9IYGm9fMfWCGUYckuTSvv13gOK6EbyhbJjBLAdLWNv9eUVcz4ZlT03KWr4WDnqGZngomjFOze9/OPspbML/n4IbYDoxFWYcrEWZkypSgFgFwageEs7gG9huOcQ/yqSkkDs9K26+tO8PWZyUzEsrmCG6c61etOkLeMy8JLp8RsLJ9h126Qjlw1+mUsOo3/AKu4F/6eCKEpb+06Sf8A8kRWXluIqUTCoPZRr6m/nBz4NQKEnq2/WPcoMAoU8t6/lftA1BhnYHqLEzEzUH+o4aB+YcRJAO52EOkxAUllJBSrmKP0pSAWYcByprmWr4aq+H5h0FS494Pj237onm9Tb7YtcFY1SsUEK3CiOh38mJjW8FhdjViAfK32jMJHCGNwM4YgJSpMsvqqUlwQQf1AMWduUaHlXF8iYQSJiFEBzpdL8nH7QfOFuxENOzKNhHMaZWlKQ1+cR4zHIlIKlEACBs/P0IS6QuY/9oNOqn+0LeZ5gZvxDMWkIAsQQw6fhgLZgAAIPM3p99wBn2NVip6lF9CSyE8hz7mL/DuXhIKmqW3227QByfMkTp5lpsVeF9wN/aHjC4M/pTa4dmofSg9oA4cNTShpHDLuMt4WXUagKPcvVg1H6wakSW57X/zaPGRYAUUWU4pyp7AvaLeazmBAerj/ACYOqbU3tBZs1vsEGrmkzVENpTV+Ztfb94ixuclBl6UalE1BLNQ76S/tFrDYcgMbCg79PKFfjbOvgTpCU7EqV/xsPd/SJi587OQnzFMmNMhoiNOOlfHS00DT/ZcU58zCpmeQjDvNwo0lJdSBZQ3ITzpYeVbsIxfxEBSTRtt3HvzihKxqzMarBwBHhqK9zEk+YEYyOBPWTYr4iAtKqF9Q1VBsf98oKlX6gHH3bkdrQozsMuViyqWnwEJUtO1akDkaPDDhMXLUFJSfELh2Pp94pYzvSxGcWoDGm76l3DJJJcpYB6Nytbb7RYC9jUN4t3BuO8UmKZZu70B2NnEXpEsDxVLnaos7xtARGMlGK2c8IIIMzCpUkgjUgfKoNsNlWoL94gymYVp8VkkAgitNxuD9nhumzClSUkhzv3P+GEUcdluo65VFuXD/ADB6nvvyMcK7j8yVqdLY3LPehI/s9Cfdqx8hTxHF+GQpSVLU4LHwk13q3OOhiviJ/hzAuJxClJDBj/7W7ciK294F/wDWdKwD4CKOPkI86p7F+4i0pWpCNKQFK2Ba2/ZvpA/F5apbnSzU59Y9QfhoqtNw0c0Y1K0JXLqkM7Gx+4IERKRq+Z32J2avdqxnuBnzJM1kqKXpSx7jeNDyXGfE/wDJLcj9QNhzIVb13gJwbeAeJx8WzzLqsxUllM6XZQZqGoU3RiCeR6QVSrUBXypb9oqpliYUgWfbl19feLeYoEpaQDWYFMD0Z/rA2JqXPpuov8syAYcau55wWw2CA5Pf9xFBMXMKktWoBcPHcD/ykSvqEJ9wMKyU+FohBe9Gt15x9wuJRYliedG83vE4RUNRh+esNkWOIiDRIMjM5nYAml/OAuMwxFr31NV6da0EHCbtX8r5RUnJeu0LuDGMTUYGThgCliAXsfmLWHbtESsvV4zUbtWtP9xc/lbHUzEjZxV6N9YkGMSnw6VEcye8BDIR7uI0S/8AJzBUtBcPvz+lv9VgpgMI6gpV+Vm2t5R8SqWW8W9AogHbne3OCOWyWUXdjWpc+UERASPIgsmagfBl7GJSEaWeh8xaz1DQj4PLtKV6QEo1lvM8+VIb89xiJSCuYrSG535evKM/yPPDMUoLBCgSoB3BBNKVdiajtGtQATF9K4XjyY44XDpIpUpA5826WinxJw0nFySGZaLMWci6SNxEmExagSVU1HrQFT084KiYAe9POOoRU7nQtwZmeD4ZCVA6QlaSCDar7cz0hgncWokp/rSSWBqgjxHbwlmp1g1nGC1J1pPiF23H+IQOKsSkj1f6e8ZNqa7k3c2NtsY8n/ith1H/AMExCHLF0nzIDN7wcPFkhZqFeYNQfaM94Nyj+imatCq/LTZJ63/PLRZEkrleJIcipF/b7R52JJRehPZM6qOeTCUrGy5gISoAgOxa3OMk4ox/x8TMWKh9KWrRNB6384OcWZKUIM4Ahvm3AHPp/mAmToHh/uUQ3QEt35mAenTbq5mkzIqbwbhDhjN50nwTEKMshkvt92/aGudnEiWn40wFI+vbme0AZOHJmsTRuRNNvzrDMZUmdJMhcsGWRuSWU1Cl7QN9IuRrY1FjrRfUQEcTzVYqbOSkhEwsEk2CQAkgbqYCLuGzmUZnxFfETNI2AITzrypt+8V/+jGViDKJdKT4SORqKc2IhiVk6SSoBiqgdNt3bb7wwhttoHUTfLua5ay7ihE7w63KWJDFL9nr0g1gsUAlTlnrQU5E13r7RludzPgE/Dm+MBtTgnyYU79YYeFeLhifBMKUzbM+kLYXT1pUQYg3uEs6bOHXY8dEqliod0sX5itFB6HlHteK8fhUNJs37coilAlJt6s9rlusVZFSUh3ChUORyrytvAmJWgI+qg2Z7xPDWGmqMyZh0LWq6imp2cnc0vH2CKcv5kP/AMiPoY6D/mfaLfl/eZPhMEQSrWVlhqLkBi9CD8zft5e/ilKTTm5FOtugjo6CddT5gQHiyhMxC2o4J7Q8ZFiElL0vyqRQ8rdI6OgTsahH6h/LsInUFB+deVYSuJ+KDMxKVyyQmVRBs9fEfOzcgI+R0LjqU/pSDcWjTgccmZLRNBPiAJBd3s1esFPjFqbf6j7HRnpjU+h7UXAGd5gqWAAx1Xfo0LS+MsTKLy1DSD8qg4bk9D6ER0dG1JBE4wBEK4P+LCbTJCgd9CgR5AgfWGPJeMMNilaJalBd9Kkke4ce8dHQ0RcS6hSZJ6RWWkAR0dCeVQOo1iYmBs5ZnELMrPp8gky5hS+1CPQvWOjoWU0/E5qnIxTsTxhisW8tSwxoUhCQD3LP7xen5SZCUqHzivQtdMdHQ2fc3M+cbIw6MPYbE6kpIDagHHdrMGYUgkFFNbJdQBdz4aGm0dHQSuLl/ExZVvzLctRZjZh6X/O0Z3/EHIlomfEBBlKNrEKIe3Ix0dGvEBkUHkwpw5MBRKGyRQVoDdg/40O8rwy3A2r9f3jo6AYWJufP6o/mGBM8Trw6xusMegJFIT8Ll1W3BoY+R0Ddz6gHxOp/B/eNGAwBLc9ySPbeGLA5UE7v+fnrHR0OqAYtXMznivjFAxUwS0HUg6CthdBbw7tWA2J4/nKHwkpSCXBXXVW/R+sdHRtVAswyKLhzLckQtCVMCSHqKv1MX8Pw4mihQhi9KciDtHR0fNNkezzLmICodwcwgaV1Ngef7QTw88pTRgR0uC9z2jo6Kuhytkx23YjBHNSnMxSySQzdan6R0dHRwsZQCLXU/9k=">
            <a:extLst>
              <a:ext uri="{FF2B5EF4-FFF2-40B4-BE49-F238E27FC236}">
                <a16:creationId xmlns:a16="http://schemas.microsoft.com/office/drawing/2014/main" id="{0AFC9F3F-DEB2-4BA2-B922-8F49F8491E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2229" name="AutoShape 42" descr="data:image/jpeg;base64,/9j/4AAQSkZJRgABAQAAAQABAAD/2wCEAAkGBhMSERUUExQWFRUWGRoaGBgYGBoaGxoaGBoaGBoaGBgaGyYeGBojHRgbIC8gIycpLCwsGh8xNTAqNSYrLCkBCQoKDgwOGg8PGiwkHyQvLCwsLCwsLCwsKSwsLCwsLCwsLCwsLCwsLCwsLCwsLCwsLCwsLCwsLCwsLCwsLCwsKf/AABEIALcBEwMBIgACEQEDEQH/xAAbAAACAwEBAQAAAAAAAAAAAAAFBgMEBwACAf/EADwQAAECBAQEBAUCBgEEAwEAAAECEQADITEEBRJBBlFhcSKBkaETMrHB8ELRBxQjUuHxchUWM2IkU5IX/8QAGgEAAwEBAQEAAAAAAAAAAAAAAwQFAgEABv/EADARAAICAQQBAwIEBgMBAAAAAAECABEDBBIhMUETImEFURQjMoEzQnGhscFSkdEV/9oADAMBAAIRAxEAPwARkuGDlJuC46/vBmRgNzcHfo7U9IG51noExIw4SUoLqJHzHkDdusW/+78OoJ+IkpUDuHFf/YfePn8uNjVHmCZW4jLl2GSprOSFNu9Wg7JkIQ5UQgl3JLXu70uIyTibOTMISghks5B38uUWsowy1SkuSSS7El2sL7Qf1AF9wsyhg0fqkbjUds1xaZyhLlFOgGqrElmGnmK+oj3gi4CW+UMkGtuu9TA3DYU6UpASkBVaEPRyCX6bdNzBeRMYN32INPlFdmJPtAVFtZl8IuLGETxJxOCUO51MX8jb2FIRMuzL+ZxM6ZU+LSDdkgCnQOCYvcd5+mXh1aaKVQdy4PmLxn/DOa4mS+mVMVLJd0oJrZ3ArTaGDjLIaixzLjyC/M1mSjSGG+7mzRaEh0+n56wmTuO5SQykTEr31pKa7sDyiKXxPOn/APiRT+5TgU5X9hCh3jscRhXxueG5/wC45uAoPUbjpXpFXH4oIANEjyt5nrAmTlWImAKVOU5u3h960/aJFcPS2dbqOzlyWua0AjO0kQ9qDzLGI4kkFOlOtZdyQxJ9mgGc+mP4UK8yLfWLk1CEGg7dOnXlFvKcKmYtIPk2/ntWMlN56mWzJhQkniC14PFYhQW/w9BdKUh6nm93H1hmwzpCSsMfY8z084PowSUFk3Z2ue73EUcwIKW39vynvDbJsHJkhvS1h6/9i9xPxj8FBEsKKjQFmTyvv2gdw3hiUpBqpVyR+ol+VKl/SKXGmI8KEN4lKoBBTJpZ0hqdgXZqxhjYFw+l064mIWNkhtAArZRB2bclneBvFaFKwkxAI1LSUv0VQt2i/hfHpCQTck++0CuMFv8ACDVMxgB2JjjMf1CMOAAb+YrZPwshjpRqCbqNT5D9otSeHgViYl9QvuCHqA/aDGVYbSnSpN1bOCz3J3t9fIvicsCBqSGq5379oGcZYHn+s+bbOwex4lVTpHgoWp9oU834qnF0qWEsWISGPnv5RewvE8p5qFKSkoWtIcsCAaEPAHMiibM1JY0qRYwrhV8fsa6lcKr+6hcK8HgzVKmKDJCgkfUno7gesaVhEeADetDt+8Z/woEAEKLB3FH8W3lSH7L5lutrQ/gq+Iw6+wREz7hhOHxBUgEJmuQAzBvmT0D26doNYGSQlLszXbnWlKAEn0FoZM1QTLOkOWt6e7CBmEmyyBzFGZqClRzjjja9X3IupT7S7Jy8GXpIcQoZFITLVNlCplzFjsAaP6w2ZlnqJEtz4ln5E7qP7dYQuHcunjEKWtYaaoqVyckl/J4zqHTgXzH/AKWrKCT1NAwv0irxgnVhJg3CdSe6agiJcK8sOap5m3nCxxlxKlSTKl+JSg1KwYNtTmOMm9uOol5RmapivhqcNUHnag60g4glBL2b9mrY3eBEnh0qDiihb/cE8Fi9X9KcNMwG5o7Chv3B8oXtTysnarSMq2YelYQKAIYvu4Hs0dHjDZVMKQ2o9QRXreOjXu+0h7YoS8KUKIWGXslwG+0Bc3xldASXF4uY/NT8ZTup1MOdCwi3gso+IS4vvDH6TZlJkA5iihC0qBYh/wAtGvZbg2QF0IGkecK+N4fEsAgEpfxOXalD6iHXIiDLbYMQe/8AmOs4yR3QOOf2k8tVdIqHLOGPfYAftEec4wpllyxptsd6doI/C6Nd27f6pC3xhiRKlKOpqNTcnb86wKj1K29e4Aw+CGImGbN8SEk6QTRRJYkvt/mH/Kcs1JAU4SbClh6/jQvcJ4DVJluxSwUeR3reHjDq0JDAAWG5oCwENYkHmfO6rOWcyPE5HJmjxy0Kb5XSCR1S4oeogMMoly1FqAmguKu9dhDDMxWkAu5PsNvtCXmP8RMNLxJlrClBILqQAplEsU3FRvHsqhxQmtHqNjG4amrAJqCaDkzUq0BcfmKU1cMLh62v1r9IAZ5/EQKmaZCFaKeJRY+QFh3MBsIufiptWCdwN+nOFSjXKo1WICE5c4zph0vpG/5Yc4a+HkfDJIZSi1CWYMW09r7UMDP5ZMpIlpYqo9LNdw1bW5QfyLDhJDs7lwDU6ujVA9jBseKjJGp1RymvEL5llurTNSklSWYBWkGu/avrC9xnmRw8tCyiqyoEOKEBxtWlPKG7DsA9fO1LXtCTxYhOPUhKCoIlvtcq/VXYgU7npBcqqP6mCwPse7mcTsaufiEKWdwwFgOQjQ8nQGAUWBG1Td3Y9HhBzLLV4adL1EFKjQjq4ryMM+V5iC1S7vS2n8eFMtijL2kIa+Y84dQB6EG1fy8JnH+OUJmHuAlRUeRZh7gmGeTi6dQNm+sKXGK0rmBJ/Sn6mv0gavRndYduMmNmTZ7hChKviorQBZALhnDFuY9RFPOuKZfyyz8SYSGZmG4JVyjMcwwydSQNyIZsoQlLOA37wZ3tRUk4dMMp3GWpGESEFwHPR7wEx0j4JdI8B25Hp0MNqpdPp59oD5rhaNtypZ4XNgUZbXGK4k3C2L8JYtW/ofOH7B4k7VPPmOkZHkby1rS5ahT0uD9ocsBm5DMa/bpWlY6HGNqhRiORI8S57jb83jIc+z+fLxM1CFkAKo4SSxrQtatIf5WZhqFvt+8Zzx+kIxOqrKSKtRwSG7s0MAjIK7izYQhthJsgxqpsxapiipVKqL0r6RoORSgaxleTYoJAUPOHTJuKdBs4iXnx/m7j1GlXdjpe49YrL0zEKlkkAi4oR1HWMzwuR/CmLSTrUlRSSd2JH2h2ncYy0p1CqiKJ69eQhfw+Jcubl1ElrmtoI7e3apndLhYEs4lqRIAZr8urbchHzMcvStlKAcBnF+/OLuHUClybVJptv2hc4izk4j+hKog/OuoJAulPTrvHsa3yTxOarIFHMrf98qR4NKVaaanu1HoWjoGyOGl6Q0skc6/vHQ5uX7mfNnbfQlHijLVSMekK+VVRShuIZ8sUClLDUXbn+BoLcR5QnFSSHGoWLVSXBcHyFIRcBn38svRO1JUL0Ldw3MQZveARGdTiK2DH/wDkgpJHM1fpACZnS8LNGkghbjSbUqT0O3nFXE/xAk6PAFLPIA+5MJuOz5U0qUq5s1ksdo7jw83VSfitGuad/wD0CTo8WoL/ALdL+htCXnmZTcas6U0TZL+5MUcvxBmSi4BINz+dYeOGcsCUfKD4XLi6je/5SPG1MdfUkj4njgjMZshCZU+WogUStIcNyV+484d8RnsiWgmZOlobmsP6XJ6AR4wUkAeIeZH40LnH+TylyPiMBOls3MpUWKS17gxpSTyZMLbmgziHjtUwlGGOlFlTCKs36Rtzc16CEhckeIhkgbm8FsLl9fEkqBbSbdqVo9IrZvhDqACaPp7G9/tHN80vHUEyMOZi0oQ5JPKNQy3CJRJKZYSFAN/7b1NncvflaA/D2TjDy0zPmWXJFHA+UkHzEMOV4BSjqqBqazHUAQX2G29z3gnc6WPUs5flMzSCSCXJCmNXF2P3e1ouKToqotpdyaU03d7enlFqapgCS/PerFzbytCJxrn/AMRXwU/KGJIsWLgU61MdYDxA1ZqFc8zyZiBoQSmXQ6n0lQHPcClBFZWPKBvRNGPLmXfcM/P1gk49Kko0skU6i1XG7fWsdmxSJRN1BtL/AHG5eFWcl5yzunhGTfzZ1TW0HxAAsSQTX7QflZHJlj5UM4YMH6ObkxBkyAoBRbxBLAJKakOWBppq/LeLmeYVQEr4a1A6mZIDqqxNKkAE25wUkAdQrZmToy1KyNBoglBAtcONmNbxl/EKpkufME4Msm3TYjo0a/gyzm7sbVtvGffxYy9c+fKEhJUtKTrKaUUQUg+hPnHgiN8Q66l8g2ubiFPxbEF6ggwwYHFuzF36OfKBmG4OxBqUff6Q28G5AuSZgnIZQZn2BDuA25f0jmVFrgyjpHpql3ByplHYOHDmp/KxfzDB0qQotcAt/uCmGytSglSQG2ZtzVh3i5OwLoUgsKNsGI3HWooDAFQ+RKhcDozNJeGImkbtQeY94OYXDJQ2oFR3qwH3ihNUJeJTqcB9J/O8Mi8Idg7N3VevS30hLNuAtY/hK3TT1Lw7gFCUgDl7itTt6x6xOTSF6VTJUtSgeTttYvu3rHtMyjHtXZuXWLCF1LUcW5EWd/V+cex5COjzM5FvxxBYyeQggJky9R/9QA7CtR7NE+CwElgRLSCXBLBqcqXr7RalYQFRqaOXuT+Xi4GFD8o+UUalj3MbXcxszDFVFCDJmVpd9KWF2Ac15Mzx2GwQoWGk0dhR7uL7NBSXIcbt1r1/BE8vCAlkg2fb3+saGGzYmTnoVKUzKgtKklIKVCo6GAWJyZMlZZ6EM9SxD16w7ScGQ16QoYvP0/zc1JqkEDVceEMfJwYOcNDmStYxyKdvJkScCTUG/wD7GOiwcxw//wBgT0LU9RH2B+j8z530sv2MjxWbJQFAeQenrCzmmRDE6VOnUDbn0+/rA7M84dYRLZSlFqWEG8AolXLRXozcxV6PBV3ryZ9Dr9QqCl5PmX8t4Kw+kpVqSo/qYAdA245wq8R8MJlqUFAAixG4NiOfONRy5epA3q355loCcdZEVBE1LM4SrnvpPJqEeYgqhgNwMm6fUb2K5OjMnwcmYglOhSmr4Q/q0anwnj0zZKT+sACYC4KTZq0LioLbxDlORDQEhJ9vMl49YzI1S/EgmWf7gW9eY7xpnsXUVyOpNL1CObcQfBAZr/hYd4G4TArxtVqKUKNBua3c2FIUZ86bOxIlrWQXALAAGt7OA1Y1Xh7CtswHtyiVrc746VTyY5pdMrAs08S+EJctGgWA/wA35vCBnUxMjFGVMJrUKuKjwFXIPfzjX8XNApu34Ywz+IGKSrHzAC+kJSXa4SKfm7xj6eS+Vhdj/c3nRQoMaMMiYGllRqoEcnVTY29ocF4tEiUkB3c93LknpWM84LzSYgJ1ATEiiASQU12Vy6HltBnPFlaVqSSCR8zB/rFL1Spq4AafJXA7lHirjtKSZcqsyutQLhL3A69rP6I03GFfMkwUwHBxnEqKiEivUsa1gn/2iEKGkF7c79462rxA1fM9+GZR1AeXTcTJOpCg12I1B+bc47GcUTf1JBoB0cUdmf33honCXKSxqoUI/V5jvC3nWCdiEmvQt73jaZQze4RYAk8iNnA/FsmZK0TlBC5SCSpRYKqw012DBoaDOlTjqChMKQyVhThDjwtcE0ekI/D/AAukJA3ZyesNmA4dAL6WDDbfn3jWR+eBxA5SL4knEvFcnApCEsqaRRANRs6uQ9+kKeUT1qmGaoupZdXd/YD7R5444WEsomywzLCV0NdSmCrX2PcRZyOW1g5YhmBA3Jbkz+sbNGiJ4VViaHlkxpYYV/3ABOYKGOnpB+dKSH2Kfa0GMvOlIeqRsP33hZ4szgS5kkgALUs2H6Uhj5VHqYxkJrjxHdE15gDGtAUGAOlJc0Z61icDw123ijgs1CkAuOxtb3j7iMw8JY1f8aBFwObn0IRiaqZ9xOr+uobhZv1Lj2IgtgM5UEFBU6TRj++1oWuJ8V/8mZ/yf2ETInunvAWvuNIQeDGNHEEnUApEywFFJPTdoYMHORMS+lQHIkeTsOsZ5lssrnDdnMPuWJsCWNQodGo3TeBLwehCZANt3KuacWIwhD4dZ1FkkKDHzZwekXck4jRPSVfCUgJ3JBfowiKdkiZoKV1TcWcNUNyttAzJZiZMtSSWBeh8RCfJqEv7coMMjV1Uka3J6PIN3GdGaygHLpG5I73Y94kwueSHZJNauzC0JPFma/Dw6ZaE6ps0uAkOyUmqi9QLD1gRhcyxOkagDSwNRd+j+cEGRwAeJGbWZiI0cZcdLSFSpIKFH9V1Mdh/a9a3hayXLlzElZ8CRRzU+QinlkwrXOKnBRRWpw3MHrX2huwRHwJIGku7p5lyCabsAYxldv5oQap8eP5lWVkS2u/XSY6Dq5oBYqAPL8NI6M0IH/6GX7/2mR8OyfH8RSfClJIfc9D62howCdatKPCFAPYl+hfn7RSyaQFISBT6X0gfU+UMWDwDKDhxvpFG87OWcwbKxaZ1T21RgyVJKU7mzilLlzdrRd4lKf5cJLDUoaWvRz+d4kytT1YAkCx2FP8AcL3GmPBmpli0tNRYOqtG6AQXhMX9p3SYfVbbDeXyQEBQ3HpAfEztU3QkkitSHFqknz+kLU/ifEKCZYWwcfKGKi+5v6XhsnZJMmJdalJBFUpOn1Nz5NCebMAomn0eRWCmIOGOrEzJqKgTGT2QdI+hjUsixSSh38jcdG84E5dw1LlylfCQlJS5DByS3M1PrApGag7xM1R9WsijjxK2BNo2xtzHF6UqVcgH2+0YHmxMxaph+ZRc9SamNOz3Nj/KrCXJPhAv81DSM/8A5ZZmJQpJS5fxJIp53h36YoxYyw/eB1CFmAjVw7h9EtKaGg69fKC+LAKCDQtFPL5pICTYbinlEuOJq1AGp+0aUliTKoUKAJLkE8BDFqFj62+kGZi5ZC23ZrUb77vGbSM4MuesP4VFvPn9oO43Ofh4dcwAKUBY2JJA2q1TC+TTMuUV5/3J+VgQZUChNxyVEjSVsOoqRTqYd5+XidJUkjqncv8Ab/UZTleCWSJhJ1g6h0NxGq5Jm8spT8TwFnIYkU5EbdINqMbbwE58RHG6gEMZTyeW1DtQ9+0M+HII60Hbr7QpYri7D/FPwx8RL1LN6Pf2i6njWQlLhKyeVBX1oO0Mq/tAbuJZMLFrEi/iFjUpkJl/qmTBp6aPGVewHnFPJcM0tMxSTUtWxf8At32UXHMQo5lmysVjNamYBgHoA1hDVkWJCW8dNgxIenP1/wBQyp6mXx7ABG3CrIGogNsT0pbezRlvHeN/+amr6U15OSX9gI0rFFpZU4NyKMOZfs8YzxNOJxBJL2/BHV5Nf1h9F/EuMOCzxekIB6Ab+UMmGwuJUh9ItYkAtZ+Q9YG8I5EE6VrPiNnSW2cA86w5ImApSnSVFRYCoqTt2Z/L1X9AXcrZfqez2oJk3E8uZLnf1EFBUHr++8fMDjXQBypGuZtksrFSzLnIpTuH3BahL/m+UZ3kCsDPMol0kBSVMzg8+otBGUFa8ia02s9V4f4WPiW42TU7ByTTc/tDlh1USA1anmLN+dIUeFZf9Mq5qsbFh25w24QkkFmfnf8A1CbGuJYAsXCjeFZJppPLlGVS04pJS6C70cjbmCd3jUcx1JQ6RXetoU8MvViKnZrBg9m+sMngAVIOt2t3KWDX8U/1gRMJdQVShdmHIAsNh3eDUnDp1AEHeoufs9TSDyMtRMDEAtY8uxuD1ELOe4HE4eZoQy5ag6TZQ5gkhr8qENSMZF2iyeJJouaWVOIMClE5CgWSsaJmk7j5T1YUghlGG+GnQQSgEFKnDAkhxSoBLHyELcnA4oF1yiRUBmUwd9t/2grIzkoDKBBHQ+/KBPkVjwZt8D7eo1oS4diH2joSZnFswEsKdzH2N3A/hn+0o5dOU4CWYdWBbmWrYekPmEw5YKRQG9aPQ2b8eEjJpChNT4TQVvbc9P8AEPGHxwUyAKADV5QZGFm4Nms8wzgpBBHSn56xm2ZTzMnTFHdat3FCwFn6Q+4zM04XDLmqsgU6k0SPMke8ZenG6nN3JL9TX8Eb1NbQJd+lpQLQrwthUHGIK7JdQHUM31fyh7ziapWlKQT2+5jMMLmRlTNQ7Wrzhsl8WqWhkAFVtXSJWZSw2+I++FmyAiX8dmwko+GKqIuOZ5Qn5Tw2oB1P2f6wdwGXalFUxy4e3p2v7QXkyKANyeCYUYJtPUZXAin5kOV5YEnZvT8rSC2Ly5E2SUrA3YsKHmOX+IiljaB2e58mRLL3YhI5nb0hpAqjqZyKWivLmEakAi/0cU6R7dwyqB2t5wOyh1rv19eUHlYHUSHHar/l7cozjUKbMU1OoVOIlZngU/EJpvWIMVOVoKSXFPNi8MmZ5NWr9OR7iPXC/D5mTgtaWSk+ECrnbarfXtB7BN/aS1LZGoQjkvBmpCVzFlDiiQmtasok0tZo98RYebh5ZWlGtIHzDbqobU8oagyQXGokMkVYBt6X3i7gtJATRiKi/Sv5vHkCk0Yzl0a7bEyHB5O4XOmEgqZkjrve/eG7JeG5E+WtJTZj8SpLtYGlm7QRzjhQFWuSWa6NudNkm9Ldos5Ar4SSgUu4NCKbh3eMk7Xt+pOzBsczZeUfy+MKHJTpKg9yn9VecMuQkFYZIbSNvMkufQxLxlhx8WQXD+Nn5MlxSoq0fcoxQZgCVbtt2PcQXd0YuWLizCOfzylLB7WFBX8FIyfHnVi0v8upL9nrGlZ9maCApTpABYFnKuvSM6kyFzpiikEl37V3juM1ZhtIvuNmahIwgKE6VH5AX1M9XZIuzi/12Iy16QlRPjQmhYOTQHV0algK2hZyT+ZS2pDpZnTUgXtvb3hlTIJDqJOq4YAHoOUePxFcl3xLOUzVKopqKJfm55fpDMGqadIUOPkJmTkpb5U+jn/Ah0xmLRJlFSylCQGFgKWAA3hDnEzpnxbhReF87FAB5lL6djIfcZcyzChCUpG1juT9L1hqwMp2/Zu0DcDgAa7Fnv5/naGKSkFiBQNa0AxISbM+ly5ABQlfHzQEnUdJsGvSFuTgtCxpeocnmLf4hrn4b4hDEEi8S4mRKlJdbBhdwG5+UebOQ5v9I8yPqcQyDjuR5RLZJIUSbl/tFbMFaykqYMDTk9bwB/7wU6hLA+GAWaij1fb03ijL4ySVN8OY/IDUPW/rAdXkOXHsxi/vF9LpjjcOxjThZAe1ISeL1JRiC29/T/EGFceSJfzuPL94B5jhU42YFLdKT8oBIJfmb2jGkxUlN5h8701wIrNJINVgGOgueBpH9p8lK/eOh70Mf3MS/FQhkOECUKJUHLG+3bdxZoY8NICQaM70vS3lAHLMMAgFrMUl6X2H27wcknUp7JZzypfsN45jaz1JQ5NCUeMcTqlCQdxqV9E/c+kZ7h1kEgmoLEfloY8zxpmzFrNiadBsPQRRy/Kdc7Ufk36nfa3MwVm3z7HBh9LGFnjB5QqaXNEA3G/RP7w14HJQlkhOkCrd+ZMW8qyrVVtKAWtRgwo+8FZEjSfCWFnYDzt1jGzj4jO/afmRSJAS3ajbdfWJsSkJSPysfJSS5a73gDxHniZf9NKv6hA2cAE1rZ2ePcleJyxusmS47PdAIQkzJn9o2/5KNhCVmWXYycvXO0AmiUhVhyFPeGXKcAAAVuRde5NHveCM1CZidaeQAB5ChG8bxqdvMj6v6gQ1IOoscHyD/VJQStBAY2qPqPSHIyQFBRrUAgBg7PX6N96wsYs/yqkzT8i2SoML7GvUX5QzYBSVVp6bVaCKJLzZTl90q4vLdYNWcklntYbUpt/iL2pMrSEigaoD8qmvnFlZDk3aBasUNRqdPLq/3gbkLzGtBk2tR6lybMB3byjpKy5bZ38t/wB4jlzQrd35Hf7WMSrm2bk3kecCP/KfRqQRQl1C3IFgS+z33frEpy1MxiQ6huPyoinhJaVOVcnHZ6XvBCQpkgXrXlWvZhDCUw9w4iOoxBhtmacYmcMd/UACAgfCYHSUkhz3eh5Ughl2HmBeoJ/SdVKEcmEOucZOnEIayhVChdKrci4NiOXaEjETMfICkpmDUlvmQljTmKl+cdyLR46kXNi2cQXxbhJitPgOmgewDlm9YM5JlaZaQgCgufqo9Yz/ADDPMRiJiVzlklBBCbJBB5eUa7kK0TZSFpYhQfa+47iPKCtAzJxFEuEstwgAts/lEfEmVCZhls6SAVAinyg/Z4MyJb+fWKPFWNCJPwkn+pNGlI5JspR6M47nvBnIC3BYVZnAWYBmuInhbLmrmD9JUon6mkFuGsZNTMSSlSpb1DsCej7i9OUP2G4XlFviS0rD2KR6vATjPApwkyWqWlkrB66VJ5HahEAL716lfMjYfcp4jlh88woYKXpIDszUax2esfeIOIJeEwq5oUkuGQAQdSywAZ63BpyjMf58rSAXJ2/O8DsNhkqnp1D5SS30jwYdkQC6pjwY6ZJn2JJBUogKrV38xtHcTqxM1mUlUv8AUHIUeTPQgcnj3llPmD+VIOJy5ExBBAGqFFwgnd5gcura6EXMvyZWl1Oxv+zwWkZMw8IYRdyVGg6acmuaDflygri56Jbvb894k5lcjffEb0uqGUEVzM/zPL0qmoSQ7qHtB7IsDqOpQq5AD8xYh3EA8yzuUcUgPTVXdn5w55chkEpoLABv8tFXRqQoLxfWsL4no4BPNulY+RJ/KqNQRXv9hHQcv8SRBqMIpIANU7NQU+8es4n/AAsORZS/CK2H6vJvrAzibiz+TnJlIlicGdYKm0uzNQ1Zz6c4GZlxLLxk3+mClCAwCgHL1JZ6DbyjfpempIj+iwXlBPUgnJLUpvBzKME4F6Cu35vANCnpDJkWboSGmHTsCzv3O0AxUxoz6t7UWIfk4TSlhSp7Evet6donmqIDlyecC53GOEALTQpv7XV9BC7nfGImgiWSlPPc/t2hohV4uLKS3NT3xnxQUyjLlEpqApW5BoQDtXeFGUuxgXneOKks/wCdY85djCoACpswu8cZdyhp3cASn3moZVLKkMFM9+fboYsKwKfhHSopINCeYeAGXIxctGr4b9jbuN4qZ/xDNSkeGu72B7R6yBQEiZdGxa/Ek41Px0Ikg1KgpR6Jf6k+xj7kuXzkpKUzljw2d2HQF4rZLgSofEmqLqrsCfM0A2Ah1yjJkLBMtRSq1aj7GOBiTtue/BZNu6uJnubZzPQVy5sxT+jja20AhxhPQdIVqB2O3Kt4eeMP4eYmcr4ktSVhI+UOlRrVnp7iEHEcMTZMxBmS1IGpL6upB8oYVUr3zIRkNCaDw/l81SUzFTFJKg9P23g8ZodiK82oeo5f5ibASWlyw1kj6C0Vps0BR2iSjSsjlTxLSJhUpz4RTalX+0WDiSTQ05k8yLD6QvYjMtIJdhcvag9oF5T/ABGkLW00FFSAVB0EMwLgOOdvOCYy2S9v7xr1E43cTQpE50gMXJbu/l5RLm+WGZKUEgfEALDmeUCcBmcuYhBkr1hvEQxBLnY127QbwWIYEkGtdyQB+Wh1GH6WimoxbhYmKyOFZ0xalKGgOSxv17QyZUJuEcyyQgXDOD1Y79Ye8VgkFRUE3c23NXhazlISl6Xs/wBYE7Vzc3ixKwqpQxv8QcUlOlAlpJ/VpJPkCoj2j1k6JhXrmTFKmEOpZqatTpsGEBcEj4s0qsE0Hf8APrDVgZWmjMRvfnRt/LaAM5bgxnFp0x2VEL4eY7N61rXr3hR/iasESAbutvQbQ3JTpD++1KfVzCJx7hZk0oKCFBLsBc6mf6Wg6X5gNRRQxblFjTy/O8TzspxIImiTMITySbdrtB3gTBkTF/FQUqSEs4ahd29BGgyJidRUCytuQBoa/hjQIBoyYml3DdcQ8lzxBSHLNz/bnDDMz9JQ0tJchgo0A6jnDBmWSysQgpWkalhviAAKcVDKvT0hXmZevCqCVjUhNlsw8+RhTUI+Ibk6/wARLU4CBYhLKpCUALVQAEnoEgl/rCHj+MlYucmVLca1NqOwJeg7QZ4qzb4wEiWp3+fSdv7X3ff0hZkZOnDzETQPkNhGMCIMXuHPYmNKCn7xzyvhmWE1Tq5k1c+d4OJylQlq+CvSrYKqno4cEDsYFZdniFJBBBgphs7QlyTtEcZcq5La5afGjJ1M8xP8RsXLWpC0SwpBKSNKrih/VHQD4qxJnYydMQDpUql9gB9o6PrEUFQakc4hcv5fNMyYSskqNVKNXPWJjpRNYNW/1aC0z4C2JdKjuBpdxQ1DG3t1gFjcGpClKIdIqF893PJrRmrhcD7WBEKy5od6DoImE1SgEgE3ZhWA+DxyZiAQf9wc4dmEzCE3b8Ne0I7CGoz6ZcoKWIvTeFMclS1fAUUEk+EpJAv8oL/5i1hcrsCCpQuPr+GNZwXy86XNqVgdnmSomDX8qv7he1AaVFN4fYWLEnHfRUGJaMDLKTqA7UPuIHZDlcpM9ShQiw68xtzEXMYvSCk0IEU8llzFLUUJUqvKnWtoW3EA1OaZCco3TTcunJIsAwYVu/1/zCtxtgRo+Ju7Hzt+dYt5diJiR40KHNwR5uzRFxdiAvDL6gN5EER4ZL7lI4ADxKmCwhKEUSxSC5/4hvrDtwxgihBLX/zCvw3jpK5aUziELolmJDJAarUflzEN+FzeTRMtSTQUBY1AanaN40F2TM6h2Kemohf4XOKWY5WlaSFBwdiH6R9/6ujc/eIJucI/uENMy1VycuPJd1FXMJU/DpIlLDPQLGptmBcFvpGeZ7xbjUrIVoS9ilH0d6xqeaYoKFwYQ+IcClaSGciohNaRuRYjOTAXSxwYHlzZikj4sxSnuNuzCL+W5GmaXIdOw5tfyithMIZy0ISDW7bAX9BD/lmFCKMwApTa0DN/0mNMlm25qdl2TaQwHJ6WatOkH5UkpAAVtX9omwKAA34fOLCZQLFmYflI2uIAWIfJmJNGVZ4IF72hC4rzHS4FzDlxJmiZMolRAAHmejbmMrwM9eKxOpaSEv5AbPGXS2+BCYmofJjVkOXaJNbmp3qe1aUaGPDYYF6dL/WKUuUxGkuwe7XcVex73pBXCJISz8vwHu/rHB3NtwOJQzqayWBLHfy57QFwmESs/NqKGHSo6OLNu/aD+Z5eVsE3b8F48ZblqkpBo5em6jS5ahp7wZV55Eh67MRSiVJuXKlFKx8tlU2O8E5KaCrHm/Pr5UeCOYrTLw8yZMGkJQSQ/IWfmbQncM51/MSwSWUGBA5cx+bdY1kQLN6LNuG0x1UsJNenq3TfcmPsqb8QKStCCk1ILKDbODRXfpFMS9QABZr7u2/e3vEqCkEgkANbc2IA6/vGtxB+I2calaPcX+I+F0gmfIQEhjrSkNz8QGw5s1nhTx84Kll2f7c41cTgKCnME9PaM8484fMtKp0lLyx/5Ei6Oo308+XaMum7kSblwUdw6iDITMVOCZayjcl2DC96E8of8mWkgBSQWrU1pz69IVMCkAAJFT85YVBsATcQ3YKUHSNqAnZ7moD+fN4BlIscdRPI5Aq4QXleGJc6nPb9o+xNJwKiBT3A9iHaPsc3H7f5i+4xGmZmgp0KDjZTU82sX7xP8LwuFa0Gmk1d6eY79YiXKlpSZZoHJ8Q518Ku30ERLwqkMUqJDuxu2351ghbbMq5SC8Tw2uUorkF0qrosQ9WDmva8HOADqnLUSHSBQ3JL2HT7xYOFKwFgEHYkN68w526x7lZSgTkzJQ0zkl+SVtcbMWo46RsZg590o6bVAHaZosueNA5NR+QqfpFHM5nhLX69aXiLBZomchw4IoQaEEGoI6fl4ixgccuVb79zGsrcS3gUXFTEYNM1bqdk+77H6wey4NpAFNkhgw7dqtA9IYGm9fMfWCGUYckuTSvv13gOK6EbyhbJjBLAdLWNv9eUVcz4ZlT03KWr4WDnqGZngomjFOze9/OPspbML/n4IbYDoxFWYcrEWZkypSgFgFwageEs7gG9huOcQ/yqSkkDs9K26+tO8PWZyUzEsrmCG6c61etOkLeMy8JLp8RsLJ9h126Qjlw1+mUsOo3/AKu4F/6eCKEpb+06Sf8A8kRWXluIqUTCoPZRr6m/nBz4NQKEnq2/WPcoMAoU8t6/lftA1BhnYHqLEzEzUH+o4aB+YcRJAO52EOkxAUllJBSrmKP0pSAWYcByprmWr4aq+H5h0FS494Pj237onm9Tb7YtcFY1SsUEK3CiOh38mJjW8FhdjViAfK32jMJHCGNwM4YgJSpMsvqqUlwQQf1AMWduUaHlXF8iYQSJiFEBzpdL8nH7QfOFuxENOzKNhHMaZWlKQ1+cR4zHIlIKlEACBs/P0IS6QuY/9oNOqn+0LeZ5gZvxDMWkIAsQQw6fhgLZgAAIPM3p99wBn2NVip6lF9CSyE8hz7mL/DuXhIKmqW3227QByfMkTp5lpsVeF9wN/aHjC4M/pTa4dmofSg9oA4cNTShpHDLuMt4WXUagKPcvVg1H6wakSW57X/zaPGRYAUUWU4pyp7AvaLeazmBAerj/ACYOqbU3tBZs1vsEGrmkzVENpTV+Ztfb94ixuclBl6UalE1BLNQ76S/tFrDYcgMbCg79PKFfjbOvgTpCU7EqV/xsPd/SJi587OQnzFMmNMhoiNOOlfHS00DT/ZcU58zCpmeQjDvNwo0lJdSBZQ3ITzpYeVbsIxfxEBSTRtt3HvzihKxqzMarBwBHhqK9zEk+YEYyOBPWTYr4iAtKqF9Q1VBsf98oKlX6gHH3bkdrQozsMuViyqWnwEJUtO1akDkaPDDhMXLUFJSfELh2Pp94pYzvSxGcWoDGm76l3DJJJcpYB6Nytbb7RYC9jUN4t3BuO8UmKZZu70B2NnEXpEsDxVLnaos7xtARGMlGK2c8IIIMzCpUkgjUgfKoNsNlWoL94gymYVp8VkkAgitNxuD9nhumzClSUkhzv3P+GEUcdluo65VFuXD/ADB6nvvyMcK7j8yVqdLY3LPehI/s9Cfdqx8hTxHF+GQpSVLU4LHwk13q3OOhiviJ/hzAuJxClJDBj/7W7ciK294F/wDWdKwD4CKOPkI86p7F+4i0pWpCNKQFK2Ba2/ZvpA/F5apbnSzU59Y9QfhoqtNw0c0Y1K0JXLqkM7Gx+4IERKRq+Z32J2avdqxnuBnzJM1kqKXpSx7jeNDyXGfE/wDJLcj9QNhzIVb13gJwbeAeJx8WzzLqsxUllM6XZQZqGoU3RiCeR6QVSrUBXypb9oqpliYUgWfbl19feLeYoEpaQDWYFMD0Z/rA2JqXPpuov8syAYcau55wWw2CA5Pf9xFBMXMKktWoBcPHcD/ykSvqEJ9wMKyU+FohBe9Gt15x9wuJRYliedG83vE4RUNRh+esNkWOIiDRIMjM5nYAml/OAuMwxFr31NV6da0EHCbtX8r5RUnJeu0LuDGMTUYGThgCliAXsfmLWHbtESsvV4zUbtWtP9xc/lbHUzEjZxV6N9YkGMSnw6VEcye8BDIR7uI0S/8AJzBUtBcPvz+lv9VgpgMI6gpV+Vm2t5R8SqWW8W9AogHbne3OCOWyWUXdjWpc+UERASPIgsmagfBl7GJSEaWeh8xaz1DQj4PLtKV6QEo1lvM8+VIb89xiJSCuYrSG535evKM/yPPDMUoLBCgSoB3BBNKVdiajtGtQATF9K4XjyY44XDpIpUpA5826WinxJw0nFySGZaLMWci6SNxEmExagSVU1HrQFT084KiYAe9POOoRU7nQtwZmeD4ZCVA6QlaSCDar7cz0hgncWokp/rSSWBqgjxHbwlmp1g1nGC1J1pPiF23H+IQOKsSkj1f6e8ZNqa7k3c2NtsY8n/ith1H/AMExCHLF0nzIDN7wcPFkhZqFeYNQfaM94Nyj+imatCq/LTZJ63/PLRZEkrleJIcipF/b7R52JJRehPZM6qOeTCUrGy5gISoAgOxa3OMk4ox/x8TMWKh9KWrRNB6384OcWZKUIM4Ahvm3AHPp/mAmToHh/uUQ3QEt35mAenTbq5mkzIqbwbhDhjN50nwTEKMshkvt92/aGudnEiWn40wFI+vbme0AZOHJmsTRuRNNvzrDMZUmdJMhcsGWRuSWU1Cl7QN9IuRrY1FjrRfUQEcTzVYqbOSkhEwsEk2CQAkgbqYCLuGzmUZnxFfETNI2AITzrypt+8V/+jGViDKJdKT4SORqKc2IhiVk6SSoBiqgdNt3bb7wwhttoHUTfLua5ay7ihE7w63KWJDFL9nr0g1gsUAlTlnrQU5E13r7RludzPgE/Dm+MBtTgnyYU79YYeFeLhifBMKUzbM+kLYXT1pUQYg3uEs6bOHXY8dEqliod0sX5itFB6HlHteK8fhUNJs37coilAlJt6s9rlusVZFSUh3ChUORyrytvAmJWgI+qg2Z7xPDWGmqMyZh0LWq6imp2cnc0vH2CKcv5kP/AMiPoY6D/mfaLfl/eZPhMEQSrWVlhqLkBi9CD8zft5e/ilKTTm5FOtugjo6CddT5gQHiyhMxC2o4J7Q8ZFiElL0vyqRQ8rdI6OgTsahH6h/LsInUFB+deVYSuJ+KDMxKVyyQmVRBs9fEfOzcgI+R0LjqU/pSDcWjTgccmZLRNBPiAJBd3s1esFPjFqbf6j7HRnpjU+h7UXAGd5gqWAAx1Xfo0LS+MsTKLy1DSD8qg4bk9D6ER0dG1JBE4wBEK4P+LCbTJCgd9CgR5AgfWGPJeMMNilaJalBd9Kkke4ce8dHQ0RcS6hSZJ6RWWkAR0dCeVQOo1iYmBs5ZnELMrPp8gky5hS+1CPQvWOjoWU0/E5qnIxTsTxhisW8tSwxoUhCQD3LP7xen5SZCUqHzivQtdMdHQ2fc3M+cbIw6MPYbE6kpIDagHHdrMGYUgkFFNbJdQBdz4aGm0dHQSuLl/ExZVvzLctRZjZh6X/O0Z3/EHIlomfEBBlKNrEKIe3Ix0dGvEBkUHkwpw5MBRKGyRQVoDdg/40O8rwy3A2r9f3jo6AYWJufP6o/mGBM8Trw6xusMegJFIT8Ll1W3BoY+R0Ddz6gHxOp/B/eNGAwBLc9ySPbeGLA5UE7v+fnrHR0OqAYtXMznivjFAxUwS0HUg6CthdBbw7tWA2J4/nKHwkpSCXBXXVW/R+sdHRtVAswyKLhzLckQtCVMCSHqKv1MX8Pw4mihQhi9KciDtHR0fNNkezzLmICodwcwgaV1Ngef7QTw88pTRgR0uC9z2jo6Kuhytkx23YjBHNSnMxSySQzdan6R0dHRwsZQCLXU/9k=">
            <a:extLst>
              <a:ext uri="{FF2B5EF4-FFF2-40B4-BE49-F238E27FC236}">
                <a16:creationId xmlns:a16="http://schemas.microsoft.com/office/drawing/2014/main" id="{66BCE270-6878-4DB9-AA3A-37CDC1AB38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C865387A-3274-4441-B623-F67CC0072ADA}"/>
              </a:ext>
            </a:extLst>
          </p:cNvPr>
          <p:cNvSpPr/>
          <p:nvPr/>
        </p:nvSpPr>
        <p:spPr>
          <a:xfrm>
            <a:off x="407368" y="5919663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negativní, + pozitivní výsledek; Vašíčková a kol., 2020</a:t>
            </a:r>
          </a:p>
          <a:p>
            <a:pPr marL="171450" indent="-171450">
              <a:buFontTx/>
              <a:buChar char="-"/>
              <a:defRPr/>
            </a:pPr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Zástupný symbol pro číslo snímku 3">
            <a:extLst>
              <a:ext uri="{FF2B5EF4-FFF2-40B4-BE49-F238E27FC236}">
                <a16:creationId xmlns:a16="http://schemas.microsoft.com/office/drawing/2014/main" id="{59132B5C-9E69-E4CC-A64A-9C39C7563029}"/>
              </a:ext>
            </a:extLst>
          </p:cNvPr>
          <p:cNvSpPr txBox="1">
            <a:spLocks/>
          </p:cNvSpPr>
          <p:nvPr/>
        </p:nvSpPr>
        <p:spPr>
          <a:xfrm>
            <a:off x="257175" y="627544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11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2F799953-11A1-DA98-AA12-FE17DF51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612" y="116632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2DF0147-3C73-56B6-3CB3-E50F58D3D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124744"/>
            <a:ext cx="10467739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54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629B75ED-B6AC-3296-29EF-C699EF201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131546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5730812-7F5A-43D1-A092-12BDE84F0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48" y="342973"/>
            <a:ext cx="10922818" cy="4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Epidemiologický přístup k odpadním vodám (WBE)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F780EBC-7081-BF04-0B43-3AE1E1664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40" t="25628" r="7904" b="12539"/>
          <a:stretch/>
        </p:blipFill>
        <p:spPr>
          <a:xfrm>
            <a:off x="6437298" y="1677453"/>
            <a:ext cx="5419342" cy="34797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C7E192-FC12-6B2C-3078-B6FA911ACF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77" r="66926" b="20668"/>
          <a:stretch/>
        </p:blipFill>
        <p:spPr>
          <a:xfrm>
            <a:off x="407368" y="3297755"/>
            <a:ext cx="5688632" cy="22914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FEE1F85-E8C0-436B-7917-45488D9A2A5A}"/>
              </a:ext>
            </a:extLst>
          </p:cNvPr>
          <p:cNvSpPr txBox="1"/>
          <p:nvPr/>
        </p:nvSpPr>
        <p:spPr>
          <a:xfrm>
            <a:off x="335360" y="5898758"/>
            <a:ext cx="65541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+mn-lt"/>
              </a:rPr>
              <a:t>https://www.vuv.cz/virus-covid19-v-odpadnich-vodach/o-tematu-23/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6DC1675-65B6-E07F-BBD4-20AF41029171}"/>
              </a:ext>
            </a:extLst>
          </p:cNvPr>
          <p:cNvSpPr txBox="1"/>
          <p:nvPr/>
        </p:nvSpPr>
        <p:spPr>
          <a:xfrm>
            <a:off x="407369" y="1052736"/>
            <a:ext cx="5688632" cy="18912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2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VI04000017 - VYUŽITÍ MONITORINGU ODPADNÍCH VOD JAKO NÁSTROJE VČASNÉHO VAROVÁNÍ PŘED VZNIKEM EPIDEMIOLOGICKÉ SITUACE (2021-2022, MV0/VI)</a:t>
            </a:r>
            <a:endParaRPr lang="cs-CZ" sz="2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3" name="Zástupný symbol pro číslo snímku 3">
            <a:extLst>
              <a:ext uri="{FF2B5EF4-FFF2-40B4-BE49-F238E27FC236}">
                <a16:creationId xmlns:a16="http://schemas.microsoft.com/office/drawing/2014/main" id="{2FB6EFE9-C3E9-115A-B4E8-28945B5E4DC3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12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08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45653112-6A94-A753-72B0-CB7F72A2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131546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5730812-7F5A-43D1-A092-12BDE84F0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48" y="342973"/>
            <a:ext cx="10922818" cy="4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Epidemiologický přístup k odpadním vodám (WBE)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C7E192-FC12-6B2C-3078-B6FA911AC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77" r="66926" b="20668"/>
          <a:stretch/>
        </p:blipFill>
        <p:spPr>
          <a:xfrm>
            <a:off x="407368" y="3297755"/>
            <a:ext cx="5688632" cy="22914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FEE1F85-E8C0-436B-7917-45488D9A2A5A}"/>
              </a:ext>
            </a:extLst>
          </p:cNvPr>
          <p:cNvSpPr txBox="1"/>
          <p:nvPr/>
        </p:nvSpPr>
        <p:spPr>
          <a:xfrm>
            <a:off x="335360" y="5898758"/>
            <a:ext cx="65541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+mn-lt"/>
              </a:rPr>
              <a:t>https://www.vuv.cz/virus-covid19-v-odpadnich-vodach/o-tematu-23/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6DC1675-65B6-E07F-BBD4-20AF41029171}"/>
              </a:ext>
            </a:extLst>
          </p:cNvPr>
          <p:cNvSpPr txBox="1"/>
          <p:nvPr/>
        </p:nvSpPr>
        <p:spPr>
          <a:xfrm>
            <a:off x="407369" y="1052736"/>
            <a:ext cx="5688632" cy="18912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2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VI04000017 - VYUŽITÍ MONITORINGU ODPADNÍCH VOD JAKO NÁSTROJE VČASNÉHO VAROVÁNÍ PŘED VZNIKEM EPIDEMIOLOGICKÉ SITUACE (2021-2022, MV0/VI)</a:t>
            </a:r>
            <a:endParaRPr lang="cs-CZ" sz="2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3" name="Zástupný symbol pro číslo snímku 3">
            <a:extLst>
              <a:ext uri="{FF2B5EF4-FFF2-40B4-BE49-F238E27FC236}">
                <a16:creationId xmlns:a16="http://schemas.microsoft.com/office/drawing/2014/main" id="{2FB6EFE9-C3E9-115A-B4E8-28945B5E4DC3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13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5DE3D64-9760-D36B-4F42-F7008E60F66E}"/>
              </a:ext>
            </a:extLst>
          </p:cNvPr>
          <p:cNvSpPr txBox="1"/>
          <p:nvPr/>
        </p:nvSpPr>
        <p:spPr>
          <a:xfrm>
            <a:off x="6380355" y="2257793"/>
            <a:ext cx="5404276" cy="18912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200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Vašíčková, Hrdý, Krásna, Sovová, </a:t>
            </a:r>
            <a:r>
              <a:rPr lang="cs-CZ" sz="200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Gharwalová</a:t>
            </a:r>
            <a:r>
              <a:rPr lang="cs-CZ" sz="200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, Mlejnková. </a:t>
            </a:r>
            <a:r>
              <a:rPr lang="cs-CZ" sz="2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Metodický postup analýzy odpadních vod na přítomnost specifických oblastí genomu SARS-CoV-2. </a:t>
            </a:r>
            <a:r>
              <a:rPr lang="cs-CZ" sz="200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Metodický postup 141, 2022.</a:t>
            </a: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C100666-1358-3799-ADC2-3BF90BEDD949}"/>
              </a:ext>
            </a:extLst>
          </p:cNvPr>
          <p:cNvSpPr txBox="1"/>
          <p:nvPr/>
        </p:nvSpPr>
        <p:spPr>
          <a:xfrm>
            <a:off x="6312024" y="446584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+mn-lt"/>
              </a:rPr>
              <a:t>https://www.vri.cz/vyzkum/databaze-aplikovanych-vysledku/</a:t>
            </a:r>
          </a:p>
        </p:txBody>
      </p:sp>
    </p:spTree>
    <p:extLst>
      <p:ext uri="{BB962C8B-B14F-4D97-AF65-F5344CB8AC3E}">
        <p14:creationId xmlns:p14="http://schemas.microsoft.com/office/powerpoint/2010/main" val="3100086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9347200" y="63134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14</a:t>
            </a:fld>
            <a:endParaRPr lang="cs-CZ" altLang="cs-CZ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5730812-7F5A-43D1-A092-12BDE84F0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48" y="342973"/>
            <a:ext cx="10922818" cy="4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Metodický postup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8B8D136-AAB0-DC7C-25A8-FC6BE811D7E9}"/>
              </a:ext>
            </a:extLst>
          </p:cNvPr>
          <p:cNvSpPr txBox="1"/>
          <p:nvPr/>
        </p:nvSpPr>
        <p:spPr>
          <a:xfrm>
            <a:off x="387747" y="1052736"/>
            <a:ext cx="75637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Výběr vhodné metody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Řádný odběr vzorku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Transport vzorku do laboratoře × stabilita vzorku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Systém kontrol celého postupu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kontrola odběru vzorku a podmínek transportu do laboratoře (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preanalytická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fáze)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kontrola zpracování vzorku v laboratoři (analytická fáze)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kontrola detekčního a kvantifikačního kroku (analytická fáze)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Charakteristika metodického postupu a mezilaboratorní porovnání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Řádná interpretace výsledků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Statistická analýza dat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Faktory ovlivňující výsledky</a:t>
            </a:r>
          </a:p>
        </p:txBody>
      </p:sp>
      <p:pic>
        <p:nvPicPr>
          <p:cNvPr id="7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1FBDE053-FD7A-6FFB-0F29-0306E32EB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612" y="116632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1574AB0-9B32-E093-5F3F-5886566CD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647" y="1005587"/>
            <a:ext cx="3904017" cy="472766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C39E84C-4665-88EB-730E-1994AC4AB13C}"/>
              </a:ext>
            </a:extLst>
          </p:cNvPr>
          <p:cNvSpPr txBox="1"/>
          <p:nvPr/>
        </p:nvSpPr>
        <p:spPr>
          <a:xfrm>
            <a:off x="7955206" y="5817458"/>
            <a:ext cx="3973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https://www.cdc.gov/nwss/testing.html</a:t>
            </a:r>
            <a:endParaRPr lang="cs-CZ" dirty="0">
              <a:latin typeface="+mn-lt"/>
            </a:endParaRPr>
          </a:p>
        </p:txBody>
      </p:sp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28C4DC43-D927-959A-D3A7-07AAA749A89F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14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55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9347200" y="63134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15</a:t>
            </a:fld>
            <a:endParaRPr lang="cs-CZ" altLang="cs-CZ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5730812-7F5A-43D1-A092-12BDE84F0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48" y="342973"/>
            <a:ext cx="10922818" cy="4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Metodický postup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8B8D136-AAB0-DC7C-25A8-FC6BE811D7E9}"/>
              </a:ext>
            </a:extLst>
          </p:cNvPr>
          <p:cNvSpPr txBox="1"/>
          <p:nvPr/>
        </p:nvSpPr>
        <p:spPr>
          <a:xfrm>
            <a:off x="387747" y="1052736"/>
            <a:ext cx="10172749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Výběr vhodné metody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vzorky odpadních vod uměle kontaminovány definovaným množstvím vybraných virových agens (5 × 10</a:t>
            </a:r>
            <a:r>
              <a:rPr lang="cs-CZ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6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GE), výpočet účinnosti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důraz – uživatelsky jednoduchá metoda, dostupné vybavení/reagencie, cena, rychlost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7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1FBDE053-FD7A-6FFB-0F29-0306E32EB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612" y="116632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28C4DC43-D927-959A-D3A7-07AAA749A89F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15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2278DDEB-8CAA-0BA9-0B32-D23E53E47BDF}"/>
              </a:ext>
            </a:extLst>
          </p:cNvPr>
          <p:cNvGraphicFramePr>
            <a:graphicFrameLocks noGrp="1"/>
          </p:cNvGraphicFramePr>
          <p:nvPr/>
        </p:nvGraphicFramePr>
        <p:xfrm>
          <a:off x="542298" y="2904808"/>
          <a:ext cx="11521280" cy="3253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31907672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882238074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454556766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10337484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51783869"/>
                    </a:ext>
                  </a:extLst>
                </a:gridCol>
              </a:tblGrid>
              <a:tr h="819968">
                <a:tc>
                  <a:txBody>
                    <a:bodyPr/>
                    <a:lstStyle/>
                    <a:p>
                      <a:r>
                        <a:rPr lang="cs-CZ" sz="1600" dirty="0"/>
                        <a:t>Agens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Organická flokulace, BE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Precipitace, PEG/</a:t>
                      </a:r>
                      <a:r>
                        <a:rPr lang="cs-CZ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NaCl</a:t>
                      </a:r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Anorganická flokulace, Al</a:t>
                      </a:r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Centrifugace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  <a:p>
                      <a:r>
                        <a:rPr lang="cs-CZ" sz="1600" dirty="0"/>
                        <a:t>10 000×g/30 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253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</a:rPr>
                        <a:t>Virus přenosné gastroenteritidy prasat (TGEV)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42,64 %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43,94 %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17,55 %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17,55 %</a:t>
                      </a:r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3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475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Defektní bakteriofág MS2 (</a:t>
                      </a:r>
                      <a:r>
                        <a:rPr lang="cs-CZ" sz="1600" dirty="0" err="1"/>
                        <a:t>aRNA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5,81 %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26,94 %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0,83 %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5,41 %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912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341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Bovinní </a:t>
                      </a:r>
                      <a:r>
                        <a:rPr lang="cs-CZ" sz="1600" dirty="0" err="1"/>
                        <a:t>herpesvirus</a:t>
                      </a:r>
                      <a:r>
                        <a:rPr lang="cs-CZ" sz="1600" dirty="0"/>
                        <a:t> typu 1 (BHV-1)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11,40 %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41,11 %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0,56 %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15,85 %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970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458249"/>
                  </a:ext>
                </a:extLst>
              </a:tr>
            </a:tbl>
          </a:graphicData>
        </a:graphic>
      </p:graphicFrame>
      <p:sp>
        <p:nvSpPr>
          <p:cNvPr id="12" name="Obdélník 11">
            <a:extLst>
              <a:ext uri="{FF2B5EF4-FFF2-40B4-BE49-F238E27FC236}">
                <a16:creationId xmlns:a16="http://schemas.microsoft.com/office/drawing/2014/main" id="{CFF02BA3-2387-90EB-7068-33B089815CC1}"/>
              </a:ext>
            </a:extLst>
          </p:cNvPr>
          <p:cNvSpPr/>
          <p:nvPr/>
        </p:nvSpPr>
        <p:spPr>
          <a:xfrm>
            <a:off x="6302938" y="2904808"/>
            <a:ext cx="1872208" cy="325628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59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9347200" y="63134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16</a:t>
            </a:fld>
            <a:endParaRPr lang="cs-CZ" altLang="cs-CZ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5730812-7F5A-43D1-A092-12BDE84F0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48" y="342973"/>
            <a:ext cx="10922818" cy="4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Metodický postup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8B8D136-AAB0-DC7C-25A8-FC6BE811D7E9}"/>
              </a:ext>
            </a:extLst>
          </p:cNvPr>
          <p:cNvSpPr txBox="1"/>
          <p:nvPr/>
        </p:nvSpPr>
        <p:spPr>
          <a:xfrm>
            <a:off x="387747" y="908720"/>
            <a:ext cx="801250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Systém kontrol celého postupu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kontrola odběru a transportu vzorku do laboratoře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humánní adenoviry (indikátory fekálního znečištění) - qPCR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kontrola zpracování vzorku v laboratoři (účinnost izolace)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umělá kontaminace každého vzorku TGEV (5 × 10</a:t>
            </a:r>
            <a:r>
              <a:rPr lang="cs-CZ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6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GE) – RT-qPCR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kontrola detekčního a kvantifikačního kroku - RT-qPCR</a:t>
            </a: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interní amplifikační kontrola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pozitivní kontrola - RNA gradient (</a:t>
            </a:r>
            <a:r>
              <a:rPr lang="cs-CZ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in vitro 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transkript)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kvantifikace</a:t>
            </a:r>
          </a:p>
        </p:txBody>
      </p:sp>
      <p:pic>
        <p:nvPicPr>
          <p:cNvPr id="7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1FBDE053-FD7A-6FFB-0F29-0306E32EB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612" y="116632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1574AB0-9B32-E093-5F3F-5886566CD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904" y="1005587"/>
            <a:ext cx="3892760" cy="472766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C39E84C-4665-88EB-730E-1994AC4AB13C}"/>
              </a:ext>
            </a:extLst>
          </p:cNvPr>
          <p:cNvSpPr txBox="1"/>
          <p:nvPr/>
        </p:nvSpPr>
        <p:spPr>
          <a:xfrm>
            <a:off x="7955206" y="5817458"/>
            <a:ext cx="3973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https://www.cdc.gov/nwss/testing.html</a:t>
            </a:r>
            <a:endParaRPr lang="cs-CZ" dirty="0">
              <a:latin typeface="+mn-lt"/>
            </a:endParaRPr>
          </a:p>
        </p:txBody>
      </p:sp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28C4DC43-D927-959A-D3A7-07AAA749A89F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16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09A485C-71C5-CC8F-D10B-AD308F1C2FA9}"/>
              </a:ext>
            </a:extLst>
          </p:cNvPr>
          <p:cNvSpPr txBox="1"/>
          <p:nvPr/>
        </p:nvSpPr>
        <p:spPr>
          <a:xfrm>
            <a:off x="744407" y="5949280"/>
            <a:ext cx="6575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SARS-CoV-2 (GE/500 ml) = ((x / 5) × y) × 14,29 × (100 / účinnost izolace TGEV)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80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9347200" y="63134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17</a:t>
            </a:fld>
            <a:endParaRPr lang="cs-CZ" altLang="cs-CZ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5730812-7F5A-43D1-A092-12BDE84F0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48" y="342973"/>
            <a:ext cx="10922818" cy="4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Metodický postup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8B8D136-AAB0-DC7C-25A8-FC6BE811D7E9}"/>
              </a:ext>
            </a:extLst>
          </p:cNvPr>
          <p:cNvSpPr txBox="1"/>
          <p:nvPr/>
        </p:nvSpPr>
        <p:spPr>
          <a:xfrm>
            <a:off x="387747" y="1052736"/>
            <a:ext cx="96686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Charakteristika metodického postupu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Citlivost/limit detekce (LOD), opakovatelnost a účinnost</a:t>
            </a:r>
            <a:endParaRPr lang="cs-CZ" sz="2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7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1FBDE053-FD7A-6FFB-0F29-0306E32EB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612" y="116632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28C4DC43-D927-959A-D3A7-07AAA749A89F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17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A1DB6305-EB50-EF65-9D94-65BA4DE04507}"/>
              </a:ext>
            </a:extLst>
          </p:cNvPr>
          <p:cNvGraphicFramePr>
            <a:graphicFrameLocks noGrp="1"/>
          </p:cNvGraphicFramePr>
          <p:nvPr/>
        </p:nvGraphicFramePr>
        <p:xfrm>
          <a:off x="560690" y="1988840"/>
          <a:ext cx="10749876" cy="26156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365234">
                  <a:extLst>
                    <a:ext uri="{9D8B030D-6E8A-4147-A177-3AD203B41FA5}">
                      <a16:colId xmlns:a16="http://schemas.microsoft.com/office/drawing/2014/main" val="2766194360"/>
                    </a:ext>
                  </a:extLst>
                </a:gridCol>
                <a:gridCol w="1842529">
                  <a:extLst>
                    <a:ext uri="{9D8B030D-6E8A-4147-A177-3AD203B41FA5}">
                      <a16:colId xmlns:a16="http://schemas.microsoft.com/office/drawing/2014/main" val="2454572839"/>
                    </a:ext>
                  </a:extLst>
                </a:gridCol>
                <a:gridCol w="1715680">
                  <a:extLst>
                    <a:ext uri="{9D8B030D-6E8A-4147-A177-3AD203B41FA5}">
                      <a16:colId xmlns:a16="http://schemas.microsoft.com/office/drawing/2014/main" val="3911605217"/>
                    </a:ext>
                  </a:extLst>
                </a:gridCol>
                <a:gridCol w="1715680">
                  <a:extLst>
                    <a:ext uri="{9D8B030D-6E8A-4147-A177-3AD203B41FA5}">
                      <a16:colId xmlns:a16="http://schemas.microsoft.com/office/drawing/2014/main" val="1881630770"/>
                    </a:ext>
                  </a:extLst>
                </a:gridCol>
                <a:gridCol w="3143264">
                  <a:extLst>
                    <a:ext uri="{9D8B030D-6E8A-4147-A177-3AD203B41FA5}">
                      <a16:colId xmlns:a16="http://schemas.microsoft.com/office/drawing/2014/main" val="146603062"/>
                    </a:ext>
                  </a:extLst>
                </a:gridCol>
                <a:gridCol w="967489">
                  <a:extLst>
                    <a:ext uri="{9D8B030D-6E8A-4147-A177-3AD203B41FA5}">
                      <a16:colId xmlns:a16="http://schemas.microsoft.com/office/drawing/2014/main" val="1148814962"/>
                    </a:ext>
                  </a:extLst>
                </a:gridCol>
              </a:tblGrid>
              <a:tr h="17970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br>
                        <a:rPr lang="cs-CZ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cs-CZ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Ředění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Teoretické množství kopií</a:t>
                      </a:r>
                      <a:r>
                        <a:rPr lang="cs-CZ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Získané množství kopií </a:t>
                      </a:r>
                      <a:r>
                        <a:rPr lang="cs-CZ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Počet pozitivních vzorků </a:t>
                      </a: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cs-CZ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celkový počet analyzovaných vzorků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Účinnost (%)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516322"/>
                  </a:ext>
                </a:extLst>
              </a:tr>
              <a:tr h="17970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Průměr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  <a:r>
                        <a:rPr lang="cs-CZ" sz="1400" baseline="30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cs-CZ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064375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5 000 000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3 555 500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2 029,66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12/12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59,43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398808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500 000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307 403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2 544,28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12/12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42,64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081381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50 000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29 715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304,42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12/12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35,41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063308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5 000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974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21,29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12/12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19,48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760099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2 500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914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62,38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12/12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36,56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49778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1 250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47,07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12/12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6,40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7677398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4/12</a:t>
                      </a:r>
                      <a:endParaRPr lang="cs-CZ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cs-CZ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4644618"/>
                  </a:ext>
                </a:extLst>
              </a:tr>
            </a:tbl>
          </a:graphicData>
        </a:graphic>
      </p:graphicFrame>
      <p:sp>
        <p:nvSpPr>
          <p:cNvPr id="16" name="TextovéPole 15">
            <a:extLst>
              <a:ext uri="{FF2B5EF4-FFF2-40B4-BE49-F238E27FC236}">
                <a16:creationId xmlns:a16="http://schemas.microsoft.com/office/drawing/2014/main" id="{F0107E63-7413-F0B5-0843-C5738F224D52}"/>
              </a:ext>
            </a:extLst>
          </p:cNvPr>
          <p:cNvSpPr txBox="1"/>
          <p:nvPr/>
        </p:nvSpPr>
        <p:spPr>
          <a:xfrm>
            <a:off x="526476" y="4709643"/>
            <a:ext cx="91699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cs-CZ" sz="1000" b="0" baseline="30000" dirty="0">
                <a:effectLst/>
                <a:latin typeface="+mn-lt"/>
                <a:ea typeface="Times New Roman" panose="02020603050405020304" pitchFamily="18" charset="0"/>
              </a:rPr>
              <a:t>a </a:t>
            </a:r>
            <a:r>
              <a:rPr lang="cs-CZ" sz="1000" b="0" dirty="0">
                <a:effectLst/>
                <a:latin typeface="+mn-lt"/>
                <a:ea typeface="Times New Roman" panose="02020603050405020304" pitchFamily="18" charset="0"/>
              </a:rPr>
              <a:t>Množství kopií viru, které bylo stanoveno použitím RT-qPCR.</a:t>
            </a:r>
            <a:endParaRPr lang="cs-CZ" sz="1000" b="1" dirty="0">
              <a:effectLst/>
              <a:latin typeface="+mn-lt"/>
              <a:ea typeface="Times New Roman" panose="02020603050405020304" pitchFamily="18" charset="0"/>
            </a:endParaRPr>
          </a:p>
          <a:p>
            <a:pPr marL="90170" indent="-90170" algn="just">
              <a:spcBef>
                <a:spcPts val="0"/>
              </a:spcBef>
              <a:spcAft>
                <a:spcPts val="0"/>
              </a:spcAft>
            </a:pPr>
            <a:r>
              <a:rPr lang="cs-CZ" sz="1000" b="0" baseline="30000" dirty="0">
                <a:effectLst/>
                <a:latin typeface="+mn-lt"/>
                <a:ea typeface="Times New Roman" panose="02020603050405020304" pitchFamily="18" charset="0"/>
              </a:rPr>
              <a:t>b </a:t>
            </a:r>
            <a:r>
              <a:rPr lang="cs-CZ" sz="1000" b="0" dirty="0">
                <a:effectLst/>
                <a:latin typeface="+mn-lt"/>
                <a:ea typeface="Times New Roman" panose="02020603050405020304" pitchFamily="18" charset="0"/>
              </a:rPr>
              <a:t>Skutečné množství kopií bylo získáno podle příslušné kalibrační křivky zařazené v každém experimentu, následně byl spočítán průměr a směrodatná odchylka.</a:t>
            </a:r>
            <a:endParaRPr lang="cs-CZ" sz="1000" b="1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1000" b="1" baseline="30000" dirty="0">
                <a:effectLst/>
                <a:latin typeface="+mn-lt"/>
                <a:ea typeface="Calibri" panose="020F0502020204030204" pitchFamily="34" charset="0"/>
              </a:rPr>
              <a:t>c 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Směrodatná odchylka.</a:t>
            </a:r>
            <a:endParaRPr lang="cs-CZ" sz="1000" dirty="0">
              <a:latin typeface="+mn-lt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3F6314B-A902-D2BF-2853-304BD493EECB}"/>
              </a:ext>
            </a:extLst>
          </p:cNvPr>
          <p:cNvSpPr txBox="1"/>
          <p:nvPr/>
        </p:nvSpPr>
        <p:spPr>
          <a:xfrm>
            <a:off x="387747" y="5373066"/>
            <a:ext cx="11036845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LOD 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- 1 250 GE/500 ml, tzn. 2,5 GE/1 ml odpadní vody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Specifita - </a:t>
            </a:r>
            <a:r>
              <a:rPr lang="cs-CZ" sz="1000" dirty="0" err="1">
                <a:effectLst/>
                <a:latin typeface="+mn-lt"/>
                <a:ea typeface="Calibri" panose="020F0502020204030204" pitchFamily="34" charset="0"/>
              </a:rPr>
              <a:t>Alphacoronavirus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 1 (CAPM V-346, TGEV), </a:t>
            </a:r>
            <a:r>
              <a:rPr lang="cs-CZ" sz="1000" dirty="0" err="1">
                <a:effectLst/>
                <a:latin typeface="+mn-lt"/>
                <a:ea typeface="Calibri" panose="020F0502020204030204" pitchFamily="34" charset="0"/>
              </a:rPr>
              <a:t>Canine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 coronavirus (CAPM V-485), </a:t>
            </a:r>
            <a:r>
              <a:rPr lang="cs-CZ" sz="1000" dirty="0" err="1">
                <a:effectLst/>
                <a:latin typeface="+mn-lt"/>
                <a:ea typeface="Calibri" panose="020F0502020204030204" pitchFamily="34" charset="0"/>
              </a:rPr>
              <a:t>Avian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 coronavirus (CAPM V-440), </a:t>
            </a:r>
            <a:r>
              <a:rPr lang="cs-CZ" sz="1000" dirty="0" err="1">
                <a:effectLst/>
                <a:latin typeface="+mn-lt"/>
                <a:ea typeface="Calibri" panose="020F0502020204030204" pitchFamily="34" charset="0"/>
              </a:rPr>
              <a:t>Betacoronavirus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 1 (</a:t>
            </a:r>
            <a:r>
              <a:rPr lang="cs-CZ" sz="1000" dirty="0" err="1">
                <a:effectLst/>
                <a:latin typeface="+mn-lt"/>
                <a:ea typeface="Calibri" panose="020F0502020204030204" pitchFamily="34" charset="0"/>
              </a:rPr>
              <a:t>Bovine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 coronavirus CAPM V 326), </a:t>
            </a:r>
            <a:r>
              <a:rPr lang="cs-CZ" sz="1000" dirty="0" err="1">
                <a:effectLst/>
                <a:latin typeface="+mn-lt"/>
                <a:ea typeface="Calibri" panose="020F0502020204030204" pitchFamily="34" charset="0"/>
              </a:rPr>
              <a:t>Porcine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cs-CZ" sz="1000" dirty="0" err="1">
                <a:effectLst/>
                <a:latin typeface="+mn-lt"/>
                <a:ea typeface="Calibri" panose="020F0502020204030204" pitchFamily="34" charset="0"/>
              </a:rPr>
              <a:t>hemaglutinating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cs-CZ" sz="1000" dirty="0" err="1">
                <a:effectLst/>
                <a:latin typeface="+mn-lt"/>
                <a:ea typeface="Calibri" panose="020F0502020204030204" pitchFamily="34" charset="0"/>
              </a:rPr>
              <a:t>Encephalomyelitis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 virus (CAPM V-316), </a:t>
            </a:r>
            <a:r>
              <a:rPr lang="cs-CZ" sz="1000" dirty="0" err="1">
                <a:effectLst/>
                <a:latin typeface="+mn-lt"/>
                <a:ea typeface="Calibri" panose="020F0502020204030204" pitchFamily="34" charset="0"/>
              </a:rPr>
              <a:t>Human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 adenovirus 2 (CAPM V-665), </a:t>
            </a:r>
            <a:r>
              <a:rPr lang="cs-CZ" sz="1000" dirty="0" err="1">
                <a:effectLst/>
                <a:latin typeface="+mn-lt"/>
                <a:ea typeface="Calibri" panose="020F0502020204030204" pitchFamily="34" charset="0"/>
              </a:rPr>
              <a:t>Human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cs-CZ" sz="1000" dirty="0" err="1">
                <a:effectLst/>
                <a:latin typeface="+mn-lt"/>
                <a:ea typeface="Calibri" panose="020F0502020204030204" pitchFamily="34" charset="0"/>
              </a:rPr>
              <a:t>respiratory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cs-CZ" sz="1000" dirty="0" err="1">
                <a:effectLst/>
                <a:latin typeface="+mn-lt"/>
                <a:ea typeface="Calibri" panose="020F0502020204030204" pitchFamily="34" charset="0"/>
              </a:rPr>
              <a:t>syncytial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 virus (NCPV, </a:t>
            </a:r>
            <a:r>
              <a:rPr lang="cs-CZ" sz="1000" dirty="0" err="1">
                <a:effectLst/>
                <a:latin typeface="+mn-lt"/>
                <a:ea typeface="Calibri" panose="020F0502020204030204" pitchFamily="34" charset="0"/>
              </a:rPr>
              <a:t>Catalogue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 No. 0012031v), </a:t>
            </a:r>
            <a:r>
              <a:rPr lang="cs-CZ" sz="1000" dirty="0" err="1">
                <a:effectLst/>
                <a:latin typeface="+mn-lt"/>
                <a:ea typeface="Calibri" panose="020F0502020204030204" pitchFamily="34" charset="0"/>
              </a:rPr>
              <a:t>Human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 rhinovirus (NCPV, </a:t>
            </a:r>
            <a:r>
              <a:rPr lang="cs-CZ" sz="1000" dirty="0" err="1">
                <a:effectLst/>
                <a:latin typeface="+mn-lt"/>
                <a:ea typeface="Calibri" panose="020F0502020204030204" pitchFamily="34" charset="0"/>
              </a:rPr>
              <a:t>Catalogue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 No 930), Influenza A (NCPV, </a:t>
            </a:r>
            <a:r>
              <a:rPr lang="cs-CZ" sz="1000" dirty="0" err="1">
                <a:effectLst/>
                <a:latin typeface="+mn-lt"/>
                <a:ea typeface="Calibri" panose="020F0502020204030204" pitchFamily="34" charset="0"/>
              </a:rPr>
              <a:t>Catalogue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 No 878), Influenza B (NCPV, </a:t>
            </a:r>
            <a:r>
              <a:rPr lang="cs-CZ" sz="1000" dirty="0" err="1">
                <a:effectLst/>
                <a:latin typeface="+mn-lt"/>
                <a:ea typeface="Calibri" panose="020F0502020204030204" pitchFamily="34" charset="0"/>
              </a:rPr>
              <a:t>Catalogue</a:t>
            </a:r>
            <a:r>
              <a:rPr lang="cs-CZ" sz="1000" dirty="0">
                <a:effectLst/>
                <a:latin typeface="+mn-lt"/>
                <a:ea typeface="Calibri" panose="020F0502020204030204" pitchFamily="34" charset="0"/>
              </a:rPr>
              <a:t> No 797).</a:t>
            </a:r>
            <a:endParaRPr lang="cs-CZ" sz="1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6522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9347200" y="63134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18</a:t>
            </a:fld>
            <a:endParaRPr lang="cs-CZ" altLang="cs-CZ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5730812-7F5A-43D1-A092-12BDE84F0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48" y="342973"/>
            <a:ext cx="10922818" cy="4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Metodický postup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8B8D136-AAB0-DC7C-25A8-FC6BE811D7E9}"/>
              </a:ext>
            </a:extLst>
          </p:cNvPr>
          <p:cNvSpPr txBox="1"/>
          <p:nvPr/>
        </p:nvSpPr>
        <p:spPr>
          <a:xfrm>
            <a:off x="387747" y="1810559"/>
            <a:ext cx="76524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Mezilaboratorní porovnání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pořadatel - Laboratoř hygieny půdy a odpadů, SZÚ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účastníci - laboratoř Virologie potravin a prostředí  a Zkušební laboratoře Ústavu biochemie a mikrobiologie (VŠCHT) 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vyhovující z-skóre: |z| ≤ 2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7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1FBDE053-FD7A-6FFB-0F29-0306E32EB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612" y="116632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1574AB0-9B32-E093-5F3F-5886566CD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647" y="1005587"/>
            <a:ext cx="3904017" cy="472766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C39E84C-4665-88EB-730E-1994AC4AB13C}"/>
              </a:ext>
            </a:extLst>
          </p:cNvPr>
          <p:cNvSpPr txBox="1"/>
          <p:nvPr/>
        </p:nvSpPr>
        <p:spPr>
          <a:xfrm>
            <a:off x="8112224" y="5817458"/>
            <a:ext cx="3973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https://www.cdc.gov/nwss/testing.html</a:t>
            </a:r>
            <a:endParaRPr lang="cs-CZ" dirty="0">
              <a:latin typeface="+mn-lt"/>
            </a:endParaRPr>
          </a:p>
        </p:txBody>
      </p:sp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28C4DC43-D927-959A-D3A7-07AAA749A89F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18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85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9347200" y="63134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19</a:t>
            </a:fld>
            <a:endParaRPr lang="cs-CZ" altLang="cs-CZ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5730812-7F5A-43D1-A092-12BDE84F0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48" y="342973"/>
            <a:ext cx="10922818" cy="4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Metodický postup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8B8D136-AAB0-DC7C-25A8-FC6BE811D7E9}"/>
              </a:ext>
            </a:extLst>
          </p:cNvPr>
          <p:cNvSpPr txBox="1"/>
          <p:nvPr/>
        </p:nvSpPr>
        <p:spPr>
          <a:xfrm>
            <a:off x="387747" y="1525429"/>
            <a:ext cx="599628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Řádná interpretace výsledků</a:t>
            </a:r>
          </a:p>
          <a:p>
            <a:pPr marL="914400" lvl="1" indent="-457200" algn="just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statistická analýza</a:t>
            </a:r>
          </a:p>
          <a:p>
            <a:pPr marL="914400" lvl="1" indent="-457200" algn="just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epidemiologická data</a:t>
            </a:r>
          </a:p>
          <a:p>
            <a:pPr marL="914400" lvl="1" indent="-457200" algn="just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faktory ovlivňující výsledky – srážky, chemické parametry, množství odpadních vod (faktor ředění srážky), podíl průmyslových odpadních vod, délka kanalizační sítě, počet obyvatel napojených na ČOV, varianta viru, roční období, četnost vzorkování, počet „napojených“ obyvatel atd.</a:t>
            </a:r>
          </a:p>
        </p:txBody>
      </p:sp>
      <p:pic>
        <p:nvPicPr>
          <p:cNvPr id="7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1FBDE053-FD7A-6FFB-0F29-0306E32EB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612" y="116632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28C4DC43-D927-959A-D3A7-07AAA749A89F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19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1E281A-5C2A-E0DC-1018-722482830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49" t="36350" r="21651" b="19550"/>
          <a:stretch/>
        </p:blipFill>
        <p:spPr>
          <a:xfrm>
            <a:off x="7533737" y="540831"/>
            <a:ext cx="4493362" cy="294876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0CD86A5-DFE3-76BB-DF87-3971262A9C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550" t="27951" r="21651" b="29000"/>
          <a:stretch/>
        </p:blipFill>
        <p:spPr>
          <a:xfrm>
            <a:off x="7507413" y="3617557"/>
            <a:ext cx="4493243" cy="287849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97830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E5730812-7F5A-43D1-A092-12BDE84F0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48" y="342973"/>
            <a:ext cx="10922818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Epidemiologický přístup k odpadním vodám (WBE)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SARS-CoV-2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14DD3B-A96F-496E-863D-EABA7DDB9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819340"/>
            <a:ext cx="7541089" cy="384190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50000"/>
              <a:defRPr/>
            </a:pPr>
            <a:r>
              <a:rPr lang="cs-CZ" altLang="en-US" sz="2000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Vylučování stolicí až u 50 % infikovaných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neprokázán přenos fekálně-orální cestou (infekčnost viru ve stolici?)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neprokázán přenos kontaminovanou vodou – předpoklad inaktivace viru během procesů čištění odpadních vod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endParaRPr lang="cs-CZ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50000"/>
              <a:defRPr/>
            </a:pPr>
            <a:r>
              <a:rPr lang="cs-CZ" altLang="en-US" sz="2000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Průkaz RNA SARS-CoV-2 v moči (30 %)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 </a:t>
            </a:r>
            <a:r>
              <a:rPr lang="cs-CZ" sz="2000" dirty="0"/>
              <a:t>https://heis.vuv.cz/data/webmap/datovesady/projekty/</a:t>
            </a:r>
          </a:p>
          <a:p>
            <a:pPr marL="457200" lvl="1" indent="0" eaLnBrk="1" hangingPunct="1">
              <a:spcBef>
                <a:spcPts val="0"/>
              </a:spcBef>
              <a:spcAft>
                <a:spcPts val="0"/>
              </a:spcAft>
              <a:buSzPct val="50000"/>
              <a:buNone/>
              <a:defRPr/>
            </a:pPr>
            <a:r>
              <a:rPr lang="cs-CZ" sz="2000" dirty="0" err="1"/>
              <a:t>covmon</a:t>
            </a:r>
            <a:r>
              <a:rPr lang="cs-CZ" sz="2000" dirty="0"/>
              <a:t>/	</a:t>
            </a:r>
            <a:r>
              <a:rPr lang="cs-CZ" sz="2000" dirty="0" err="1"/>
              <a:t>docvystupy</a:t>
            </a:r>
            <a:r>
              <a:rPr lang="cs-CZ" sz="2000" dirty="0"/>
              <a:t>/Vsouhrn_COVMON-VI04000017_2022_final.pdf</a:t>
            </a:r>
            <a:endParaRPr lang="cs-CZ" altLang="en-US" sz="2000" dirty="0">
              <a:solidFill>
                <a:srgbClr val="618DC3"/>
              </a:solidFill>
              <a:cs typeface="Arial" charset="0"/>
            </a:endParaRPr>
          </a:p>
          <a:p>
            <a:pPr marL="457200" lvl="1" indent="0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50000"/>
              <a:buNone/>
              <a:defRPr/>
            </a:pPr>
            <a:endParaRPr lang="cs-CZ" altLang="en-US" sz="1600" dirty="0">
              <a:solidFill>
                <a:srgbClr val="618DC3"/>
              </a:solidFill>
              <a:cs typeface="Arial" charset="0"/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endParaRPr lang="cs-CZ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charset="0"/>
              <a:buChar char="•"/>
              <a:defRPr/>
            </a:pPr>
            <a:endParaRPr lang="cs-CZ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pic>
        <p:nvPicPr>
          <p:cNvPr id="7" name="Picture 2" descr="H1N1 vir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1830547"/>
            <a:ext cx="1906537" cy="135840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8778886" y="1515336"/>
            <a:ext cx="34131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(https://en.wikipedia.org/wiki/</a:t>
            </a:r>
            <a:r>
              <a:rPr lang="cs-CZ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History_of_coronavirus</a:t>
            </a:r>
            <a:r>
              <a:rPr lang="cs-CZ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5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6F3C5A4A-C785-1754-A038-C20B9EB9B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612" y="116632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33550299-71E2-5E9C-B2CD-EC62094A5F3A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2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9" name="Obrázek 48">
            <a:extLst>
              <a:ext uri="{FF2B5EF4-FFF2-40B4-BE49-F238E27FC236}">
                <a16:creationId xmlns:a16="http://schemas.microsoft.com/office/drawing/2014/main" id="{565AEA19-B65D-2BAE-726D-1D557F812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362" y="3482015"/>
            <a:ext cx="4457294" cy="246726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73004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89915B1F-4340-E649-AA94-1D3C8909A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131546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DE03BB-46D8-459D-9EFE-BBC3291C30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7200" y="63134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20</a:t>
            </a:fld>
            <a:endParaRPr lang="cs-CZ" altLang="cs-CZ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F0B26E2-450C-7590-217D-C8D8AE87C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48" y="342973"/>
            <a:ext cx="10922818" cy="4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Epidemiologický přístup k odpadním vodám (WBE)</a:t>
            </a:r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A6D0B89C-F807-8595-444D-E29D160C8001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20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8E4A787-24EC-EC80-CEA7-AB0643513B3F}"/>
              </a:ext>
            </a:extLst>
          </p:cNvPr>
          <p:cNvSpPr txBox="1"/>
          <p:nvPr/>
        </p:nvSpPr>
        <p:spPr>
          <a:xfrm>
            <a:off x="411015" y="1988840"/>
            <a:ext cx="5135924" cy="5062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Predikce vzniku a vývoje epidemie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6448C61-2195-4C3F-6D9D-FC7A49422225}"/>
              </a:ext>
            </a:extLst>
          </p:cNvPr>
          <p:cNvSpPr txBox="1"/>
          <p:nvPr/>
        </p:nvSpPr>
        <p:spPr>
          <a:xfrm>
            <a:off x="6645062" y="1988840"/>
            <a:ext cx="5404276" cy="5062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2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Nástroj molekulární epidemiologie</a:t>
            </a:r>
            <a:endParaRPr lang="cs-CZ" sz="2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FF57214-370A-1009-FF76-337FEF8EBBA1}"/>
              </a:ext>
            </a:extLst>
          </p:cNvPr>
          <p:cNvSpPr txBox="1"/>
          <p:nvPr/>
        </p:nvSpPr>
        <p:spPr>
          <a:xfrm>
            <a:off x="366516" y="2854764"/>
            <a:ext cx="5159191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latin typeface="+mn-lt"/>
              </a:rPr>
              <a:t>RNA SARS-CoV-2 v odpadních vodách je možné detekovat dříve, než je prokázána klinickými testy</a:t>
            </a:r>
          </a:p>
          <a:p>
            <a:pPr marL="342900" indent="-342900" algn="just">
              <a:spcBef>
                <a:spcPts val="1200"/>
              </a:spcBef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latin typeface="+mn-lt"/>
              </a:rPr>
              <a:t>k dosažení pozitivní detekce RNA SARS-CoV-2 v odpadních vodách – min. 4-17 (medián 8), 9-43 (medián 18) a 17-97 (medián 38) denně hlášených nových případů covid-19/100 000 </a:t>
            </a:r>
            <a:r>
              <a:rPr lang="cs-CZ" sz="2000" dirty="0" err="1">
                <a:latin typeface="+mn-lt"/>
              </a:rPr>
              <a:t>obv</a:t>
            </a:r>
            <a:r>
              <a:rPr lang="cs-CZ" sz="2000" dirty="0">
                <a:latin typeface="+mn-lt"/>
              </a:rPr>
              <a:t>. pro hladiny pravděpodobnosti 50 %, 80 % a 99 %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9299EC5-7C30-FDF9-0AAB-E8835C1EA42B}"/>
              </a:ext>
            </a:extLst>
          </p:cNvPr>
          <p:cNvSpPr txBox="1"/>
          <p:nvPr/>
        </p:nvSpPr>
        <p:spPr>
          <a:xfrm>
            <a:off x="6645062" y="2854764"/>
            <a:ext cx="53555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latin typeface="+mn-lt"/>
              </a:rPr>
              <a:t>stanovení/sledování variant agens v populaci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2BE391E-7738-064F-8399-829C4F16F9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0906" y="3489142"/>
            <a:ext cx="3960440" cy="24752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48400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89915B1F-4340-E649-AA94-1D3C8909A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131546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" name="Tabulka 50">
            <a:extLst>
              <a:ext uri="{FF2B5EF4-FFF2-40B4-BE49-F238E27FC236}">
                <a16:creationId xmlns:a16="http://schemas.microsoft.com/office/drawing/2014/main" id="{2E7896B5-F668-459E-84C8-8BE253FC53CF}"/>
              </a:ext>
            </a:extLst>
          </p:cNvPr>
          <p:cNvGraphicFramePr>
            <a:graphicFrameLocks noGrp="1"/>
          </p:cNvGraphicFramePr>
          <p:nvPr/>
        </p:nvGraphicFramePr>
        <p:xfrm>
          <a:off x="357636" y="1196752"/>
          <a:ext cx="11717211" cy="4785767"/>
        </p:xfrm>
        <a:graphic>
          <a:graphicData uri="http://schemas.openxmlformats.org/drawingml/2006/table">
            <a:tbl>
              <a:tblPr firstRow="1" firstCol="1" bandRow="1"/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3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6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8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Genom</a:t>
                      </a:r>
                      <a:endParaRPr lang="cs-CZ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Čeleď</a:t>
                      </a:r>
                      <a:endParaRPr lang="cs-CZ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Zástupci</a:t>
                      </a:r>
                      <a:endParaRPr lang="cs-CZ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Klinické příznaky</a:t>
                      </a:r>
                      <a:endParaRPr lang="cs-CZ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8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8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ds</a:t>
                      </a: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DNA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Adenoviridae</a:t>
                      </a:r>
                      <a:endParaRPr lang="cs-CZ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adenovirus sérotyp 40/41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zvracení, průjem (zejména děti)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8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i="1" kern="12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Polyomaviridae</a:t>
                      </a:r>
                      <a:endParaRPr lang="cs-CZ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JC </a:t>
                      </a:r>
                      <a:r>
                        <a:rPr lang="cs-CZ" sz="1600" kern="12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polyomavirus</a:t>
                      </a:r>
                      <a:endParaRPr lang="cs-CZ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neurologické příznaky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8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8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ds RNA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Reoviridae</a:t>
                      </a:r>
                      <a:endParaRPr lang="cs-CZ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rotavirus</a:t>
                      </a: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cs-CZ" sz="16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genoskupina</a:t>
                      </a: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A)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zvracení, průjem (zejména děti)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8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8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cs-CZ" sz="16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</a:t>
                      </a: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RNA 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Astroviridae</a:t>
                      </a:r>
                      <a:endParaRPr lang="cs-CZ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lidský </a:t>
                      </a:r>
                      <a:r>
                        <a:rPr lang="cs-CZ" sz="16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astrovirus</a:t>
                      </a: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sérotyp 1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zvracení, průjem (zejména děti)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8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Caliciviridae</a:t>
                      </a:r>
                      <a:endParaRPr lang="cs-CZ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norovirus</a:t>
                      </a:r>
                      <a:r>
                        <a:rPr lang="cs-CZ" sz="16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GI a GII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zvracení, průjem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909263"/>
                  </a:ext>
                </a:extLst>
              </a:tr>
              <a:tr h="3988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Hepeviridae</a:t>
                      </a:r>
                      <a:endParaRPr lang="cs-CZ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virus hepatitidy E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hepatitida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863440"/>
                  </a:ext>
                </a:extLst>
              </a:tr>
              <a:tr h="79762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Picornaviridae</a:t>
                      </a:r>
                      <a:endParaRPr lang="cs-CZ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virus hepatitidy A, </a:t>
                      </a:r>
                      <a:r>
                        <a:rPr lang="cs-CZ" sz="1600" b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poliovirus</a:t>
                      </a:r>
                      <a:r>
                        <a:rPr lang="cs-CZ" sz="16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enterovirus A 71, </a:t>
                      </a:r>
                      <a:r>
                        <a:rPr lang="cs-CZ" sz="1600" b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aichivirus</a:t>
                      </a:r>
                      <a:r>
                        <a:rPr lang="cs-CZ" sz="16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hepatitida, neurologické příznaky, obrna, myokarditidy, průjem</a:t>
                      </a:r>
                    </a:p>
                  </a:txBody>
                  <a:tcPr marL="68577" marR="685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DE03BB-46D8-459D-9EFE-BBC3291C30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7200" y="63134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21</a:t>
            </a:fld>
            <a:endParaRPr lang="cs-CZ" altLang="cs-CZ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F0B26E2-450C-7590-217D-C8D8AE87C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48" y="342973"/>
            <a:ext cx="10922818" cy="4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Epidemiologický přístup k odpadním vodám (WBE)</a:t>
            </a:r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A6D0B89C-F807-8595-444D-E29D160C8001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21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96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54851ACF-DC08-434C-9CD2-DEB4E596AA44}"/>
              </a:ext>
            </a:extLst>
          </p:cNvPr>
          <p:cNvGraphicFramePr>
            <a:graphicFrameLocks noGrp="1"/>
          </p:cNvGraphicFramePr>
          <p:nvPr/>
        </p:nvGraphicFramePr>
        <p:xfrm>
          <a:off x="304908" y="1108630"/>
          <a:ext cx="11701302" cy="463878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94726">
                  <a:extLst>
                    <a:ext uri="{9D8B030D-6E8A-4147-A177-3AD203B41FA5}">
                      <a16:colId xmlns:a16="http://schemas.microsoft.com/office/drawing/2014/main" val="809417218"/>
                    </a:ext>
                  </a:extLst>
                </a:gridCol>
                <a:gridCol w="629120">
                  <a:extLst>
                    <a:ext uri="{9D8B030D-6E8A-4147-A177-3AD203B41FA5}">
                      <a16:colId xmlns:a16="http://schemas.microsoft.com/office/drawing/2014/main" val="1416166769"/>
                    </a:ext>
                  </a:extLst>
                </a:gridCol>
                <a:gridCol w="629120">
                  <a:extLst>
                    <a:ext uri="{9D8B030D-6E8A-4147-A177-3AD203B41FA5}">
                      <a16:colId xmlns:a16="http://schemas.microsoft.com/office/drawing/2014/main" val="3870572884"/>
                    </a:ext>
                  </a:extLst>
                </a:gridCol>
                <a:gridCol w="622842">
                  <a:extLst>
                    <a:ext uri="{9D8B030D-6E8A-4147-A177-3AD203B41FA5}">
                      <a16:colId xmlns:a16="http://schemas.microsoft.com/office/drawing/2014/main" val="3973120084"/>
                    </a:ext>
                  </a:extLst>
                </a:gridCol>
                <a:gridCol w="630376">
                  <a:extLst>
                    <a:ext uri="{9D8B030D-6E8A-4147-A177-3AD203B41FA5}">
                      <a16:colId xmlns:a16="http://schemas.microsoft.com/office/drawing/2014/main" val="2860616488"/>
                    </a:ext>
                  </a:extLst>
                </a:gridCol>
                <a:gridCol w="689396">
                  <a:extLst>
                    <a:ext uri="{9D8B030D-6E8A-4147-A177-3AD203B41FA5}">
                      <a16:colId xmlns:a16="http://schemas.microsoft.com/office/drawing/2014/main" val="1064808138"/>
                    </a:ext>
                  </a:extLst>
                </a:gridCol>
                <a:gridCol w="689396">
                  <a:extLst>
                    <a:ext uri="{9D8B030D-6E8A-4147-A177-3AD203B41FA5}">
                      <a16:colId xmlns:a16="http://schemas.microsoft.com/office/drawing/2014/main" val="3162850381"/>
                    </a:ext>
                  </a:extLst>
                </a:gridCol>
                <a:gridCol w="688140">
                  <a:extLst>
                    <a:ext uri="{9D8B030D-6E8A-4147-A177-3AD203B41FA5}">
                      <a16:colId xmlns:a16="http://schemas.microsoft.com/office/drawing/2014/main" val="3971889703"/>
                    </a:ext>
                  </a:extLst>
                </a:gridCol>
                <a:gridCol w="625354">
                  <a:extLst>
                    <a:ext uri="{9D8B030D-6E8A-4147-A177-3AD203B41FA5}">
                      <a16:colId xmlns:a16="http://schemas.microsoft.com/office/drawing/2014/main" val="1269834426"/>
                    </a:ext>
                  </a:extLst>
                </a:gridCol>
                <a:gridCol w="625354">
                  <a:extLst>
                    <a:ext uri="{9D8B030D-6E8A-4147-A177-3AD203B41FA5}">
                      <a16:colId xmlns:a16="http://schemas.microsoft.com/office/drawing/2014/main" val="2204276326"/>
                    </a:ext>
                  </a:extLst>
                </a:gridCol>
                <a:gridCol w="625354">
                  <a:extLst>
                    <a:ext uri="{9D8B030D-6E8A-4147-A177-3AD203B41FA5}">
                      <a16:colId xmlns:a16="http://schemas.microsoft.com/office/drawing/2014/main" val="3560422908"/>
                    </a:ext>
                  </a:extLst>
                </a:gridCol>
                <a:gridCol w="625354">
                  <a:extLst>
                    <a:ext uri="{9D8B030D-6E8A-4147-A177-3AD203B41FA5}">
                      <a16:colId xmlns:a16="http://schemas.microsoft.com/office/drawing/2014/main" val="901319945"/>
                    </a:ext>
                  </a:extLst>
                </a:gridCol>
                <a:gridCol w="625354">
                  <a:extLst>
                    <a:ext uri="{9D8B030D-6E8A-4147-A177-3AD203B41FA5}">
                      <a16:colId xmlns:a16="http://schemas.microsoft.com/office/drawing/2014/main" val="645357970"/>
                    </a:ext>
                  </a:extLst>
                </a:gridCol>
                <a:gridCol w="625354">
                  <a:extLst>
                    <a:ext uri="{9D8B030D-6E8A-4147-A177-3AD203B41FA5}">
                      <a16:colId xmlns:a16="http://schemas.microsoft.com/office/drawing/2014/main" val="1015638329"/>
                    </a:ext>
                  </a:extLst>
                </a:gridCol>
                <a:gridCol w="625354">
                  <a:extLst>
                    <a:ext uri="{9D8B030D-6E8A-4147-A177-3AD203B41FA5}">
                      <a16:colId xmlns:a16="http://schemas.microsoft.com/office/drawing/2014/main" val="1003837942"/>
                    </a:ext>
                  </a:extLst>
                </a:gridCol>
                <a:gridCol w="625354">
                  <a:extLst>
                    <a:ext uri="{9D8B030D-6E8A-4147-A177-3AD203B41FA5}">
                      <a16:colId xmlns:a16="http://schemas.microsoft.com/office/drawing/2014/main" val="537503938"/>
                    </a:ext>
                  </a:extLst>
                </a:gridCol>
                <a:gridCol w="625354">
                  <a:extLst>
                    <a:ext uri="{9D8B030D-6E8A-4147-A177-3AD203B41FA5}">
                      <a16:colId xmlns:a16="http://schemas.microsoft.com/office/drawing/2014/main" val="891592724"/>
                    </a:ext>
                  </a:extLst>
                </a:gridCol>
              </a:tblGrid>
              <a:tr h="448162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Agens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Lokalita 1 (vstup/výstup)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Lokalita 2 (vstup/výstup)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Lokalita 3 (vstup/výstup)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Lokalita 4 (vstup/výstup)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574026"/>
                  </a:ext>
                </a:extLst>
              </a:tr>
              <a:tr h="4335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581607"/>
                  </a:ext>
                </a:extLst>
              </a:tr>
              <a:tr h="4335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159715"/>
                  </a:ext>
                </a:extLst>
              </a:tr>
              <a:tr h="57801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AdV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775856"/>
                  </a:ext>
                </a:extLst>
              </a:tr>
              <a:tr h="57801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NoV GI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+/-</a:t>
                      </a: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+/-</a:t>
                      </a:r>
                      <a:endParaRPr lang="cs-CZ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699126"/>
                  </a:ext>
                </a:extLst>
              </a:tr>
              <a:tr h="57801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NoV GII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+/-</a:t>
                      </a: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396817"/>
                  </a:ext>
                </a:extLst>
              </a:tr>
              <a:tr h="57801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HAV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450375"/>
                  </a:ext>
                </a:extLst>
              </a:tr>
              <a:tr h="57801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HEV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94403"/>
                  </a:ext>
                </a:extLst>
              </a:tr>
              <a:tr h="4335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09276"/>
                  </a:ext>
                </a:extLst>
              </a:tr>
            </a:tbl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717747AA-5B5A-49DF-90E5-AF281CBCC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30" y="186532"/>
            <a:ext cx="11785634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5725" indent="-20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80000"/>
              <a:defRPr/>
            </a:pPr>
            <a:r>
              <a:rPr lang="cs-CZ" altLang="en-US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ČOV (odběr vzorků – vstup/výstup, 4×, 2019)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58265" y="580526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+mn-lt"/>
              </a:rPr>
              <a:t>Spolupráce DEKONTA a.s.</a:t>
            </a:r>
          </a:p>
        </p:txBody>
      </p:sp>
      <p:sp>
        <p:nvSpPr>
          <p:cNvPr id="2" name="Zástupný symbol pro číslo snímku 3">
            <a:extLst>
              <a:ext uri="{FF2B5EF4-FFF2-40B4-BE49-F238E27FC236}">
                <a16:creationId xmlns:a16="http://schemas.microsoft.com/office/drawing/2014/main" id="{706CB64E-8E37-54DF-DC85-F9C5115B4D35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22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67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ovéPole 1">
            <a:extLst>
              <a:ext uri="{FF2B5EF4-FFF2-40B4-BE49-F238E27FC236}">
                <a16:creationId xmlns:a16="http://schemas.microsoft.com/office/drawing/2014/main" id="{387D8E0A-AC94-4A36-8054-8F091A4EF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6" y="5876925"/>
            <a:ext cx="910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en-GB" altLang="en-US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A420DD7D-E392-4787-B003-62090FAEA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396"/>
            <a:ext cx="11785634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5725" indent="-20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80000"/>
              <a:defRPr/>
            </a:pPr>
            <a:r>
              <a:rPr lang="cs-CZ" altLang="en-US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Výsledky projektu SOVAK</a:t>
            </a:r>
          </a:p>
        </p:txBody>
      </p:sp>
      <p:sp>
        <p:nvSpPr>
          <p:cNvPr id="52228" name="AutoShape 40" descr="data:image/jpeg;base64,/9j/4AAQSkZJRgABAQAAAQABAAD/2wCEAAkGBhMSERUUExQWFRUWGRoaGBgYGBoaGxoaGBoaGBoaGBgaGyYeGBojHRgbIC8gIycpLCwsGh8xNTAqNSYrLCkBCQoKDgwOGg8PGiwkHyQvLCwsLCwsLCwsKSwsLCwsLCwsLCwsLCwsLCwsLCwsLCwsLCwsLCwsLCwsLCwsLCwsKf/AABEIALcBEwMBIgACEQEDEQH/xAAbAAACAwEBAQAAAAAAAAAAAAAFBgMEBwACAf/EADwQAAECBAQEBAUCBgEEAwEAAAECEQADITEEBRJBBlFhcSKBkaETMrHB8ELRBxQjUuHxchUWM2IkU5IX/8QAGgEAAwEBAQEAAAAAAAAAAAAAAwQFAgEABv/EADARAAICAQQBAwIEBgMBAAAAAAECABEDBBIhMUETImEFURQjMoEzQnGhscFSkdEV/9oADAMBAAIRAxEAPwARkuGDlJuC46/vBmRgNzcHfo7U9IG51noExIw4SUoLqJHzHkDdusW/+78OoJ+IkpUDuHFf/YfePn8uNjVHmCZW4jLl2GSprOSFNu9Wg7JkIQ5UQgl3JLXu70uIyTibOTMISghks5B38uUWsowy1SkuSSS7El2sL7Qf1AF9wsyhg0fqkbjUds1xaZyhLlFOgGqrElmGnmK+oj3gi4CW+UMkGtuu9TA3DYU6UpASkBVaEPRyCX6bdNzBeRMYN32INPlFdmJPtAVFtZl8IuLGETxJxOCUO51MX8jb2FIRMuzL+ZxM6ZU+LSDdkgCnQOCYvcd5+mXh1aaKVQdy4PmLxn/DOa4mS+mVMVLJd0oJrZ3ArTaGDjLIaixzLjyC/M1mSjSGG+7mzRaEh0+n56wmTuO5SQykTEr31pKa7sDyiKXxPOn/APiRT+5TgU5X9hCh3jscRhXxueG5/wC45uAoPUbjpXpFXH4oIANEjyt5nrAmTlWImAKVOU5u3h960/aJFcPS2dbqOzlyWua0AjO0kQ9qDzLGI4kkFOlOtZdyQxJ9mgGc+mP4UK8yLfWLk1CEGg7dOnXlFvKcKmYtIPk2/ntWMlN56mWzJhQkniC14PFYhQW/w9BdKUh6nm93H1hmwzpCSsMfY8z084PowSUFk3Z2ue73EUcwIKW39vynvDbJsHJkhvS1h6/9i9xPxj8FBEsKKjQFmTyvv2gdw3hiUpBqpVyR+ol+VKl/SKXGmI8KEN4lKoBBTJpZ0hqdgXZqxhjYFw+l064mIWNkhtAArZRB2bclneBvFaFKwkxAI1LSUv0VQt2i/hfHpCQTck++0CuMFv8ACDVMxgB2JjjMf1CMOAAb+YrZPwshjpRqCbqNT5D9otSeHgViYl9QvuCHqA/aDGVYbSnSpN1bOCz3J3t9fIvicsCBqSGq5379oGcZYHn+s+bbOwex4lVTpHgoWp9oU834qnF0qWEsWISGPnv5RewvE8p5qFKSkoWtIcsCAaEPAHMiibM1JY0qRYwrhV8fsa6lcKr+6hcK8HgzVKmKDJCgkfUno7gesaVhEeADetDt+8Z/woEAEKLB3FH8W3lSH7L5lutrQ/gq+Iw6+wREz7hhOHxBUgEJmuQAzBvmT0D26doNYGSQlLszXbnWlKAEn0FoZM1QTLOkOWt6e7CBmEmyyBzFGZqClRzjjja9X3IupT7S7Jy8GXpIcQoZFITLVNlCplzFjsAaP6w2ZlnqJEtz4ln5E7qP7dYQuHcunjEKWtYaaoqVyckl/J4zqHTgXzH/AKWrKCT1NAwv0irxgnVhJg3CdSe6agiJcK8sOap5m3nCxxlxKlSTKl+JSg1KwYNtTmOMm9uOol5RmapivhqcNUHnag60g4glBL2b9mrY3eBEnh0qDiihb/cE8Fi9X9KcNMwG5o7Chv3B8oXtTysnarSMq2YelYQKAIYvu4Hs0dHjDZVMKQ2o9QRXreOjXu+0h7YoS8KUKIWGXslwG+0Bc3xldASXF4uY/NT8ZTup1MOdCwi3gso+IS4vvDH6TZlJkA5iihC0qBYh/wAtGvZbg2QF0IGkecK+N4fEsAgEpfxOXalD6iHXIiDLbYMQe/8AmOs4yR3QOOf2k8tVdIqHLOGPfYAftEec4wpllyxptsd6doI/C6Nd27f6pC3xhiRKlKOpqNTcnb86wKj1K29e4Aw+CGImGbN8SEk6QTRRJYkvt/mH/Kcs1JAU4SbClh6/jQvcJ4DVJluxSwUeR3reHjDq0JDAAWG5oCwENYkHmfO6rOWcyPE5HJmjxy0Kb5XSCR1S4oeogMMoly1FqAmguKu9dhDDMxWkAu5PsNvtCXmP8RMNLxJlrClBILqQAplEsU3FRvHsqhxQmtHqNjG4amrAJqCaDkzUq0BcfmKU1cMLh62v1r9IAZ5/EQKmaZCFaKeJRY+QFh3MBsIufiptWCdwN+nOFSjXKo1WICE5c4zph0vpG/5Yc4a+HkfDJIZSi1CWYMW09r7UMDP5ZMpIlpYqo9LNdw1bW5QfyLDhJDs7lwDU6ujVA9jBseKjJGp1RymvEL5llurTNSklSWYBWkGu/avrC9xnmRw8tCyiqyoEOKEBxtWlPKG7DsA9fO1LXtCTxYhOPUhKCoIlvtcq/VXYgU7npBcqqP6mCwPse7mcTsaufiEKWdwwFgOQjQ8nQGAUWBG1Td3Y9HhBzLLV4adL1EFKjQjq4ryMM+V5iC1S7vS2n8eFMtijL2kIa+Y84dQB6EG1fy8JnH+OUJmHuAlRUeRZh7gmGeTi6dQNm+sKXGK0rmBJ/Sn6mv0gavRndYduMmNmTZ7hChKviorQBZALhnDFuY9RFPOuKZfyyz8SYSGZmG4JVyjMcwwydSQNyIZsoQlLOA37wZ3tRUk4dMMp3GWpGESEFwHPR7wEx0j4JdI8B25Hp0MNqpdPp59oD5rhaNtypZ4XNgUZbXGK4k3C2L8JYtW/ofOH7B4k7VPPmOkZHkby1rS5ahT0uD9ocsBm5DMa/bpWlY6HGNqhRiORI8S57jb83jIc+z+fLxM1CFkAKo4SSxrQtatIf5WZhqFvt+8Zzx+kIxOqrKSKtRwSG7s0MAjIK7izYQhthJsgxqpsxapiipVKqL0r6RoORSgaxleTYoJAUPOHTJuKdBs4iXnx/m7j1GlXdjpe49YrL0zEKlkkAi4oR1HWMzwuR/CmLSTrUlRSSd2JH2h2ncYy0p1CqiKJ69eQhfw+Jcubl1ElrmtoI7e3apndLhYEs4lqRIAZr8urbchHzMcvStlKAcBnF+/OLuHUClybVJptv2hc4izk4j+hKog/OuoJAulPTrvHsa3yTxOarIFHMrf98qR4NKVaaanu1HoWjoGyOGl6Q0skc6/vHQ5uX7mfNnbfQlHijLVSMekK+VVRShuIZ8sUClLDUXbn+BoLcR5QnFSSHGoWLVSXBcHyFIRcBn38svRO1JUL0Ldw3MQZveARGdTiK2DH/wDkgpJHM1fpACZnS8LNGkghbjSbUqT0O3nFXE/xAk6PAFLPIA+5MJuOz5U0qUq5s1ksdo7jw83VSfitGuad/wD0CTo8WoL/ALdL+htCXnmZTcas6U0TZL+5MUcvxBmSi4BINz+dYeOGcsCUfKD4XLi6je/5SPG1MdfUkj4njgjMZshCZU+WogUStIcNyV+484d8RnsiWgmZOlobmsP6XJ6AR4wUkAeIeZH40LnH+TylyPiMBOls3MpUWKS17gxpSTyZMLbmgziHjtUwlGGOlFlTCKs36Rtzc16CEhckeIhkgbm8FsLl9fEkqBbSbdqVo9IrZvhDqACaPp7G9/tHN80vHUEyMOZi0oQ5JPKNQy3CJRJKZYSFAN/7b1NncvflaA/D2TjDy0zPmWXJFHA+UkHzEMOV4BSjqqBqazHUAQX2G29z3gnc6WPUs5flMzSCSCXJCmNXF2P3e1ouKToqotpdyaU03d7enlFqapgCS/PerFzbytCJxrn/AMRXwU/KGJIsWLgU61MdYDxA1ZqFc8zyZiBoQSmXQ6n0lQHPcClBFZWPKBvRNGPLmXfcM/P1gk49Kko0skU6i1XG7fWsdmxSJRN1BtL/AHG5eFWcl5yzunhGTfzZ1TW0HxAAsSQTX7QflZHJlj5UM4YMH6ObkxBkyAoBRbxBLAJKakOWBppq/LeLmeYVQEr4a1A6mZIDqqxNKkAE25wUkAdQrZmToy1KyNBoglBAtcONmNbxl/EKpkufME4Msm3TYjo0a/gyzm7sbVtvGffxYy9c+fKEhJUtKTrKaUUQUg+hPnHgiN8Q66l8g2ubiFPxbEF6ggwwYHFuzF36OfKBmG4OxBqUff6Q28G5AuSZgnIZQZn2BDuA25f0jmVFrgyjpHpql3ByplHYOHDmp/KxfzDB0qQotcAt/uCmGytSglSQG2ZtzVh3i5OwLoUgsKNsGI3HWooDAFQ+RKhcDozNJeGImkbtQeY94OYXDJQ2oFR3qwH3ihNUJeJTqcB9J/O8Mi8Idg7N3VevS30hLNuAtY/hK3TT1Lw7gFCUgDl7itTt6x6xOTSF6VTJUtSgeTttYvu3rHtMyjHtXZuXWLCF1LUcW5EWd/V+cex5COjzM5FvxxBYyeQggJky9R/9QA7CtR7NE+CwElgRLSCXBLBqcqXr7RalYQFRqaOXuT+Xi4GFD8o+UUalj3MbXcxszDFVFCDJmVpd9KWF2Ac15Mzx2GwQoWGk0dhR7uL7NBSXIcbt1r1/BE8vCAlkg2fb3+saGGzYmTnoVKUzKgtKklIKVCo6GAWJyZMlZZ6EM9SxD16w7ScGQ16QoYvP0/zc1JqkEDVceEMfJwYOcNDmStYxyKdvJkScCTUG/wD7GOiwcxw//wBgT0LU9RH2B+j8z530sv2MjxWbJQFAeQenrCzmmRDE6VOnUDbn0+/rA7M84dYRLZSlFqWEG8AolXLRXozcxV6PBV3ryZ9Dr9QqCl5PmX8t4Kw+kpVqSo/qYAdA245wq8R8MJlqUFAAixG4NiOfONRy5epA3q355loCcdZEVBE1LM4SrnvpPJqEeYgqhgNwMm6fUb2K5OjMnwcmYglOhSmr4Q/q0anwnj0zZKT+sACYC4KTZq0LioLbxDlORDQEhJ9vMl49YzI1S/EgmWf7gW9eY7xpnsXUVyOpNL1CObcQfBAZr/hYd4G4TArxtVqKUKNBua3c2FIUZ86bOxIlrWQXALAAGt7OA1Y1Xh7CtswHtyiVrc746VTyY5pdMrAs08S+EJctGgWA/wA35vCBnUxMjFGVMJrUKuKjwFXIPfzjX8XNApu34Ywz+IGKSrHzAC+kJSXa4SKfm7xj6eS+Vhdj/c3nRQoMaMMiYGllRqoEcnVTY29ocF4tEiUkB3c93LknpWM84LzSYgJ1ATEiiASQU12Vy6HltBnPFlaVqSSCR8zB/rFL1Spq4AafJXA7lHirjtKSZcqsyutQLhL3A69rP6I03GFfMkwUwHBxnEqKiEivUsa1gn/2iEKGkF7c79462rxA1fM9+GZR1AeXTcTJOpCg12I1B+bc47GcUTf1JBoB0cUdmf33honCXKSxqoUI/V5jvC3nWCdiEmvQt73jaZQze4RYAk8iNnA/FsmZK0TlBC5SCSpRYKqw012DBoaDOlTjqChMKQyVhThDjwtcE0ekI/D/AAukJA3ZyesNmA4dAL6WDDbfn3jWR+eBxA5SL4knEvFcnApCEsqaRRANRs6uQ9+kKeUT1qmGaoupZdXd/YD7R5444WEsomywzLCV0NdSmCrX2PcRZyOW1g5YhmBA3Jbkz+sbNGiJ4VViaHlkxpYYV/3ABOYKGOnpB+dKSH2Kfa0GMvOlIeqRsP33hZ4szgS5kkgALUs2H6Uhj5VHqYxkJrjxHdE15gDGtAUGAOlJc0Z61icDw123ijgs1CkAuOxtb3j7iMw8JY1f8aBFwObn0IRiaqZ9xOr+uobhZv1Lj2IgtgM5UEFBU6TRj++1oWuJ8V/8mZ/yf2ETInunvAWvuNIQeDGNHEEnUApEywFFJPTdoYMHORMS+lQHIkeTsOsZ5lssrnDdnMPuWJsCWNQodGo3TeBLwehCZANt3KuacWIwhD4dZ1FkkKDHzZwekXck4jRPSVfCUgJ3JBfowiKdkiZoKV1TcWcNUNyttAzJZiZMtSSWBeh8RCfJqEv7coMMjV1Uka3J6PIN3GdGaygHLpG5I73Y94kwueSHZJNauzC0JPFma/Dw6ZaE6ps0uAkOyUmqi9QLD1gRhcyxOkagDSwNRd+j+cEGRwAeJGbWZiI0cZcdLSFSpIKFH9V1Mdh/a9a3hayXLlzElZ8CRRzU+QinlkwrXOKnBRRWpw3MHrX2huwRHwJIGku7p5lyCabsAYxldv5oQap8eP5lWVkS2u/XSY6Dq5oBYqAPL8NI6M0IH/6GX7/2mR8OyfH8RSfClJIfc9D62howCdatKPCFAPYl+hfn7RSyaQFISBT6X0gfU+UMWDwDKDhxvpFG87OWcwbKxaZ1T21RgyVJKU7mzilLlzdrRd4lKf5cJLDUoaWvRz+d4kytT1YAkCx2FP8AcL3GmPBmpli0tNRYOqtG6AQXhMX9p3SYfVbbDeXyQEBQ3HpAfEztU3QkkitSHFqknz+kLU/ifEKCZYWwcfKGKi+5v6XhsnZJMmJdalJBFUpOn1Nz5NCebMAomn0eRWCmIOGOrEzJqKgTGT2QdI+hjUsixSSh38jcdG84E5dw1LlylfCQlJS5DByS3M1PrApGag7xM1R9WsijjxK2BNo2xtzHF6UqVcgH2+0YHmxMxaph+ZRc9SamNOz3Nj/KrCXJPhAv81DSM/8A5ZZmJQpJS5fxJIp53h36YoxYyw/eB1CFmAjVw7h9EtKaGg69fKC+LAKCDQtFPL5pICTYbinlEuOJq1AGp+0aUliTKoUKAJLkE8BDFqFj62+kGZi5ZC23ZrUb77vGbSM4MuesP4VFvPn9oO43Ofh4dcwAKUBY2JJA2q1TC+TTMuUV5/3J+VgQZUChNxyVEjSVsOoqRTqYd5+XidJUkjqncv8Ab/UZTleCWSJhJ1g6h0NxGq5Jm8spT8TwFnIYkU5EbdINqMbbwE58RHG6gEMZTyeW1DtQ9+0M+HII60Hbr7QpYri7D/FPwx8RL1LN6Pf2i6njWQlLhKyeVBX1oO0Mq/tAbuJZMLFrEi/iFjUpkJl/qmTBp6aPGVewHnFPJcM0tMxSTUtWxf8At32UXHMQo5lmysVjNamYBgHoA1hDVkWJCW8dNgxIenP1/wBQyp6mXx7ABG3CrIGogNsT0pbezRlvHeN/+amr6U15OSX9gI0rFFpZU4NyKMOZfs8YzxNOJxBJL2/BHV5Nf1h9F/EuMOCzxekIB6Ab+UMmGwuJUh9ItYkAtZ+Q9YG8I5EE6VrPiNnSW2cA86w5ImApSnSVFRYCoqTt2Z/L1X9AXcrZfqez2oJk3E8uZLnf1EFBUHr++8fMDjXQBypGuZtksrFSzLnIpTuH3BahL/m+UZ3kCsDPMol0kBSVMzg8+otBGUFa8ia02s9V4f4WPiW42TU7ByTTc/tDlh1USA1anmLN+dIUeFZf9Mq5qsbFh25w24QkkFmfnf8A1CbGuJYAsXCjeFZJppPLlGVS04pJS6C70cjbmCd3jUcx1JQ6RXetoU8MvViKnZrBg9m+sMngAVIOt2t3KWDX8U/1gRMJdQVShdmHIAsNh3eDUnDp1AEHeoufs9TSDyMtRMDEAtY8uxuD1ELOe4HE4eZoQy5ag6TZQ5gkhr8qENSMZF2iyeJJouaWVOIMClE5CgWSsaJmk7j5T1YUghlGG+GnQQSgEFKnDAkhxSoBLHyELcnA4oF1yiRUBmUwd9t/2grIzkoDKBBHQ+/KBPkVjwZt8D7eo1oS4diH2joSZnFswEsKdzH2N3A/hn+0o5dOU4CWYdWBbmWrYekPmEw5YKRQG9aPQ2b8eEjJpChNT4TQVvbc9P8AEPGHxwUyAKADV5QZGFm4Nms8wzgpBBHSn56xm2ZTzMnTFHdat3FCwFn6Q+4zM04XDLmqsgU6k0SPMke8ZenG6nN3JL9TX8Eb1NbQJd+lpQLQrwthUHGIK7JdQHUM31fyh7ziapWlKQT2+5jMMLmRlTNQ7Wrzhsl8WqWhkAFVtXSJWZSw2+I++FmyAiX8dmwko+GKqIuOZ5Qn5Tw2oB1P2f6wdwGXalFUxy4e3p2v7QXkyKANyeCYUYJtPUZXAin5kOV5YEnZvT8rSC2Ly5E2SUrA3YsKHmOX+IiljaB2e58mRLL3YhI5nb0hpAqjqZyKWivLmEakAi/0cU6R7dwyqB2t5wOyh1rv19eUHlYHUSHHar/l7cozjUKbMU1OoVOIlZngU/EJpvWIMVOVoKSXFPNi8MmZ5NWr9OR7iPXC/D5mTgtaWSk+ECrnbarfXtB7BN/aS1LZGoQjkvBmpCVzFlDiiQmtasok0tZo98RYebh5ZWlGtIHzDbqobU8oagyQXGokMkVYBt6X3i7gtJATRiKi/Sv5vHkCk0Yzl0a7bEyHB5O4XOmEgqZkjrve/eG7JeG5E+WtJTZj8SpLtYGlm7QRzjhQFWuSWa6NudNkm9Ldos5Ar4SSgUu4NCKbh3eMk7Xt+pOzBsczZeUfy+MKHJTpKg9yn9VecMuQkFYZIbSNvMkufQxLxlhx8WQXD+Nn5MlxSoq0fcoxQZgCVbtt2PcQXd0YuWLizCOfzylLB7WFBX8FIyfHnVi0v8upL9nrGlZ9maCApTpABYFnKuvSM6kyFzpiikEl37V3juM1ZhtIvuNmahIwgKE6VH5AX1M9XZIuzi/12Iy16QlRPjQmhYOTQHV0algK2hZyT+ZS2pDpZnTUgXtvb3hlTIJDqJOq4YAHoOUePxFcl3xLOUzVKopqKJfm55fpDMGqadIUOPkJmTkpb5U+jn/Ah0xmLRJlFSylCQGFgKWAA3hDnEzpnxbhReF87FAB5lL6djIfcZcyzChCUpG1juT9L1hqwMp2/Zu0DcDgAa7Fnv5/naGKSkFiBQNa0AxISbM+ly5ABQlfHzQEnUdJsGvSFuTgtCxpeocnmLf4hrn4b4hDEEi8S4mRKlJdbBhdwG5+UebOQ5v9I8yPqcQyDjuR5RLZJIUSbl/tFbMFaykqYMDTk9bwB/7wU6hLA+GAWaij1fb03ijL4ySVN8OY/IDUPW/rAdXkOXHsxi/vF9LpjjcOxjThZAe1ISeL1JRiC29/T/EGFceSJfzuPL94B5jhU42YFLdKT8oBIJfmb2jGkxUlN5h8701wIrNJINVgGOgueBpH9p8lK/eOh70Mf3MS/FQhkOECUKJUHLG+3bdxZoY8NICQaM70vS3lAHLMMAgFrMUl6X2H27wcknUp7JZzypfsN45jaz1JQ5NCUeMcTqlCQdxqV9E/c+kZ7h1kEgmoLEfloY8zxpmzFrNiadBsPQRRy/Kdc7Ufk36nfa3MwVm3z7HBh9LGFnjB5QqaXNEA3G/RP7w14HJQlkhOkCrd+ZMW8qyrVVtKAWtRgwo+8FZEjSfCWFnYDzt1jGzj4jO/afmRSJAS3ajbdfWJsSkJSPysfJSS5a73gDxHniZf9NKv6hA2cAE1rZ2ePcleJyxusmS47PdAIQkzJn9o2/5KNhCVmWXYycvXO0AmiUhVhyFPeGXKcAAAVuRde5NHveCM1CZidaeQAB5ChG8bxqdvMj6v6gQ1IOoscHyD/VJQStBAY2qPqPSHIyQFBRrUAgBg7PX6N96wsYs/yqkzT8i2SoML7GvUX5QzYBSVVp6bVaCKJLzZTl90q4vLdYNWcklntYbUpt/iL2pMrSEigaoD8qmvnFlZDk3aBasUNRqdPLq/3gbkLzGtBk2tR6lybMB3byjpKy5bZ38t/wB4jlzQrd35Hf7WMSrm2bk3kecCP/KfRqQRQl1C3IFgS+z33frEpy1MxiQ6huPyoinhJaVOVcnHZ6XvBCQpkgXrXlWvZhDCUw9w4iOoxBhtmacYmcMd/UACAgfCYHSUkhz3eh5Ughl2HmBeoJ/SdVKEcmEOucZOnEIayhVChdKrci4NiOXaEjETMfICkpmDUlvmQljTmKl+cdyLR46kXNi2cQXxbhJitPgOmgewDlm9YM5JlaZaQgCgufqo9Yz/ADDPMRiJiVzlklBBCbJBB5eUa7kK0TZSFpYhQfa+47iPKCtAzJxFEuEstwgAts/lEfEmVCZhls6SAVAinyg/Z4MyJb+fWKPFWNCJPwkn+pNGlI5JspR6M47nvBnIC3BYVZnAWYBmuInhbLmrmD9JUon6mkFuGsZNTMSSlSpb1DsCej7i9OUP2G4XlFviS0rD2KR6vATjPApwkyWqWlkrB66VJ5HahEAL716lfMjYfcp4jlh88woYKXpIDszUax2esfeIOIJeEwq5oUkuGQAQdSywAZ63BpyjMf58rSAXJ2/O8DsNhkqnp1D5SS30jwYdkQC6pjwY6ZJn2JJBUogKrV38xtHcTqxM1mUlUv8AUHIUeTPQgcnj3llPmD+VIOJy5ExBBAGqFFwgnd5gcura6EXMvyZWl1Oxv+zwWkZMw8IYRdyVGg6acmuaDflygri56Jbvb894k5lcjffEb0uqGUEVzM/zPL0qmoSQ7qHtB7IsDqOpQq5AD8xYh3EA8yzuUcUgPTVXdn5w55chkEpoLABv8tFXRqQoLxfWsL4no4BPNulY+RJ/KqNQRXv9hHQcv8SRBqMIpIANU7NQU+8es4n/AAsORZS/CK2H6vJvrAzibiz+TnJlIlicGdYKm0uzNQ1Zz6c4GZlxLLxk3+mClCAwCgHL1JZ6DbyjfpempIj+iwXlBPUgnJLUpvBzKME4F6Cu35vANCnpDJkWboSGmHTsCzv3O0AxUxoz6t7UWIfk4TSlhSp7Evet6donmqIDlyecC53GOEALTQpv7XV9BC7nfGImgiWSlPPc/t2hohV4uLKS3NT3xnxQUyjLlEpqApW5BoQDtXeFGUuxgXneOKks/wCdY85djCoACpswu8cZdyhp3cASn3moZVLKkMFM9+fboYsKwKfhHSopINCeYeAGXIxctGr4b9jbuN4qZ/xDNSkeGu72B7R6yBQEiZdGxa/Ek41Px0Ikg1KgpR6Jf6k+xj7kuXzkpKUzljw2d2HQF4rZLgSofEmqLqrsCfM0A2Ah1yjJkLBMtRSq1aj7GOBiTtue/BZNu6uJnubZzPQVy5sxT+jja20AhxhPQdIVqB2O3Kt4eeMP4eYmcr4ktSVhI+UOlRrVnp7iEHEcMTZMxBmS1IGpL6upB8oYVUr3zIRkNCaDw/l81SUzFTFJKg9P23g8ZodiK82oeo5f5ibASWlyw1kj6C0Vps0BR2iSjSsjlTxLSJhUpz4RTalX+0WDiSTQ05k8yLD6QvYjMtIJdhcvag9oF5T/ABGkLW00FFSAVB0EMwLgOOdvOCYy2S9v7xr1E43cTQpE50gMXJbu/l5RLm+WGZKUEgfEALDmeUCcBmcuYhBkr1hvEQxBLnY127QbwWIYEkGtdyQB+Wh1GH6WimoxbhYmKyOFZ0xalKGgOSxv17QyZUJuEcyyQgXDOD1Y79Ye8VgkFRUE3c23NXhazlISl6Xs/wBYE7Vzc3ixKwqpQxv8QcUlOlAlpJ/VpJPkCoj2j1k6JhXrmTFKmEOpZqatTpsGEBcEj4s0qsE0Hf8APrDVgZWmjMRvfnRt/LaAM5bgxnFp0x2VEL4eY7N61rXr3hR/iasESAbutvQbQ3JTpD++1KfVzCJx7hZk0oKCFBLsBc6mf6Wg6X5gNRRQxblFjTy/O8TzspxIImiTMITySbdrtB3gTBkTF/FQUqSEs4ahd29BGgyJidRUCytuQBoa/hjQIBoyYml3DdcQ8lzxBSHLNz/bnDDMz9JQ0tJchgo0A6jnDBmWSysQgpWkalhviAAKcVDKvT0hXmZevCqCVjUhNlsw8+RhTUI+Ibk6/wARLU4CBYhLKpCUALVQAEnoEgl/rCHj+MlYucmVLca1NqOwJeg7QZ4qzb4wEiWp3+fSdv7X3ff0hZkZOnDzETQPkNhGMCIMXuHPYmNKCn7xzyvhmWE1Tq5k1c+d4OJylQlq+CvSrYKqno4cEDsYFZdniFJBBBgphs7QlyTtEcZcq5La5afGjJ1M8xP8RsXLWpC0SwpBKSNKrih/VHQD4qxJnYydMQDpUql9gB9o6PrEUFQakc4hcv5fNMyYSskqNVKNXPWJjpRNYNW/1aC0z4C2JdKjuBpdxQ1DG3t1gFjcGpClKIdIqF893PJrRmrhcD7WBEKy5od6DoImE1SgEgE3ZhWA+DxyZiAQf9wc4dmEzCE3b8Ne0I7CGoz6ZcoKWIvTeFMclS1fAUUEk+EpJAv8oL/5i1hcrsCCpQuPr+GNZwXy86XNqVgdnmSomDX8qv7he1AaVFN4fYWLEnHfRUGJaMDLKTqA7UPuIHZDlcpM9ShQiw68xtzEXMYvSCk0IEU8llzFLUUJUqvKnWtoW3EA1OaZCco3TTcunJIsAwYVu/1/zCtxtgRo+Ju7Hzt+dYt5diJiR40KHNwR5uzRFxdiAvDL6gN5EER4ZL7lI4ADxKmCwhKEUSxSC5/4hvrDtwxgihBLX/zCvw3jpK5aUziELolmJDJAarUflzEN+FzeTRMtSTQUBY1AanaN40F2TM6h2Kemohf4XOKWY5WlaSFBwdiH6R9/6ujc/eIJucI/uENMy1VycuPJd1FXMJU/DpIlLDPQLGptmBcFvpGeZ7xbjUrIVoS9ilH0d6xqeaYoKFwYQ+IcClaSGciohNaRuRYjOTAXSxwYHlzZikj4sxSnuNuzCL+W5GmaXIdOw5tfyithMIZy0ISDW7bAX9BD/lmFCKMwApTa0DN/0mNMlm25qdl2TaQwHJ6WatOkH5UkpAAVtX9omwKAA34fOLCZQLFmYflI2uIAWIfJmJNGVZ4IF72hC4rzHS4FzDlxJmiZMolRAAHmejbmMrwM9eKxOpaSEv5AbPGXS2+BCYmofJjVkOXaJNbmp3qe1aUaGPDYYF6dL/WKUuUxGkuwe7XcVex73pBXCJISz8vwHu/rHB3NtwOJQzqayWBLHfy57QFwmESs/NqKGHSo6OLNu/aD+Z5eVsE3b8F48ZblqkpBo5em6jS5ahp7wZV55Eh67MRSiVJuXKlFKx8tlU2O8E5KaCrHm/Pr5UeCOYrTLw8yZMGkJQSQ/IWfmbQncM51/MSwSWUGBA5cx+bdY1kQLN6LNuG0x1UsJNenq3TfcmPsqb8QKStCCk1ILKDbODRXfpFMS9QABZr7u2/e3vEqCkEgkANbc2IA6/vGtxB+I2calaPcX+I+F0gmfIQEhjrSkNz8QGw5s1nhTx84Kll2f7c41cTgKCnME9PaM8484fMtKp0lLyx/5Ei6Oo308+XaMum7kSblwUdw6iDITMVOCZayjcl2DC96E8of8mWkgBSQWrU1pz69IVMCkAAJFT85YVBsATcQ3YKUHSNqAnZ7moD+fN4BlIscdRPI5Aq4QXleGJc6nPb9o+xNJwKiBT3A9iHaPsc3H7f5i+4xGmZmgp0KDjZTU82sX7xP8LwuFa0Gmk1d6eY79YiXKlpSZZoHJ8Q518Ku30ERLwqkMUqJDuxu2351ghbbMq5SC8Tw2uUorkF0qrosQ9WDmva8HOADqnLUSHSBQ3JL2HT7xYOFKwFgEHYkN68w526x7lZSgTkzJQ0zkl+SVtcbMWo46RsZg590o6bVAHaZosueNA5NR+QqfpFHM5nhLX69aXiLBZomchw4IoQaEEGoI6fl4ixgccuVb79zGsrcS3gUXFTEYNM1bqdk+77H6wey4NpAFNkhgw7dqtA9IYGm9fMfWCGUYckuTSvv13gOK6EbyhbJjBLAdLWNv9eUVcz4ZlT03KWr4WDnqGZngomjFOze9/OPspbML/n4IbYDoxFWYcrEWZkypSgFgFwageEs7gG9huOcQ/yqSkkDs9K26+tO8PWZyUzEsrmCG6c61etOkLeMy8JLp8RsLJ9h126Qjlw1+mUsOo3/AKu4F/6eCKEpb+06Sf8A8kRWXluIqUTCoPZRr6m/nBz4NQKEnq2/WPcoMAoU8t6/lftA1BhnYHqLEzEzUH+o4aB+YcRJAO52EOkxAUllJBSrmKP0pSAWYcByprmWr4aq+H5h0FS494Pj237onm9Tb7YtcFY1SsUEK3CiOh38mJjW8FhdjViAfK32jMJHCGNwM4YgJSpMsvqqUlwQQf1AMWduUaHlXF8iYQSJiFEBzpdL8nH7QfOFuxENOzKNhHMaZWlKQ1+cR4zHIlIKlEACBs/P0IS6QuY/9oNOqn+0LeZ5gZvxDMWkIAsQQw6fhgLZgAAIPM3p99wBn2NVip6lF9CSyE8hz7mL/DuXhIKmqW3227QByfMkTp5lpsVeF9wN/aHjC4M/pTa4dmofSg9oA4cNTShpHDLuMt4WXUagKPcvVg1H6wakSW57X/zaPGRYAUUWU4pyp7AvaLeazmBAerj/ACYOqbU3tBZs1vsEGrmkzVENpTV+Ztfb94ixuclBl6UalE1BLNQ76S/tFrDYcgMbCg79PKFfjbOvgTpCU7EqV/xsPd/SJi587OQnzFMmNMhoiNOOlfHS00DT/ZcU58zCpmeQjDvNwo0lJdSBZQ3ITzpYeVbsIxfxEBSTRtt3HvzihKxqzMarBwBHhqK9zEk+YEYyOBPWTYr4iAtKqF9Q1VBsf98oKlX6gHH3bkdrQozsMuViyqWnwEJUtO1akDkaPDDhMXLUFJSfELh2Pp94pYzvSxGcWoDGm76l3DJJJcpYB6Nytbb7RYC9jUN4t3BuO8UmKZZu70B2NnEXpEsDxVLnaos7xtARGMlGK2c8IIIMzCpUkgjUgfKoNsNlWoL94gymYVp8VkkAgitNxuD9nhumzClSUkhzv3P+GEUcdluo65VFuXD/ADB6nvvyMcK7j8yVqdLY3LPehI/s9Cfdqx8hTxHF+GQpSVLU4LHwk13q3OOhiviJ/hzAuJxClJDBj/7W7ciK294F/wDWdKwD4CKOPkI86p7F+4i0pWpCNKQFK2Ba2/ZvpA/F5apbnSzU59Y9QfhoqtNw0c0Y1K0JXLqkM7Gx+4IERKRq+Z32J2avdqxnuBnzJM1kqKXpSx7jeNDyXGfE/wDJLcj9QNhzIVb13gJwbeAeJx8WzzLqsxUllM6XZQZqGoU3RiCeR6QVSrUBXypb9oqpliYUgWfbl19feLeYoEpaQDWYFMD0Z/rA2JqXPpuov8syAYcau55wWw2CA5Pf9xFBMXMKktWoBcPHcD/ykSvqEJ9wMKyU+FohBe9Gt15x9wuJRYliedG83vE4RUNRh+esNkWOIiDRIMjM5nYAml/OAuMwxFr31NV6da0EHCbtX8r5RUnJeu0LuDGMTUYGThgCliAXsfmLWHbtESsvV4zUbtWtP9xc/lbHUzEjZxV6N9YkGMSnw6VEcye8BDIR7uI0S/8AJzBUtBcPvz+lv9VgpgMI6gpV+Vm2t5R8SqWW8W9AogHbne3OCOWyWUXdjWpc+UERASPIgsmagfBl7GJSEaWeh8xaz1DQj4PLtKV6QEo1lvM8+VIb89xiJSCuYrSG535evKM/yPPDMUoLBCgSoB3BBNKVdiajtGtQATF9K4XjyY44XDpIpUpA5826WinxJw0nFySGZaLMWci6SNxEmExagSVU1HrQFT084KiYAe9POOoRU7nQtwZmeD4ZCVA6QlaSCDar7cz0hgncWokp/rSSWBqgjxHbwlmp1g1nGC1J1pPiF23H+IQOKsSkj1f6e8ZNqa7k3c2NtsY8n/ith1H/AMExCHLF0nzIDN7wcPFkhZqFeYNQfaM94Nyj+imatCq/LTZJ63/PLRZEkrleJIcipF/b7R52JJRehPZM6qOeTCUrGy5gISoAgOxa3OMk4ox/x8TMWKh9KWrRNB6384OcWZKUIM4Ahvm3AHPp/mAmToHh/uUQ3QEt35mAenTbq5mkzIqbwbhDhjN50nwTEKMshkvt92/aGudnEiWn40wFI+vbme0AZOHJmsTRuRNNvzrDMZUmdJMhcsGWRuSWU1Cl7QN9IuRrY1FjrRfUQEcTzVYqbOSkhEwsEk2CQAkgbqYCLuGzmUZnxFfETNI2AITzrypt+8V/+jGViDKJdKT4SORqKc2IhiVk6SSoBiqgdNt3bb7wwhttoHUTfLua5ay7ihE7w63KWJDFL9nr0g1gsUAlTlnrQU5E13r7RludzPgE/Dm+MBtTgnyYU79YYeFeLhifBMKUzbM+kLYXT1pUQYg3uEs6bOHXY8dEqliod0sX5itFB6HlHteK8fhUNJs37coilAlJt6s9rlusVZFSUh3ChUORyrytvAmJWgI+qg2Z7xPDWGmqMyZh0LWq6imp2cnc0vH2CKcv5kP/AMiPoY6D/mfaLfl/eZPhMEQSrWVlhqLkBi9CD8zft5e/ilKTTm5FOtugjo6CddT5gQHiyhMxC2o4J7Q8ZFiElL0vyqRQ8rdI6OgTsahH6h/LsInUFB+deVYSuJ+KDMxKVyyQmVRBs9fEfOzcgI+R0LjqU/pSDcWjTgccmZLRNBPiAJBd3s1esFPjFqbf6j7HRnpjU+h7UXAGd5gqWAAx1Xfo0LS+MsTKLy1DSD8qg4bk9D6ER0dG1JBE4wBEK4P+LCbTJCgd9CgR5AgfWGPJeMMNilaJalBd9Kkke4ce8dHQ0RcS6hSZJ6RWWkAR0dCeVQOo1iYmBs5ZnELMrPp8gky5hS+1CPQvWOjoWU0/E5qnIxTsTxhisW8tSwxoUhCQD3LP7xen5SZCUqHzivQtdMdHQ2fc3M+cbIw6MPYbE6kpIDagHHdrMGYUgkFFNbJdQBdz4aGm0dHQSuLl/ExZVvzLctRZjZh6X/O0Z3/EHIlomfEBBlKNrEKIe3Ix0dGvEBkUHkwpw5MBRKGyRQVoDdg/40O8rwy3A2r9f3jo6AYWJufP6o/mGBM8Trw6xusMegJFIT8Ll1W3BoY+R0Ddz6gHxOp/B/eNGAwBLc9ySPbeGLA5UE7v+fnrHR0OqAYtXMznivjFAxUwS0HUg6CthdBbw7tWA2J4/nKHwkpSCXBXXVW/R+sdHRtVAswyKLhzLckQtCVMCSHqKv1MX8Pw4mihQhi9KciDtHR0fNNkezzLmICodwcwgaV1Ngef7QTw88pTRgR0uC9z2jo6Kuhytkx23YjBHNSnMxSySQzdan6R0dHRwsZQCLXU/9k=">
            <a:extLst>
              <a:ext uri="{FF2B5EF4-FFF2-40B4-BE49-F238E27FC236}">
                <a16:creationId xmlns:a16="http://schemas.microsoft.com/office/drawing/2014/main" id="{0AFC9F3F-DEB2-4BA2-B922-8F49F8491E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2229" name="AutoShape 42" descr="data:image/jpeg;base64,/9j/4AAQSkZJRgABAQAAAQABAAD/2wCEAAkGBhMSERUUExQWFRUWGRoaGBgYGBoaGxoaGBoaGBoaGBgaGyYeGBojHRgbIC8gIycpLCwsGh8xNTAqNSYrLCkBCQoKDgwOGg8PGiwkHyQvLCwsLCwsLCwsKSwsLCwsLCwsLCwsLCwsLCwsLCwsLCwsLCwsLCwsLCwsLCwsLCwsKf/AABEIALcBEwMBIgACEQEDEQH/xAAbAAACAwEBAQAAAAAAAAAAAAAFBgMEBwACAf/EADwQAAECBAQEBAUCBgEEAwEAAAECEQADITEEBRJBBlFhcSKBkaETMrHB8ELRBxQjUuHxchUWM2IkU5IX/8QAGgEAAwEBAQEAAAAAAAAAAAAAAwQFAgEABv/EADARAAICAQQBAwIEBgMBAAAAAAECABEDBBIhMUETImEFURQjMoEzQnGhscFSkdEV/9oADAMBAAIRAxEAPwARkuGDlJuC46/vBmRgNzcHfo7U9IG51noExIw4SUoLqJHzHkDdusW/+78OoJ+IkpUDuHFf/YfePn8uNjVHmCZW4jLl2GSprOSFNu9Wg7JkIQ5UQgl3JLXu70uIyTibOTMISghks5B38uUWsowy1SkuSSS7El2sL7Qf1AF9wsyhg0fqkbjUds1xaZyhLlFOgGqrElmGnmK+oj3gi4CW+UMkGtuu9TA3DYU6UpASkBVaEPRyCX6bdNzBeRMYN32INPlFdmJPtAVFtZl8IuLGETxJxOCUO51MX8jb2FIRMuzL+ZxM6ZU+LSDdkgCnQOCYvcd5+mXh1aaKVQdy4PmLxn/DOa4mS+mVMVLJd0oJrZ3ArTaGDjLIaixzLjyC/M1mSjSGG+7mzRaEh0+n56wmTuO5SQykTEr31pKa7sDyiKXxPOn/APiRT+5TgU5X9hCh3jscRhXxueG5/wC45uAoPUbjpXpFXH4oIANEjyt5nrAmTlWImAKVOU5u3h960/aJFcPS2dbqOzlyWua0AjO0kQ9qDzLGI4kkFOlOtZdyQxJ9mgGc+mP4UK8yLfWLk1CEGg7dOnXlFvKcKmYtIPk2/ntWMlN56mWzJhQkniC14PFYhQW/w9BdKUh6nm93H1hmwzpCSsMfY8z084PowSUFk3Z2ue73EUcwIKW39vynvDbJsHJkhvS1h6/9i9xPxj8FBEsKKjQFmTyvv2gdw3hiUpBqpVyR+ol+VKl/SKXGmI8KEN4lKoBBTJpZ0hqdgXZqxhjYFw+l064mIWNkhtAArZRB2bclneBvFaFKwkxAI1LSUv0VQt2i/hfHpCQTck++0CuMFv8ACDVMxgB2JjjMf1CMOAAb+YrZPwshjpRqCbqNT5D9otSeHgViYl9QvuCHqA/aDGVYbSnSpN1bOCz3J3t9fIvicsCBqSGq5379oGcZYHn+s+bbOwex4lVTpHgoWp9oU834qnF0qWEsWISGPnv5RewvE8p5qFKSkoWtIcsCAaEPAHMiibM1JY0qRYwrhV8fsa6lcKr+6hcK8HgzVKmKDJCgkfUno7gesaVhEeADetDt+8Z/woEAEKLB3FH8W3lSH7L5lutrQ/gq+Iw6+wREz7hhOHxBUgEJmuQAzBvmT0D26doNYGSQlLszXbnWlKAEn0FoZM1QTLOkOWt6e7CBmEmyyBzFGZqClRzjjja9X3IupT7S7Jy8GXpIcQoZFITLVNlCplzFjsAaP6w2ZlnqJEtz4ln5E7qP7dYQuHcunjEKWtYaaoqVyckl/J4zqHTgXzH/AKWrKCT1NAwv0irxgnVhJg3CdSe6agiJcK8sOap5m3nCxxlxKlSTKl+JSg1KwYNtTmOMm9uOol5RmapivhqcNUHnag60g4glBL2b9mrY3eBEnh0qDiihb/cE8Fi9X9KcNMwG5o7Chv3B8oXtTysnarSMq2YelYQKAIYvu4Hs0dHjDZVMKQ2o9QRXreOjXu+0h7YoS8KUKIWGXslwG+0Bc3xldASXF4uY/NT8ZTup1MOdCwi3gso+IS4vvDH6TZlJkA5iihC0qBYh/wAtGvZbg2QF0IGkecK+N4fEsAgEpfxOXalD6iHXIiDLbYMQe/8AmOs4yR3QOOf2k8tVdIqHLOGPfYAftEec4wpllyxptsd6doI/C6Nd27f6pC3xhiRKlKOpqNTcnb86wKj1K29e4Aw+CGImGbN8SEk6QTRRJYkvt/mH/Kcs1JAU4SbClh6/jQvcJ4DVJluxSwUeR3reHjDq0JDAAWG5oCwENYkHmfO6rOWcyPE5HJmjxy0Kb5XSCR1S4oeogMMoly1FqAmguKu9dhDDMxWkAu5PsNvtCXmP8RMNLxJlrClBILqQAplEsU3FRvHsqhxQmtHqNjG4amrAJqCaDkzUq0BcfmKU1cMLh62v1r9IAZ5/EQKmaZCFaKeJRY+QFh3MBsIufiptWCdwN+nOFSjXKo1WICE5c4zph0vpG/5Yc4a+HkfDJIZSi1CWYMW09r7UMDP5ZMpIlpYqo9LNdw1bW5QfyLDhJDs7lwDU6ujVA9jBseKjJGp1RymvEL5llurTNSklSWYBWkGu/avrC9xnmRw8tCyiqyoEOKEBxtWlPKG7DsA9fO1LXtCTxYhOPUhKCoIlvtcq/VXYgU7npBcqqP6mCwPse7mcTsaufiEKWdwwFgOQjQ8nQGAUWBG1Td3Y9HhBzLLV4adL1EFKjQjq4ryMM+V5iC1S7vS2n8eFMtijL2kIa+Y84dQB6EG1fy8JnH+OUJmHuAlRUeRZh7gmGeTi6dQNm+sKXGK0rmBJ/Sn6mv0gavRndYduMmNmTZ7hChKviorQBZALhnDFuY9RFPOuKZfyyz8SYSGZmG4JVyjMcwwydSQNyIZsoQlLOA37wZ3tRUk4dMMp3GWpGESEFwHPR7wEx0j4JdI8B25Hp0MNqpdPp59oD5rhaNtypZ4XNgUZbXGK4k3C2L8JYtW/ofOH7B4k7VPPmOkZHkby1rS5ahT0uD9ocsBm5DMa/bpWlY6HGNqhRiORI8S57jb83jIc+z+fLxM1CFkAKo4SSxrQtatIf5WZhqFvt+8Zzx+kIxOqrKSKtRwSG7s0MAjIK7izYQhthJsgxqpsxapiipVKqL0r6RoORSgaxleTYoJAUPOHTJuKdBs4iXnx/m7j1GlXdjpe49YrL0zEKlkkAi4oR1HWMzwuR/CmLSTrUlRSSd2JH2h2ncYy0p1CqiKJ69eQhfw+Jcubl1ElrmtoI7e3apndLhYEs4lqRIAZr8urbchHzMcvStlKAcBnF+/OLuHUClybVJptv2hc4izk4j+hKog/OuoJAulPTrvHsa3yTxOarIFHMrf98qR4NKVaaanu1HoWjoGyOGl6Q0skc6/vHQ5uX7mfNnbfQlHijLVSMekK+VVRShuIZ8sUClLDUXbn+BoLcR5QnFSSHGoWLVSXBcHyFIRcBn38svRO1JUL0Ldw3MQZveARGdTiK2DH/wDkgpJHM1fpACZnS8LNGkghbjSbUqT0O3nFXE/xAk6PAFLPIA+5MJuOz5U0qUq5s1ksdo7jw83VSfitGuad/wD0CTo8WoL/ALdL+htCXnmZTcas6U0TZL+5MUcvxBmSi4BINz+dYeOGcsCUfKD4XLi6je/5SPG1MdfUkj4njgjMZshCZU+WogUStIcNyV+484d8RnsiWgmZOlobmsP6XJ6AR4wUkAeIeZH40LnH+TylyPiMBOls3MpUWKS17gxpSTyZMLbmgziHjtUwlGGOlFlTCKs36Rtzc16CEhckeIhkgbm8FsLl9fEkqBbSbdqVo9IrZvhDqACaPp7G9/tHN80vHUEyMOZi0oQ5JPKNQy3CJRJKZYSFAN/7b1NncvflaA/D2TjDy0zPmWXJFHA+UkHzEMOV4BSjqqBqazHUAQX2G29z3gnc6WPUs5flMzSCSCXJCmNXF2P3e1ouKToqotpdyaU03d7enlFqapgCS/PerFzbytCJxrn/AMRXwU/KGJIsWLgU61MdYDxA1ZqFc8zyZiBoQSmXQ6n0lQHPcClBFZWPKBvRNGPLmXfcM/P1gk49Kko0skU6i1XG7fWsdmxSJRN1BtL/AHG5eFWcl5yzunhGTfzZ1TW0HxAAsSQTX7QflZHJlj5UM4YMH6ObkxBkyAoBRbxBLAJKakOWBppq/LeLmeYVQEr4a1A6mZIDqqxNKkAE25wUkAdQrZmToy1KyNBoglBAtcONmNbxl/EKpkufME4Msm3TYjo0a/gyzm7sbVtvGffxYy9c+fKEhJUtKTrKaUUQUg+hPnHgiN8Q66l8g2ubiFPxbEF6ggwwYHFuzF36OfKBmG4OxBqUff6Q28G5AuSZgnIZQZn2BDuA25f0jmVFrgyjpHpql3ByplHYOHDmp/KxfzDB0qQotcAt/uCmGytSglSQG2ZtzVh3i5OwLoUgsKNsGI3HWooDAFQ+RKhcDozNJeGImkbtQeY94OYXDJQ2oFR3qwH3ihNUJeJTqcB9J/O8Mi8Idg7N3VevS30hLNuAtY/hK3TT1Lw7gFCUgDl7itTt6x6xOTSF6VTJUtSgeTttYvu3rHtMyjHtXZuXWLCF1LUcW5EWd/V+cex5COjzM5FvxxBYyeQggJky9R/9QA7CtR7NE+CwElgRLSCXBLBqcqXr7RalYQFRqaOXuT+Xi4GFD8o+UUalj3MbXcxszDFVFCDJmVpd9KWF2Ac15Mzx2GwQoWGk0dhR7uL7NBSXIcbt1r1/BE8vCAlkg2fb3+saGGzYmTnoVKUzKgtKklIKVCo6GAWJyZMlZZ6EM9SxD16w7ScGQ16QoYvP0/zc1JqkEDVceEMfJwYOcNDmStYxyKdvJkScCTUG/wD7GOiwcxw//wBgT0LU9RH2B+j8z530sv2MjxWbJQFAeQenrCzmmRDE6VOnUDbn0+/rA7M84dYRLZSlFqWEG8AolXLRXozcxV6PBV3ryZ9Dr9QqCl5PmX8t4Kw+kpVqSo/qYAdA245wq8R8MJlqUFAAixG4NiOfONRy5epA3q355loCcdZEVBE1LM4SrnvpPJqEeYgqhgNwMm6fUb2K5OjMnwcmYglOhSmr4Q/q0anwnj0zZKT+sACYC4KTZq0LioLbxDlORDQEhJ9vMl49YzI1S/EgmWf7gW9eY7xpnsXUVyOpNL1CObcQfBAZr/hYd4G4TArxtVqKUKNBua3c2FIUZ86bOxIlrWQXALAAGt7OA1Y1Xh7CtswHtyiVrc746VTyY5pdMrAs08S+EJctGgWA/wA35vCBnUxMjFGVMJrUKuKjwFXIPfzjX8XNApu34Ywz+IGKSrHzAC+kJSXa4SKfm7xj6eS+Vhdj/c3nRQoMaMMiYGllRqoEcnVTY29ocF4tEiUkB3c93LknpWM84LzSYgJ1ATEiiASQU12Vy6HltBnPFlaVqSSCR8zB/rFL1Spq4AafJXA7lHirjtKSZcqsyutQLhL3A69rP6I03GFfMkwUwHBxnEqKiEivUsa1gn/2iEKGkF7c79462rxA1fM9+GZR1AeXTcTJOpCg12I1B+bc47GcUTf1JBoB0cUdmf33honCXKSxqoUI/V5jvC3nWCdiEmvQt73jaZQze4RYAk8iNnA/FsmZK0TlBC5SCSpRYKqw012DBoaDOlTjqChMKQyVhThDjwtcE0ekI/D/AAukJA3ZyesNmA4dAL6WDDbfn3jWR+eBxA5SL4knEvFcnApCEsqaRRANRs6uQ9+kKeUT1qmGaoupZdXd/YD7R5444WEsomywzLCV0NdSmCrX2PcRZyOW1g5YhmBA3Jbkz+sbNGiJ4VViaHlkxpYYV/3ABOYKGOnpB+dKSH2Kfa0GMvOlIeqRsP33hZ4szgS5kkgALUs2H6Uhj5VHqYxkJrjxHdE15gDGtAUGAOlJc0Z61icDw123ijgs1CkAuOxtb3j7iMw8JY1f8aBFwObn0IRiaqZ9xOr+uobhZv1Lj2IgtgM5UEFBU6TRj++1oWuJ8V/8mZ/yf2ETInunvAWvuNIQeDGNHEEnUApEywFFJPTdoYMHORMS+lQHIkeTsOsZ5lssrnDdnMPuWJsCWNQodGo3TeBLwehCZANt3KuacWIwhD4dZ1FkkKDHzZwekXck4jRPSVfCUgJ3JBfowiKdkiZoKV1TcWcNUNyttAzJZiZMtSSWBeh8RCfJqEv7coMMjV1Uka3J6PIN3GdGaygHLpG5I73Y94kwueSHZJNauzC0JPFma/Dw6ZaE6ps0uAkOyUmqi9QLD1gRhcyxOkagDSwNRd+j+cEGRwAeJGbWZiI0cZcdLSFSpIKFH9V1Mdh/a9a3hayXLlzElZ8CRRzU+QinlkwrXOKnBRRWpw3MHrX2huwRHwJIGku7p5lyCabsAYxldv5oQap8eP5lWVkS2u/XSY6Dq5oBYqAPL8NI6M0IH/6GX7/2mR8OyfH8RSfClJIfc9D62howCdatKPCFAPYl+hfn7RSyaQFISBT6X0gfU+UMWDwDKDhxvpFG87OWcwbKxaZ1T21RgyVJKU7mzilLlzdrRd4lKf5cJLDUoaWvRz+d4kytT1YAkCx2FP8AcL3GmPBmpli0tNRYOqtG6AQXhMX9p3SYfVbbDeXyQEBQ3HpAfEztU3QkkitSHFqknz+kLU/ifEKCZYWwcfKGKi+5v6XhsnZJMmJdalJBFUpOn1Nz5NCebMAomn0eRWCmIOGOrEzJqKgTGT2QdI+hjUsixSSh38jcdG84E5dw1LlylfCQlJS5DByS3M1PrApGag7xM1R9WsijjxK2BNo2xtzHF6UqVcgH2+0YHmxMxaph+ZRc9SamNOz3Nj/KrCXJPhAv81DSM/8A5ZZmJQpJS5fxJIp53h36YoxYyw/eB1CFmAjVw7h9EtKaGg69fKC+LAKCDQtFPL5pICTYbinlEuOJq1AGp+0aUliTKoUKAJLkE8BDFqFj62+kGZi5ZC23ZrUb77vGbSM4MuesP4VFvPn9oO43Ofh4dcwAKUBY2JJA2q1TC+TTMuUV5/3J+VgQZUChNxyVEjSVsOoqRTqYd5+XidJUkjqncv8Ab/UZTleCWSJhJ1g6h0NxGq5Jm8spT8TwFnIYkU5EbdINqMbbwE58RHG6gEMZTyeW1DtQ9+0M+HII60Hbr7QpYri7D/FPwx8RL1LN6Pf2i6njWQlLhKyeVBX1oO0Mq/tAbuJZMLFrEi/iFjUpkJl/qmTBp6aPGVewHnFPJcM0tMxSTUtWxf8At32UXHMQo5lmysVjNamYBgHoA1hDVkWJCW8dNgxIenP1/wBQyp6mXx7ABG3CrIGogNsT0pbezRlvHeN/+amr6U15OSX9gI0rFFpZU4NyKMOZfs8YzxNOJxBJL2/BHV5Nf1h9F/EuMOCzxekIB6Ab+UMmGwuJUh9ItYkAtZ+Q9YG8I5EE6VrPiNnSW2cA86w5ImApSnSVFRYCoqTt2Z/L1X9AXcrZfqez2oJk3E8uZLnf1EFBUHr++8fMDjXQBypGuZtksrFSzLnIpTuH3BahL/m+UZ3kCsDPMol0kBSVMzg8+otBGUFa8ia02s9V4f4WPiW42TU7ByTTc/tDlh1USA1anmLN+dIUeFZf9Mq5qsbFh25w24QkkFmfnf8A1CbGuJYAsXCjeFZJppPLlGVS04pJS6C70cjbmCd3jUcx1JQ6RXetoU8MvViKnZrBg9m+sMngAVIOt2t3KWDX8U/1gRMJdQVShdmHIAsNh3eDUnDp1AEHeoufs9TSDyMtRMDEAtY8uxuD1ELOe4HE4eZoQy5ag6TZQ5gkhr8qENSMZF2iyeJJouaWVOIMClE5CgWSsaJmk7j5T1YUghlGG+GnQQSgEFKnDAkhxSoBLHyELcnA4oF1yiRUBmUwd9t/2grIzkoDKBBHQ+/KBPkVjwZt8D7eo1oS4diH2joSZnFswEsKdzH2N3A/hn+0o5dOU4CWYdWBbmWrYekPmEw5YKRQG9aPQ2b8eEjJpChNT4TQVvbc9P8AEPGHxwUyAKADV5QZGFm4Nms8wzgpBBHSn56xm2ZTzMnTFHdat3FCwFn6Q+4zM04XDLmqsgU6k0SPMke8ZenG6nN3JL9TX8Eb1NbQJd+lpQLQrwthUHGIK7JdQHUM31fyh7ziapWlKQT2+5jMMLmRlTNQ7Wrzhsl8WqWhkAFVtXSJWZSw2+I++FmyAiX8dmwko+GKqIuOZ5Qn5Tw2oB1P2f6wdwGXalFUxy4e3p2v7QXkyKANyeCYUYJtPUZXAin5kOV5YEnZvT8rSC2Ly5E2SUrA3YsKHmOX+IiljaB2e58mRLL3YhI5nb0hpAqjqZyKWivLmEakAi/0cU6R7dwyqB2t5wOyh1rv19eUHlYHUSHHar/l7cozjUKbMU1OoVOIlZngU/EJpvWIMVOVoKSXFPNi8MmZ5NWr9OR7iPXC/D5mTgtaWSk+ECrnbarfXtB7BN/aS1LZGoQjkvBmpCVzFlDiiQmtasok0tZo98RYebh5ZWlGtIHzDbqobU8oagyQXGokMkVYBt6X3i7gtJATRiKi/Sv5vHkCk0Yzl0a7bEyHB5O4XOmEgqZkjrve/eG7JeG5E+WtJTZj8SpLtYGlm7QRzjhQFWuSWa6NudNkm9Ldos5Ar4SSgUu4NCKbh3eMk7Xt+pOzBsczZeUfy+MKHJTpKg9yn9VecMuQkFYZIbSNvMkufQxLxlhx8WQXD+Nn5MlxSoq0fcoxQZgCVbtt2PcQXd0YuWLizCOfzylLB7WFBX8FIyfHnVi0v8upL9nrGlZ9maCApTpABYFnKuvSM6kyFzpiikEl37V3juM1ZhtIvuNmahIwgKE6VH5AX1M9XZIuzi/12Iy16QlRPjQmhYOTQHV0algK2hZyT+ZS2pDpZnTUgXtvb3hlTIJDqJOq4YAHoOUePxFcl3xLOUzVKopqKJfm55fpDMGqadIUOPkJmTkpb5U+jn/Ah0xmLRJlFSylCQGFgKWAA3hDnEzpnxbhReF87FAB5lL6djIfcZcyzChCUpG1juT9L1hqwMp2/Zu0DcDgAa7Fnv5/naGKSkFiBQNa0AxISbM+ly5ABQlfHzQEnUdJsGvSFuTgtCxpeocnmLf4hrn4b4hDEEi8S4mRKlJdbBhdwG5+UebOQ5v9I8yPqcQyDjuR5RLZJIUSbl/tFbMFaykqYMDTk9bwB/7wU6hLA+GAWaij1fb03ijL4ySVN8OY/IDUPW/rAdXkOXHsxi/vF9LpjjcOxjThZAe1ISeL1JRiC29/T/EGFceSJfzuPL94B5jhU42YFLdKT8oBIJfmb2jGkxUlN5h8701wIrNJINVgGOgueBpH9p8lK/eOh70Mf3MS/FQhkOECUKJUHLG+3bdxZoY8NICQaM70vS3lAHLMMAgFrMUl6X2H27wcknUp7JZzypfsN45jaz1JQ5NCUeMcTqlCQdxqV9E/c+kZ7h1kEgmoLEfloY8zxpmzFrNiadBsPQRRy/Kdc7Ufk36nfa3MwVm3z7HBh9LGFnjB5QqaXNEA3G/RP7w14HJQlkhOkCrd+ZMW8qyrVVtKAWtRgwo+8FZEjSfCWFnYDzt1jGzj4jO/afmRSJAS3ajbdfWJsSkJSPysfJSS5a73gDxHniZf9NKv6hA2cAE1rZ2ePcleJyxusmS47PdAIQkzJn9o2/5KNhCVmWXYycvXO0AmiUhVhyFPeGXKcAAAVuRde5NHveCM1CZidaeQAB5ChG8bxqdvMj6v6gQ1IOoscHyD/VJQStBAY2qPqPSHIyQFBRrUAgBg7PX6N96wsYs/yqkzT8i2SoML7GvUX5QzYBSVVp6bVaCKJLzZTl90q4vLdYNWcklntYbUpt/iL2pMrSEigaoD8qmvnFlZDk3aBasUNRqdPLq/3gbkLzGtBk2tR6lybMB3byjpKy5bZ38t/wB4jlzQrd35Hf7WMSrm2bk3kecCP/KfRqQRQl1C3IFgS+z33frEpy1MxiQ6huPyoinhJaVOVcnHZ6XvBCQpkgXrXlWvZhDCUw9w4iOoxBhtmacYmcMd/UACAgfCYHSUkhz3eh5Ughl2HmBeoJ/SdVKEcmEOucZOnEIayhVChdKrci4NiOXaEjETMfICkpmDUlvmQljTmKl+cdyLR46kXNi2cQXxbhJitPgOmgewDlm9YM5JlaZaQgCgufqo9Yz/ADDPMRiJiVzlklBBCbJBB5eUa7kK0TZSFpYhQfa+47iPKCtAzJxFEuEstwgAts/lEfEmVCZhls6SAVAinyg/Z4MyJb+fWKPFWNCJPwkn+pNGlI5JspR6M47nvBnIC3BYVZnAWYBmuInhbLmrmD9JUon6mkFuGsZNTMSSlSpb1DsCej7i9OUP2G4XlFviS0rD2KR6vATjPApwkyWqWlkrB66VJ5HahEAL716lfMjYfcp4jlh88woYKXpIDszUax2esfeIOIJeEwq5oUkuGQAQdSywAZ63BpyjMf58rSAXJ2/O8DsNhkqnp1D5SS30jwYdkQC6pjwY6ZJn2JJBUogKrV38xtHcTqxM1mUlUv8AUHIUeTPQgcnj3llPmD+VIOJy5ExBBAGqFFwgnd5gcura6EXMvyZWl1Oxv+zwWkZMw8IYRdyVGg6acmuaDflygri56Jbvb894k5lcjffEb0uqGUEVzM/zPL0qmoSQ7qHtB7IsDqOpQq5AD8xYh3EA8yzuUcUgPTVXdn5w55chkEpoLABv8tFXRqQoLxfWsL4no4BPNulY+RJ/KqNQRXv9hHQcv8SRBqMIpIANU7NQU+8es4n/AAsORZS/CK2H6vJvrAzibiz+TnJlIlicGdYKm0uzNQ1Zz6c4GZlxLLxk3+mClCAwCgHL1JZ6DbyjfpempIj+iwXlBPUgnJLUpvBzKME4F6Cu35vANCnpDJkWboSGmHTsCzv3O0AxUxoz6t7UWIfk4TSlhSp7Evet6donmqIDlyecC53GOEALTQpv7XV9BC7nfGImgiWSlPPc/t2hohV4uLKS3NT3xnxQUyjLlEpqApW5BoQDtXeFGUuxgXneOKks/wCdY85djCoACpswu8cZdyhp3cASn3moZVLKkMFM9+fboYsKwKfhHSopINCeYeAGXIxctGr4b9jbuN4qZ/xDNSkeGu72B7R6yBQEiZdGxa/Ek41Px0Ikg1KgpR6Jf6k+xj7kuXzkpKUzljw2d2HQF4rZLgSofEmqLqrsCfM0A2Ah1yjJkLBMtRSq1aj7GOBiTtue/BZNu6uJnubZzPQVy5sxT+jja20AhxhPQdIVqB2O3Kt4eeMP4eYmcr4ktSVhI+UOlRrVnp7iEHEcMTZMxBmS1IGpL6upB8oYVUr3zIRkNCaDw/l81SUzFTFJKg9P23g8ZodiK82oeo5f5ibASWlyw1kj6C0Vps0BR2iSjSsjlTxLSJhUpz4RTalX+0WDiSTQ05k8yLD6QvYjMtIJdhcvag9oF5T/ABGkLW00FFSAVB0EMwLgOOdvOCYy2S9v7xr1E43cTQpE50gMXJbu/l5RLm+WGZKUEgfEALDmeUCcBmcuYhBkr1hvEQxBLnY127QbwWIYEkGtdyQB+Wh1GH6WimoxbhYmKyOFZ0xalKGgOSxv17QyZUJuEcyyQgXDOD1Y79Ye8VgkFRUE3c23NXhazlISl6Xs/wBYE7Vzc3ixKwqpQxv8QcUlOlAlpJ/VpJPkCoj2j1k6JhXrmTFKmEOpZqatTpsGEBcEj4s0qsE0Hf8APrDVgZWmjMRvfnRt/LaAM5bgxnFp0x2VEL4eY7N61rXr3hR/iasESAbutvQbQ3JTpD++1KfVzCJx7hZk0oKCFBLsBc6mf6Wg6X5gNRRQxblFjTy/O8TzspxIImiTMITySbdrtB3gTBkTF/FQUqSEs4ahd29BGgyJidRUCytuQBoa/hjQIBoyYml3DdcQ8lzxBSHLNz/bnDDMz9JQ0tJchgo0A6jnDBmWSysQgpWkalhviAAKcVDKvT0hXmZevCqCVjUhNlsw8+RhTUI+Ibk6/wARLU4CBYhLKpCUALVQAEnoEgl/rCHj+MlYucmVLca1NqOwJeg7QZ4qzb4wEiWp3+fSdv7X3ff0hZkZOnDzETQPkNhGMCIMXuHPYmNKCn7xzyvhmWE1Tq5k1c+d4OJylQlq+CvSrYKqno4cEDsYFZdniFJBBBgphs7QlyTtEcZcq5La5afGjJ1M8xP8RsXLWpC0SwpBKSNKrih/VHQD4qxJnYydMQDpUql9gB9o6PrEUFQakc4hcv5fNMyYSskqNVKNXPWJjpRNYNW/1aC0z4C2JdKjuBpdxQ1DG3t1gFjcGpClKIdIqF893PJrRmrhcD7WBEKy5od6DoImE1SgEgE3ZhWA+DxyZiAQf9wc4dmEzCE3b8Ne0I7CGoz6ZcoKWIvTeFMclS1fAUUEk+EpJAv8oL/5i1hcrsCCpQuPr+GNZwXy86XNqVgdnmSomDX8qv7he1AaVFN4fYWLEnHfRUGJaMDLKTqA7UPuIHZDlcpM9ShQiw68xtzEXMYvSCk0IEU8llzFLUUJUqvKnWtoW3EA1OaZCco3TTcunJIsAwYVu/1/zCtxtgRo+Ju7Hzt+dYt5diJiR40KHNwR5uzRFxdiAvDL6gN5EER4ZL7lI4ADxKmCwhKEUSxSC5/4hvrDtwxgihBLX/zCvw3jpK5aUziELolmJDJAarUflzEN+FzeTRMtSTQUBY1AanaN40F2TM6h2Kemohf4XOKWY5WlaSFBwdiH6R9/6ujc/eIJucI/uENMy1VycuPJd1FXMJU/DpIlLDPQLGptmBcFvpGeZ7xbjUrIVoS9ilH0d6xqeaYoKFwYQ+IcClaSGciohNaRuRYjOTAXSxwYHlzZikj4sxSnuNuzCL+W5GmaXIdOw5tfyithMIZy0ISDW7bAX9BD/lmFCKMwApTa0DN/0mNMlm25qdl2TaQwHJ6WatOkH5UkpAAVtX9omwKAA34fOLCZQLFmYflI2uIAWIfJmJNGVZ4IF72hC4rzHS4FzDlxJmiZMolRAAHmejbmMrwM9eKxOpaSEv5AbPGXS2+BCYmofJjVkOXaJNbmp3qe1aUaGPDYYF6dL/WKUuUxGkuwe7XcVex73pBXCJISz8vwHu/rHB3NtwOJQzqayWBLHfy57QFwmESs/NqKGHSo6OLNu/aD+Z5eVsE3b8F48ZblqkpBo5em6jS5ahp7wZV55Eh67MRSiVJuXKlFKx8tlU2O8E5KaCrHm/Pr5UeCOYrTLw8yZMGkJQSQ/IWfmbQncM51/MSwSWUGBA5cx+bdY1kQLN6LNuG0x1UsJNenq3TfcmPsqb8QKStCCk1ILKDbODRXfpFMS9QABZr7u2/e3vEqCkEgkANbc2IA6/vGtxB+I2calaPcX+I+F0gmfIQEhjrSkNz8QGw5s1nhTx84Kll2f7c41cTgKCnME9PaM8484fMtKp0lLyx/5Ei6Oo308+XaMum7kSblwUdw6iDITMVOCZayjcl2DC96E8of8mWkgBSQWrU1pz69IVMCkAAJFT85YVBsATcQ3YKUHSNqAnZ7moD+fN4BlIscdRPI5Aq4QXleGJc6nPb9o+xNJwKiBT3A9iHaPsc3H7f5i+4xGmZmgp0KDjZTU82sX7xP8LwuFa0Gmk1d6eY79YiXKlpSZZoHJ8Q518Ku30ERLwqkMUqJDuxu2351ghbbMq5SC8Tw2uUorkF0qrosQ9WDmva8HOADqnLUSHSBQ3JL2HT7xYOFKwFgEHYkN68w526x7lZSgTkzJQ0zkl+SVtcbMWo46RsZg590o6bVAHaZosueNA5NR+QqfpFHM5nhLX69aXiLBZomchw4IoQaEEGoI6fl4ixgccuVb79zGsrcS3gUXFTEYNM1bqdk+77H6wey4NpAFNkhgw7dqtA9IYGm9fMfWCGUYckuTSvv13gOK6EbyhbJjBLAdLWNv9eUVcz4ZlT03KWr4WDnqGZngomjFOze9/OPspbML/n4IbYDoxFWYcrEWZkypSgFgFwageEs7gG9huOcQ/yqSkkDs9K26+tO8PWZyUzEsrmCG6c61etOkLeMy8JLp8RsLJ9h126Qjlw1+mUsOo3/AKu4F/6eCKEpb+06Sf8A8kRWXluIqUTCoPZRr6m/nBz4NQKEnq2/WPcoMAoU8t6/lftA1BhnYHqLEzEzUH+o4aB+YcRJAO52EOkxAUllJBSrmKP0pSAWYcByprmWr4aq+H5h0FS494Pj237onm9Tb7YtcFY1SsUEK3CiOh38mJjW8FhdjViAfK32jMJHCGNwM4YgJSpMsvqqUlwQQf1AMWduUaHlXF8iYQSJiFEBzpdL8nH7QfOFuxENOzKNhHMaZWlKQ1+cR4zHIlIKlEACBs/P0IS6QuY/9oNOqn+0LeZ5gZvxDMWkIAsQQw6fhgLZgAAIPM3p99wBn2NVip6lF9CSyE8hz7mL/DuXhIKmqW3227QByfMkTp5lpsVeF9wN/aHjC4M/pTa4dmofSg9oA4cNTShpHDLuMt4WXUagKPcvVg1H6wakSW57X/zaPGRYAUUWU4pyp7AvaLeazmBAerj/ACYOqbU3tBZs1vsEGrmkzVENpTV+Ztfb94ixuclBl6UalE1BLNQ76S/tFrDYcgMbCg79PKFfjbOvgTpCU7EqV/xsPd/SJi587OQnzFMmNMhoiNOOlfHS00DT/ZcU58zCpmeQjDvNwo0lJdSBZQ3ITzpYeVbsIxfxEBSTRtt3HvzihKxqzMarBwBHhqK9zEk+YEYyOBPWTYr4iAtKqF9Q1VBsf98oKlX6gHH3bkdrQozsMuViyqWnwEJUtO1akDkaPDDhMXLUFJSfELh2Pp94pYzvSxGcWoDGm76l3DJJJcpYB6Nytbb7RYC9jUN4t3BuO8UmKZZu70B2NnEXpEsDxVLnaos7xtARGMlGK2c8IIIMzCpUkgjUgfKoNsNlWoL94gymYVp8VkkAgitNxuD9nhumzClSUkhzv3P+GEUcdluo65VFuXD/ADB6nvvyMcK7j8yVqdLY3LPehI/s9Cfdqx8hTxHF+GQpSVLU4LHwk13q3OOhiviJ/hzAuJxClJDBj/7W7ciK294F/wDWdKwD4CKOPkI86p7F+4i0pWpCNKQFK2Ba2/ZvpA/F5apbnSzU59Y9QfhoqtNw0c0Y1K0JXLqkM7Gx+4IERKRq+Z32J2avdqxnuBnzJM1kqKXpSx7jeNDyXGfE/wDJLcj9QNhzIVb13gJwbeAeJx8WzzLqsxUllM6XZQZqGoU3RiCeR6QVSrUBXypb9oqpliYUgWfbl19feLeYoEpaQDWYFMD0Z/rA2JqXPpuov8syAYcau55wWw2CA5Pf9xFBMXMKktWoBcPHcD/ykSvqEJ9wMKyU+FohBe9Gt15x9wuJRYliedG83vE4RUNRh+esNkWOIiDRIMjM5nYAml/OAuMwxFr31NV6da0EHCbtX8r5RUnJeu0LuDGMTUYGThgCliAXsfmLWHbtESsvV4zUbtWtP9xc/lbHUzEjZxV6N9YkGMSnw6VEcye8BDIR7uI0S/8AJzBUtBcPvz+lv9VgpgMI6gpV+Vm2t5R8SqWW8W9AogHbne3OCOWyWUXdjWpc+UERASPIgsmagfBl7GJSEaWeh8xaz1DQj4PLtKV6QEo1lvM8+VIb89xiJSCuYrSG535evKM/yPPDMUoLBCgSoB3BBNKVdiajtGtQATF9K4XjyY44XDpIpUpA5826WinxJw0nFySGZaLMWci6SNxEmExagSVU1HrQFT084KiYAe9POOoRU7nQtwZmeD4ZCVA6QlaSCDar7cz0hgncWokp/rSSWBqgjxHbwlmp1g1nGC1J1pPiF23H+IQOKsSkj1f6e8ZNqa7k3c2NtsY8n/ith1H/AMExCHLF0nzIDN7wcPFkhZqFeYNQfaM94Nyj+imatCq/LTZJ63/PLRZEkrleJIcipF/b7R52JJRehPZM6qOeTCUrGy5gISoAgOxa3OMk4ox/x8TMWKh9KWrRNB6384OcWZKUIM4Ahvm3AHPp/mAmToHh/uUQ3QEt35mAenTbq5mkzIqbwbhDhjN50nwTEKMshkvt92/aGudnEiWn40wFI+vbme0AZOHJmsTRuRNNvzrDMZUmdJMhcsGWRuSWU1Cl7QN9IuRrY1FjrRfUQEcTzVYqbOSkhEwsEk2CQAkgbqYCLuGzmUZnxFfETNI2AITzrypt+8V/+jGViDKJdKT4SORqKc2IhiVk6SSoBiqgdNt3bb7wwhttoHUTfLua5ay7ihE7w63KWJDFL9nr0g1gsUAlTlnrQU5E13r7RludzPgE/Dm+MBtTgnyYU79YYeFeLhifBMKUzbM+kLYXT1pUQYg3uEs6bOHXY8dEqliod0sX5itFB6HlHteK8fhUNJs37coilAlJt6s9rlusVZFSUh3ChUORyrytvAmJWgI+qg2Z7xPDWGmqMyZh0LWq6imp2cnc0vH2CKcv5kP/AMiPoY6D/mfaLfl/eZPhMEQSrWVlhqLkBi9CD8zft5e/ilKTTm5FOtugjo6CddT5gQHiyhMxC2o4J7Q8ZFiElL0vyqRQ8rdI6OgTsahH6h/LsInUFB+deVYSuJ+KDMxKVyyQmVRBs9fEfOzcgI+R0LjqU/pSDcWjTgccmZLRNBPiAJBd3s1esFPjFqbf6j7HRnpjU+h7UXAGd5gqWAAx1Xfo0LS+MsTKLy1DSD8qg4bk9D6ER0dG1JBE4wBEK4P+LCbTJCgd9CgR5AgfWGPJeMMNilaJalBd9Kkke4ce8dHQ0RcS6hSZJ6RWWkAR0dCeVQOo1iYmBs5ZnELMrPp8gky5hS+1CPQvWOjoWU0/E5qnIxTsTxhisW8tSwxoUhCQD3LP7xen5SZCUqHzivQtdMdHQ2fc3M+cbIw6MPYbE6kpIDagHHdrMGYUgkFFNbJdQBdz4aGm0dHQSuLl/ExZVvzLctRZjZh6X/O0Z3/EHIlomfEBBlKNrEKIe3Ix0dGvEBkUHkwpw5MBRKGyRQVoDdg/40O8rwy3A2r9f3jo6AYWJufP6o/mGBM8Trw6xusMegJFIT8Ll1W3BoY+R0Ddz6gHxOp/B/eNGAwBLc9ySPbeGLA5UE7v+fnrHR0OqAYtXMznivjFAxUwS0HUg6CthdBbw7tWA2J4/nKHwkpSCXBXXVW/R+sdHRtVAswyKLhzLckQtCVMCSHqKv1MX8Pw4mihQhi9KciDtHR0fNNkezzLmICodwcwgaV1Ngef7QTw88pTRgR0uC9z2jo6Kuhytkx23YjBHNSnMxSySQzdan6R0dHRwsZQCLXU/9k=">
            <a:extLst>
              <a:ext uri="{FF2B5EF4-FFF2-40B4-BE49-F238E27FC236}">
                <a16:creationId xmlns:a16="http://schemas.microsoft.com/office/drawing/2014/main" id="{66BCE270-6878-4DB9-AA3A-37CDC1AB38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7493961-3855-4E8E-B45F-A5483D880B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91625" y="63134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23</a:t>
            </a:fld>
            <a:endParaRPr lang="cs-CZ" alt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C865387A-3274-4441-B623-F67CC0072ADA}"/>
              </a:ext>
            </a:extLst>
          </p:cNvPr>
          <p:cNvSpPr/>
          <p:nvPr/>
        </p:nvSpPr>
        <p:spPr>
          <a:xfrm>
            <a:off x="10585139" y="4738430"/>
            <a:ext cx="16963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- negativní</a:t>
            </a:r>
          </a:p>
          <a:p>
            <a:pPr>
              <a:defRPr/>
            </a:pPr>
            <a:r>
              <a:rPr lang="cs-CZ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+ pozitivní výsledek</a:t>
            </a:r>
          </a:p>
          <a:p>
            <a:pPr>
              <a:defRPr/>
            </a:pPr>
            <a:r>
              <a:rPr lang="cs-CZ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NoV - </a:t>
            </a:r>
            <a:r>
              <a:rPr lang="cs-CZ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noroviry</a:t>
            </a:r>
            <a:endParaRPr lang="cs-CZ" sz="1000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</a:endParaRPr>
          </a:p>
          <a:p>
            <a:pPr>
              <a:defRPr/>
            </a:pPr>
            <a:r>
              <a:rPr lang="cs-CZ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HAV - virus hepatitidy A</a:t>
            </a:r>
          </a:p>
          <a:p>
            <a:pPr>
              <a:defRPr/>
            </a:pPr>
            <a:r>
              <a:rPr lang="cs-CZ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HEV- virus hepatitidy E</a:t>
            </a:r>
          </a:p>
          <a:p>
            <a:pPr>
              <a:defRPr/>
            </a:pPr>
            <a:r>
              <a:rPr lang="cs-CZ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AdV</a:t>
            </a:r>
            <a:r>
              <a:rPr lang="cs-CZ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- </a:t>
            </a:r>
            <a:r>
              <a:rPr lang="cs-CZ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adenovivy</a:t>
            </a:r>
            <a:r>
              <a:rPr lang="cs-CZ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, indikátory fekálního znečištění</a:t>
            </a:r>
          </a:p>
        </p:txBody>
      </p:sp>
      <p:pic>
        <p:nvPicPr>
          <p:cNvPr id="2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078EB5C3-BDB2-7718-168B-87D68D109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131546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58" y="611187"/>
            <a:ext cx="10394581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13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755A468-0520-027C-F317-DDA3F85D8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78" t="30050" r="20469" b="11150"/>
          <a:stretch/>
        </p:blipFill>
        <p:spPr>
          <a:xfrm>
            <a:off x="839416" y="494477"/>
            <a:ext cx="7793395" cy="6048756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8F4EEAE-2A62-E7C5-8E40-E5F6625D7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396"/>
            <a:ext cx="11785634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5725" indent="-20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80000"/>
              <a:defRPr/>
            </a:pPr>
            <a:r>
              <a:rPr lang="cs-CZ" altLang="en-US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Výsledky projektu BV</a:t>
            </a:r>
          </a:p>
        </p:txBody>
      </p:sp>
      <p:pic>
        <p:nvPicPr>
          <p:cNvPr id="6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E0591599-6E83-0886-E35D-5F3899B63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131546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30EAE149-D811-4AA5-9635-B05334004B64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24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96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ovéPole 1">
            <a:extLst>
              <a:ext uri="{FF2B5EF4-FFF2-40B4-BE49-F238E27FC236}">
                <a16:creationId xmlns:a16="http://schemas.microsoft.com/office/drawing/2014/main" id="{387D8E0A-AC94-4A36-8054-8F091A4EF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6" y="5876925"/>
            <a:ext cx="910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en-GB" altLang="en-US"/>
          </a:p>
        </p:txBody>
      </p:sp>
      <p:sp>
        <p:nvSpPr>
          <p:cNvPr id="52228" name="AutoShape 40" descr="data:image/jpeg;base64,/9j/4AAQSkZJRgABAQAAAQABAAD/2wCEAAkGBhMSERUUExQWFRUWGRoaGBgYGBoaGxoaGBoaGBoaGBgaGyYeGBojHRgbIC8gIycpLCwsGh8xNTAqNSYrLCkBCQoKDgwOGg8PGiwkHyQvLCwsLCwsLCwsKSwsLCwsLCwsLCwsLCwsLCwsLCwsLCwsLCwsLCwsLCwsLCwsLCwsKf/AABEIALcBEwMBIgACEQEDEQH/xAAbAAACAwEBAQAAAAAAAAAAAAAFBgMEBwACAf/EADwQAAECBAQEBAUCBgEEAwEAAAECEQADITEEBRJBBlFhcSKBkaETMrHB8ELRBxQjUuHxchUWM2IkU5IX/8QAGgEAAwEBAQEAAAAAAAAAAAAAAwQFAgEABv/EADARAAICAQQBAwIEBgMBAAAAAAECABEDBBIhMUETImEFURQjMoEzQnGhscFSkdEV/9oADAMBAAIRAxEAPwARkuGDlJuC46/vBmRgNzcHfo7U9IG51noExIw4SUoLqJHzHkDdusW/+78OoJ+IkpUDuHFf/YfePn8uNjVHmCZW4jLl2GSprOSFNu9Wg7JkIQ5UQgl3JLXu70uIyTibOTMISghks5B38uUWsowy1SkuSSS7El2sL7Qf1AF9wsyhg0fqkbjUds1xaZyhLlFOgGqrElmGnmK+oj3gi4CW+UMkGtuu9TA3DYU6UpASkBVaEPRyCX6bdNzBeRMYN32INPlFdmJPtAVFtZl8IuLGETxJxOCUO51MX8jb2FIRMuzL+ZxM6ZU+LSDdkgCnQOCYvcd5+mXh1aaKVQdy4PmLxn/DOa4mS+mVMVLJd0oJrZ3ArTaGDjLIaixzLjyC/M1mSjSGG+7mzRaEh0+n56wmTuO5SQykTEr31pKa7sDyiKXxPOn/APiRT+5TgU5X9hCh3jscRhXxueG5/wC45uAoPUbjpXpFXH4oIANEjyt5nrAmTlWImAKVOU5u3h960/aJFcPS2dbqOzlyWua0AjO0kQ9qDzLGI4kkFOlOtZdyQxJ9mgGc+mP4UK8yLfWLk1CEGg7dOnXlFvKcKmYtIPk2/ntWMlN56mWzJhQkniC14PFYhQW/w9BdKUh6nm93H1hmwzpCSsMfY8z084PowSUFk3Z2ue73EUcwIKW39vynvDbJsHJkhvS1h6/9i9xPxj8FBEsKKjQFmTyvv2gdw3hiUpBqpVyR+ol+VKl/SKXGmI8KEN4lKoBBTJpZ0hqdgXZqxhjYFw+l064mIWNkhtAArZRB2bclneBvFaFKwkxAI1LSUv0VQt2i/hfHpCQTck++0CuMFv8ACDVMxgB2JjjMf1CMOAAb+YrZPwshjpRqCbqNT5D9otSeHgViYl9QvuCHqA/aDGVYbSnSpN1bOCz3J3t9fIvicsCBqSGq5379oGcZYHn+s+bbOwex4lVTpHgoWp9oU834qnF0qWEsWISGPnv5RewvE8p5qFKSkoWtIcsCAaEPAHMiibM1JY0qRYwrhV8fsa6lcKr+6hcK8HgzVKmKDJCgkfUno7gesaVhEeADetDt+8Z/woEAEKLB3FH8W3lSH7L5lutrQ/gq+Iw6+wREz7hhOHxBUgEJmuQAzBvmT0D26doNYGSQlLszXbnWlKAEn0FoZM1QTLOkOWt6e7CBmEmyyBzFGZqClRzjjja9X3IupT7S7Jy8GXpIcQoZFITLVNlCplzFjsAaP6w2ZlnqJEtz4ln5E7qP7dYQuHcunjEKWtYaaoqVyckl/J4zqHTgXzH/AKWrKCT1NAwv0irxgnVhJg3CdSe6agiJcK8sOap5m3nCxxlxKlSTKl+JSg1KwYNtTmOMm9uOol5RmapivhqcNUHnag60g4glBL2b9mrY3eBEnh0qDiihb/cE8Fi9X9KcNMwG5o7Chv3B8oXtTysnarSMq2YelYQKAIYvu4Hs0dHjDZVMKQ2o9QRXreOjXu+0h7YoS8KUKIWGXslwG+0Bc3xldASXF4uY/NT8ZTup1MOdCwi3gso+IS4vvDH6TZlJkA5iihC0qBYh/wAtGvZbg2QF0IGkecK+N4fEsAgEpfxOXalD6iHXIiDLbYMQe/8AmOs4yR3QOOf2k8tVdIqHLOGPfYAftEec4wpllyxptsd6doI/C6Nd27f6pC3xhiRKlKOpqNTcnb86wKj1K29e4Aw+CGImGbN8SEk6QTRRJYkvt/mH/Kcs1JAU4SbClh6/jQvcJ4DVJluxSwUeR3reHjDq0JDAAWG5oCwENYkHmfO6rOWcyPE5HJmjxy0Kb5XSCR1S4oeogMMoly1FqAmguKu9dhDDMxWkAu5PsNvtCXmP8RMNLxJlrClBILqQAplEsU3FRvHsqhxQmtHqNjG4amrAJqCaDkzUq0BcfmKU1cMLh62v1r9IAZ5/EQKmaZCFaKeJRY+QFh3MBsIufiptWCdwN+nOFSjXKo1WICE5c4zph0vpG/5Yc4a+HkfDJIZSi1CWYMW09r7UMDP5ZMpIlpYqo9LNdw1bW5QfyLDhJDs7lwDU6ujVA9jBseKjJGp1RymvEL5llurTNSklSWYBWkGu/avrC9xnmRw8tCyiqyoEOKEBxtWlPKG7DsA9fO1LXtCTxYhOPUhKCoIlvtcq/VXYgU7npBcqqP6mCwPse7mcTsaufiEKWdwwFgOQjQ8nQGAUWBG1Td3Y9HhBzLLV4adL1EFKjQjq4ryMM+V5iC1S7vS2n8eFMtijL2kIa+Y84dQB6EG1fy8JnH+OUJmHuAlRUeRZh7gmGeTi6dQNm+sKXGK0rmBJ/Sn6mv0gavRndYduMmNmTZ7hChKviorQBZALhnDFuY9RFPOuKZfyyz8SYSGZmG4JVyjMcwwydSQNyIZsoQlLOA37wZ3tRUk4dMMp3GWpGESEFwHPR7wEx0j4JdI8B25Hp0MNqpdPp59oD5rhaNtypZ4XNgUZbXGK4k3C2L8JYtW/ofOH7B4k7VPPmOkZHkby1rS5ahT0uD9ocsBm5DMa/bpWlY6HGNqhRiORI8S57jb83jIc+z+fLxM1CFkAKo4SSxrQtatIf5WZhqFvt+8Zzx+kIxOqrKSKtRwSG7s0MAjIK7izYQhthJsgxqpsxapiipVKqL0r6RoORSgaxleTYoJAUPOHTJuKdBs4iXnx/m7j1GlXdjpe49YrL0zEKlkkAi4oR1HWMzwuR/CmLSTrUlRSSd2JH2h2ncYy0p1CqiKJ69eQhfw+Jcubl1ElrmtoI7e3apndLhYEs4lqRIAZr8urbchHzMcvStlKAcBnF+/OLuHUClybVJptv2hc4izk4j+hKog/OuoJAulPTrvHsa3yTxOarIFHMrf98qR4NKVaaanu1HoWjoGyOGl6Q0skc6/vHQ5uX7mfNnbfQlHijLVSMekK+VVRShuIZ8sUClLDUXbn+BoLcR5QnFSSHGoWLVSXBcHyFIRcBn38svRO1JUL0Ldw3MQZveARGdTiK2DH/wDkgpJHM1fpACZnS8LNGkghbjSbUqT0O3nFXE/xAk6PAFLPIA+5MJuOz5U0qUq5s1ksdo7jw83VSfitGuad/wD0CTo8WoL/ALdL+htCXnmZTcas6U0TZL+5MUcvxBmSi4BINz+dYeOGcsCUfKD4XLi6je/5SPG1MdfUkj4njgjMZshCZU+WogUStIcNyV+484d8RnsiWgmZOlobmsP6XJ6AR4wUkAeIeZH40LnH+TylyPiMBOls3MpUWKS17gxpSTyZMLbmgziHjtUwlGGOlFlTCKs36Rtzc16CEhckeIhkgbm8FsLl9fEkqBbSbdqVo9IrZvhDqACaPp7G9/tHN80vHUEyMOZi0oQ5JPKNQy3CJRJKZYSFAN/7b1NncvflaA/D2TjDy0zPmWXJFHA+UkHzEMOV4BSjqqBqazHUAQX2G29z3gnc6WPUs5flMzSCSCXJCmNXF2P3e1ouKToqotpdyaU03d7enlFqapgCS/PerFzbytCJxrn/AMRXwU/KGJIsWLgU61MdYDxA1ZqFc8zyZiBoQSmXQ6n0lQHPcClBFZWPKBvRNGPLmXfcM/P1gk49Kko0skU6i1XG7fWsdmxSJRN1BtL/AHG5eFWcl5yzunhGTfzZ1TW0HxAAsSQTX7QflZHJlj5UM4YMH6ObkxBkyAoBRbxBLAJKakOWBppq/LeLmeYVQEr4a1A6mZIDqqxNKkAE25wUkAdQrZmToy1KyNBoglBAtcONmNbxl/EKpkufME4Msm3TYjo0a/gyzm7sbVtvGffxYy9c+fKEhJUtKTrKaUUQUg+hPnHgiN8Q66l8g2ubiFPxbEF6ggwwYHFuzF36OfKBmG4OxBqUff6Q28G5AuSZgnIZQZn2BDuA25f0jmVFrgyjpHpql3ByplHYOHDmp/KxfzDB0qQotcAt/uCmGytSglSQG2ZtzVh3i5OwLoUgsKNsGI3HWooDAFQ+RKhcDozNJeGImkbtQeY94OYXDJQ2oFR3qwH3ihNUJeJTqcB9J/O8Mi8Idg7N3VevS30hLNuAtY/hK3TT1Lw7gFCUgDl7itTt6x6xOTSF6VTJUtSgeTttYvu3rHtMyjHtXZuXWLCF1LUcW5EWd/V+cex5COjzM5FvxxBYyeQggJky9R/9QA7CtR7NE+CwElgRLSCXBLBqcqXr7RalYQFRqaOXuT+Xi4GFD8o+UUalj3MbXcxszDFVFCDJmVpd9KWF2Ac15Mzx2GwQoWGk0dhR7uL7NBSXIcbt1r1/BE8vCAlkg2fb3+saGGzYmTnoVKUzKgtKklIKVCo6GAWJyZMlZZ6EM9SxD16w7ScGQ16QoYvP0/zc1JqkEDVceEMfJwYOcNDmStYxyKdvJkScCTUG/wD7GOiwcxw//wBgT0LU9RH2B+j8z530sv2MjxWbJQFAeQenrCzmmRDE6VOnUDbn0+/rA7M84dYRLZSlFqWEG8AolXLRXozcxV6PBV3ryZ9Dr9QqCl5PmX8t4Kw+kpVqSo/qYAdA245wq8R8MJlqUFAAixG4NiOfONRy5epA3q355loCcdZEVBE1LM4SrnvpPJqEeYgqhgNwMm6fUb2K5OjMnwcmYglOhSmr4Q/q0anwnj0zZKT+sACYC4KTZq0LioLbxDlORDQEhJ9vMl49YzI1S/EgmWf7gW9eY7xpnsXUVyOpNL1CObcQfBAZr/hYd4G4TArxtVqKUKNBua3c2FIUZ86bOxIlrWQXALAAGt7OA1Y1Xh7CtswHtyiVrc746VTyY5pdMrAs08S+EJctGgWA/wA35vCBnUxMjFGVMJrUKuKjwFXIPfzjX8XNApu34Ywz+IGKSrHzAC+kJSXa4SKfm7xj6eS+Vhdj/c3nRQoMaMMiYGllRqoEcnVTY29ocF4tEiUkB3c93LknpWM84LzSYgJ1ATEiiASQU12Vy6HltBnPFlaVqSSCR8zB/rFL1Spq4AafJXA7lHirjtKSZcqsyutQLhL3A69rP6I03GFfMkwUwHBxnEqKiEivUsa1gn/2iEKGkF7c79462rxA1fM9+GZR1AeXTcTJOpCg12I1B+bc47GcUTf1JBoB0cUdmf33honCXKSxqoUI/V5jvC3nWCdiEmvQt73jaZQze4RYAk8iNnA/FsmZK0TlBC5SCSpRYKqw012DBoaDOlTjqChMKQyVhThDjwtcE0ekI/D/AAukJA3ZyesNmA4dAL6WDDbfn3jWR+eBxA5SL4knEvFcnApCEsqaRRANRs6uQ9+kKeUT1qmGaoupZdXd/YD7R5444WEsomywzLCV0NdSmCrX2PcRZyOW1g5YhmBA3Jbkz+sbNGiJ4VViaHlkxpYYV/3ABOYKGOnpB+dKSH2Kfa0GMvOlIeqRsP33hZ4szgS5kkgALUs2H6Uhj5VHqYxkJrjxHdE15gDGtAUGAOlJc0Z61icDw123ijgs1CkAuOxtb3j7iMw8JY1f8aBFwObn0IRiaqZ9xOr+uobhZv1Lj2IgtgM5UEFBU6TRj++1oWuJ8V/8mZ/yf2ETInunvAWvuNIQeDGNHEEnUApEywFFJPTdoYMHORMS+lQHIkeTsOsZ5lssrnDdnMPuWJsCWNQodGo3TeBLwehCZANt3KuacWIwhD4dZ1FkkKDHzZwekXck4jRPSVfCUgJ3JBfowiKdkiZoKV1TcWcNUNyttAzJZiZMtSSWBeh8RCfJqEv7coMMjV1Uka3J6PIN3GdGaygHLpG5I73Y94kwueSHZJNauzC0JPFma/Dw6ZaE6ps0uAkOyUmqi9QLD1gRhcyxOkagDSwNRd+j+cEGRwAeJGbWZiI0cZcdLSFSpIKFH9V1Mdh/a9a3hayXLlzElZ8CRRzU+QinlkwrXOKnBRRWpw3MHrX2huwRHwJIGku7p5lyCabsAYxldv5oQap8eP5lWVkS2u/XSY6Dq5oBYqAPL8NI6M0IH/6GX7/2mR8OyfH8RSfClJIfc9D62howCdatKPCFAPYl+hfn7RSyaQFISBT6X0gfU+UMWDwDKDhxvpFG87OWcwbKxaZ1T21RgyVJKU7mzilLlzdrRd4lKf5cJLDUoaWvRz+d4kytT1YAkCx2FP8AcL3GmPBmpli0tNRYOqtG6AQXhMX9p3SYfVbbDeXyQEBQ3HpAfEztU3QkkitSHFqknz+kLU/ifEKCZYWwcfKGKi+5v6XhsnZJMmJdalJBFUpOn1Nz5NCebMAomn0eRWCmIOGOrEzJqKgTGT2QdI+hjUsixSSh38jcdG84E5dw1LlylfCQlJS5DByS3M1PrApGag7xM1R9WsijjxK2BNo2xtzHF6UqVcgH2+0YHmxMxaph+ZRc9SamNOz3Nj/KrCXJPhAv81DSM/8A5ZZmJQpJS5fxJIp53h36YoxYyw/eB1CFmAjVw7h9EtKaGg69fKC+LAKCDQtFPL5pICTYbinlEuOJq1AGp+0aUliTKoUKAJLkE8BDFqFj62+kGZi5ZC23ZrUb77vGbSM4MuesP4VFvPn9oO43Ofh4dcwAKUBY2JJA2q1TC+TTMuUV5/3J+VgQZUChNxyVEjSVsOoqRTqYd5+XidJUkjqncv8Ab/UZTleCWSJhJ1g6h0NxGq5Jm8spT8TwFnIYkU5EbdINqMbbwE58RHG6gEMZTyeW1DtQ9+0M+HII60Hbr7QpYri7D/FPwx8RL1LN6Pf2i6njWQlLhKyeVBX1oO0Mq/tAbuJZMLFrEi/iFjUpkJl/qmTBp6aPGVewHnFPJcM0tMxSTUtWxf8At32UXHMQo5lmysVjNamYBgHoA1hDVkWJCW8dNgxIenP1/wBQyp6mXx7ABG3CrIGogNsT0pbezRlvHeN/+amr6U15OSX9gI0rFFpZU4NyKMOZfs8YzxNOJxBJL2/BHV5Nf1h9F/EuMOCzxekIB6Ab+UMmGwuJUh9ItYkAtZ+Q9YG8I5EE6VrPiNnSW2cA86w5ImApSnSVFRYCoqTt2Z/L1X9AXcrZfqez2oJk3E8uZLnf1EFBUHr++8fMDjXQBypGuZtksrFSzLnIpTuH3BahL/m+UZ3kCsDPMol0kBSVMzg8+otBGUFa8ia02s9V4f4WPiW42TU7ByTTc/tDlh1USA1anmLN+dIUeFZf9Mq5qsbFh25w24QkkFmfnf8A1CbGuJYAsXCjeFZJppPLlGVS04pJS6C70cjbmCd3jUcx1JQ6RXetoU8MvViKnZrBg9m+sMngAVIOt2t3KWDX8U/1gRMJdQVShdmHIAsNh3eDUnDp1AEHeoufs9TSDyMtRMDEAtY8uxuD1ELOe4HE4eZoQy5ag6TZQ5gkhr8qENSMZF2iyeJJouaWVOIMClE5CgWSsaJmk7j5T1YUghlGG+GnQQSgEFKnDAkhxSoBLHyELcnA4oF1yiRUBmUwd9t/2grIzkoDKBBHQ+/KBPkVjwZt8D7eo1oS4diH2joSZnFswEsKdzH2N3A/hn+0o5dOU4CWYdWBbmWrYekPmEw5YKRQG9aPQ2b8eEjJpChNT4TQVvbc9P8AEPGHxwUyAKADV5QZGFm4Nms8wzgpBBHSn56xm2ZTzMnTFHdat3FCwFn6Q+4zM04XDLmqsgU6k0SPMke8ZenG6nN3JL9TX8Eb1NbQJd+lpQLQrwthUHGIK7JdQHUM31fyh7ziapWlKQT2+5jMMLmRlTNQ7Wrzhsl8WqWhkAFVtXSJWZSw2+I++FmyAiX8dmwko+GKqIuOZ5Qn5Tw2oB1P2f6wdwGXalFUxy4e3p2v7QXkyKANyeCYUYJtPUZXAin5kOV5YEnZvT8rSC2Ly5E2SUrA3YsKHmOX+IiljaB2e58mRLL3YhI5nb0hpAqjqZyKWivLmEakAi/0cU6R7dwyqB2t5wOyh1rv19eUHlYHUSHHar/l7cozjUKbMU1OoVOIlZngU/EJpvWIMVOVoKSXFPNi8MmZ5NWr9OR7iPXC/D5mTgtaWSk+ECrnbarfXtB7BN/aS1LZGoQjkvBmpCVzFlDiiQmtasok0tZo98RYebh5ZWlGtIHzDbqobU8oagyQXGokMkVYBt6X3i7gtJATRiKi/Sv5vHkCk0Yzl0a7bEyHB5O4XOmEgqZkjrve/eG7JeG5E+WtJTZj8SpLtYGlm7QRzjhQFWuSWa6NudNkm9Ldos5Ar4SSgUu4NCKbh3eMk7Xt+pOzBsczZeUfy+MKHJTpKg9yn9VecMuQkFYZIbSNvMkufQxLxlhx8WQXD+Nn5MlxSoq0fcoxQZgCVbtt2PcQXd0YuWLizCOfzylLB7WFBX8FIyfHnVi0v8upL9nrGlZ9maCApTpABYFnKuvSM6kyFzpiikEl37V3juM1ZhtIvuNmahIwgKE6VH5AX1M9XZIuzi/12Iy16QlRPjQmhYOTQHV0algK2hZyT+ZS2pDpZnTUgXtvb3hlTIJDqJOq4YAHoOUePxFcl3xLOUzVKopqKJfm55fpDMGqadIUOPkJmTkpb5U+jn/Ah0xmLRJlFSylCQGFgKWAA3hDnEzpnxbhReF87FAB5lL6djIfcZcyzChCUpG1juT9L1hqwMp2/Zu0DcDgAa7Fnv5/naGKSkFiBQNa0AxISbM+ly5ABQlfHzQEnUdJsGvSFuTgtCxpeocnmLf4hrn4b4hDEEi8S4mRKlJdbBhdwG5+UebOQ5v9I8yPqcQyDjuR5RLZJIUSbl/tFbMFaykqYMDTk9bwB/7wU6hLA+GAWaij1fb03ijL4ySVN8OY/IDUPW/rAdXkOXHsxi/vF9LpjjcOxjThZAe1ISeL1JRiC29/T/EGFceSJfzuPL94B5jhU42YFLdKT8oBIJfmb2jGkxUlN5h8701wIrNJINVgGOgueBpH9p8lK/eOh70Mf3MS/FQhkOECUKJUHLG+3bdxZoY8NICQaM70vS3lAHLMMAgFrMUl6X2H27wcknUp7JZzypfsN45jaz1JQ5NCUeMcTqlCQdxqV9E/c+kZ7h1kEgmoLEfloY8zxpmzFrNiadBsPQRRy/Kdc7Ufk36nfa3MwVm3z7HBh9LGFnjB5QqaXNEA3G/RP7w14HJQlkhOkCrd+ZMW8qyrVVtKAWtRgwo+8FZEjSfCWFnYDzt1jGzj4jO/afmRSJAS3ajbdfWJsSkJSPysfJSS5a73gDxHniZf9NKv6hA2cAE1rZ2ePcleJyxusmS47PdAIQkzJn9o2/5KNhCVmWXYycvXO0AmiUhVhyFPeGXKcAAAVuRde5NHveCM1CZidaeQAB5ChG8bxqdvMj6v6gQ1IOoscHyD/VJQStBAY2qPqPSHIyQFBRrUAgBg7PX6N96wsYs/yqkzT8i2SoML7GvUX5QzYBSVVp6bVaCKJLzZTl90q4vLdYNWcklntYbUpt/iL2pMrSEigaoD8qmvnFlZDk3aBasUNRqdPLq/3gbkLzGtBk2tR6lybMB3byjpKy5bZ38t/wB4jlzQrd35Hf7WMSrm2bk3kecCP/KfRqQRQl1C3IFgS+z33frEpy1MxiQ6huPyoinhJaVOVcnHZ6XvBCQpkgXrXlWvZhDCUw9w4iOoxBhtmacYmcMd/UACAgfCYHSUkhz3eh5Ughl2HmBeoJ/SdVKEcmEOucZOnEIayhVChdKrci4NiOXaEjETMfICkpmDUlvmQljTmKl+cdyLR46kXNi2cQXxbhJitPgOmgewDlm9YM5JlaZaQgCgufqo9Yz/ADDPMRiJiVzlklBBCbJBB5eUa7kK0TZSFpYhQfa+47iPKCtAzJxFEuEstwgAts/lEfEmVCZhls6SAVAinyg/Z4MyJb+fWKPFWNCJPwkn+pNGlI5JspR6M47nvBnIC3BYVZnAWYBmuInhbLmrmD9JUon6mkFuGsZNTMSSlSpb1DsCej7i9OUP2G4XlFviS0rD2KR6vATjPApwkyWqWlkrB66VJ5HahEAL716lfMjYfcp4jlh88woYKXpIDszUax2esfeIOIJeEwq5oUkuGQAQdSywAZ63BpyjMf58rSAXJ2/O8DsNhkqnp1D5SS30jwYdkQC6pjwY6ZJn2JJBUogKrV38xtHcTqxM1mUlUv8AUHIUeTPQgcnj3llPmD+VIOJy5ExBBAGqFFwgnd5gcura6EXMvyZWl1Oxv+zwWkZMw8IYRdyVGg6acmuaDflygri56Jbvb894k5lcjffEb0uqGUEVzM/zPL0qmoSQ7qHtB7IsDqOpQq5AD8xYh3EA8yzuUcUgPTVXdn5w55chkEpoLABv8tFXRqQoLxfWsL4no4BPNulY+RJ/KqNQRXv9hHQcv8SRBqMIpIANU7NQU+8es4n/AAsORZS/CK2H6vJvrAzibiz+TnJlIlicGdYKm0uzNQ1Zz6c4GZlxLLxk3+mClCAwCgHL1JZ6DbyjfpempIj+iwXlBPUgnJLUpvBzKME4F6Cu35vANCnpDJkWboSGmHTsCzv3O0AxUxoz6t7UWIfk4TSlhSp7Evet6donmqIDlyecC53GOEALTQpv7XV9BC7nfGImgiWSlPPc/t2hohV4uLKS3NT3xnxQUyjLlEpqApW5BoQDtXeFGUuxgXneOKks/wCdY85djCoACpswu8cZdyhp3cASn3moZVLKkMFM9+fboYsKwKfhHSopINCeYeAGXIxctGr4b9jbuN4qZ/xDNSkeGu72B7R6yBQEiZdGxa/Ek41Px0Ikg1KgpR6Jf6k+xj7kuXzkpKUzljw2d2HQF4rZLgSofEmqLqrsCfM0A2Ah1yjJkLBMtRSq1aj7GOBiTtue/BZNu6uJnubZzPQVy5sxT+jja20AhxhPQdIVqB2O3Kt4eeMP4eYmcr4ktSVhI+UOlRrVnp7iEHEcMTZMxBmS1IGpL6upB8oYVUr3zIRkNCaDw/l81SUzFTFJKg9P23g8ZodiK82oeo5f5ibASWlyw1kj6C0Vps0BR2iSjSsjlTxLSJhUpz4RTalX+0WDiSTQ05k8yLD6QvYjMtIJdhcvag9oF5T/ABGkLW00FFSAVB0EMwLgOOdvOCYy2S9v7xr1E43cTQpE50gMXJbu/l5RLm+WGZKUEgfEALDmeUCcBmcuYhBkr1hvEQxBLnY127QbwWIYEkGtdyQB+Wh1GH6WimoxbhYmKyOFZ0xalKGgOSxv17QyZUJuEcyyQgXDOD1Y79Ye8VgkFRUE3c23NXhazlISl6Xs/wBYE7Vzc3ixKwqpQxv8QcUlOlAlpJ/VpJPkCoj2j1k6JhXrmTFKmEOpZqatTpsGEBcEj4s0qsE0Hf8APrDVgZWmjMRvfnRt/LaAM5bgxnFp0x2VEL4eY7N61rXr3hR/iasESAbutvQbQ3JTpD++1KfVzCJx7hZk0oKCFBLsBc6mf6Wg6X5gNRRQxblFjTy/O8TzspxIImiTMITySbdrtB3gTBkTF/FQUqSEs4ahd29BGgyJidRUCytuQBoa/hjQIBoyYml3DdcQ8lzxBSHLNz/bnDDMz9JQ0tJchgo0A6jnDBmWSysQgpWkalhviAAKcVDKvT0hXmZevCqCVjUhNlsw8+RhTUI+Ibk6/wARLU4CBYhLKpCUALVQAEnoEgl/rCHj+MlYucmVLca1NqOwJeg7QZ4qzb4wEiWp3+fSdv7X3ff0hZkZOnDzETQPkNhGMCIMXuHPYmNKCn7xzyvhmWE1Tq5k1c+d4OJylQlq+CvSrYKqno4cEDsYFZdniFJBBBgphs7QlyTtEcZcq5La5afGjJ1M8xP8RsXLWpC0SwpBKSNKrih/VHQD4qxJnYydMQDpUql9gB9o6PrEUFQakc4hcv5fNMyYSskqNVKNXPWJjpRNYNW/1aC0z4C2JdKjuBpdxQ1DG3t1gFjcGpClKIdIqF893PJrRmrhcD7WBEKy5od6DoImE1SgEgE3ZhWA+DxyZiAQf9wc4dmEzCE3b8Ne0I7CGoz6ZcoKWIvTeFMclS1fAUUEk+EpJAv8oL/5i1hcrsCCpQuPr+GNZwXy86XNqVgdnmSomDX8qv7he1AaVFN4fYWLEnHfRUGJaMDLKTqA7UPuIHZDlcpM9ShQiw68xtzEXMYvSCk0IEU8llzFLUUJUqvKnWtoW3EA1OaZCco3TTcunJIsAwYVu/1/zCtxtgRo+Ju7Hzt+dYt5diJiR40KHNwR5uzRFxdiAvDL6gN5EER4ZL7lI4ADxKmCwhKEUSxSC5/4hvrDtwxgihBLX/zCvw3jpK5aUziELolmJDJAarUflzEN+FzeTRMtSTQUBY1AanaN40F2TM6h2Kemohf4XOKWY5WlaSFBwdiH6R9/6ujc/eIJucI/uENMy1VycuPJd1FXMJU/DpIlLDPQLGptmBcFvpGeZ7xbjUrIVoS9ilH0d6xqeaYoKFwYQ+IcClaSGciohNaRuRYjOTAXSxwYHlzZikj4sxSnuNuzCL+W5GmaXIdOw5tfyithMIZy0ISDW7bAX9BD/lmFCKMwApTa0DN/0mNMlm25qdl2TaQwHJ6WatOkH5UkpAAVtX9omwKAA34fOLCZQLFmYflI2uIAWIfJmJNGVZ4IF72hC4rzHS4FzDlxJmiZMolRAAHmejbmMrwM9eKxOpaSEv5AbPGXS2+BCYmofJjVkOXaJNbmp3qe1aUaGPDYYF6dL/WKUuUxGkuwe7XcVex73pBXCJISz8vwHu/rHB3NtwOJQzqayWBLHfy57QFwmESs/NqKGHSo6OLNu/aD+Z5eVsE3b8F48ZblqkpBo5em6jS5ahp7wZV55Eh67MRSiVJuXKlFKx8tlU2O8E5KaCrHm/Pr5UeCOYrTLw8yZMGkJQSQ/IWfmbQncM51/MSwSWUGBA5cx+bdY1kQLN6LNuG0x1UsJNenq3TfcmPsqb8QKStCCk1ILKDbODRXfpFMS9QABZr7u2/e3vEqCkEgkANbc2IA6/vGtxB+I2calaPcX+I+F0gmfIQEhjrSkNz8QGw5s1nhTx84Kll2f7c41cTgKCnME9PaM8484fMtKp0lLyx/5Ei6Oo308+XaMum7kSblwUdw6iDITMVOCZayjcl2DC96E8of8mWkgBSQWrU1pz69IVMCkAAJFT85YVBsATcQ3YKUHSNqAnZ7moD+fN4BlIscdRPI5Aq4QXleGJc6nPb9o+xNJwKiBT3A9iHaPsc3H7f5i+4xGmZmgp0KDjZTU82sX7xP8LwuFa0Gmk1d6eY79YiXKlpSZZoHJ8Q518Ku30ERLwqkMUqJDuxu2351ghbbMq5SC8Tw2uUorkF0qrosQ9WDmva8HOADqnLUSHSBQ3JL2HT7xYOFKwFgEHYkN68w526x7lZSgTkzJQ0zkl+SVtcbMWo46RsZg590o6bVAHaZosueNA5NR+QqfpFHM5nhLX69aXiLBZomchw4IoQaEEGoI6fl4ixgccuVb79zGsrcS3gUXFTEYNM1bqdk+77H6wey4NpAFNkhgw7dqtA9IYGm9fMfWCGUYckuTSvv13gOK6EbyhbJjBLAdLWNv9eUVcz4ZlT03KWr4WDnqGZngomjFOze9/OPspbML/n4IbYDoxFWYcrEWZkypSgFgFwageEs7gG9huOcQ/yqSkkDs9K26+tO8PWZyUzEsrmCG6c61etOkLeMy8JLp8RsLJ9h126Qjlw1+mUsOo3/AKu4F/6eCKEpb+06Sf8A8kRWXluIqUTCoPZRr6m/nBz4NQKEnq2/WPcoMAoU8t6/lftA1BhnYHqLEzEzUH+o4aB+YcRJAO52EOkxAUllJBSrmKP0pSAWYcByprmWr4aq+H5h0FS494Pj237onm9Tb7YtcFY1SsUEK3CiOh38mJjW8FhdjViAfK32jMJHCGNwM4YgJSpMsvqqUlwQQf1AMWduUaHlXF8iYQSJiFEBzpdL8nH7QfOFuxENOzKNhHMaZWlKQ1+cR4zHIlIKlEACBs/P0IS6QuY/9oNOqn+0LeZ5gZvxDMWkIAsQQw6fhgLZgAAIPM3p99wBn2NVip6lF9CSyE8hz7mL/DuXhIKmqW3227QByfMkTp5lpsVeF9wN/aHjC4M/pTa4dmofSg9oA4cNTShpHDLuMt4WXUagKPcvVg1H6wakSW57X/zaPGRYAUUWU4pyp7AvaLeazmBAerj/ACYOqbU3tBZs1vsEGrmkzVENpTV+Ztfb94ixuclBl6UalE1BLNQ76S/tFrDYcgMbCg79PKFfjbOvgTpCU7EqV/xsPd/SJi587OQnzFMmNMhoiNOOlfHS00DT/ZcU58zCpmeQjDvNwo0lJdSBZQ3ITzpYeVbsIxfxEBSTRtt3HvzihKxqzMarBwBHhqK9zEk+YEYyOBPWTYr4iAtKqF9Q1VBsf98oKlX6gHH3bkdrQozsMuViyqWnwEJUtO1akDkaPDDhMXLUFJSfELh2Pp94pYzvSxGcWoDGm76l3DJJJcpYB6Nytbb7RYC9jUN4t3BuO8UmKZZu70B2NnEXpEsDxVLnaos7xtARGMlGK2c8IIIMzCpUkgjUgfKoNsNlWoL94gymYVp8VkkAgitNxuD9nhumzClSUkhzv3P+GEUcdluo65VFuXD/ADB6nvvyMcK7j8yVqdLY3LPehI/s9Cfdqx8hTxHF+GQpSVLU4LHwk13q3OOhiviJ/hzAuJxClJDBj/7W7ciK294F/wDWdKwD4CKOPkI86p7F+4i0pWpCNKQFK2Ba2/ZvpA/F5apbnSzU59Y9QfhoqtNw0c0Y1K0JXLqkM7Gx+4IERKRq+Z32J2avdqxnuBnzJM1kqKXpSx7jeNDyXGfE/wDJLcj9QNhzIVb13gJwbeAeJx8WzzLqsxUllM6XZQZqGoU3RiCeR6QVSrUBXypb9oqpliYUgWfbl19feLeYoEpaQDWYFMD0Z/rA2JqXPpuov8syAYcau55wWw2CA5Pf9xFBMXMKktWoBcPHcD/ykSvqEJ9wMKyU+FohBe9Gt15x9wuJRYliedG83vE4RUNRh+esNkWOIiDRIMjM5nYAml/OAuMwxFr31NV6da0EHCbtX8r5RUnJeu0LuDGMTUYGThgCliAXsfmLWHbtESsvV4zUbtWtP9xc/lbHUzEjZxV6N9YkGMSnw6VEcye8BDIR7uI0S/8AJzBUtBcPvz+lv9VgpgMI6gpV+Vm2t5R8SqWW8W9AogHbne3OCOWyWUXdjWpc+UERASPIgsmagfBl7GJSEaWeh8xaz1DQj4PLtKV6QEo1lvM8+VIb89xiJSCuYrSG535evKM/yPPDMUoLBCgSoB3BBNKVdiajtGtQATF9K4XjyY44XDpIpUpA5826WinxJw0nFySGZaLMWci6SNxEmExagSVU1HrQFT084KiYAe9POOoRU7nQtwZmeD4ZCVA6QlaSCDar7cz0hgncWokp/rSSWBqgjxHbwlmp1g1nGC1J1pPiF23H+IQOKsSkj1f6e8ZNqa7k3c2NtsY8n/ith1H/AMExCHLF0nzIDN7wcPFkhZqFeYNQfaM94Nyj+imatCq/LTZJ63/PLRZEkrleJIcipF/b7R52JJRehPZM6qOeTCUrGy5gISoAgOxa3OMk4ox/x8TMWKh9KWrRNB6384OcWZKUIM4Ahvm3AHPp/mAmToHh/uUQ3QEt35mAenTbq5mkzIqbwbhDhjN50nwTEKMshkvt92/aGudnEiWn40wFI+vbme0AZOHJmsTRuRNNvzrDMZUmdJMhcsGWRuSWU1Cl7QN9IuRrY1FjrRfUQEcTzVYqbOSkhEwsEk2CQAkgbqYCLuGzmUZnxFfETNI2AITzrypt+8V/+jGViDKJdKT4SORqKc2IhiVk6SSoBiqgdNt3bb7wwhttoHUTfLua5ay7ihE7w63KWJDFL9nr0g1gsUAlTlnrQU5E13r7RludzPgE/Dm+MBtTgnyYU79YYeFeLhifBMKUzbM+kLYXT1pUQYg3uEs6bOHXY8dEqliod0sX5itFB6HlHteK8fhUNJs37coilAlJt6s9rlusVZFSUh3ChUORyrytvAmJWgI+qg2Z7xPDWGmqMyZh0LWq6imp2cnc0vH2CKcv5kP/AMiPoY6D/mfaLfl/eZPhMEQSrWVlhqLkBi9CD8zft5e/ilKTTm5FOtugjo6CddT5gQHiyhMxC2o4J7Q8ZFiElL0vyqRQ8rdI6OgTsahH6h/LsInUFB+deVYSuJ+KDMxKVyyQmVRBs9fEfOzcgI+R0LjqU/pSDcWjTgccmZLRNBPiAJBd3s1esFPjFqbf6j7HRnpjU+h7UXAGd5gqWAAx1Xfo0LS+MsTKLy1DSD8qg4bk9D6ER0dG1JBE4wBEK4P+LCbTJCgd9CgR5AgfWGPJeMMNilaJalBd9Kkke4ce8dHQ0RcS6hSZJ6RWWkAR0dCeVQOo1iYmBs5ZnELMrPp8gky5hS+1CPQvWOjoWU0/E5qnIxTsTxhisW8tSwxoUhCQD3LP7xen5SZCUqHzivQtdMdHQ2fc3M+cbIw6MPYbE6kpIDagHHdrMGYUgkFFNbJdQBdz4aGm0dHQSuLl/ExZVvzLctRZjZh6X/O0Z3/EHIlomfEBBlKNrEKIe3Ix0dGvEBkUHkwpw5MBRKGyRQVoDdg/40O8rwy3A2r9f3jo6AYWJufP6o/mGBM8Trw6xusMegJFIT8Ll1W3BoY+R0Ddz6gHxOp/B/eNGAwBLc9ySPbeGLA5UE7v+fnrHR0OqAYtXMznivjFAxUwS0HUg6CthdBbw7tWA2J4/nKHwkpSCXBXXVW/R+sdHRtVAswyKLhzLckQtCVMCSHqKv1MX8Pw4mihQhi9KciDtHR0fNNkezzLmICodwcwgaV1Ngef7QTw88pTRgR0uC9z2jo6Kuhytkx23YjBHNSnMxSySQzdan6R0dHRwsZQCLXU/9k=">
            <a:extLst>
              <a:ext uri="{FF2B5EF4-FFF2-40B4-BE49-F238E27FC236}">
                <a16:creationId xmlns:a16="http://schemas.microsoft.com/office/drawing/2014/main" id="{0AFC9F3F-DEB2-4BA2-B922-8F49F8491E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2229" name="AutoShape 42" descr="data:image/jpeg;base64,/9j/4AAQSkZJRgABAQAAAQABAAD/2wCEAAkGBhMSERUUExQWFRUWGRoaGBgYGBoaGxoaGBoaGBoaGBgaGyYeGBojHRgbIC8gIycpLCwsGh8xNTAqNSYrLCkBCQoKDgwOGg8PGiwkHyQvLCwsLCwsLCwsKSwsLCwsLCwsLCwsLCwsLCwsLCwsLCwsLCwsLCwsLCwsLCwsLCwsKf/AABEIALcBEwMBIgACEQEDEQH/xAAbAAACAwEBAQAAAAAAAAAAAAAFBgMEBwACAf/EADwQAAECBAQEBAUCBgEEAwEAAAECEQADITEEBRJBBlFhcSKBkaETMrHB8ELRBxQjUuHxchUWM2IkU5IX/8QAGgEAAwEBAQEAAAAAAAAAAAAAAwQFAgEABv/EADARAAICAQQBAwIEBgMBAAAAAAECABEDBBIhMUETImEFURQjMoEzQnGhscFSkdEV/9oADAMBAAIRAxEAPwARkuGDlJuC46/vBmRgNzcHfo7U9IG51noExIw4SUoLqJHzHkDdusW/+78OoJ+IkpUDuHFf/YfePn8uNjVHmCZW4jLl2GSprOSFNu9Wg7JkIQ5UQgl3JLXu70uIyTibOTMISghks5B38uUWsowy1SkuSSS7El2sL7Qf1AF9wsyhg0fqkbjUds1xaZyhLlFOgGqrElmGnmK+oj3gi4CW+UMkGtuu9TA3DYU6UpASkBVaEPRyCX6bdNzBeRMYN32INPlFdmJPtAVFtZl8IuLGETxJxOCUO51MX8jb2FIRMuzL+ZxM6ZU+LSDdkgCnQOCYvcd5+mXh1aaKVQdy4PmLxn/DOa4mS+mVMVLJd0oJrZ3ArTaGDjLIaixzLjyC/M1mSjSGG+7mzRaEh0+n56wmTuO5SQykTEr31pKa7sDyiKXxPOn/APiRT+5TgU5X9hCh3jscRhXxueG5/wC45uAoPUbjpXpFXH4oIANEjyt5nrAmTlWImAKVOU5u3h960/aJFcPS2dbqOzlyWua0AjO0kQ9qDzLGI4kkFOlOtZdyQxJ9mgGc+mP4UK8yLfWLk1CEGg7dOnXlFvKcKmYtIPk2/ntWMlN56mWzJhQkniC14PFYhQW/w9BdKUh6nm93H1hmwzpCSsMfY8z084PowSUFk3Z2ue73EUcwIKW39vynvDbJsHJkhvS1h6/9i9xPxj8FBEsKKjQFmTyvv2gdw3hiUpBqpVyR+ol+VKl/SKXGmI8KEN4lKoBBTJpZ0hqdgXZqxhjYFw+l064mIWNkhtAArZRB2bclneBvFaFKwkxAI1LSUv0VQt2i/hfHpCQTck++0CuMFv8ACDVMxgB2JjjMf1CMOAAb+YrZPwshjpRqCbqNT5D9otSeHgViYl9QvuCHqA/aDGVYbSnSpN1bOCz3J3t9fIvicsCBqSGq5379oGcZYHn+s+bbOwex4lVTpHgoWp9oU834qnF0qWEsWISGPnv5RewvE8p5qFKSkoWtIcsCAaEPAHMiibM1JY0qRYwrhV8fsa6lcKr+6hcK8HgzVKmKDJCgkfUno7gesaVhEeADetDt+8Z/woEAEKLB3FH8W3lSH7L5lutrQ/gq+Iw6+wREz7hhOHxBUgEJmuQAzBvmT0D26doNYGSQlLszXbnWlKAEn0FoZM1QTLOkOWt6e7CBmEmyyBzFGZqClRzjjja9X3IupT7S7Jy8GXpIcQoZFITLVNlCplzFjsAaP6w2ZlnqJEtz4ln5E7qP7dYQuHcunjEKWtYaaoqVyckl/J4zqHTgXzH/AKWrKCT1NAwv0irxgnVhJg3CdSe6agiJcK8sOap5m3nCxxlxKlSTKl+JSg1KwYNtTmOMm9uOol5RmapivhqcNUHnag60g4glBL2b9mrY3eBEnh0qDiihb/cE8Fi9X9KcNMwG5o7Chv3B8oXtTysnarSMq2YelYQKAIYvu4Hs0dHjDZVMKQ2o9QRXreOjXu+0h7YoS8KUKIWGXslwG+0Bc3xldASXF4uY/NT8ZTup1MOdCwi3gso+IS4vvDH6TZlJkA5iihC0qBYh/wAtGvZbg2QF0IGkecK+N4fEsAgEpfxOXalD6iHXIiDLbYMQe/8AmOs4yR3QOOf2k8tVdIqHLOGPfYAftEec4wpllyxptsd6doI/C6Nd27f6pC3xhiRKlKOpqNTcnb86wKj1K29e4Aw+CGImGbN8SEk6QTRRJYkvt/mH/Kcs1JAU4SbClh6/jQvcJ4DVJluxSwUeR3reHjDq0JDAAWG5oCwENYkHmfO6rOWcyPE5HJmjxy0Kb5XSCR1S4oeogMMoly1FqAmguKu9dhDDMxWkAu5PsNvtCXmP8RMNLxJlrClBILqQAplEsU3FRvHsqhxQmtHqNjG4amrAJqCaDkzUq0BcfmKU1cMLh62v1r9IAZ5/EQKmaZCFaKeJRY+QFh3MBsIufiptWCdwN+nOFSjXKo1WICE5c4zph0vpG/5Yc4a+HkfDJIZSi1CWYMW09r7UMDP5ZMpIlpYqo9LNdw1bW5QfyLDhJDs7lwDU6ujVA9jBseKjJGp1RymvEL5llurTNSklSWYBWkGu/avrC9xnmRw8tCyiqyoEOKEBxtWlPKG7DsA9fO1LXtCTxYhOPUhKCoIlvtcq/VXYgU7npBcqqP6mCwPse7mcTsaufiEKWdwwFgOQjQ8nQGAUWBG1Td3Y9HhBzLLV4adL1EFKjQjq4ryMM+V5iC1S7vS2n8eFMtijL2kIa+Y84dQB6EG1fy8JnH+OUJmHuAlRUeRZh7gmGeTi6dQNm+sKXGK0rmBJ/Sn6mv0gavRndYduMmNmTZ7hChKviorQBZALhnDFuY9RFPOuKZfyyz8SYSGZmG4JVyjMcwwydSQNyIZsoQlLOA37wZ3tRUk4dMMp3GWpGESEFwHPR7wEx0j4JdI8B25Hp0MNqpdPp59oD5rhaNtypZ4XNgUZbXGK4k3C2L8JYtW/ofOH7B4k7VPPmOkZHkby1rS5ahT0uD9ocsBm5DMa/bpWlY6HGNqhRiORI8S57jb83jIc+z+fLxM1CFkAKo4SSxrQtatIf5WZhqFvt+8Zzx+kIxOqrKSKtRwSG7s0MAjIK7izYQhthJsgxqpsxapiipVKqL0r6RoORSgaxleTYoJAUPOHTJuKdBs4iXnx/m7j1GlXdjpe49YrL0zEKlkkAi4oR1HWMzwuR/CmLSTrUlRSSd2JH2h2ncYy0p1CqiKJ69eQhfw+Jcubl1ElrmtoI7e3apndLhYEs4lqRIAZr8urbchHzMcvStlKAcBnF+/OLuHUClybVJptv2hc4izk4j+hKog/OuoJAulPTrvHsa3yTxOarIFHMrf98qR4NKVaaanu1HoWjoGyOGl6Q0skc6/vHQ5uX7mfNnbfQlHijLVSMekK+VVRShuIZ8sUClLDUXbn+BoLcR5QnFSSHGoWLVSXBcHyFIRcBn38svRO1JUL0Ldw3MQZveARGdTiK2DH/wDkgpJHM1fpACZnS8LNGkghbjSbUqT0O3nFXE/xAk6PAFLPIA+5MJuOz5U0qUq5s1ksdo7jw83VSfitGuad/wD0CTo8WoL/ALdL+htCXnmZTcas6U0TZL+5MUcvxBmSi4BINz+dYeOGcsCUfKD4XLi6je/5SPG1MdfUkj4njgjMZshCZU+WogUStIcNyV+484d8RnsiWgmZOlobmsP6XJ6AR4wUkAeIeZH40LnH+TylyPiMBOls3MpUWKS17gxpSTyZMLbmgziHjtUwlGGOlFlTCKs36Rtzc16CEhckeIhkgbm8FsLl9fEkqBbSbdqVo9IrZvhDqACaPp7G9/tHN80vHUEyMOZi0oQ5JPKNQy3CJRJKZYSFAN/7b1NncvflaA/D2TjDy0zPmWXJFHA+UkHzEMOV4BSjqqBqazHUAQX2G29z3gnc6WPUs5flMzSCSCXJCmNXF2P3e1ouKToqotpdyaU03d7enlFqapgCS/PerFzbytCJxrn/AMRXwU/KGJIsWLgU61MdYDxA1ZqFc8zyZiBoQSmXQ6n0lQHPcClBFZWPKBvRNGPLmXfcM/P1gk49Kko0skU6i1XG7fWsdmxSJRN1BtL/AHG5eFWcl5yzunhGTfzZ1TW0HxAAsSQTX7QflZHJlj5UM4YMH6ObkxBkyAoBRbxBLAJKakOWBppq/LeLmeYVQEr4a1A6mZIDqqxNKkAE25wUkAdQrZmToy1KyNBoglBAtcONmNbxl/EKpkufME4Msm3TYjo0a/gyzm7sbVtvGffxYy9c+fKEhJUtKTrKaUUQUg+hPnHgiN8Q66l8g2ubiFPxbEF6ggwwYHFuzF36OfKBmG4OxBqUff6Q28G5AuSZgnIZQZn2BDuA25f0jmVFrgyjpHpql3ByplHYOHDmp/KxfzDB0qQotcAt/uCmGytSglSQG2ZtzVh3i5OwLoUgsKNsGI3HWooDAFQ+RKhcDozNJeGImkbtQeY94OYXDJQ2oFR3qwH3ihNUJeJTqcB9J/O8Mi8Idg7N3VevS30hLNuAtY/hK3TT1Lw7gFCUgDl7itTt6x6xOTSF6VTJUtSgeTttYvu3rHtMyjHtXZuXWLCF1LUcW5EWd/V+cex5COjzM5FvxxBYyeQggJky9R/9QA7CtR7NE+CwElgRLSCXBLBqcqXr7RalYQFRqaOXuT+Xi4GFD8o+UUalj3MbXcxszDFVFCDJmVpd9KWF2Ac15Mzx2GwQoWGk0dhR7uL7NBSXIcbt1r1/BE8vCAlkg2fb3+saGGzYmTnoVKUzKgtKklIKVCo6GAWJyZMlZZ6EM9SxD16w7ScGQ16QoYvP0/zc1JqkEDVceEMfJwYOcNDmStYxyKdvJkScCTUG/wD7GOiwcxw//wBgT0LU9RH2B+j8z530sv2MjxWbJQFAeQenrCzmmRDE6VOnUDbn0+/rA7M84dYRLZSlFqWEG8AolXLRXozcxV6PBV3ryZ9Dr9QqCl5PmX8t4Kw+kpVqSo/qYAdA245wq8R8MJlqUFAAixG4NiOfONRy5epA3q355loCcdZEVBE1LM4SrnvpPJqEeYgqhgNwMm6fUb2K5OjMnwcmYglOhSmr4Q/q0anwnj0zZKT+sACYC4KTZq0LioLbxDlORDQEhJ9vMl49YzI1S/EgmWf7gW9eY7xpnsXUVyOpNL1CObcQfBAZr/hYd4G4TArxtVqKUKNBua3c2FIUZ86bOxIlrWQXALAAGt7OA1Y1Xh7CtswHtyiVrc746VTyY5pdMrAs08S+EJctGgWA/wA35vCBnUxMjFGVMJrUKuKjwFXIPfzjX8XNApu34Ywz+IGKSrHzAC+kJSXa4SKfm7xj6eS+Vhdj/c3nRQoMaMMiYGllRqoEcnVTY29ocF4tEiUkB3c93LknpWM84LzSYgJ1ATEiiASQU12Vy6HltBnPFlaVqSSCR8zB/rFL1Spq4AafJXA7lHirjtKSZcqsyutQLhL3A69rP6I03GFfMkwUwHBxnEqKiEivUsa1gn/2iEKGkF7c79462rxA1fM9+GZR1AeXTcTJOpCg12I1B+bc47GcUTf1JBoB0cUdmf33honCXKSxqoUI/V5jvC3nWCdiEmvQt73jaZQze4RYAk8iNnA/FsmZK0TlBC5SCSpRYKqw012DBoaDOlTjqChMKQyVhThDjwtcE0ekI/D/AAukJA3ZyesNmA4dAL6WDDbfn3jWR+eBxA5SL4knEvFcnApCEsqaRRANRs6uQ9+kKeUT1qmGaoupZdXd/YD7R5444WEsomywzLCV0NdSmCrX2PcRZyOW1g5YhmBA3Jbkz+sbNGiJ4VViaHlkxpYYV/3ABOYKGOnpB+dKSH2Kfa0GMvOlIeqRsP33hZ4szgS5kkgALUs2H6Uhj5VHqYxkJrjxHdE15gDGtAUGAOlJc0Z61icDw123ijgs1CkAuOxtb3j7iMw8JY1f8aBFwObn0IRiaqZ9xOr+uobhZv1Lj2IgtgM5UEFBU6TRj++1oWuJ8V/8mZ/yf2ETInunvAWvuNIQeDGNHEEnUApEywFFJPTdoYMHORMS+lQHIkeTsOsZ5lssrnDdnMPuWJsCWNQodGo3TeBLwehCZANt3KuacWIwhD4dZ1FkkKDHzZwekXck4jRPSVfCUgJ3JBfowiKdkiZoKV1TcWcNUNyttAzJZiZMtSSWBeh8RCfJqEv7coMMjV1Uka3J6PIN3GdGaygHLpG5I73Y94kwueSHZJNauzC0JPFma/Dw6ZaE6ps0uAkOyUmqi9QLD1gRhcyxOkagDSwNRd+j+cEGRwAeJGbWZiI0cZcdLSFSpIKFH9V1Mdh/a9a3hayXLlzElZ8CRRzU+QinlkwrXOKnBRRWpw3MHrX2huwRHwJIGku7p5lyCabsAYxldv5oQap8eP5lWVkS2u/XSY6Dq5oBYqAPL8NI6M0IH/6GX7/2mR8OyfH8RSfClJIfc9D62howCdatKPCFAPYl+hfn7RSyaQFISBT6X0gfU+UMWDwDKDhxvpFG87OWcwbKxaZ1T21RgyVJKU7mzilLlzdrRd4lKf5cJLDUoaWvRz+d4kytT1YAkCx2FP8AcL3GmPBmpli0tNRYOqtG6AQXhMX9p3SYfVbbDeXyQEBQ3HpAfEztU3QkkitSHFqknz+kLU/ifEKCZYWwcfKGKi+5v6XhsnZJMmJdalJBFUpOn1Nz5NCebMAomn0eRWCmIOGOrEzJqKgTGT2QdI+hjUsixSSh38jcdG84E5dw1LlylfCQlJS5DByS3M1PrApGag7xM1R9WsijjxK2BNo2xtzHF6UqVcgH2+0YHmxMxaph+ZRc9SamNOz3Nj/KrCXJPhAv81DSM/8A5ZZmJQpJS5fxJIp53h36YoxYyw/eB1CFmAjVw7h9EtKaGg69fKC+LAKCDQtFPL5pICTYbinlEuOJq1AGp+0aUliTKoUKAJLkE8BDFqFj62+kGZi5ZC23ZrUb77vGbSM4MuesP4VFvPn9oO43Ofh4dcwAKUBY2JJA2q1TC+TTMuUV5/3J+VgQZUChNxyVEjSVsOoqRTqYd5+XidJUkjqncv8Ab/UZTleCWSJhJ1g6h0NxGq5Jm8spT8TwFnIYkU5EbdINqMbbwE58RHG6gEMZTyeW1DtQ9+0M+HII60Hbr7QpYri7D/FPwx8RL1LN6Pf2i6njWQlLhKyeVBX1oO0Mq/tAbuJZMLFrEi/iFjUpkJl/qmTBp6aPGVewHnFPJcM0tMxSTUtWxf8At32UXHMQo5lmysVjNamYBgHoA1hDVkWJCW8dNgxIenP1/wBQyp6mXx7ABG3CrIGogNsT0pbezRlvHeN/+amr6U15OSX9gI0rFFpZU4NyKMOZfs8YzxNOJxBJL2/BHV5Nf1h9F/EuMOCzxekIB6Ab+UMmGwuJUh9ItYkAtZ+Q9YG8I5EE6VrPiNnSW2cA86w5ImApSnSVFRYCoqTt2Z/L1X9AXcrZfqez2oJk3E8uZLnf1EFBUHr++8fMDjXQBypGuZtksrFSzLnIpTuH3BahL/m+UZ3kCsDPMol0kBSVMzg8+otBGUFa8ia02s9V4f4WPiW42TU7ByTTc/tDlh1USA1anmLN+dIUeFZf9Mq5qsbFh25w24QkkFmfnf8A1CbGuJYAsXCjeFZJppPLlGVS04pJS6C70cjbmCd3jUcx1JQ6RXetoU8MvViKnZrBg9m+sMngAVIOt2t3KWDX8U/1gRMJdQVShdmHIAsNh3eDUnDp1AEHeoufs9TSDyMtRMDEAtY8uxuD1ELOe4HE4eZoQy5ag6TZQ5gkhr8qENSMZF2iyeJJouaWVOIMClE5CgWSsaJmk7j5T1YUghlGG+GnQQSgEFKnDAkhxSoBLHyELcnA4oF1yiRUBmUwd9t/2grIzkoDKBBHQ+/KBPkVjwZt8D7eo1oS4diH2joSZnFswEsKdzH2N3A/hn+0o5dOU4CWYdWBbmWrYekPmEw5YKRQG9aPQ2b8eEjJpChNT4TQVvbc9P8AEPGHxwUyAKADV5QZGFm4Nms8wzgpBBHSn56xm2ZTzMnTFHdat3FCwFn6Q+4zM04XDLmqsgU6k0SPMke8ZenG6nN3JL9TX8Eb1NbQJd+lpQLQrwthUHGIK7JdQHUM31fyh7ziapWlKQT2+5jMMLmRlTNQ7Wrzhsl8WqWhkAFVtXSJWZSw2+I++FmyAiX8dmwko+GKqIuOZ5Qn5Tw2oB1P2f6wdwGXalFUxy4e3p2v7QXkyKANyeCYUYJtPUZXAin5kOV5YEnZvT8rSC2Ly5E2SUrA3YsKHmOX+IiljaB2e58mRLL3YhI5nb0hpAqjqZyKWivLmEakAi/0cU6R7dwyqB2t5wOyh1rv19eUHlYHUSHHar/l7cozjUKbMU1OoVOIlZngU/EJpvWIMVOVoKSXFPNi8MmZ5NWr9OR7iPXC/D5mTgtaWSk+ECrnbarfXtB7BN/aS1LZGoQjkvBmpCVzFlDiiQmtasok0tZo98RYebh5ZWlGtIHzDbqobU8oagyQXGokMkVYBt6X3i7gtJATRiKi/Sv5vHkCk0Yzl0a7bEyHB5O4XOmEgqZkjrve/eG7JeG5E+WtJTZj8SpLtYGlm7QRzjhQFWuSWa6NudNkm9Ldos5Ar4SSgUu4NCKbh3eMk7Xt+pOzBsczZeUfy+MKHJTpKg9yn9VecMuQkFYZIbSNvMkufQxLxlhx8WQXD+Nn5MlxSoq0fcoxQZgCVbtt2PcQXd0YuWLizCOfzylLB7WFBX8FIyfHnVi0v8upL9nrGlZ9maCApTpABYFnKuvSM6kyFzpiikEl37V3juM1ZhtIvuNmahIwgKE6VH5AX1M9XZIuzi/12Iy16QlRPjQmhYOTQHV0algK2hZyT+ZS2pDpZnTUgXtvb3hlTIJDqJOq4YAHoOUePxFcl3xLOUzVKopqKJfm55fpDMGqadIUOPkJmTkpb5U+jn/Ah0xmLRJlFSylCQGFgKWAA3hDnEzpnxbhReF87FAB5lL6djIfcZcyzChCUpG1juT9L1hqwMp2/Zu0DcDgAa7Fnv5/naGKSkFiBQNa0AxISbM+ly5ABQlfHzQEnUdJsGvSFuTgtCxpeocnmLf4hrn4b4hDEEi8S4mRKlJdbBhdwG5+UebOQ5v9I8yPqcQyDjuR5RLZJIUSbl/tFbMFaykqYMDTk9bwB/7wU6hLA+GAWaij1fb03ijL4ySVN8OY/IDUPW/rAdXkOXHsxi/vF9LpjjcOxjThZAe1ISeL1JRiC29/T/EGFceSJfzuPL94B5jhU42YFLdKT8oBIJfmb2jGkxUlN5h8701wIrNJINVgGOgueBpH9p8lK/eOh70Mf3MS/FQhkOECUKJUHLG+3bdxZoY8NICQaM70vS3lAHLMMAgFrMUl6X2H27wcknUp7JZzypfsN45jaz1JQ5NCUeMcTqlCQdxqV9E/c+kZ7h1kEgmoLEfloY8zxpmzFrNiadBsPQRRy/Kdc7Ufk36nfa3MwVm3z7HBh9LGFnjB5QqaXNEA3G/RP7w14HJQlkhOkCrd+ZMW8qyrVVtKAWtRgwo+8FZEjSfCWFnYDzt1jGzj4jO/afmRSJAS3ajbdfWJsSkJSPysfJSS5a73gDxHniZf9NKv6hA2cAE1rZ2ePcleJyxusmS47PdAIQkzJn9o2/5KNhCVmWXYycvXO0AmiUhVhyFPeGXKcAAAVuRde5NHveCM1CZidaeQAB5ChG8bxqdvMj6v6gQ1IOoscHyD/VJQStBAY2qPqPSHIyQFBRrUAgBg7PX6N96wsYs/yqkzT8i2SoML7GvUX5QzYBSVVp6bVaCKJLzZTl90q4vLdYNWcklntYbUpt/iL2pMrSEigaoD8qmvnFlZDk3aBasUNRqdPLq/3gbkLzGtBk2tR6lybMB3byjpKy5bZ38t/wB4jlzQrd35Hf7WMSrm2bk3kecCP/KfRqQRQl1C3IFgS+z33frEpy1MxiQ6huPyoinhJaVOVcnHZ6XvBCQpkgXrXlWvZhDCUw9w4iOoxBhtmacYmcMd/UACAgfCYHSUkhz3eh5Ughl2HmBeoJ/SdVKEcmEOucZOnEIayhVChdKrci4NiOXaEjETMfICkpmDUlvmQljTmKl+cdyLR46kXNi2cQXxbhJitPgOmgewDlm9YM5JlaZaQgCgufqo9Yz/ADDPMRiJiVzlklBBCbJBB5eUa7kK0TZSFpYhQfa+47iPKCtAzJxFEuEstwgAts/lEfEmVCZhls6SAVAinyg/Z4MyJb+fWKPFWNCJPwkn+pNGlI5JspR6M47nvBnIC3BYVZnAWYBmuInhbLmrmD9JUon6mkFuGsZNTMSSlSpb1DsCej7i9OUP2G4XlFviS0rD2KR6vATjPApwkyWqWlkrB66VJ5HahEAL716lfMjYfcp4jlh88woYKXpIDszUax2esfeIOIJeEwq5oUkuGQAQdSywAZ63BpyjMf58rSAXJ2/O8DsNhkqnp1D5SS30jwYdkQC6pjwY6ZJn2JJBUogKrV38xtHcTqxM1mUlUv8AUHIUeTPQgcnj3llPmD+VIOJy5ExBBAGqFFwgnd5gcura6EXMvyZWl1Oxv+zwWkZMw8IYRdyVGg6acmuaDflygri56Jbvb894k5lcjffEb0uqGUEVzM/zPL0qmoSQ7qHtB7IsDqOpQq5AD8xYh3EA8yzuUcUgPTVXdn5w55chkEpoLABv8tFXRqQoLxfWsL4no4BPNulY+RJ/KqNQRXv9hHQcv8SRBqMIpIANU7NQU+8es4n/AAsORZS/CK2H6vJvrAzibiz+TnJlIlicGdYKm0uzNQ1Zz6c4GZlxLLxk3+mClCAwCgHL1JZ6DbyjfpempIj+iwXlBPUgnJLUpvBzKME4F6Cu35vANCnpDJkWboSGmHTsCzv3O0AxUxoz6t7UWIfk4TSlhSp7Evet6donmqIDlyecC53GOEALTQpv7XV9BC7nfGImgiWSlPPc/t2hohV4uLKS3NT3xnxQUyjLlEpqApW5BoQDtXeFGUuxgXneOKks/wCdY85djCoACpswu8cZdyhp3cASn3moZVLKkMFM9+fboYsKwKfhHSopINCeYeAGXIxctGr4b9jbuN4qZ/xDNSkeGu72B7R6yBQEiZdGxa/Ek41Px0Ikg1KgpR6Jf6k+xj7kuXzkpKUzljw2d2HQF4rZLgSofEmqLqrsCfM0A2Ah1yjJkLBMtRSq1aj7GOBiTtue/BZNu6uJnubZzPQVy5sxT+jja20AhxhPQdIVqB2O3Kt4eeMP4eYmcr4ktSVhI+UOlRrVnp7iEHEcMTZMxBmS1IGpL6upB8oYVUr3zIRkNCaDw/l81SUzFTFJKg9P23g8ZodiK82oeo5f5ibASWlyw1kj6C0Vps0BR2iSjSsjlTxLSJhUpz4RTalX+0WDiSTQ05k8yLD6QvYjMtIJdhcvag9oF5T/ABGkLW00FFSAVB0EMwLgOOdvOCYy2S9v7xr1E43cTQpE50gMXJbu/l5RLm+WGZKUEgfEALDmeUCcBmcuYhBkr1hvEQxBLnY127QbwWIYEkGtdyQB+Wh1GH6WimoxbhYmKyOFZ0xalKGgOSxv17QyZUJuEcyyQgXDOD1Y79Ye8VgkFRUE3c23NXhazlISl6Xs/wBYE7Vzc3ixKwqpQxv8QcUlOlAlpJ/VpJPkCoj2j1k6JhXrmTFKmEOpZqatTpsGEBcEj4s0qsE0Hf8APrDVgZWmjMRvfnRt/LaAM5bgxnFp0x2VEL4eY7N61rXr3hR/iasESAbutvQbQ3JTpD++1KfVzCJx7hZk0oKCFBLsBc6mf6Wg6X5gNRRQxblFjTy/O8TzspxIImiTMITySbdrtB3gTBkTF/FQUqSEs4ahd29BGgyJidRUCytuQBoa/hjQIBoyYml3DdcQ8lzxBSHLNz/bnDDMz9JQ0tJchgo0A6jnDBmWSysQgpWkalhviAAKcVDKvT0hXmZevCqCVjUhNlsw8+RhTUI+Ibk6/wARLU4CBYhLKpCUALVQAEnoEgl/rCHj+MlYucmVLca1NqOwJeg7QZ4qzb4wEiWp3+fSdv7X3ff0hZkZOnDzETQPkNhGMCIMXuHPYmNKCn7xzyvhmWE1Tq5k1c+d4OJylQlq+CvSrYKqno4cEDsYFZdniFJBBBgphs7QlyTtEcZcq5La5afGjJ1M8xP8RsXLWpC0SwpBKSNKrih/VHQD4qxJnYydMQDpUql9gB9o6PrEUFQakc4hcv5fNMyYSskqNVKNXPWJjpRNYNW/1aC0z4C2JdKjuBpdxQ1DG3t1gFjcGpClKIdIqF893PJrRmrhcD7WBEKy5od6DoImE1SgEgE3ZhWA+DxyZiAQf9wc4dmEzCE3b8Ne0I7CGoz6ZcoKWIvTeFMclS1fAUUEk+EpJAv8oL/5i1hcrsCCpQuPr+GNZwXy86XNqVgdnmSomDX8qv7he1AaVFN4fYWLEnHfRUGJaMDLKTqA7UPuIHZDlcpM9ShQiw68xtzEXMYvSCk0IEU8llzFLUUJUqvKnWtoW3EA1OaZCco3TTcunJIsAwYVu/1/zCtxtgRo+Ju7Hzt+dYt5diJiR40KHNwR5uzRFxdiAvDL6gN5EER4ZL7lI4ADxKmCwhKEUSxSC5/4hvrDtwxgihBLX/zCvw3jpK5aUziELolmJDJAarUflzEN+FzeTRMtSTQUBY1AanaN40F2TM6h2Kemohf4XOKWY5WlaSFBwdiH6R9/6ujc/eIJucI/uENMy1VycuPJd1FXMJU/DpIlLDPQLGptmBcFvpGeZ7xbjUrIVoS9ilH0d6xqeaYoKFwYQ+IcClaSGciohNaRuRYjOTAXSxwYHlzZikj4sxSnuNuzCL+W5GmaXIdOw5tfyithMIZy0ISDW7bAX9BD/lmFCKMwApTa0DN/0mNMlm25qdl2TaQwHJ6WatOkH5UkpAAVtX9omwKAA34fOLCZQLFmYflI2uIAWIfJmJNGVZ4IF72hC4rzHS4FzDlxJmiZMolRAAHmejbmMrwM9eKxOpaSEv5AbPGXS2+BCYmofJjVkOXaJNbmp3qe1aUaGPDYYF6dL/WKUuUxGkuwe7XcVex73pBXCJISz8vwHu/rHB3NtwOJQzqayWBLHfy57QFwmESs/NqKGHSo6OLNu/aD+Z5eVsE3b8F48ZblqkpBo5em6jS5ahp7wZV55Eh67MRSiVJuXKlFKx8tlU2O8E5KaCrHm/Pr5UeCOYrTLw8yZMGkJQSQ/IWfmbQncM51/MSwSWUGBA5cx+bdY1kQLN6LNuG0x1UsJNenq3TfcmPsqb8QKStCCk1ILKDbODRXfpFMS9QABZr7u2/e3vEqCkEgkANbc2IA6/vGtxB+I2calaPcX+I+F0gmfIQEhjrSkNz8QGw5s1nhTx84Kll2f7c41cTgKCnME9PaM8484fMtKp0lLyx/5Ei6Oo308+XaMum7kSblwUdw6iDITMVOCZayjcl2DC96E8of8mWkgBSQWrU1pz69IVMCkAAJFT85YVBsATcQ3YKUHSNqAnZ7moD+fN4BlIscdRPI5Aq4QXleGJc6nPb9o+xNJwKiBT3A9iHaPsc3H7f5i+4xGmZmgp0KDjZTU82sX7xP8LwuFa0Gmk1d6eY79YiXKlpSZZoHJ8Q518Ku30ERLwqkMUqJDuxu2351ghbbMq5SC8Tw2uUorkF0qrosQ9WDmva8HOADqnLUSHSBQ3JL2HT7xYOFKwFgEHYkN68w526x7lZSgTkzJQ0zkl+SVtcbMWo46RsZg590o6bVAHaZosueNA5NR+QqfpFHM5nhLX69aXiLBZomchw4IoQaEEGoI6fl4ixgccuVb79zGsrcS3gUXFTEYNM1bqdk+77H6wey4NpAFNkhgw7dqtA9IYGm9fMfWCGUYckuTSvv13gOK6EbyhbJjBLAdLWNv9eUVcz4ZlT03KWr4WDnqGZngomjFOze9/OPspbML/n4IbYDoxFWYcrEWZkypSgFgFwageEs7gG9huOcQ/yqSkkDs9K26+tO8PWZyUzEsrmCG6c61etOkLeMy8JLp8RsLJ9h126Qjlw1+mUsOo3/AKu4F/6eCKEpb+06Sf8A8kRWXluIqUTCoPZRr6m/nBz4NQKEnq2/WPcoMAoU8t6/lftA1BhnYHqLEzEzUH+o4aB+YcRJAO52EOkxAUllJBSrmKP0pSAWYcByprmWr4aq+H5h0FS494Pj237onm9Tb7YtcFY1SsUEK3CiOh38mJjW8FhdjViAfK32jMJHCGNwM4YgJSpMsvqqUlwQQf1AMWduUaHlXF8iYQSJiFEBzpdL8nH7QfOFuxENOzKNhHMaZWlKQ1+cR4zHIlIKlEACBs/P0IS6QuY/9oNOqn+0LeZ5gZvxDMWkIAsQQw6fhgLZgAAIPM3p99wBn2NVip6lF9CSyE8hz7mL/DuXhIKmqW3227QByfMkTp5lpsVeF9wN/aHjC4M/pTa4dmofSg9oA4cNTShpHDLuMt4WXUagKPcvVg1H6wakSW57X/zaPGRYAUUWU4pyp7AvaLeazmBAerj/ACYOqbU3tBZs1vsEGrmkzVENpTV+Ztfb94ixuclBl6UalE1BLNQ76S/tFrDYcgMbCg79PKFfjbOvgTpCU7EqV/xsPd/SJi587OQnzFMmNMhoiNOOlfHS00DT/ZcU58zCpmeQjDvNwo0lJdSBZQ3ITzpYeVbsIxfxEBSTRtt3HvzihKxqzMarBwBHhqK9zEk+YEYyOBPWTYr4iAtKqF9Q1VBsf98oKlX6gHH3bkdrQozsMuViyqWnwEJUtO1akDkaPDDhMXLUFJSfELh2Pp94pYzvSxGcWoDGm76l3DJJJcpYB6Nytbb7RYC9jUN4t3BuO8UmKZZu70B2NnEXpEsDxVLnaos7xtARGMlGK2c8IIIMzCpUkgjUgfKoNsNlWoL94gymYVp8VkkAgitNxuD9nhumzClSUkhzv3P+GEUcdluo65VFuXD/ADB6nvvyMcK7j8yVqdLY3LPehI/s9Cfdqx8hTxHF+GQpSVLU4LHwk13q3OOhiviJ/hzAuJxClJDBj/7W7ciK294F/wDWdKwD4CKOPkI86p7F+4i0pWpCNKQFK2Ba2/ZvpA/F5apbnSzU59Y9QfhoqtNw0c0Y1K0JXLqkM7Gx+4IERKRq+Z32J2avdqxnuBnzJM1kqKXpSx7jeNDyXGfE/wDJLcj9QNhzIVb13gJwbeAeJx8WzzLqsxUllM6XZQZqGoU3RiCeR6QVSrUBXypb9oqpliYUgWfbl19feLeYoEpaQDWYFMD0Z/rA2JqXPpuov8syAYcau55wWw2CA5Pf9xFBMXMKktWoBcPHcD/ykSvqEJ9wMKyU+FohBe9Gt15x9wuJRYliedG83vE4RUNRh+esNkWOIiDRIMjM5nYAml/OAuMwxFr31NV6da0EHCbtX8r5RUnJeu0LuDGMTUYGThgCliAXsfmLWHbtESsvV4zUbtWtP9xc/lbHUzEjZxV6N9YkGMSnw6VEcye8BDIR7uI0S/8AJzBUtBcPvz+lv9VgpgMI6gpV+Vm2t5R8SqWW8W9AogHbne3OCOWyWUXdjWpc+UERASPIgsmagfBl7GJSEaWeh8xaz1DQj4PLtKV6QEo1lvM8+VIb89xiJSCuYrSG535evKM/yPPDMUoLBCgSoB3BBNKVdiajtGtQATF9K4XjyY44XDpIpUpA5826WinxJw0nFySGZaLMWci6SNxEmExagSVU1HrQFT084KiYAe9POOoRU7nQtwZmeD4ZCVA6QlaSCDar7cz0hgncWokp/rSSWBqgjxHbwlmp1g1nGC1J1pPiF23H+IQOKsSkj1f6e8ZNqa7k3c2NtsY8n/ith1H/AMExCHLF0nzIDN7wcPFkhZqFeYNQfaM94Nyj+imatCq/LTZJ63/PLRZEkrleJIcipF/b7R52JJRehPZM6qOeTCUrGy5gISoAgOxa3OMk4ox/x8TMWKh9KWrRNB6384OcWZKUIM4Ahvm3AHPp/mAmToHh/uUQ3QEt35mAenTbq5mkzIqbwbhDhjN50nwTEKMshkvt92/aGudnEiWn40wFI+vbme0AZOHJmsTRuRNNvzrDMZUmdJMhcsGWRuSWU1Cl7QN9IuRrY1FjrRfUQEcTzVYqbOSkhEwsEk2CQAkgbqYCLuGzmUZnxFfETNI2AITzrypt+8V/+jGViDKJdKT4SORqKc2IhiVk6SSoBiqgdNt3bb7wwhttoHUTfLua5ay7ihE7w63KWJDFL9nr0g1gsUAlTlnrQU5E13r7RludzPgE/Dm+MBtTgnyYU79YYeFeLhifBMKUzbM+kLYXT1pUQYg3uEs6bOHXY8dEqliod0sX5itFB6HlHteK8fhUNJs37coilAlJt6s9rlusVZFSUh3ChUORyrytvAmJWgI+qg2Z7xPDWGmqMyZh0LWq6imp2cnc0vH2CKcv5kP/AMiPoY6D/mfaLfl/eZPhMEQSrWVlhqLkBi9CD8zft5e/ilKTTm5FOtugjo6CddT5gQHiyhMxC2o4J7Q8ZFiElL0vyqRQ8rdI6OgTsahH6h/LsInUFB+deVYSuJ+KDMxKVyyQmVRBs9fEfOzcgI+R0LjqU/pSDcWjTgccmZLRNBPiAJBd3s1esFPjFqbf6j7HRnpjU+h7UXAGd5gqWAAx1Xfo0LS+MsTKLy1DSD8qg4bk9D6ER0dG1JBE4wBEK4P+LCbTJCgd9CgR5AgfWGPJeMMNilaJalBd9Kkke4ce8dHQ0RcS6hSZJ6RWWkAR0dCeVQOo1iYmBs5ZnELMrPp8gky5hS+1CPQvWOjoWU0/E5qnIxTsTxhisW8tSwxoUhCQD3LP7xen5SZCUqHzivQtdMdHQ2fc3M+cbIw6MPYbE6kpIDagHHdrMGYUgkFFNbJdQBdz4aGm0dHQSuLl/ExZVvzLctRZjZh6X/O0Z3/EHIlomfEBBlKNrEKIe3Ix0dGvEBkUHkwpw5MBRKGyRQVoDdg/40O8rwy3A2r9f3jo6AYWJufP6o/mGBM8Trw6xusMegJFIT8Ll1W3BoY+R0Ddz6gHxOp/B/eNGAwBLc9ySPbeGLA5UE7v+fnrHR0OqAYtXMznivjFAxUwS0HUg6CthdBbw7tWA2J4/nKHwkpSCXBXXVW/R+sdHRtVAswyKLhzLckQtCVMCSHqKv1MX8Pw4mihQhi9KciDtHR0fNNkezzLmICodwcwgaV1Ngef7QTw88pTRgR0uC9z2jo6Kuhytkx23YjBHNSnMxSySQzdan6R0dHRwsZQCLXU/9k=">
            <a:extLst>
              <a:ext uri="{FF2B5EF4-FFF2-40B4-BE49-F238E27FC236}">
                <a16:creationId xmlns:a16="http://schemas.microsoft.com/office/drawing/2014/main" id="{66BCE270-6878-4DB9-AA3A-37CDC1AB38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CF54F94-B218-4C31-A61A-CDAB1578B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260648"/>
            <a:ext cx="10441160" cy="649312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2CA0CBD0-8D3B-4274-85F5-0A003BBAF844}"/>
              </a:ext>
            </a:extLst>
          </p:cNvPr>
          <p:cNvSpPr/>
          <p:nvPr/>
        </p:nvSpPr>
        <p:spPr>
          <a:xfrm>
            <a:off x="9191625" y="6377183"/>
            <a:ext cx="19138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Projekt </a:t>
            </a:r>
            <a:r>
              <a:rPr lang="cs-CZ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MZe</a:t>
            </a:r>
            <a:r>
              <a:rPr lang="cs-CZ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QK1810212</a:t>
            </a:r>
          </a:p>
          <a:p>
            <a:pPr>
              <a:defRPr/>
            </a:pPr>
            <a:endParaRPr lang="cs-CZ" sz="1000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82DAAA8-F6D3-CB0C-7AAC-76AD934D3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40416" y="627414"/>
            <a:ext cx="2109023" cy="1581578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4534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E6E1BED9-0F3A-BB61-2591-0AE0B1BF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131546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3">
            <a:extLst>
              <a:ext uri="{FF2B5EF4-FFF2-40B4-BE49-F238E27FC236}">
                <a16:creationId xmlns:a16="http://schemas.microsoft.com/office/drawing/2014/main" id="{A420DD7D-E392-4787-B003-62090FAEA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30" y="186532"/>
            <a:ext cx="11785634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5725" indent="-20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80000"/>
              <a:defRPr/>
            </a:pPr>
            <a:r>
              <a:rPr lang="cs-CZ" altLang="en-US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Povrchová voda ČR (odběr jaro/podzim, 2018-2019)</a:t>
            </a:r>
          </a:p>
        </p:txBody>
      </p:sp>
      <p:sp>
        <p:nvSpPr>
          <p:cNvPr id="52228" name="AutoShape 40" descr="data:image/jpeg;base64,/9j/4AAQSkZJRgABAQAAAQABAAD/2wCEAAkGBhMSERUUExQWFRUWGRoaGBgYGBoaGxoaGBoaGBoaGBgaGyYeGBojHRgbIC8gIycpLCwsGh8xNTAqNSYrLCkBCQoKDgwOGg8PGiwkHyQvLCwsLCwsLCwsKSwsLCwsLCwsLCwsLCwsLCwsLCwsLCwsLCwsLCwsLCwsLCwsLCwsKf/AABEIALcBEwMBIgACEQEDEQH/xAAbAAACAwEBAQAAAAAAAAAAAAAFBgMEBwACAf/EADwQAAECBAQEBAUCBgEEAwEAAAECEQADITEEBRJBBlFhcSKBkaETMrHB8ELRBxQjUuHxchUWM2IkU5IX/8QAGgEAAwEBAQEAAAAAAAAAAAAAAwQFAgEABv/EADARAAICAQQBAwIEBgMBAAAAAAECABEDBBIhMUETImEFURQjMoEzQnGhscFSkdEV/9oADAMBAAIRAxEAPwARkuGDlJuC46/vBmRgNzcHfo7U9IG51noExIw4SUoLqJHzHkDdusW/+78OoJ+IkpUDuHFf/YfePn8uNjVHmCZW4jLl2GSprOSFNu9Wg7JkIQ5UQgl3JLXu70uIyTibOTMISghks5B38uUWsowy1SkuSSS7El2sL7Qf1AF9wsyhg0fqkbjUds1xaZyhLlFOgGqrElmGnmK+oj3gi4CW+UMkGtuu9TA3DYU6UpASkBVaEPRyCX6bdNzBeRMYN32INPlFdmJPtAVFtZl8IuLGETxJxOCUO51MX8jb2FIRMuzL+ZxM6ZU+LSDdkgCnQOCYvcd5+mXh1aaKVQdy4PmLxn/DOa4mS+mVMVLJd0oJrZ3ArTaGDjLIaixzLjyC/M1mSjSGG+7mzRaEh0+n56wmTuO5SQykTEr31pKa7sDyiKXxPOn/APiRT+5TgU5X9hCh3jscRhXxueG5/wC45uAoPUbjpXpFXH4oIANEjyt5nrAmTlWImAKVOU5u3h960/aJFcPS2dbqOzlyWua0AjO0kQ9qDzLGI4kkFOlOtZdyQxJ9mgGc+mP4UK8yLfWLk1CEGg7dOnXlFvKcKmYtIPk2/ntWMlN56mWzJhQkniC14PFYhQW/w9BdKUh6nm93H1hmwzpCSsMfY8z084PowSUFk3Z2ue73EUcwIKW39vynvDbJsHJkhvS1h6/9i9xPxj8FBEsKKjQFmTyvv2gdw3hiUpBqpVyR+ol+VKl/SKXGmI8KEN4lKoBBTJpZ0hqdgXZqxhjYFw+l064mIWNkhtAArZRB2bclneBvFaFKwkxAI1LSUv0VQt2i/hfHpCQTck++0CuMFv8ACDVMxgB2JjjMf1CMOAAb+YrZPwshjpRqCbqNT5D9otSeHgViYl9QvuCHqA/aDGVYbSnSpN1bOCz3J3t9fIvicsCBqSGq5379oGcZYHn+s+bbOwex4lVTpHgoWp9oU834qnF0qWEsWISGPnv5RewvE8p5qFKSkoWtIcsCAaEPAHMiibM1JY0qRYwrhV8fsa6lcKr+6hcK8HgzVKmKDJCgkfUno7gesaVhEeADetDt+8Z/woEAEKLB3FH8W3lSH7L5lutrQ/gq+Iw6+wREz7hhOHxBUgEJmuQAzBvmT0D26doNYGSQlLszXbnWlKAEn0FoZM1QTLOkOWt6e7CBmEmyyBzFGZqClRzjjja9X3IupT7S7Jy8GXpIcQoZFITLVNlCplzFjsAaP6w2ZlnqJEtz4ln5E7qP7dYQuHcunjEKWtYaaoqVyckl/J4zqHTgXzH/AKWrKCT1NAwv0irxgnVhJg3CdSe6agiJcK8sOap5m3nCxxlxKlSTKl+JSg1KwYNtTmOMm9uOol5RmapivhqcNUHnag60g4glBL2b9mrY3eBEnh0qDiihb/cE8Fi9X9KcNMwG5o7Chv3B8oXtTysnarSMq2YelYQKAIYvu4Hs0dHjDZVMKQ2o9QRXreOjXu+0h7YoS8KUKIWGXslwG+0Bc3xldASXF4uY/NT8ZTup1MOdCwi3gso+IS4vvDH6TZlJkA5iihC0qBYh/wAtGvZbg2QF0IGkecK+N4fEsAgEpfxOXalD6iHXIiDLbYMQe/8AmOs4yR3QOOf2k8tVdIqHLOGPfYAftEec4wpllyxptsd6doI/C6Nd27f6pC3xhiRKlKOpqNTcnb86wKj1K29e4Aw+CGImGbN8SEk6QTRRJYkvt/mH/Kcs1JAU4SbClh6/jQvcJ4DVJluxSwUeR3reHjDq0JDAAWG5oCwENYkHmfO6rOWcyPE5HJmjxy0Kb5XSCR1S4oeogMMoly1FqAmguKu9dhDDMxWkAu5PsNvtCXmP8RMNLxJlrClBILqQAplEsU3FRvHsqhxQmtHqNjG4amrAJqCaDkzUq0BcfmKU1cMLh62v1r9IAZ5/EQKmaZCFaKeJRY+QFh3MBsIufiptWCdwN+nOFSjXKo1WICE5c4zph0vpG/5Yc4a+HkfDJIZSi1CWYMW09r7UMDP5ZMpIlpYqo9LNdw1bW5QfyLDhJDs7lwDU6ujVA9jBseKjJGp1RymvEL5llurTNSklSWYBWkGu/avrC9xnmRw8tCyiqyoEOKEBxtWlPKG7DsA9fO1LXtCTxYhOPUhKCoIlvtcq/VXYgU7npBcqqP6mCwPse7mcTsaufiEKWdwwFgOQjQ8nQGAUWBG1Td3Y9HhBzLLV4adL1EFKjQjq4ryMM+V5iC1S7vS2n8eFMtijL2kIa+Y84dQB6EG1fy8JnH+OUJmHuAlRUeRZh7gmGeTi6dQNm+sKXGK0rmBJ/Sn6mv0gavRndYduMmNmTZ7hChKviorQBZALhnDFuY9RFPOuKZfyyz8SYSGZmG4JVyjMcwwydSQNyIZsoQlLOA37wZ3tRUk4dMMp3GWpGESEFwHPR7wEx0j4JdI8B25Hp0MNqpdPp59oD5rhaNtypZ4XNgUZbXGK4k3C2L8JYtW/ofOH7B4k7VPPmOkZHkby1rS5ahT0uD9ocsBm5DMa/bpWlY6HGNqhRiORI8S57jb83jIc+z+fLxM1CFkAKo4SSxrQtatIf5WZhqFvt+8Zzx+kIxOqrKSKtRwSG7s0MAjIK7izYQhthJsgxqpsxapiipVKqL0r6RoORSgaxleTYoJAUPOHTJuKdBs4iXnx/m7j1GlXdjpe49YrL0zEKlkkAi4oR1HWMzwuR/CmLSTrUlRSSd2JH2h2ncYy0p1CqiKJ69eQhfw+Jcubl1ElrmtoI7e3apndLhYEs4lqRIAZr8urbchHzMcvStlKAcBnF+/OLuHUClybVJptv2hc4izk4j+hKog/OuoJAulPTrvHsa3yTxOarIFHMrf98qR4NKVaaanu1HoWjoGyOGl6Q0skc6/vHQ5uX7mfNnbfQlHijLVSMekK+VVRShuIZ8sUClLDUXbn+BoLcR5QnFSSHGoWLVSXBcHyFIRcBn38svRO1JUL0Ldw3MQZveARGdTiK2DH/wDkgpJHM1fpACZnS8LNGkghbjSbUqT0O3nFXE/xAk6PAFLPIA+5MJuOz5U0qUq5s1ksdo7jw83VSfitGuad/wD0CTo8WoL/ALdL+htCXnmZTcas6U0TZL+5MUcvxBmSi4BINz+dYeOGcsCUfKD4XLi6je/5SPG1MdfUkj4njgjMZshCZU+WogUStIcNyV+484d8RnsiWgmZOlobmsP6XJ6AR4wUkAeIeZH40LnH+TylyPiMBOls3MpUWKS17gxpSTyZMLbmgziHjtUwlGGOlFlTCKs36Rtzc16CEhckeIhkgbm8FsLl9fEkqBbSbdqVo9IrZvhDqACaPp7G9/tHN80vHUEyMOZi0oQ5JPKNQy3CJRJKZYSFAN/7b1NncvflaA/D2TjDy0zPmWXJFHA+UkHzEMOV4BSjqqBqazHUAQX2G29z3gnc6WPUs5flMzSCSCXJCmNXF2P3e1ouKToqotpdyaU03d7enlFqapgCS/PerFzbytCJxrn/AMRXwU/KGJIsWLgU61MdYDxA1ZqFc8zyZiBoQSmXQ6n0lQHPcClBFZWPKBvRNGPLmXfcM/P1gk49Kko0skU6i1XG7fWsdmxSJRN1BtL/AHG5eFWcl5yzunhGTfzZ1TW0HxAAsSQTX7QflZHJlj5UM4YMH6ObkxBkyAoBRbxBLAJKakOWBppq/LeLmeYVQEr4a1A6mZIDqqxNKkAE25wUkAdQrZmToy1KyNBoglBAtcONmNbxl/EKpkufME4Msm3TYjo0a/gyzm7sbVtvGffxYy9c+fKEhJUtKTrKaUUQUg+hPnHgiN8Q66l8g2ubiFPxbEF6ggwwYHFuzF36OfKBmG4OxBqUff6Q28G5AuSZgnIZQZn2BDuA25f0jmVFrgyjpHpql3ByplHYOHDmp/KxfzDB0qQotcAt/uCmGytSglSQG2ZtzVh3i5OwLoUgsKNsGI3HWooDAFQ+RKhcDozNJeGImkbtQeY94OYXDJQ2oFR3qwH3ihNUJeJTqcB9J/O8Mi8Idg7N3VevS30hLNuAtY/hK3TT1Lw7gFCUgDl7itTt6x6xOTSF6VTJUtSgeTttYvu3rHtMyjHtXZuXWLCF1LUcW5EWd/V+cex5COjzM5FvxxBYyeQggJky9R/9QA7CtR7NE+CwElgRLSCXBLBqcqXr7RalYQFRqaOXuT+Xi4GFD8o+UUalj3MbXcxszDFVFCDJmVpd9KWF2Ac15Mzx2GwQoWGk0dhR7uL7NBSXIcbt1r1/BE8vCAlkg2fb3+saGGzYmTnoVKUzKgtKklIKVCo6GAWJyZMlZZ6EM9SxD16w7ScGQ16QoYvP0/zc1JqkEDVceEMfJwYOcNDmStYxyKdvJkScCTUG/wD7GOiwcxw//wBgT0LU9RH2B+j8z530sv2MjxWbJQFAeQenrCzmmRDE6VOnUDbn0+/rA7M84dYRLZSlFqWEG8AolXLRXozcxV6PBV3ryZ9Dr9QqCl5PmX8t4Kw+kpVqSo/qYAdA245wq8R8MJlqUFAAixG4NiOfONRy5epA3q355loCcdZEVBE1LM4SrnvpPJqEeYgqhgNwMm6fUb2K5OjMnwcmYglOhSmr4Q/q0anwnj0zZKT+sACYC4KTZq0LioLbxDlORDQEhJ9vMl49YzI1S/EgmWf7gW9eY7xpnsXUVyOpNL1CObcQfBAZr/hYd4G4TArxtVqKUKNBua3c2FIUZ86bOxIlrWQXALAAGt7OA1Y1Xh7CtswHtyiVrc746VTyY5pdMrAs08S+EJctGgWA/wA35vCBnUxMjFGVMJrUKuKjwFXIPfzjX8XNApu34Ywz+IGKSrHzAC+kJSXa4SKfm7xj6eS+Vhdj/c3nRQoMaMMiYGllRqoEcnVTY29ocF4tEiUkB3c93LknpWM84LzSYgJ1ATEiiASQU12Vy6HltBnPFlaVqSSCR8zB/rFL1Spq4AafJXA7lHirjtKSZcqsyutQLhL3A69rP6I03GFfMkwUwHBxnEqKiEivUsa1gn/2iEKGkF7c79462rxA1fM9+GZR1AeXTcTJOpCg12I1B+bc47GcUTf1JBoB0cUdmf33honCXKSxqoUI/V5jvC3nWCdiEmvQt73jaZQze4RYAk8iNnA/FsmZK0TlBC5SCSpRYKqw012DBoaDOlTjqChMKQyVhThDjwtcE0ekI/D/AAukJA3ZyesNmA4dAL6WDDbfn3jWR+eBxA5SL4knEvFcnApCEsqaRRANRs6uQ9+kKeUT1qmGaoupZdXd/YD7R5444WEsomywzLCV0NdSmCrX2PcRZyOW1g5YhmBA3Jbkz+sbNGiJ4VViaHlkxpYYV/3ABOYKGOnpB+dKSH2Kfa0GMvOlIeqRsP33hZ4szgS5kkgALUs2H6Uhj5VHqYxkJrjxHdE15gDGtAUGAOlJc0Z61icDw123ijgs1CkAuOxtb3j7iMw8JY1f8aBFwObn0IRiaqZ9xOr+uobhZv1Lj2IgtgM5UEFBU6TRj++1oWuJ8V/8mZ/yf2ETInunvAWvuNIQeDGNHEEnUApEywFFJPTdoYMHORMS+lQHIkeTsOsZ5lssrnDdnMPuWJsCWNQodGo3TeBLwehCZANt3KuacWIwhD4dZ1FkkKDHzZwekXck4jRPSVfCUgJ3JBfowiKdkiZoKV1TcWcNUNyttAzJZiZMtSSWBeh8RCfJqEv7coMMjV1Uka3J6PIN3GdGaygHLpG5I73Y94kwueSHZJNauzC0JPFma/Dw6ZaE6ps0uAkOyUmqi9QLD1gRhcyxOkagDSwNRd+j+cEGRwAeJGbWZiI0cZcdLSFSpIKFH9V1Mdh/a9a3hayXLlzElZ8CRRzU+QinlkwrXOKnBRRWpw3MHrX2huwRHwJIGku7p5lyCabsAYxldv5oQap8eP5lWVkS2u/XSY6Dq5oBYqAPL8NI6M0IH/6GX7/2mR8OyfH8RSfClJIfc9D62howCdatKPCFAPYl+hfn7RSyaQFISBT6X0gfU+UMWDwDKDhxvpFG87OWcwbKxaZ1T21RgyVJKU7mzilLlzdrRd4lKf5cJLDUoaWvRz+d4kytT1YAkCx2FP8AcL3GmPBmpli0tNRYOqtG6AQXhMX9p3SYfVbbDeXyQEBQ3HpAfEztU3QkkitSHFqknz+kLU/ifEKCZYWwcfKGKi+5v6XhsnZJMmJdalJBFUpOn1Nz5NCebMAomn0eRWCmIOGOrEzJqKgTGT2QdI+hjUsixSSh38jcdG84E5dw1LlylfCQlJS5DByS3M1PrApGag7xM1R9WsijjxK2BNo2xtzHF6UqVcgH2+0YHmxMxaph+ZRc9SamNOz3Nj/KrCXJPhAv81DSM/8A5ZZmJQpJS5fxJIp53h36YoxYyw/eB1CFmAjVw7h9EtKaGg69fKC+LAKCDQtFPL5pICTYbinlEuOJq1AGp+0aUliTKoUKAJLkE8BDFqFj62+kGZi5ZC23ZrUb77vGbSM4MuesP4VFvPn9oO43Ofh4dcwAKUBY2JJA2q1TC+TTMuUV5/3J+VgQZUChNxyVEjSVsOoqRTqYd5+XidJUkjqncv8Ab/UZTleCWSJhJ1g6h0NxGq5Jm8spT8TwFnIYkU5EbdINqMbbwE58RHG6gEMZTyeW1DtQ9+0M+HII60Hbr7QpYri7D/FPwx8RL1LN6Pf2i6njWQlLhKyeVBX1oO0Mq/tAbuJZMLFrEi/iFjUpkJl/qmTBp6aPGVewHnFPJcM0tMxSTUtWxf8At32UXHMQo5lmysVjNamYBgHoA1hDVkWJCW8dNgxIenP1/wBQyp6mXx7ABG3CrIGogNsT0pbezRlvHeN/+amr6U15OSX9gI0rFFpZU4NyKMOZfs8YzxNOJxBJL2/BHV5Nf1h9F/EuMOCzxekIB6Ab+UMmGwuJUh9ItYkAtZ+Q9YG8I5EE6VrPiNnSW2cA86w5ImApSnSVFRYCoqTt2Z/L1X9AXcrZfqez2oJk3E8uZLnf1EFBUHr++8fMDjXQBypGuZtksrFSzLnIpTuH3BahL/m+UZ3kCsDPMol0kBSVMzg8+otBGUFa8ia02s9V4f4WPiW42TU7ByTTc/tDlh1USA1anmLN+dIUeFZf9Mq5qsbFh25w24QkkFmfnf8A1CbGuJYAsXCjeFZJppPLlGVS04pJS6C70cjbmCd3jUcx1JQ6RXetoU8MvViKnZrBg9m+sMngAVIOt2t3KWDX8U/1gRMJdQVShdmHIAsNh3eDUnDp1AEHeoufs9TSDyMtRMDEAtY8uxuD1ELOe4HE4eZoQy5ag6TZQ5gkhr8qENSMZF2iyeJJouaWVOIMClE5CgWSsaJmk7j5T1YUghlGG+GnQQSgEFKnDAkhxSoBLHyELcnA4oF1yiRUBmUwd9t/2grIzkoDKBBHQ+/KBPkVjwZt8D7eo1oS4diH2joSZnFswEsKdzH2N3A/hn+0o5dOU4CWYdWBbmWrYekPmEw5YKRQG9aPQ2b8eEjJpChNT4TQVvbc9P8AEPGHxwUyAKADV5QZGFm4Nms8wzgpBBHSn56xm2ZTzMnTFHdat3FCwFn6Q+4zM04XDLmqsgU6k0SPMke8ZenG6nN3JL9TX8Eb1NbQJd+lpQLQrwthUHGIK7JdQHUM31fyh7ziapWlKQT2+5jMMLmRlTNQ7Wrzhsl8WqWhkAFVtXSJWZSw2+I++FmyAiX8dmwko+GKqIuOZ5Qn5Tw2oB1P2f6wdwGXalFUxy4e3p2v7QXkyKANyeCYUYJtPUZXAin5kOV5YEnZvT8rSC2Ly5E2SUrA3YsKHmOX+IiljaB2e58mRLL3YhI5nb0hpAqjqZyKWivLmEakAi/0cU6R7dwyqB2t5wOyh1rv19eUHlYHUSHHar/l7cozjUKbMU1OoVOIlZngU/EJpvWIMVOVoKSXFPNi8MmZ5NWr9OR7iPXC/D5mTgtaWSk+ECrnbarfXtB7BN/aS1LZGoQjkvBmpCVzFlDiiQmtasok0tZo98RYebh5ZWlGtIHzDbqobU8oagyQXGokMkVYBt6X3i7gtJATRiKi/Sv5vHkCk0Yzl0a7bEyHB5O4XOmEgqZkjrve/eG7JeG5E+WtJTZj8SpLtYGlm7QRzjhQFWuSWa6NudNkm9Ldos5Ar4SSgUu4NCKbh3eMk7Xt+pOzBsczZeUfy+MKHJTpKg9yn9VecMuQkFYZIbSNvMkufQxLxlhx8WQXD+Nn5MlxSoq0fcoxQZgCVbtt2PcQXd0YuWLizCOfzylLB7WFBX8FIyfHnVi0v8upL9nrGlZ9maCApTpABYFnKuvSM6kyFzpiikEl37V3juM1ZhtIvuNmahIwgKE6VH5AX1M9XZIuzi/12Iy16QlRPjQmhYOTQHV0algK2hZyT+ZS2pDpZnTUgXtvb3hlTIJDqJOq4YAHoOUePxFcl3xLOUzVKopqKJfm55fpDMGqadIUOPkJmTkpb5U+jn/Ah0xmLRJlFSylCQGFgKWAA3hDnEzpnxbhReF87FAB5lL6djIfcZcyzChCUpG1juT9L1hqwMp2/Zu0DcDgAa7Fnv5/naGKSkFiBQNa0AxISbM+ly5ABQlfHzQEnUdJsGvSFuTgtCxpeocnmLf4hrn4b4hDEEi8S4mRKlJdbBhdwG5+UebOQ5v9I8yPqcQyDjuR5RLZJIUSbl/tFbMFaykqYMDTk9bwB/7wU6hLA+GAWaij1fb03ijL4ySVN8OY/IDUPW/rAdXkOXHsxi/vF9LpjjcOxjThZAe1ISeL1JRiC29/T/EGFceSJfzuPL94B5jhU42YFLdKT8oBIJfmb2jGkxUlN5h8701wIrNJINVgGOgueBpH9p8lK/eOh70Mf3MS/FQhkOECUKJUHLG+3bdxZoY8NICQaM70vS3lAHLMMAgFrMUl6X2H27wcknUp7JZzypfsN45jaz1JQ5NCUeMcTqlCQdxqV9E/c+kZ7h1kEgmoLEfloY8zxpmzFrNiadBsPQRRy/Kdc7Ufk36nfa3MwVm3z7HBh9LGFnjB5QqaXNEA3G/RP7w14HJQlkhOkCrd+ZMW8qyrVVtKAWtRgwo+8FZEjSfCWFnYDzt1jGzj4jO/afmRSJAS3ajbdfWJsSkJSPysfJSS5a73gDxHniZf9NKv6hA2cAE1rZ2ePcleJyxusmS47PdAIQkzJn9o2/5KNhCVmWXYycvXO0AmiUhVhyFPeGXKcAAAVuRde5NHveCM1CZidaeQAB5ChG8bxqdvMj6v6gQ1IOoscHyD/VJQStBAY2qPqPSHIyQFBRrUAgBg7PX6N96wsYs/yqkzT8i2SoML7GvUX5QzYBSVVp6bVaCKJLzZTl90q4vLdYNWcklntYbUpt/iL2pMrSEigaoD8qmvnFlZDk3aBasUNRqdPLq/3gbkLzGtBk2tR6lybMB3byjpKy5bZ38t/wB4jlzQrd35Hf7WMSrm2bk3kecCP/KfRqQRQl1C3IFgS+z33frEpy1MxiQ6huPyoinhJaVOVcnHZ6XvBCQpkgXrXlWvZhDCUw9w4iOoxBhtmacYmcMd/UACAgfCYHSUkhz3eh5Ughl2HmBeoJ/SdVKEcmEOucZOnEIayhVChdKrci4NiOXaEjETMfICkpmDUlvmQljTmKl+cdyLR46kXNi2cQXxbhJitPgOmgewDlm9YM5JlaZaQgCgufqo9Yz/ADDPMRiJiVzlklBBCbJBB5eUa7kK0TZSFpYhQfa+47iPKCtAzJxFEuEstwgAts/lEfEmVCZhls6SAVAinyg/Z4MyJb+fWKPFWNCJPwkn+pNGlI5JspR6M47nvBnIC3BYVZnAWYBmuInhbLmrmD9JUon6mkFuGsZNTMSSlSpb1DsCej7i9OUP2G4XlFviS0rD2KR6vATjPApwkyWqWlkrB66VJ5HahEAL716lfMjYfcp4jlh88woYKXpIDszUax2esfeIOIJeEwq5oUkuGQAQdSywAZ63BpyjMf58rSAXJ2/O8DsNhkqnp1D5SS30jwYdkQC6pjwY6ZJn2JJBUogKrV38xtHcTqxM1mUlUv8AUHIUeTPQgcnj3llPmD+VIOJy5ExBBAGqFFwgnd5gcura6EXMvyZWl1Oxv+zwWkZMw8IYRdyVGg6acmuaDflygri56Jbvb894k5lcjffEb0uqGUEVzM/zPL0qmoSQ7qHtB7IsDqOpQq5AD8xYh3EA8yzuUcUgPTVXdn5w55chkEpoLABv8tFXRqQoLxfWsL4no4BPNulY+RJ/KqNQRXv9hHQcv8SRBqMIpIANU7NQU+8es4n/AAsORZS/CK2H6vJvrAzibiz+TnJlIlicGdYKm0uzNQ1Zz6c4GZlxLLxk3+mClCAwCgHL1JZ6DbyjfpempIj+iwXlBPUgnJLUpvBzKME4F6Cu35vANCnpDJkWboSGmHTsCzv3O0AxUxoz6t7UWIfk4TSlhSp7Evet6donmqIDlyecC53GOEALTQpv7XV9BC7nfGImgiWSlPPc/t2hohV4uLKS3NT3xnxQUyjLlEpqApW5BoQDtXeFGUuxgXneOKks/wCdY85djCoACpswu8cZdyhp3cASn3moZVLKkMFM9+fboYsKwKfhHSopINCeYeAGXIxctGr4b9jbuN4qZ/xDNSkeGu72B7R6yBQEiZdGxa/Ek41Px0Ikg1KgpR6Jf6k+xj7kuXzkpKUzljw2d2HQF4rZLgSofEmqLqrsCfM0A2Ah1yjJkLBMtRSq1aj7GOBiTtue/BZNu6uJnubZzPQVy5sxT+jja20AhxhPQdIVqB2O3Kt4eeMP4eYmcr4ktSVhI+UOlRrVnp7iEHEcMTZMxBmS1IGpL6upB8oYVUr3zIRkNCaDw/l81SUzFTFJKg9P23g8ZodiK82oeo5f5ibASWlyw1kj6C0Vps0BR2iSjSsjlTxLSJhUpz4RTalX+0WDiSTQ05k8yLD6QvYjMtIJdhcvag9oF5T/ABGkLW00FFSAVB0EMwLgOOdvOCYy2S9v7xr1E43cTQpE50gMXJbu/l5RLm+WGZKUEgfEALDmeUCcBmcuYhBkr1hvEQxBLnY127QbwWIYEkGtdyQB+Wh1GH6WimoxbhYmKyOFZ0xalKGgOSxv17QyZUJuEcyyQgXDOD1Y79Ye8VgkFRUE3c23NXhazlISl6Xs/wBYE7Vzc3ixKwqpQxv8QcUlOlAlpJ/VpJPkCoj2j1k6JhXrmTFKmEOpZqatTpsGEBcEj4s0qsE0Hf8APrDVgZWmjMRvfnRt/LaAM5bgxnFp0x2VEL4eY7N61rXr3hR/iasESAbutvQbQ3JTpD++1KfVzCJx7hZk0oKCFBLsBc6mf6Wg6X5gNRRQxblFjTy/O8TzspxIImiTMITySbdrtB3gTBkTF/FQUqSEs4ahd29BGgyJidRUCytuQBoa/hjQIBoyYml3DdcQ8lzxBSHLNz/bnDDMz9JQ0tJchgo0A6jnDBmWSysQgpWkalhviAAKcVDKvT0hXmZevCqCVjUhNlsw8+RhTUI+Ibk6/wARLU4CBYhLKpCUALVQAEnoEgl/rCHj+MlYucmVLca1NqOwJeg7QZ4qzb4wEiWp3+fSdv7X3ff0hZkZOnDzETQPkNhGMCIMXuHPYmNKCn7xzyvhmWE1Tq5k1c+d4OJylQlq+CvSrYKqno4cEDsYFZdniFJBBBgphs7QlyTtEcZcq5La5afGjJ1M8xP8RsXLWpC0SwpBKSNKrih/VHQD4qxJnYydMQDpUql9gB9o6PrEUFQakc4hcv5fNMyYSskqNVKNXPWJjpRNYNW/1aC0z4C2JdKjuBpdxQ1DG3t1gFjcGpClKIdIqF893PJrRmrhcD7WBEKy5od6DoImE1SgEgE3ZhWA+DxyZiAQf9wc4dmEzCE3b8Ne0I7CGoz6ZcoKWIvTeFMclS1fAUUEk+EpJAv8oL/5i1hcrsCCpQuPr+GNZwXy86XNqVgdnmSomDX8qv7he1AaVFN4fYWLEnHfRUGJaMDLKTqA7UPuIHZDlcpM9ShQiw68xtzEXMYvSCk0IEU8llzFLUUJUqvKnWtoW3EA1OaZCco3TTcunJIsAwYVu/1/zCtxtgRo+Ju7Hzt+dYt5diJiR40KHNwR5uzRFxdiAvDL6gN5EER4ZL7lI4ADxKmCwhKEUSxSC5/4hvrDtwxgihBLX/zCvw3jpK5aUziELolmJDJAarUflzEN+FzeTRMtSTQUBY1AanaN40F2TM6h2Kemohf4XOKWY5WlaSFBwdiH6R9/6ujc/eIJucI/uENMy1VycuPJd1FXMJU/DpIlLDPQLGptmBcFvpGeZ7xbjUrIVoS9ilH0d6xqeaYoKFwYQ+IcClaSGciohNaRuRYjOTAXSxwYHlzZikj4sxSnuNuzCL+W5GmaXIdOw5tfyithMIZy0ISDW7bAX9BD/lmFCKMwApTa0DN/0mNMlm25qdl2TaQwHJ6WatOkH5UkpAAVtX9omwKAA34fOLCZQLFmYflI2uIAWIfJmJNGVZ4IF72hC4rzHS4FzDlxJmiZMolRAAHmejbmMrwM9eKxOpaSEv5AbPGXS2+BCYmofJjVkOXaJNbmp3qe1aUaGPDYYF6dL/WKUuUxGkuwe7XcVex73pBXCJISz8vwHu/rHB3NtwOJQzqayWBLHfy57QFwmESs/NqKGHSo6OLNu/aD+Z5eVsE3b8F48ZblqkpBo5em6jS5ahp7wZV55Eh67MRSiVJuXKlFKx8tlU2O8E5KaCrHm/Pr5UeCOYrTLw8yZMGkJQSQ/IWfmbQncM51/MSwSWUGBA5cx+bdY1kQLN6LNuG0x1UsJNenq3TfcmPsqb8QKStCCk1ILKDbODRXfpFMS9QABZr7u2/e3vEqCkEgkANbc2IA6/vGtxB+I2calaPcX+I+F0gmfIQEhjrSkNz8QGw5s1nhTx84Kll2f7c41cTgKCnME9PaM8484fMtKp0lLyx/5Ei6Oo308+XaMum7kSblwUdw6iDITMVOCZayjcl2DC96E8of8mWkgBSQWrU1pz69IVMCkAAJFT85YVBsATcQ3YKUHSNqAnZ7moD+fN4BlIscdRPI5Aq4QXleGJc6nPb9o+xNJwKiBT3A9iHaPsc3H7f5i+4xGmZmgp0KDjZTU82sX7xP8LwuFa0Gmk1d6eY79YiXKlpSZZoHJ8Q518Ku30ERLwqkMUqJDuxu2351ghbbMq5SC8Tw2uUorkF0qrosQ9WDmva8HOADqnLUSHSBQ3JL2HT7xYOFKwFgEHYkN68w526x7lZSgTkzJQ0zkl+SVtcbMWo46RsZg590o6bVAHaZosueNA5NR+QqfpFHM5nhLX69aXiLBZomchw4IoQaEEGoI6fl4ixgccuVb79zGsrcS3gUXFTEYNM1bqdk+77H6wey4NpAFNkhgw7dqtA9IYGm9fMfWCGUYckuTSvv13gOK6EbyhbJjBLAdLWNv9eUVcz4ZlT03KWr4WDnqGZngomjFOze9/OPspbML/n4IbYDoxFWYcrEWZkypSgFgFwageEs7gG9huOcQ/yqSkkDs9K26+tO8PWZyUzEsrmCG6c61etOkLeMy8JLp8RsLJ9h126Qjlw1+mUsOo3/AKu4F/6eCKEpb+06Sf8A8kRWXluIqUTCoPZRr6m/nBz4NQKEnq2/WPcoMAoU8t6/lftA1BhnYHqLEzEzUH+o4aB+YcRJAO52EOkxAUllJBSrmKP0pSAWYcByprmWr4aq+H5h0FS494Pj237onm9Tb7YtcFY1SsUEK3CiOh38mJjW8FhdjViAfK32jMJHCGNwM4YgJSpMsvqqUlwQQf1AMWduUaHlXF8iYQSJiFEBzpdL8nH7QfOFuxENOzKNhHMaZWlKQ1+cR4zHIlIKlEACBs/P0IS6QuY/9oNOqn+0LeZ5gZvxDMWkIAsQQw6fhgLZgAAIPM3p99wBn2NVip6lF9CSyE8hz7mL/DuXhIKmqW3227QByfMkTp5lpsVeF9wN/aHjC4M/pTa4dmofSg9oA4cNTShpHDLuMt4WXUagKPcvVg1H6wakSW57X/zaPGRYAUUWU4pyp7AvaLeazmBAerj/ACYOqbU3tBZs1vsEGrmkzVENpTV+Ztfb94ixuclBl6UalE1BLNQ76S/tFrDYcgMbCg79PKFfjbOvgTpCU7EqV/xsPd/SJi587OQnzFMmNMhoiNOOlfHS00DT/ZcU58zCpmeQjDvNwo0lJdSBZQ3ITzpYeVbsIxfxEBSTRtt3HvzihKxqzMarBwBHhqK9zEk+YEYyOBPWTYr4iAtKqF9Q1VBsf98oKlX6gHH3bkdrQozsMuViyqWnwEJUtO1akDkaPDDhMXLUFJSfELh2Pp94pYzvSxGcWoDGm76l3DJJJcpYB6Nytbb7RYC9jUN4t3BuO8UmKZZu70B2NnEXpEsDxVLnaos7xtARGMlGK2c8IIIMzCpUkgjUgfKoNsNlWoL94gymYVp8VkkAgitNxuD9nhumzClSUkhzv3P+GEUcdluo65VFuXD/ADB6nvvyMcK7j8yVqdLY3LPehI/s9Cfdqx8hTxHF+GQpSVLU4LHwk13q3OOhiviJ/hzAuJxClJDBj/7W7ciK294F/wDWdKwD4CKOPkI86p7F+4i0pWpCNKQFK2Ba2/ZvpA/F5apbnSzU59Y9QfhoqtNw0c0Y1K0JXLqkM7Gx+4IERKRq+Z32J2avdqxnuBnzJM1kqKXpSx7jeNDyXGfE/wDJLcj9QNhzIVb13gJwbeAeJx8WzzLqsxUllM6XZQZqGoU3RiCeR6QVSrUBXypb9oqpliYUgWfbl19feLeYoEpaQDWYFMD0Z/rA2JqXPpuov8syAYcau55wWw2CA5Pf9xFBMXMKktWoBcPHcD/ykSvqEJ9wMKyU+FohBe9Gt15x9wuJRYliedG83vE4RUNRh+esNkWOIiDRIMjM5nYAml/OAuMwxFr31NV6da0EHCbtX8r5RUnJeu0LuDGMTUYGThgCliAXsfmLWHbtESsvV4zUbtWtP9xc/lbHUzEjZxV6N9YkGMSnw6VEcye8BDIR7uI0S/8AJzBUtBcPvz+lv9VgpgMI6gpV+Vm2t5R8SqWW8W9AogHbne3OCOWyWUXdjWpc+UERASPIgsmagfBl7GJSEaWeh8xaz1DQj4PLtKV6QEo1lvM8+VIb89xiJSCuYrSG535evKM/yPPDMUoLBCgSoB3BBNKVdiajtGtQATF9K4XjyY44XDpIpUpA5826WinxJw0nFySGZaLMWci6SNxEmExagSVU1HrQFT084KiYAe9POOoRU7nQtwZmeD4ZCVA6QlaSCDar7cz0hgncWokp/rSSWBqgjxHbwlmp1g1nGC1J1pPiF23H+IQOKsSkj1f6e8ZNqa7k3c2NtsY8n/ith1H/AMExCHLF0nzIDN7wcPFkhZqFeYNQfaM94Nyj+imatCq/LTZJ63/PLRZEkrleJIcipF/b7R52JJRehPZM6qOeTCUrGy5gISoAgOxa3OMk4ox/x8TMWKh9KWrRNB6384OcWZKUIM4Ahvm3AHPp/mAmToHh/uUQ3QEt35mAenTbq5mkzIqbwbhDhjN50nwTEKMshkvt92/aGudnEiWn40wFI+vbme0AZOHJmsTRuRNNvzrDMZUmdJMhcsGWRuSWU1Cl7QN9IuRrY1FjrRfUQEcTzVYqbOSkhEwsEk2CQAkgbqYCLuGzmUZnxFfETNI2AITzrypt+8V/+jGViDKJdKT4SORqKc2IhiVk6SSoBiqgdNt3bb7wwhttoHUTfLua5ay7ihE7w63KWJDFL9nr0g1gsUAlTlnrQU5E13r7RludzPgE/Dm+MBtTgnyYU79YYeFeLhifBMKUzbM+kLYXT1pUQYg3uEs6bOHXY8dEqliod0sX5itFB6HlHteK8fhUNJs37coilAlJt6s9rlusVZFSUh3ChUORyrytvAmJWgI+qg2Z7xPDWGmqMyZh0LWq6imp2cnc0vH2CKcv5kP/AMiPoY6D/mfaLfl/eZPhMEQSrWVlhqLkBi9CD8zft5e/ilKTTm5FOtugjo6CddT5gQHiyhMxC2o4J7Q8ZFiElL0vyqRQ8rdI6OgTsahH6h/LsInUFB+deVYSuJ+KDMxKVyyQmVRBs9fEfOzcgI+R0LjqU/pSDcWjTgccmZLRNBPiAJBd3s1esFPjFqbf6j7HRnpjU+h7UXAGd5gqWAAx1Xfo0LS+MsTKLy1DSD8qg4bk9D6ER0dG1JBE4wBEK4P+LCbTJCgd9CgR5AgfWGPJeMMNilaJalBd9Kkke4ce8dHQ0RcS6hSZJ6RWWkAR0dCeVQOo1iYmBs5ZnELMrPp8gky5hS+1CPQvWOjoWU0/E5qnIxTsTxhisW8tSwxoUhCQD3LP7xen5SZCUqHzivQtdMdHQ2fc3M+cbIw6MPYbE6kpIDagHHdrMGYUgkFFNbJdQBdz4aGm0dHQSuLl/ExZVvzLctRZjZh6X/O0Z3/EHIlomfEBBlKNrEKIe3Ix0dGvEBkUHkwpw5MBRKGyRQVoDdg/40O8rwy3A2r9f3jo6AYWJufP6o/mGBM8Trw6xusMegJFIT8Ll1W3BoY+R0Ddz6gHxOp/B/eNGAwBLc9ySPbeGLA5UE7v+fnrHR0OqAYtXMznivjFAxUwS0HUg6CthdBbw7tWA2J4/nKHwkpSCXBXXVW/R+sdHRtVAswyKLhzLckQtCVMCSHqKv1MX8Pw4mihQhi9KciDtHR0fNNkezzLmICodwcwgaV1Ngef7QTw88pTRgR0uC9z2jo6Kuhytkx23YjBHNSnMxSySQzdan6R0dHRwsZQCLXU/9k=">
            <a:extLst>
              <a:ext uri="{FF2B5EF4-FFF2-40B4-BE49-F238E27FC236}">
                <a16:creationId xmlns:a16="http://schemas.microsoft.com/office/drawing/2014/main" id="{0AFC9F3F-DEB2-4BA2-B922-8F49F8491E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2229" name="AutoShape 42" descr="data:image/jpeg;base64,/9j/4AAQSkZJRgABAQAAAQABAAD/2wCEAAkGBhMSERUUExQWFRUWGRoaGBgYGBoaGxoaGBoaGBoaGBgaGyYeGBojHRgbIC8gIycpLCwsGh8xNTAqNSYrLCkBCQoKDgwOGg8PGiwkHyQvLCwsLCwsLCwsKSwsLCwsLCwsLCwsLCwsLCwsLCwsLCwsLCwsLCwsLCwsLCwsLCwsKf/AABEIALcBEwMBIgACEQEDEQH/xAAbAAACAwEBAQAAAAAAAAAAAAAFBgMEBwACAf/EADwQAAECBAQEBAUCBgEEAwEAAAECEQADITEEBRJBBlFhcSKBkaETMrHB8ELRBxQjUuHxchUWM2IkU5IX/8QAGgEAAwEBAQEAAAAAAAAAAAAAAwQFAgEABv/EADARAAICAQQBAwIEBgMBAAAAAAECABEDBBIhMUETImEFURQjMoEzQnGhscFSkdEV/9oADAMBAAIRAxEAPwARkuGDlJuC46/vBmRgNzcHfo7U9IG51noExIw4SUoLqJHzHkDdusW/+78OoJ+IkpUDuHFf/YfePn8uNjVHmCZW4jLl2GSprOSFNu9Wg7JkIQ5UQgl3JLXu70uIyTibOTMISghks5B38uUWsowy1SkuSSS7El2sL7Qf1AF9wsyhg0fqkbjUds1xaZyhLlFOgGqrElmGnmK+oj3gi4CW+UMkGtuu9TA3DYU6UpASkBVaEPRyCX6bdNzBeRMYN32INPlFdmJPtAVFtZl8IuLGETxJxOCUO51MX8jb2FIRMuzL+ZxM6ZU+LSDdkgCnQOCYvcd5+mXh1aaKVQdy4PmLxn/DOa4mS+mVMVLJd0oJrZ3ArTaGDjLIaixzLjyC/M1mSjSGG+7mzRaEh0+n56wmTuO5SQykTEr31pKa7sDyiKXxPOn/APiRT+5TgU5X9hCh3jscRhXxueG5/wC45uAoPUbjpXpFXH4oIANEjyt5nrAmTlWImAKVOU5u3h960/aJFcPS2dbqOzlyWua0AjO0kQ9qDzLGI4kkFOlOtZdyQxJ9mgGc+mP4UK8yLfWLk1CEGg7dOnXlFvKcKmYtIPk2/ntWMlN56mWzJhQkniC14PFYhQW/w9BdKUh6nm93H1hmwzpCSsMfY8z084PowSUFk3Z2ue73EUcwIKW39vynvDbJsHJkhvS1h6/9i9xPxj8FBEsKKjQFmTyvv2gdw3hiUpBqpVyR+ol+VKl/SKXGmI8KEN4lKoBBTJpZ0hqdgXZqxhjYFw+l064mIWNkhtAArZRB2bclneBvFaFKwkxAI1LSUv0VQt2i/hfHpCQTck++0CuMFv8ACDVMxgB2JjjMf1CMOAAb+YrZPwshjpRqCbqNT5D9otSeHgViYl9QvuCHqA/aDGVYbSnSpN1bOCz3J3t9fIvicsCBqSGq5379oGcZYHn+s+bbOwex4lVTpHgoWp9oU834qnF0qWEsWISGPnv5RewvE8p5qFKSkoWtIcsCAaEPAHMiibM1JY0qRYwrhV8fsa6lcKr+6hcK8HgzVKmKDJCgkfUno7gesaVhEeADetDt+8Z/woEAEKLB3FH8W3lSH7L5lutrQ/gq+Iw6+wREz7hhOHxBUgEJmuQAzBvmT0D26doNYGSQlLszXbnWlKAEn0FoZM1QTLOkOWt6e7CBmEmyyBzFGZqClRzjjja9X3IupT7S7Jy8GXpIcQoZFITLVNlCplzFjsAaP6w2ZlnqJEtz4ln5E7qP7dYQuHcunjEKWtYaaoqVyckl/J4zqHTgXzH/AKWrKCT1NAwv0irxgnVhJg3CdSe6agiJcK8sOap5m3nCxxlxKlSTKl+JSg1KwYNtTmOMm9uOol5RmapivhqcNUHnag60g4glBL2b9mrY3eBEnh0qDiihb/cE8Fi9X9KcNMwG5o7Chv3B8oXtTysnarSMq2YelYQKAIYvu4Hs0dHjDZVMKQ2o9QRXreOjXu+0h7YoS8KUKIWGXslwG+0Bc3xldASXF4uY/NT8ZTup1MOdCwi3gso+IS4vvDH6TZlJkA5iihC0qBYh/wAtGvZbg2QF0IGkecK+N4fEsAgEpfxOXalD6iHXIiDLbYMQe/8AmOs4yR3QOOf2k8tVdIqHLOGPfYAftEec4wpllyxptsd6doI/C6Nd27f6pC3xhiRKlKOpqNTcnb86wKj1K29e4Aw+CGImGbN8SEk6QTRRJYkvt/mH/Kcs1JAU4SbClh6/jQvcJ4DVJluxSwUeR3reHjDq0JDAAWG5oCwENYkHmfO6rOWcyPE5HJmjxy0Kb5XSCR1S4oeogMMoly1FqAmguKu9dhDDMxWkAu5PsNvtCXmP8RMNLxJlrClBILqQAplEsU3FRvHsqhxQmtHqNjG4amrAJqCaDkzUq0BcfmKU1cMLh62v1r9IAZ5/EQKmaZCFaKeJRY+QFh3MBsIufiptWCdwN+nOFSjXKo1WICE5c4zph0vpG/5Yc4a+HkfDJIZSi1CWYMW09r7UMDP5ZMpIlpYqo9LNdw1bW5QfyLDhJDs7lwDU6ujVA9jBseKjJGp1RymvEL5llurTNSklSWYBWkGu/avrC9xnmRw8tCyiqyoEOKEBxtWlPKG7DsA9fO1LXtCTxYhOPUhKCoIlvtcq/VXYgU7npBcqqP6mCwPse7mcTsaufiEKWdwwFgOQjQ8nQGAUWBG1Td3Y9HhBzLLV4adL1EFKjQjq4ryMM+V5iC1S7vS2n8eFMtijL2kIa+Y84dQB6EG1fy8JnH+OUJmHuAlRUeRZh7gmGeTi6dQNm+sKXGK0rmBJ/Sn6mv0gavRndYduMmNmTZ7hChKviorQBZALhnDFuY9RFPOuKZfyyz8SYSGZmG4JVyjMcwwydSQNyIZsoQlLOA37wZ3tRUk4dMMp3GWpGESEFwHPR7wEx0j4JdI8B25Hp0MNqpdPp59oD5rhaNtypZ4XNgUZbXGK4k3C2L8JYtW/ofOH7B4k7VPPmOkZHkby1rS5ahT0uD9ocsBm5DMa/bpWlY6HGNqhRiORI8S57jb83jIc+z+fLxM1CFkAKo4SSxrQtatIf5WZhqFvt+8Zzx+kIxOqrKSKtRwSG7s0MAjIK7izYQhthJsgxqpsxapiipVKqL0r6RoORSgaxleTYoJAUPOHTJuKdBs4iXnx/m7j1GlXdjpe49YrL0zEKlkkAi4oR1HWMzwuR/CmLSTrUlRSSd2JH2h2ncYy0p1CqiKJ69eQhfw+Jcubl1ElrmtoI7e3apndLhYEs4lqRIAZr8urbchHzMcvStlKAcBnF+/OLuHUClybVJptv2hc4izk4j+hKog/OuoJAulPTrvHsa3yTxOarIFHMrf98qR4NKVaaanu1HoWjoGyOGl6Q0skc6/vHQ5uX7mfNnbfQlHijLVSMekK+VVRShuIZ8sUClLDUXbn+BoLcR5QnFSSHGoWLVSXBcHyFIRcBn38svRO1JUL0Ldw3MQZveARGdTiK2DH/wDkgpJHM1fpACZnS8LNGkghbjSbUqT0O3nFXE/xAk6PAFLPIA+5MJuOz5U0qUq5s1ksdo7jw83VSfitGuad/wD0CTo8WoL/ALdL+htCXnmZTcas6U0TZL+5MUcvxBmSi4BINz+dYeOGcsCUfKD4XLi6je/5SPG1MdfUkj4njgjMZshCZU+WogUStIcNyV+484d8RnsiWgmZOlobmsP6XJ6AR4wUkAeIeZH40LnH+TylyPiMBOls3MpUWKS17gxpSTyZMLbmgziHjtUwlGGOlFlTCKs36Rtzc16CEhckeIhkgbm8FsLl9fEkqBbSbdqVo9IrZvhDqACaPp7G9/tHN80vHUEyMOZi0oQ5JPKNQy3CJRJKZYSFAN/7b1NncvflaA/D2TjDy0zPmWXJFHA+UkHzEMOV4BSjqqBqazHUAQX2G29z3gnc6WPUs5flMzSCSCXJCmNXF2P3e1ouKToqotpdyaU03d7enlFqapgCS/PerFzbytCJxrn/AMRXwU/KGJIsWLgU61MdYDxA1ZqFc8zyZiBoQSmXQ6n0lQHPcClBFZWPKBvRNGPLmXfcM/P1gk49Kko0skU6i1XG7fWsdmxSJRN1BtL/AHG5eFWcl5yzunhGTfzZ1TW0HxAAsSQTX7QflZHJlj5UM4YMH6ObkxBkyAoBRbxBLAJKakOWBppq/LeLmeYVQEr4a1A6mZIDqqxNKkAE25wUkAdQrZmToy1KyNBoglBAtcONmNbxl/EKpkufME4Msm3TYjo0a/gyzm7sbVtvGffxYy9c+fKEhJUtKTrKaUUQUg+hPnHgiN8Q66l8g2ubiFPxbEF6ggwwYHFuzF36OfKBmG4OxBqUff6Q28G5AuSZgnIZQZn2BDuA25f0jmVFrgyjpHpql3ByplHYOHDmp/KxfzDB0qQotcAt/uCmGytSglSQG2ZtzVh3i5OwLoUgsKNsGI3HWooDAFQ+RKhcDozNJeGImkbtQeY94OYXDJQ2oFR3qwH3ihNUJeJTqcB9J/O8Mi8Idg7N3VevS30hLNuAtY/hK3TT1Lw7gFCUgDl7itTt6x6xOTSF6VTJUtSgeTttYvu3rHtMyjHtXZuXWLCF1LUcW5EWd/V+cex5COjzM5FvxxBYyeQggJky9R/9QA7CtR7NE+CwElgRLSCXBLBqcqXr7RalYQFRqaOXuT+Xi4GFD8o+UUalj3MbXcxszDFVFCDJmVpd9KWF2Ac15Mzx2GwQoWGk0dhR7uL7NBSXIcbt1r1/BE8vCAlkg2fb3+saGGzYmTnoVKUzKgtKklIKVCo6GAWJyZMlZZ6EM9SxD16w7ScGQ16QoYvP0/zc1JqkEDVceEMfJwYOcNDmStYxyKdvJkScCTUG/wD7GOiwcxw//wBgT0LU9RH2B+j8z530sv2MjxWbJQFAeQenrCzmmRDE6VOnUDbn0+/rA7M84dYRLZSlFqWEG8AolXLRXozcxV6PBV3ryZ9Dr9QqCl5PmX8t4Kw+kpVqSo/qYAdA245wq8R8MJlqUFAAixG4NiOfONRy5epA3q355loCcdZEVBE1LM4SrnvpPJqEeYgqhgNwMm6fUb2K5OjMnwcmYglOhSmr4Q/q0anwnj0zZKT+sACYC4KTZq0LioLbxDlORDQEhJ9vMl49YzI1S/EgmWf7gW9eY7xpnsXUVyOpNL1CObcQfBAZr/hYd4G4TArxtVqKUKNBua3c2FIUZ86bOxIlrWQXALAAGt7OA1Y1Xh7CtswHtyiVrc746VTyY5pdMrAs08S+EJctGgWA/wA35vCBnUxMjFGVMJrUKuKjwFXIPfzjX8XNApu34Ywz+IGKSrHzAC+kJSXa4SKfm7xj6eS+Vhdj/c3nRQoMaMMiYGllRqoEcnVTY29ocF4tEiUkB3c93LknpWM84LzSYgJ1ATEiiASQU12Vy6HltBnPFlaVqSSCR8zB/rFL1Spq4AafJXA7lHirjtKSZcqsyutQLhL3A69rP6I03GFfMkwUwHBxnEqKiEivUsa1gn/2iEKGkF7c79462rxA1fM9+GZR1AeXTcTJOpCg12I1B+bc47GcUTf1JBoB0cUdmf33honCXKSxqoUI/V5jvC3nWCdiEmvQt73jaZQze4RYAk8iNnA/FsmZK0TlBC5SCSpRYKqw012DBoaDOlTjqChMKQyVhThDjwtcE0ekI/D/AAukJA3ZyesNmA4dAL6WDDbfn3jWR+eBxA5SL4knEvFcnApCEsqaRRANRs6uQ9+kKeUT1qmGaoupZdXd/YD7R5444WEsomywzLCV0NdSmCrX2PcRZyOW1g5YhmBA3Jbkz+sbNGiJ4VViaHlkxpYYV/3ABOYKGOnpB+dKSH2Kfa0GMvOlIeqRsP33hZ4szgS5kkgALUs2H6Uhj5VHqYxkJrjxHdE15gDGtAUGAOlJc0Z61icDw123ijgs1CkAuOxtb3j7iMw8JY1f8aBFwObn0IRiaqZ9xOr+uobhZv1Lj2IgtgM5UEFBU6TRj++1oWuJ8V/8mZ/yf2ETInunvAWvuNIQeDGNHEEnUApEywFFJPTdoYMHORMS+lQHIkeTsOsZ5lssrnDdnMPuWJsCWNQodGo3TeBLwehCZANt3KuacWIwhD4dZ1FkkKDHzZwekXck4jRPSVfCUgJ3JBfowiKdkiZoKV1TcWcNUNyttAzJZiZMtSSWBeh8RCfJqEv7coMMjV1Uka3J6PIN3GdGaygHLpG5I73Y94kwueSHZJNauzC0JPFma/Dw6ZaE6ps0uAkOyUmqi9QLD1gRhcyxOkagDSwNRd+j+cEGRwAeJGbWZiI0cZcdLSFSpIKFH9V1Mdh/a9a3hayXLlzElZ8CRRzU+QinlkwrXOKnBRRWpw3MHrX2huwRHwJIGku7p5lyCabsAYxldv5oQap8eP5lWVkS2u/XSY6Dq5oBYqAPL8NI6M0IH/6GX7/2mR8OyfH8RSfClJIfc9D62howCdatKPCFAPYl+hfn7RSyaQFISBT6X0gfU+UMWDwDKDhxvpFG87OWcwbKxaZ1T21RgyVJKU7mzilLlzdrRd4lKf5cJLDUoaWvRz+d4kytT1YAkCx2FP8AcL3GmPBmpli0tNRYOqtG6AQXhMX9p3SYfVbbDeXyQEBQ3HpAfEztU3QkkitSHFqknz+kLU/ifEKCZYWwcfKGKi+5v6XhsnZJMmJdalJBFUpOn1Nz5NCebMAomn0eRWCmIOGOrEzJqKgTGT2QdI+hjUsixSSh38jcdG84E5dw1LlylfCQlJS5DByS3M1PrApGag7xM1R9WsijjxK2BNo2xtzHF6UqVcgH2+0YHmxMxaph+ZRc9SamNOz3Nj/KrCXJPhAv81DSM/8A5ZZmJQpJS5fxJIp53h36YoxYyw/eB1CFmAjVw7h9EtKaGg69fKC+LAKCDQtFPL5pICTYbinlEuOJq1AGp+0aUliTKoUKAJLkE8BDFqFj62+kGZi5ZC23ZrUb77vGbSM4MuesP4VFvPn9oO43Ofh4dcwAKUBY2JJA2q1TC+TTMuUV5/3J+VgQZUChNxyVEjSVsOoqRTqYd5+XidJUkjqncv8Ab/UZTleCWSJhJ1g6h0NxGq5Jm8spT8TwFnIYkU5EbdINqMbbwE58RHG6gEMZTyeW1DtQ9+0M+HII60Hbr7QpYri7D/FPwx8RL1LN6Pf2i6njWQlLhKyeVBX1oO0Mq/tAbuJZMLFrEi/iFjUpkJl/qmTBp6aPGVewHnFPJcM0tMxSTUtWxf8At32UXHMQo5lmysVjNamYBgHoA1hDVkWJCW8dNgxIenP1/wBQyp6mXx7ABG3CrIGogNsT0pbezRlvHeN/+amr6U15OSX9gI0rFFpZU4NyKMOZfs8YzxNOJxBJL2/BHV5Nf1h9F/EuMOCzxekIB6Ab+UMmGwuJUh9ItYkAtZ+Q9YG8I5EE6VrPiNnSW2cA86w5ImApSnSVFRYCoqTt2Z/L1X9AXcrZfqez2oJk3E8uZLnf1EFBUHr++8fMDjXQBypGuZtksrFSzLnIpTuH3BahL/m+UZ3kCsDPMol0kBSVMzg8+otBGUFa8ia02s9V4f4WPiW42TU7ByTTc/tDlh1USA1anmLN+dIUeFZf9Mq5qsbFh25w24QkkFmfnf8A1CbGuJYAsXCjeFZJppPLlGVS04pJS6C70cjbmCd3jUcx1JQ6RXetoU8MvViKnZrBg9m+sMngAVIOt2t3KWDX8U/1gRMJdQVShdmHIAsNh3eDUnDp1AEHeoufs9TSDyMtRMDEAtY8uxuD1ELOe4HE4eZoQy5ag6TZQ5gkhr8qENSMZF2iyeJJouaWVOIMClE5CgWSsaJmk7j5T1YUghlGG+GnQQSgEFKnDAkhxSoBLHyELcnA4oF1yiRUBmUwd9t/2grIzkoDKBBHQ+/KBPkVjwZt8D7eo1oS4diH2joSZnFswEsKdzH2N3A/hn+0o5dOU4CWYdWBbmWrYekPmEw5YKRQG9aPQ2b8eEjJpChNT4TQVvbc9P8AEPGHxwUyAKADV5QZGFm4Nms8wzgpBBHSn56xm2ZTzMnTFHdat3FCwFn6Q+4zM04XDLmqsgU6k0SPMke8ZenG6nN3JL9TX8Eb1NbQJd+lpQLQrwthUHGIK7JdQHUM31fyh7ziapWlKQT2+5jMMLmRlTNQ7Wrzhsl8WqWhkAFVtXSJWZSw2+I++FmyAiX8dmwko+GKqIuOZ5Qn5Tw2oB1P2f6wdwGXalFUxy4e3p2v7QXkyKANyeCYUYJtPUZXAin5kOV5YEnZvT8rSC2Ly5E2SUrA3YsKHmOX+IiljaB2e58mRLL3YhI5nb0hpAqjqZyKWivLmEakAi/0cU6R7dwyqB2t5wOyh1rv19eUHlYHUSHHar/l7cozjUKbMU1OoVOIlZngU/EJpvWIMVOVoKSXFPNi8MmZ5NWr9OR7iPXC/D5mTgtaWSk+ECrnbarfXtB7BN/aS1LZGoQjkvBmpCVzFlDiiQmtasok0tZo98RYebh5ZWlGtIHzDbqobU8oagyQXGokMkVYBt6X3i7gtJATRiKi/Sv5vHkCk0Yzl0a7bEyHB5O4XOmEgqZkjrve/eG7JeG5E+WtJTZj8SpLtYGlm7QRzjhQFWuSWa6NudNkm9Ldos5Ar4SSgUu4NCKbh3eMk7Xt+pOzBsczZeUfy+MKHJTpKg9yn9VecMuQkFYZIbSNvMkufQxLxlhx8WQXD+Nn5MlxSoq0fcoxQZgCVbtt2PcQXd0YuWLizCOfzylLB7WFBX8FIyfHnVi0v8upL9nrGlZ9maCApTpABYFnKuvSM6kyFzpiikEl37V3juM1ZhtIvuNmahIwgKE6VH5AX1M9XZIuzi/12Iy16QlRPjQmhYOTQHV0algK2hZyT+ZS2pDpZnTUgXtvb3hlTIJDqJOq4YAHoOUePxFcl3xLOUzVKopqKJfm55fpDMGqadIUOPkJmTkpb5U+jn/Ah0xmLRJlFSylCQGFgKWAA3hDnEzpnxbhReF87FAB5lL6djIfcZcyzChCUpG1juT9L1hqwMp2/Zu0DcDgAa7Fnv5/naGKSkFiBQNa0AxISbM+ly5ABQlfHzQEnUdJsGvSFuTgtCxpeocnmLf4hrn4b4hDEEi8S4mRKlJdbBhdwG5+UebOQ5v9I8yPqcQyDjuR5RLZJIUSbl/tFbMFaykqYMDTk9bwB/7wU6hLA+GAWaij1fb03ijL4ySVN8OY/IDUPW/rAdXkOXHsxi/vF9LpjjcOxjThZAe1ISeL1JRiC29/T/EGFceSJfzuPL94B5jhU42YFLdKT8oBIJfmb2jGkxUlN5h8701wIrNJINVgGOgueBpH9p8lK/eOh70Mf3MS/FQhkOECUKJUHLG+3bdxZoY8NICQaM70vS3lAHLMMAgFrMUl6X2H27wcknUp7JZzypfsN45jaz1JQ5NCUeMcTqlCQdxqV9E/c+kZ7h1kEgmoLEfloY8zxpmzFrNiadBsPQRRy/Kdc7Ufk36nfa3MwVm3z7HBh9LGFnjB5QqaXNEA3G/RP7w14HJQlkhOkCrd+ZMW8qyrVVtKAWtRgwo+8FZEjSfCWFnYDzt1jGzj4jO/afmRSJAS3ajbdfWJsSkJSPysfJSS5a73gDxHniZf9NKv6hA2cAE1rZ2ePcleJyxusmS47PdAIQkzJn9o2/5KNhCVmWXYycvXO0AmiUhVhyFPeGXKcAAAVuRde5NHveCM1CZidaeQAB5ChG8bxqdvMj6v6gQ1IOoscHyD/VJQStBAY2qPqPSHIyQFBRrUAgBg7PX6N96wsYs/yqkzT8i2SoML7GvUX5QzYBSVVp6bVaCKJLzZTl90q4vLdYNWcklntYbUpt/iL2pMrSEigaoD8qmvnFlZDk3aBasUNRqdPLq/3gbkLzGtBk2tR6lybMB3byjpKy5bZ38t/wB4jlzQrd35Hf7WMSrm2bk3kecCP/KfRqQRQl1C3IFgS+z33frEpy1MxiQ6huPyoinhJaVOVcnHZ6XvBCQpkgXrXlWvZhDCUw9w4iOoxBhtmacYmcMd/UACAgfCYHSUkhz3eh5Ughl2HmBeoJ/SdVKEcmEOucZOnEIayhVChdKrci4NiOXaEjETMfICkpmDUlvmQljTmKl+cdyLR46kXNi2cQXxbhJitPgOmgewDlm9YM5JlaZaQgCgufqo9Yz/ADDPMRiJiVzlklBBCbJBB5eUa7kK0TZSFpYhQfa+47iPKCtAzJxFEuEstwgAts/lEfEmVCZhls6SAVAinyg/Z4MyJb+fWKPFWNCJPwkn+pNGlI5JspR6M47nvBnIC3BYVZnAWYBmuInhbLmrmD9JUon6mkFuGsZNTMSSlSpb1DsCej7i9OUP2G4XlFviS0rD2KR6vATjPApwkyWqWlkrB66VJ5HahEAL716lfMjYfcp4jlh88woYKXpIDszUax2esfeIOIJeEwq5oUkuGQAQdSywAZ63BpyjMf58rSAXJ2/O8DsNhkqnp1D5SS30jwYdkQC6pjwY6ZJn2JJBUogKrV38xtHcTqxM1mUlUv8AUHIUeTPQgcnj3llPmD+VIOJy5ExBBAGqFFwgnd5gcura6EXMvyZWl1Oxv+zwWkZMw8IYRdyVGg6acmuaDflygri56Jbvb894k5lcjffEb0uqGUEVzM/zPL0qmoSQ7qHtB7IsDqOpQq5AD8xYh3EA8yzuUcUgPTVXdn5w55chkEpoLABv8tFXRqQoLxfWsL4no4BPNulY+RJ/KqNQRXv9hHQcv8SRBqMIpIANU7NQU+8es4n/AAsORZS/CK2H6vJvrAzibiz+TnJlIlicGdYKm0uzNQ1Zz6c4GZlxLLxk3+mClCAwCgHL1JZ6DbyjfpempIj+iwXlBPUgnJLUpvBzKME4F6Cu35vANCnpDJkWboSGmHTsCzv3O0AxUxoz6t7UWIfk4TSlhSp7Evet6donmqIDlyecC53GOEALTQpv7XV9BC7nfGImgiWSlPPc/t2hohV4uLKS3NT3xnxQUyjLlEpqApW5BoQDtXeFGUuxgXneOKks/wCdY85djCoACpswu8cZdyhp3cASn3moZVLKkMFM9+fboYsKwKfhHSopINCeYeAGXIxctGr4b9jbuN4qZ/xDNSkeGu72B7R6yBQEiZdGxa/Ek41Px0Ikg1KgpR6Jf6k+xj7kuXzkpKUzljw2d2HQF4rZLgSofEmqLqrsCfM0A2Ah1yjJkLBMtRSq1aj7GOBiTtue/BZNu6uJnubZzPQVy5sxT+jja20AhxhPQdIVqB2O3Kt4eeMP4eYmcr4ktSVhI+UOlRrVnp7iEHEcMTZMxBmS1IGpL6upB8oYVUr3zIRkNCaDw/l81SUzFTFJKg9P23g8ZodiK82oeo5f5ibASWlyw1kj6C0Vps0BR2iSjSsjlTxLSJhUpz4RTalX+0WDiSTQ05k8yLD6QvYjMtIJdhcvag9oF5T/ABGkLW00FFSAVB0EMwLgOOdvOCYy2S9v7xr1E43cTQpE50gMXJbu/l5RLm+WGZKUEgfEALDmeUCcBmcuYhBkr1hvEQxBLnY127QbwWIYEkGtdyQB+Wh1GH6WimoxbhYmKyOFZ0xalKGgOSxv17QyZUJuEcyyQgXDOD1Y79Ye8VgkFRUE3c23NXhazlISl6Xs/wBYE7Vzc3ixKwqpQxv8QcUlOlAlpJ/VpJPkCoj2j1k6JhXrmTFKmEOpZqatTpsGEBcEj4s0qsE0Hf8APrDVgZWmjMRvfnRt/LaAM5bgxnFp0x2VEL4eY7N61rXr3hR/iasESAbutvQbQ3JTpD++1KfVzCJx7hZk0oKCFBLsBc6mf6Wg6X5gNRRQxblFjTy/O8TzspxIImiTMITySbdrtB3gTBkTF/FQUqSEs4ahd29BGgyJidRUCytuQBoa/hjQIBoyYml3DdcQ8lzxBSHLNz/bnDDMz9JQ0tJchgo0A6jnDBmWSysQgpWkalhviAAKcVDKvT0hXmZevCqCVjUhNlsw8+RhTUI+Ibk6/wARLU4CBYhLKpCUALVQAEnoEgl/rCHj+MlYucmVLca1NqOwJeg7QZ4qzb4wEiWp3+fSdv7X3ff0hZkZOnDzETQPkNhGMCIMXuHPYmNKCn7xzyvhmWE1Tq5k1c+d4OJylQlq+CvSrYKqno4cEDsYFZdniFJBBBgphs7QlyTtEcZcq5La5afGjJ1M8xP8RsXLWpC0SwpBKSNKrih/VHQD4qxJnYydMQDpUql9gB9o6PrEUFQakc4hcv5fNMyYSskqNVKNXPWJjpRNYNW/1aC0z4C2JdKjuBpdxQ1DG3t1gFjcGpClKIdIqF893PJrRmrhcD7WBEKy5od6DoImE1SgEgE3ZhWA+DxyZiAQf9wc4dmEzCE3b8Ne0I7CGoz6ZcoKWIvTeFMclS1fAUUEk+EpJAv8oL/5i1hcrsCCpQuPr+GNZwXy86XNqVgdnmSomDX8qv7he1AaVFN4fYWLEnHfRUGJaMDLKTqA7UPuIHZDlcpM9ShQiw68xtzEXMYvSCk0IEU8llzFLUUJUqvKnWtoW3EA1OaZCco3TTcunJIsAwYVu/1/zCtxtgRo+Ju7Hzt+dYt5diJiR40KHNwR5uzRFxdiAvDL6gN5EER4ZL7lI4ADxKmCwhKEUSxSC5/4hvrDtwxgihBLX/zCvw3jpK5aUziELolmJDJAarUflzEN+FzeTRMtSTQUBY1AanaN40F2TM6h2Kemohf4XOKWY5WlaSFBwdiH6R9/6ujc/eIJucI/uENMy1VycuPJd1FXMJU/DpIlLDPQLGptmBcFvpGeZ7xbjUrIVoS9ilH0d6xqeaYoKFwYQ+IcClaSGciohNaRuRYjOTAXSxwYHlzZikj4sxSnuNuzCL+W5GmaXIdOw5tfyithMIZy0ISDW7bAX9BD/lmFCKMwApTa0DN/0mNMlm25qdl2TaQwHJ6WatOkH5UkpAAVtX9omwKAA34fOLCZQLFmYflI2uIAWIfJmJNGVZ4IF72hC4rzHS4FzDlxJmiZMolRAAHmejbmMrwM9eKxOpaSEv5AbPGXS2+BCYmofJjVkOXaJNbmp3qe1aUaGPDYYF6dL/WKUuUxGkuwe7XcVex73pBXCJISz8vwHu/rHB3NtwOJQzqayWBLHfy57QFwmESs/NqKGHSo6OLNu/aD+Z5eVsE3b8F48ZblqkpBo5em6jS5ahp7wZV55Eh67MRSiVJuXKlFKx8tlU2O8E5KaCrHm/Pr5UeCOYrTLw8yZMGkJQSQ/IWfmbQncM51/MSwSWUGBA5cx+bdY1kQLN6LNuG0x1UsJNenq3TfcmPsqb8QKStCCk1ILKDbODRXfpFMS9QABZr7u2/e3vEqCkEgkANbc2IA6/vGtxB+I2calaPcX+I+F0gmfIQEhjrSkNz8QGw5s1nhTx84Kll2f7c41cTgKCnME9PaM8484fMtKp0lLyx/5Ei6Oo308+XaMum7kSblwUdw6iDITMVOCZayjcl2DC96E8of8mWkgBSQWrU1pz69IVMCkAAJFT85YVBsATcQ3YKUHSNqAnZ7moD+fN4BlIscdRPI5Aq4QXleGJc6nPb9o+xNJwKiBT3A9iHaPsc3H7f5i+4xGmZmgp0KDjZTU82sX7xP8LwuFa0Gmk1d6eY79YiXKlpSZZoHJ8Q518Ku30ERLwqkMUqJDuxu2351ghbbMq5SC8Tw2uUorkF0qrosQ9WDmva8HOADqnLUSHSBQ3JL2HT7xYOFKwFgEHYkN68w526x7lZSgTkzJQ0zkl+SVtcbMWo46RsZg590o6bVAHaZosueNA5NR+QqfpFHM5nhLX69aXiLBZomchw4IoQaEEGoI6fl4ixgccuVb79zGsrcS3gUXFTEYNM1bqdk+77H6wey4NpAFNkhgw7dqtA9IYGm9fMfWCGUYckuTSvv13gOK6EbyhbJjBLAdLWNv9eUVcz4ZlT03KWr4WDnqGZngomjFOze9/OPspbML/n4IbYDoxFWYcrEWZkypSgFgFwageEs7gG9huOcQ/yqSkkDs9K26+tO8PWZyUzEsrmCG6c61etOkLeMy8JLp8RsLJ9h126Qjlw1+mUsOo3/AKu4F/6eCKEpb+06Sf8A8kRWXluIqUTCoPZRr6m/nBz4NQKEnq2/WPcoMAoU8t6/lftA1BhnYHqLEzEzUH+o4aB+YcRJAO52EOkxAUllJBSrmKP0pSAWYcByprmWr4aq+H5h0FS494Pj237onm9Tb7YtcFY1SsUEK3CiOh38mJjW8FhdjViAfK32jMJHCGNwM4YgJSpMsvqqUlwQQf1AMWduUaHlXF8iYQSJiFEBzpdL8nH7QfOFuxENOzKNhHMaZWlKQ1+cR4zHIlIKlEACBs/P0IS6QuY/9oNOqn+0LeZ5gZvxDMWkIAsQQw6fhgLZgAAIPM3p99wBn2NVip6lF9CSyE8hz7mL/DuXhIKmqW3227QByfMkTp5lpsVeF9wN/aHjC4M/pTa4dmofSg9oA4cNTShpHDLuMt4WXUagKPcvVg1H6wakSW57X/zaPGRYAUUWU4pyp7AvaLeazmBAerj/ACYOqbU3tBZs1vsEGrmkzVENpTV+Ztfb94ixuclBl6UalE1BLNQ76S/tFrDYcgMbCg79PKFfjbOvgTpCU7EqV/xsPd/SJi587OQnzFMmNMhoiNOOlfHS00DT/ZcU58zCpmeQjDvNwo0lJdSBZQ3ITzpYeVbsIxfxEBSTRtt3HvzihKxqzMarBwBHhqK9zEk+YEYyOBPWTYr4iAtKqF9Q1VBsf98oKlX6gHH3bkdrQozsMuViyqWnwEJUtO1akDkaPDDhMXLUFJSfELh2Pp94pYzvSxGcWoDGm76l3DJJJcpYB6Nytbb7RYC9jUN4t3BuO8UmKZZu70B2NnEXpEsDxVLnaos7xtARGMlGK2c8IIIMzCpUkgjUgfKoNsNlWoL94gymYVp8VkkAgitNxuD9nhumzClSUkhzv3P+GEUcdluo65VFuXD/ADB6nvvyMcK7j8yVqdLY3LPehI/s9Cfdqx8hTxHF+GQpSVLU4LHwk13q3OOhiviJ/hzAuJxClJDBj/7W7ciK294F/wDWdKwD4CKOPkI86p7F+4i0pWpCNKQFK2Ba2/ZvpA/F5apbnSzU59Y9QfhoqtNw0c0Y1K0JXLqkM7Gx+4IERKRq+Z32J2avdqxnuBnzJM1kqKXpSx7jeNDyXGfE/wDJLcj9QNhzIVb13gJwbeAeJx8WzzLqsxUllM6XZQZqGoU3RiCeR6QVSrUBXypb9oqpliYUgWfbl19feLeYoEpaQDWYFMD0Z/rA2JqXPpuov8syAYcau55wWw2CA5Pf9xFBMXMKktWoBcPHcD/ykSvqEJ9wMKyU+FohBe9Gt15x9wuJRYliedG83vE4RUNRh+esNkWOIiDRIMjM5nYAml/OAuMwxFr31NV6da0EHCbtX8r5RUnJeu0LuDGMTUYGThgCliAXsfmLWHbtESsvV4zUbtWtP9xc/lbHUzEjZxV6N9YkGMSnw6VEcye8BDIR7uI0S/8AJzBUtBcPvz+lv9VgpgMI6gpV+Vm2t5R8SqWW8W9AogHbne3OCOWyWUXdjWpc+UERASPIgsmagfBl7GJSEaWeh8xaz1DQj4PLtKV6QEo1lvM8+VIb89xiJSCuYrSG535evKM/yPPDMUoLBCgSoB3BBNKVdiajtGtQATF9K4XjyY44XDpIpUpA5826WinxJw0nFySGZaLMWci6SNxEmExagSVU1HrQFT084KiYAe9POOoRU7nQtwZmeD4ZCVA6QlaSCDar7cz0hgncWokp/rSSWBqgjxHbwlmp1g1nGC1J1pPiF23H+IQOKsSkj1f6e8ZNqa7k3c2NtsY8n/ith1H/AMExCHLF0nzIDN7wcPFkhZqFeYNQfaM94Nyj+imatCq/LTZJ63/PLRZEkrleJIcipF/b7R52JJRehPZM6qOeTCUrGy5gISoAgOxa3OMk4ox/x8TMWKh9KWrRNB6384OcWZKUIM4Ahvm3AHPp/mAmToHh/uUQ3QEt35mAenTbq5mkzIqbwbhDhjN50nwTEKMshkvt92/aGudnEiWn40wFI+vbme0AZOHJmsTRuRNNvzrDMZUmdJMhcsGWRuSWU1Cl7QN9IuRrY1FjrRfUQEcTzVYqbOSkhEwsEk2CQAkgbqYCLuGzmUZnxFfETNI2AITzrypt+8V/+jGViDKJdKT4SORqKc2IhiVk6SSoBiqgdNt3bb7wwhttoHUTfLua5ay7ihE7w63KWJDFL9nr0g1gsUAlTlnrQU5E13r7RludzPgE/Dm+MBtTgnyYU79YYeFeLhifBMKUzbM+kLYXT1pUQYg3uEs6bOHXY8dEqliod0sX5itFB6HlHteK8fhUNJs37coilAlJt6s9rlusVZFSUh3ChUORyrytvAmJWgI+qg2Z7xPDWGmqMyZh0LWq6imp2cnc0vH2CKcv5kP/AMiPoY6D/mfaLfl/eZPhMEQSrWVlhqLkBi9CD8zft5e/ilKTTm5FOtugjo6CddT5gQHiyhMxC2o4J7Q8ZFiElL0vyqRQ8rdI6OgTsahH6h/LsInUFB+deVYSuJ+KDMxKVyyQmVRBs9fEfOzcgI+R0LjqU/pSDcWjTgccmZLRNBPiAJBd3s1esFPjFqbf6j7HRnpjU+h7UXAGd5gqWAAx1Xfo0LS+MsTKLy1DSD8qg4bk9D6ER0dG1JBE4wBEK4P+LCbTJCgd9CgR5AgfWGPJeMMNilaJalBd9Kkke4ce8dHQ0RcS6hSZJ6RWWkAR0dCeVQOo1iYmBs5ZnELMrPp8gky5hS+1CPQvWOjoWU0/E5qnIxTsTxhisW8tSwxoUhCQD3LP7xen5SZCUqHzivQtdMdHQ2fc3M+cbIw6MPYbE6kpIDagHHdrMGYUgkFFNbJdQBdz4aGm0dHQSuLl/ExZVvzLctRZjZh6X/O0Z3/EHIlomfEBBlKNrEKIe3Ix0dGvEBkUHkwpw5MBRKGyRQVoDdg/40O8rwy3A2r9f3jo6AYWJufP6o/mGBM8Trw6xusMegJFIT8Ll1W3BoY+R0Ddz6gHxOp/B/eNGAwBLc9ySPbeGLA5UE7v+fnrHR0OqAYtXMznivjFAxUwS0HUg6CthdBbw7tWA2J4/nKHwkpSCXBXXVW/R+sdHRtVAswyKLhzLckQtCVMCSHqKv1MX8Pw4mihQhi9KciDtHR0fNNkezzLmICodwcwgaV1Ngef7QTw88pTRgR0uC9z2jo6Kuhytkx23YjBHNSnMxSySQzdan6R0dHRwsZQCLXU/9k=">
            <a:extLst>
              <a:ext uri="{FF2B5EF4-FFF2-40B4-BE49-F238E27FC236}">
                <a16:creationId xmlns:a16="http://schemas.microsoft.com/office/drawing/2014/main" id="{66BCE270-6878-4DB9-AA3A-37CDC1AB38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C547CEEF-15F6-458D-B447-5B62700373EA}"/>
              </a:ext>
            </a:extLst>
          </p:cNvPr>
          <p:cNvGraphicFramePr>
            <a:graphicFrameLocks noGrp="1"/>
          </p:cNvGraphicFramePr>
          <p:nvPr/>
        </p:nvGraphicFramePr>
        <p:xfrm>
          <a:off x="287030" y="1053873"/>
          <a:ext cx="11569613" cy="52120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51783">
                  <a:extLst>
                    <a:ext uri="{9D8B030D-6E8A-4147-A177-3AD203B41FA5}">
                      <a16:colId xmlns:a16="http://schemas.microsoft.com/office/drawing/2014/main" val="309609699"/>
                    </a:ext>
                  </a:extLst>
                </a:gridCol>
                <a:gridCol w="1051783">
                  <a:extLst>
                    <a:ext uri="{9D8B030D-6E8A-4147-A177-3AD203B41FA5}">
                      <a16:colId xmlns:a16="http://schemas.microsoft.com/office/drawing/2014/main" val="4052570898"/>
                    </a:ext>
                  </a:extLst>
                </a:gridCol>
                <a:gridCol w="1051783">
                  <a:extLst>
                    <a:ext uri="{9D8B030D-6E8A-4147-A177-3AD203B41FA5}">
                      <a16:colId xmlns:a16="http://schemas.microsoft.com/office/drawing/2014/main" val="2969251075"/>
                    </a:ext>
                  </a:extLst>
                </a:gridCol>
                <a:gridCol w="1051783">
                  <a:extLst>
                    <a:ext uri="{9D8B030D-6E8A-4147-A177-3AD203B41FA5}">
                      <a16:colId xmlns:a16="http://schemas.microsoft.com/office/drawing/2014/main" val="1872391810"/>
                    </a:ext>
                  </a:extLst>
                </a:gridCol>
                <a:gridCol w="1051783">
                  <a:extLst>
                    <a:ext uri="{9D8B030D-6E8A-4147-A177-3AD203B41FA5}">
                      <a16:colId xmlns:a16="http://schemas.microsoft.com/office/drawing/2014/main" val="2620575018"/>
                    </a:ext>
                  </a:extLst>
                </a:gridCol>
                <a:gridCol w="1051783">
                  <a:extLst>
                    <a:ext uri="{9D8B030D-6E8A-4147-A177-3AD203B41FA5}">
                      <a16:colId xmlns:a16="http://schemas.microsoft.com/office/drawing/2014/main" val="2447230435"/>
                    </a:ext>
                  </a:extLst>
                </a:gridCol>
                <a:gridCol w="1051783">
                  <a:extLst>
                    <a:ext uri="{9D8B030D-6E8A-4147-A177-3AD203B41FA5}">
                      <a16:colId xmlns:a16="http://schemas.microsoft.com/office/drawing/2014/main" val="525271556"/>
                    </a:ext>
                  </a:extLst>
                </a:gridCol>
                <a:gridCol w="1051783">
                  <a:extLst>
                    <a:ext uri="{9D8B030D-6E8A-4147-A177-3AD203B41FA5}">
                      <a16:colId xmlns:a16="http://schemas.microsoft.com/office/drawing/2014/main" val="1958942531"/>
                    </a:ext>
                  </a:extLst>
                </a:gridCol>
                <a:gridCol w="1051783">
                  <a:extLst>
                    <a:ext uri="{9D8B030D-6E8A-4147-A177-3AD203B41FA5}">
                      <a16:colId xmlns:a16="http://schemas.microsoft.com/office/drawing/2014/main" val="1558079017"/>
                    </a:ext>
                  </a:extLst>
                </a:gridCol>
                <a:gridCol w="1051783">
                  <a:extLst>
                    <a:ext uri="{9D8B030D-6E8A-4147-A177-3AD203B41FA5}">
                      <a16:colId xmlns:a16="http://schemas.microsoft.com/office/drawing/2014/main" val="1816236320"/>
                    </a:ext>
                  </a:extLst>
                </a:gridCol>
                <a:gridCol w="1051783">
                  <a:extLst>
                    <a:ext uri="{9D8B030D-6E8A-4147-A177-3AD203B41FA5}">
                      <a16:colId xmlns:a16="http://schemas.microsoft.com/office/drawing/2014/main" val="306586446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Lokalita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AdV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NoV GI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NoV GII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HAV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HEV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3879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2018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2019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2018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2019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2018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2019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2018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2019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2018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2019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1074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7098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844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II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728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III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-/</a:t>
                      </a: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</a:t>
                      </a: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09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IV</a:t>
                      </a: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920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V</a:t>
                      </a: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</a:t>
                      </a: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</a:t>
                      </a: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1444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VI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</a:t>
                      </a: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</a:t>
                      </a: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845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VII</a:t>
                      </a: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</a:t>
                      </a: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83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VIII</a:t>
                      </a: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047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IX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</a:t>
                      </a: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169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972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XI</a:t>
                      </a: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</a:t>
                      </a: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1669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XII</a:t>
                      </a: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</a:t>
                      </a: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</a:t>
                      </a: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847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XIII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</a:t>
                      </a:r>
                      <a:r>
                        <a:rPr lang="cs-CZ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+</a:t>
                      </a:r>
                      <a:endParaRPr lang="cs-CZ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256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XIV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743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XV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+/+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+/-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-/-</a:t>
                      </a: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4550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087092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C865387A-3274-4441-B623-F67CC0072ADA}"/>
              </a:ext>
            </a:extLst>
          </p:cNvPr>
          <p:cNvSpPr/>
          <p:nvPr/>
        </p:nvSpPr>
        <p:spPr>
          <a:xfrm>
            <a:off x="695400" y="6381328"/>
            <a:ext cx="3154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atin typeface="+mn-lt"/>
              </a:rPr>
              <a:t>Projekt </a:t>
            </a:r>
            <a:r>
              <a:rPr lang="cs-CZ" dirty="0" err="1">
                <a:latin typeface="+mn-lt"/>
              </a:rPr>
              <a:t>MZe</a:t>
            </a:r>
            <a:r>
              <a:rPr lang="cs-CZ" dirty="0">
                <a:latin typeface="+mn-lt"/>
              </a:rPr>
              <a:t> QK1810212, ZÚČM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7493961-3855-4E8E-B45F-A5483D880B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7200" y="63134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26</a:t>
            </a:fld>
            <a:endParaRPr lang="cs-CZ" altLang="cs-CZ" dirty="0"/>
          </a:p>
        </p:txBody>
      </p:sp>
      <p:sp>
        <p:nvSpPr>
          <p:cNvPr id="3" name="Obdélník 2"/>
          <p:cNvSpPr/>
          <p:nvPr/>
        </p:nvSpPr>
        <p:spPr>
          <a:xfrm>
            <a:off x="1343472" y="1049705"/>
            <a:ext cx="2160240" cy="525961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9B448C4E-DA2E-9E92-BDB4-4064DCD5955C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26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4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DE03BB-46D8-459D-9EFE-BBC3291C30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7200" y="63134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27</a:t>
            </a:fld>
            <a:endParaRPr lang="cs-CZ" altLang="cs-CZ" dirty="0"/>
          </a:p>
        </p:txBody>
      </p:sp>
      <p:pic>
        <p:nvPicPr>
          <p:cNvPr id="129" name="Obrázek 128">
            <a:extLst>
              <a:ext uri="{FF2B5EF4-FFF2-40B4-BE49-F238E27FC236}">
                <a16:creationId xmlns:a16="http://schemas.microsoft.com/office/drawing/2014/main" id="{F9162A8E-93A8-649C-2DB3-C3B90695E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39" y="182598"/>
            <a:ext cx="11729721" cy="6492803"/>
          </a:xfrm>
          <a:prstGeom prst="rect">
            <a:avLst/>
          </a:prstGeom>
        </p:spPr>
      </p:pic>
      <p:sp>
        <p:nvSpPr>
          <p:cNvPr id="2" name="Zástupný symbol pro číslo snímku 3">
            <a:extLst>
              <a:ext uri="{FF2B5EF4-FFF2-40B4-BE49-F238E27FC236}">
                <a16:creationId xmlns:a16="http://schemas.microsoft.com/office/drawing/2014/main" id="{DD094506-BAA6-038D-C677-2E3025B0123B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27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78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1F3AC2BE-F32C-40F1-8F24-76EA53F6EB43}"/>
              </a:ext>
            </a:extLst>
          </p:cNvPr>
          <p:cNvGraphicFramePr>
            <a:graphicFrameLocks noGrp="1"/>
          </p:cNvGraphicFramePr>
          <p:nvPr/>
        </p:nvGraphicFramePr>
        <p:xfrm>
          <a:off x="498079" y="2507273"/>
          <a:ext cx="11233481" cy="419306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903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3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1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51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85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Matrice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Teplota</a:t>
                      </a:r>
                      <a:endParaRPr lang="cs-CZ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Doba „přežití“</a:t>
                      </a:r>
                      <a:endParaRPr lang="cs-CZ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Virus</a:t>
                      </a:r>
                      <a:endParaRPr lang="cs-CZ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5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Hlávkový</a:t>
                      </a:r>
                      <a:r>
                        <a:rPr lang="cs-CZ" sz="18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salát, jahody, šunka</a:t>
                      </a:r>
                      <a:endParaRPr lang="cs-CZ" sz="1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, 10 a 21°C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cs-CZ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sym typeface="Symbol" panose="05050102010706020507" pitchFamily="18" charset="2"/>
                        </a:rPr>
                        <a:t> 7 dní</a:t>
                      </a:r>
                      <a:endParaRPr lang="cs-CZ" sz="1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NoV</a:t>
                      </a:r>
                      <a:endParaRPr lang="cs-CZ" sz="1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5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Voda,</a:t>
                      </a:r>
                      <a:r>
                        <a:rPr lang="cs-CZ" sz="18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mléko </a:t>
                      </a:r>
                      <a:endParaRPr lang="cs-CZ" sz="1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 a 72 °C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min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NoV,</a:t>
                      </a:r>
                      <a:r>
                        <a:rPr lang="cs-CZ" sz="18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HAV</a:t>
                      </a:r>
                      <a:endParaRPr lang="cs-CZ" sz="1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0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Borůvky, maliny, jahody, bazalka, petržel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>
                          <a:latin typeface="+mn-lt"/>
                        </a:rPr>
                        <a:t>- 20°C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>
                          <a:latin typeface="+mn-lt"/>
                        </a:rPr>
                        <a:t>90 dní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>
                          <a:latin typeface="+mn-lt"/>
                        </a:rPr>
                        <a:t>NoV, HAV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5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Zelí, hlávkový salát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>
                          <a:latin typeface="+mn-lt"/>
                        </a:rPr>
                        <a:t>4, 25</a:t>
                      </a:r>
                      <a:r>
                        <a:rPr lang="cs-CZ" sz="1800" baseline="0" dirty="0">
                          <a:latin typeface="+mn-lt"/>
                        </a:rPr>
                        <a:t> a 37°C</a:t>
                      </a:r>
                      <a:endParaRPr lang="cs-CZ" sz="1800" dirty="0">
                        <a:latin typeface="+mn-lt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>
                          <a:latin typeface="+mn-lt"/>
                        </a:rPr>
                        <a:t>21 dní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latin typeface="+mn-lt"/>
                        </a:rPr>
                        <a:t>NoV, HAV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5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Podzemní voda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>
                          <a:latin typeface="+mn-lt"/>
                        </a:rPr>
                        <a:t>10°C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>
                          <a:latin typeface="+mn-lt"/>
                        </a:rPr>
                        <a:t>2 roky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>
                          <a:latin typeface="+mn-lt"/>
                        </a:rPr>
                        <a:t>NoV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5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Povrchová voda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>
                          <a:latin typeface="+mn-lt"/>
                        </a:rPr>
                        <a:t>4</a:t>
                      </a:r>
                      <a:r>
                        <a:rPr lang="cs-CZ" sz="1800" baseline="0" dirty="0">
                          <a:latin typeface="+mn-lt"/>
                        </a:rPr>
                        <a:t>/22 °C</a:t>
                      </a:r>
                      <a:endParaRPr lang="cs-CZ" sz="1800" dirty="0">
                        <a:latin typeface="+mn-lt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>
                          <a:latin typeface="+mn-lt"/>
                        </a:rPr>
                        <a:t>&gt; 42 dní/42 dní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>
                          <a:latin typeface="+mn-lt"/>
                        </a:rPr>
                        <a:t>NoV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810161"/>
                  </a:ext>
                </a:extLst>
              </a:tr>
            </a:tbl>
          </a:graphicData>
        </a:graphic>
      </p:graphicFrame>
      <p:sp>
        <p:nvSpPr>
          <p:cNvPr id="37890" name="Rectangle 2">
            <a:extLst>
              <a:ext uri="{FF2B5EF4-FFF2-40B4-BE49-F238E27FC236}">
                <a16:creationId xmlns:a16="http://schemas.microsoft.com/office/drawing/2014/main" id="{7F982402-2F99-4265-9BE2-F69CA2E888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7153" y="260648"/>
            <a:ext cx="11449272" cy="5078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cs-CZ" altLang="en-US" sz="3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Odolnost virů souvisejících s alimentárním onemocněním 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9C9999C-F484-4D3A-BE49-B7ADB15B92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82288" y="1196752"/>
            <a:ext cx="10062184" cy="2785378"/>
          </a:xfrm>
        </p:spPr>
        <p:txBody>
          <a:bodyPr wrap="square" numCol="1" anchorCtr="0" compatLnSpc="1">
            <a:prstTxWarp prst="textNoShape">
              <a:avLst/>
            </a:prstTxWarp>
            <a:spAutoFit/>
          </a:bodyPr>
          <a:lstStyle/>
          <a:p>
            <a:pPr marL="449263" lvl="1" indent="-271463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charset="0"/>
              <a:buChar char="•"/>
              <a:tabLst>
                <a:tab pos="541338" algn="l"/>
              </a:tabLst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Odolnost vůči vlivům vnějšího prostředí (chlad, </a:t>
            </a:r>
            <a:r>
              <a:rPr lang="cs-CZ" alt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acidorezistence</a:t>
            </a: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, běžné desinfekční postupy) </a:t>
            </a:r>
            <a:r>
              <a:rPr lang="cs-CZ" altLang="en-US" sz="2000" b="1" dirty="0">
                <a:solidFill>
                  <a:srgbClr val="003399"/>
                </a:solidFill>
                <a:cs typeface="Arial" charset="0"/>
              </a:rPr>
              <a:t>→ </a:t>
            </a: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persistence dny, měsíce, roky</a:t>
            </a:r>
          </a:p>
          <a:p>
            <a:pPr marL="177800" lvl="1" indent="0" eaLnBrk="1" hangingPunct="1">
              <a:spcBef>
                <a:spcPts val="0"/>
              </a:spcBef>
              <a:spcAft>
                <a:spcPts val="600"/>
              </a:spcAft>
              <a:buSzPct val="150000"/>
              <a:buNone/>
              <a:defRPr/>
            </a:pPr>
            <a:endParaRPr lang="cs-CZ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marL="177800" lvl="1" indent="0" eaLnBrk="1" hangingPunct="1">
              <a:spcBef>
                <a:spcPts val="0"/>
              </a:spcBef>
              <a:spcAft>
                <a:spcPts val="600"/>
              </a:spcAft>
              <a:buSzPct val="150000"/>
              <a:buNone/>
              <a:defRPr/>
            </a:pPr>
            <a:endParaRPr lang="cs-CZ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marL="449263" lvl="1" indent="-271463" eaLnBrk="1" hangingPunct="1">
              <a:spcBef>
                <a:spcPts val="0"/>
              </a:spcBef>
              <a:spcAft>
                <a:spcPts val="600"/>
              </a:spcAft>
              <a:buSzPct val="150000"/>
              <a:buFont typeface="Arial" charset="0"/>
              <a:buChar char="•"/>
              <a:defRPr/>
            </a:pPr>
            <a:endParaRPr lang="cs-CZ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marL="449263" lvl="1" indent="-271463" eaLnBrk="1" hangingPunct="1">
              <a:spcBef>
                <a:spcPts val="0"/>
              </a:spcBef>
              <a:spcAft>
                <a:spcPts val="600"/>
              </a:spcAft>
              <a:buSzPct val="150000"/>
              <a:buFont typeface="Arial" charset="0"/>
              <a:buChar char="•"/>
              <a:defRPr/>
            </a:pPr>
            <a:endParaRPr lang="cs-CZ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marL="177800" lvl="1" indent="0" eaLnBrk="1" hangingPunct="1">
              <a:spcBef>
                <a:spcPts val="0"/>
              </a:spcBef>
              <a:spcAft>
                <a:spcPts val="600"/>
              </a:spcAft>
              <a:buSzPct val="150000"/>
              <a:buNone/>
              <a:defRPr/>
            </a:pPr>
            <a:endParaRPr lang="cs-CZ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pic>
        <p:nvPicPr>
          <p:cNvPr id="3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A947F723-210B-84C9-8F01-368D90369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131546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5E2E01-84AD-E908-0E36-9CC005C17B0B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28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55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7F982402-2F99-4265-9BE2-F69CA2E888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7153" y="260648"/>
            <a:ext cx="11449272" cy="5078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cs-CZ" altLang="en-US" sz="3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Odolnost virů souvisejících s alimentárním onemocněním 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9C9999C-F484-4D3A-BE49-B7ADB15B92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82288" y="1196752"/>
            <a:ext cx="10062184" cy="2785378"/>
          </a:xfrm>
        </p:spPr>
        <p:txBody>
          <a:bodyPr wrap="square" numCol="1" anchorCtr="0" compatLnSpc="1">
            <a:prstTxWarp prst="textNoShape">
              <a:avLst/>
            </a:prstTxWarp>
            <a:spAutoFit/>
          </a:bodyPr>
          <a:lstStyle/>
          <a:p>
            <a:pPr marL="449263" lvl="1" indent="-271463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charset="0"/>
              <a:buChar char="•"/>
              <a:tabLst>
                <a:tab pos="541338" algn="l"/>
              </a:tabLst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Odolnost vůči vlivům vnějšího prostředí (chlad, </a:t>
            </a:r>
            <a:r>
              <a:rPr lang="cs-CZ" alt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acidorezistence</a:t>
            </a: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, běžné desinfekční postupy) </a:t>
            </a:r>
            <a:r>
              <a:rPr lang="cs-CZ" altLang="en-US" sz="2000" b="1" dirty="0">
                <a:solidFill>
                  <a:srgbClr val="003399"/>
                </a:solidFill>
                <a:cs typeface="Arial" charset="0"/>
              </a:rPr>
              <a:t>→ </a:t>
            </a: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persistence dny, měsíce, roky</a:t>
            </a:r>
          </a:p>
          <a:p>
            <a:pPr marL="177800" lvl="1" indent="0" eaLnBrk="1" hangingPunct="1">
              <a:spcBef>
                <a:spcPts val="0"/>
              </a:spcBef>
              <a:spcAft>
                <a:spcPts val="600"/>
              </a:spcAft>
              <a:buSzPct val="150000"/>
              <a:buNone/>
              <a:defRPr/>
            </a:pPr>
            <a:endParaRPr lang="cs-CZ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marL="177800" lvl="1" indent="0" eaLnBrk="1" hangingPunct="1">
              <a:spcBef>
                <a:spcPts val="0"/>
              </a:spcBef>
              <a:spcAft>
                <a:spcPts val="600"/>
              </a:spcAft>
              <a:buSzPct val="150000"/>
              <a:buNone/>
              <a:defRPr/>
            </a:pPr>
            <a:endParaRPr lang="cs-CZ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marL="449263" lvl="1" indent="-271463" eaLnBrk="1" hangingPunct="1">
              <a:spcBef>
                <a:spcPts val="0"/>
              </a:spcBef>
              <a:spcAft>
                <a:spcPts val="600"/>
              </a:spcAft>
              <a:buSzPct val="150000"/>
              <a:buFont typeface="Arial" charset="0"/>
              <a:buChar char="•"/>
              <a:defRPr/>
            </a:pPr>
            <a:endParaRPr lang="cs-CZ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marL="449263" lvl="1" indent="-271463" eaLnBrk="1" hangingPunct="1">
              <a:spcBef>
                <a:spcPts val="0"/>
              </a:spcBef>
              <a:spcAft>
                <a:spcPts val="600"/>
              </a:spcAft>
              <a:buSzPct val="150000"/>
              <a:buFont typeface="Arial" charset="0"/>
              <a:buChar char="•"/>
              <a:defRPr/>
            </a:pPr>
            <a:endParaRPr lang="cs-CZ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marL="177800" lvl="1" indent="0" eaLnBrk="1" hangingPunct="1">
              <a:spcBef>
                <a:spcPts val="0"/>
              </a:spcBef>
              <a:spcAft>
                <a:spcPts val="600"/>
              </a:spcAft>
              <a:buSzPct val="150000"/>
              <a:buNone/>
              <a:defRPr/>
            </a:pPr>
            <a:endParaRPr lang="cs-CZ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pic>
        <p:nvPicPr>
          <p:cNvPr id="3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A947F723-210B-84C9-8F01-368D90369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131546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5E2E01-84AD-E908-0E36-9CC005C17B0B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29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236D8D-D016-B52D-4444-67841A9C9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46" y="2445616"/>
            <a:ext cx="11796782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72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3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14DD3B-A96F-496E-863D-EABA7DDB9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10" y="1630164"/>
            <a:ext cx="11648677" cy="23749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charset="0"/>
              <a:buChar char="•"/>
              <a:defRPr/>
            </a:pPr>
            <a:r>
              <a:rPr lang="cs-CZ" altLang="en-US" sz="20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Primární zaměření projektu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posoudit současnou epidemiologickou situaci – SARS-CoV-2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stanovit míru výskytu SARS-CoV-2 v odpadních vodách v ČR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posoudit míru rizika přenosu SARS-CoV-2 ve spojení s odpadní vodou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charset="0"/>
              <a:buChar char="•"/>
              <a:defRPr/>
            </a:pPr>
            <a:r>
              <a:rPr lang="cs-CZ" altLang="en-US" sz="20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Analyzované vzorky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7 ČOV, 2 × 28 vzorků (interval 3 týdny)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voda na přítoku, během čistírenského procesu a na odtoku z ČOV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anonymní vzorky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adaptace akreditované metody (Mlejnkova et al., 2020)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charset="0"/>
              <a:buChar char="•"/>
              <a:defRPr/>
            </a:pPr>
            <a:endParaRPr lang="cs-CZ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  <a:cs typeface="Arial" charset="0"/>
            </a:endParaRPr>
          </a:p>
        </p:txBody>
      </p:sp>
      <p:pic>
        <p:nvPicPr>
          <p:cNvPr id="6" name="Picture 12" descr="http://jeromekahn123.tripod.com/sitebuildercontent/sitebuilderpictures/h5n1-vir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612" y="116632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4249DC0A-FE39-D8DA-D02C-5EB075287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816" y="322804"/>
            <a:ext cx="10922818" cy="152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Epidemiologický přístup k odpadním vodám (WBE)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Projekt SOVAK (14.4. – 6.5.2020)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endParaRPr lang="cs-CZ" altLang="cs-CZ" sz="3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5266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ovéPole 1">
            <a:extLst>
              <a:ext uri="{FF2B5EF4-FFF2-40B4-BE49-F238E27FC236}">
                <a16:creationId xmlns:a16="http://schemas.microsoft.com/office/drawing/2014/main" id="{387D8E0A-AC94-4A36-8054-8F091A4EF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6" y="5876925"/>
            <a:ext cx="910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en-GB" altLang="en-US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A420DD7D-E392-4787-B003-62090FAEA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76" y="215106"/>
            <a:ext cx="11785634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5725" indent="-20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80000"/>
              <a:defRPr/>
            </a:pPr>
            <a:r>
              <a:rPr lang="cs-CZ" altLang="en-US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Povrchová voda ČR (zelenina)</a:t>
            </a:r>
          </a:p>
        </p:txBody>
      </p:sp>
      <p:sp>
        <p:nvSpPr>
          <p:cNvPr id="52228" name="AutoShape 40" descr="data:image/jpeg;base64,/9j/4AAQSkZJRgABAQAAAQABAAD/2wCEAAkGBhMSERUUExQWFRUWGRoaGBgYGBoaGxoaGBoaGBoaGBgaGyYeGBojHRgbIC8gIycpLCwsGh8xNTAqNSYrLCkBCQoKDgwOGg8PGiwkHyQvLCwsLCwsLCwsKSwsLCwsLCwsLCwsLCwsLCwsLCwsLCwsLCwsLCwsLCwsLCwsLCwsKf/AABEIALcBEwMBIgACEQEDEQH/xAAbAAACAwEBAQAAAAAAAAAAAAAFBgMEBwACAf/EADwQAAECBAQEBAUCBgEEAwEAAAECEQADITEEBRJBBlFhcSKBkaETMrHB8ELRBxQjUuHxchUWM2IkU5IX/8QAGgEAAwEBAQEAAAAAAAAAAAAAAwQFAgEABv/EADARAAICAQQBAwIEBgMBAAAAAAECABEDBBIhMUETImEFURQjMoEzQnGhscFSkdEV/9oADAMBAAIRAxEAPwARkuGDlJuC46/vBmRgNzcHfo7U9IG51noExIw4SUoLqJHzHkDdusW/+78OoJ+IkpUDuHFf/YfePn8uNjVHmCZW4jLl2GSprOSFNu9Wg7JkIQ5UQgl3JLXu70uIyTibOTMISghks5B38uUWsowy1SkuSSS7El2sL7Qf1AF9wsyhg0fqkbjUds1xaZyhLlFOgGqrElmGnmK+oj3gi4CW+UMkGtuu9TA3DYU6UpASkBVaEPRyCX6bdNzBeRMYN32INPlFdmJPtAVFtZl8IuLGETxJxOCUO51MX8jb2FIRMuzL+ZxM6ZU+LSDdkgCnQOCYvcd5+mXh1aaKVQdy4PmLxn/DOa4mS+mVMVLJd0oJrZ3ArTaGDjLIaixzLjyC/M1mSjSGG+7mzRaEh0+n56wmTuO5SQykTEr31pKa7sDyiKXxPOn/APiRT+5TgU5X9hCh3jscRhXxueG5/wC45uAoPUbjpXpFXH4oIANEjyt5nrAmTlWImAKVOU5u3h960/aJFcPS2dbqOzlyWua0AjO0kQ9qDzLGI4kkFOlOtZdyQxJ9mgGc+mP4UK8yLfWLk1CEGg7dOnXlFvKcKmYtIPk2/ntWMlN56mWzJhQkniC14PFYhQW/w9BdKUh6nm93H1hmwzpCSsMfY8z084PowSUFk3Z2ue73EUcwIKW39vynvDbJsHJkhvS1h6/9i9xPxj8FBEsKKjQFmTyvv2gdw3hiUpBqpVyR+ol+VKl/SKXGmI8KEN4lKoBBTJpZ0hqdgXZqxhjYFw+l064mIWNkhtAArZRB2bclneBvFaFKwkxAI1LSUv0VQt2i/hfHpCQTck++0CuMFv8ACDVMxgB2JjjMf1CMOAAb+YrZPwshjpRqCbqNT5D9otSeHgViYl9QvuCHqA/aDGVYbSnSpN1bOCz3J3t9fIvicsCBqSGq5379oGcZYHn+s+bbOwex4lVTpHgoWp9oU834qnF0qWEsWISGPnv5RewvE8p5qFKSkoWtIcsCAaEPAHMiibM1JY0qRYwrhV8fsa6lcKr+6hcK8HgzVKmKDJCgkfUno7gesaVhEeADetDt+8Z/woEAEKLB3FH8W3lSH7L5lutrQ/gq+Iw6+wREz7hhOHxBUgEJmuQAzBvmT0D26doNYGSQlLszXbnWlKAEn0FoZM1QTLOkOWt6e7CBmEmyyBzFGZqClRzjjja9X3IupT7S7Jy8GXpIcQoZFITLVNlCplzFjsAaP6w2ZlnqJEtz4ln5E7qP7dYQuHcunjEKWtYaaoqVyckl/J4zqHTgXzH/AKWrKCT1NAwv0irxgnVhJg3CdSe6agiJcK8sOap5m3nCxxlxKlSTKl+JSg1KwYNtTmOMm9uOol5RmapivhqcNUHnag60g4glBL2b9mrY3eBEnh0qDiihb/cE8Fi9X9KcNMwG5o7Chv3B8oXtTysnarSMq2YelYQKAIYvu4Hs0dHjDZVMKQ2o9QRXreOjXu+0h7YoS8KUKIWGXslwG+0Bc3xldASXF4uY/NT8ZTup1MOdCwi3gso+IS4vvDH6TZlJkA5iihC0qBYh/wAtGvZbg2QF0IGkecK+N4fEsAgEpfxOXalD6iHXIiDLbYMQe/8AmOs4yR3QOOf2k8tVdIqHLOGPfYAftEec4wpllyxptsd6doI/C6Nd27f6pC3xhiRKlKOpqNTcnb86wKj1K29e4Aw+CGImGbN8SEk6QTRRJYkvt/mH/Kcs1JAU4SbClh6/jQvcJ4DVJluxSwUeR3reHjDq0JDAAWG5oCwENYkHmfO6rOWcyPE5HJmjxy0Kb5XSCR1S4oeogMMoly1FqAmguKu9dhDDMxWkAu5PsNvtCXmP8RMNLxJlrClBILqQAplEsU3FRvHsqhxQmtHqNjG4amrAJqCaDkzUq0BcfmKU1cMLh62v1r9IAZ5/EQKmaZCFaKeJRY+QFh3MBsIufiptWCdwN+nOFSjXKo1WICE5c4zph0vpG/5Yc4a+HkfDJIZSi1CWYMW09r7UMDP5ZMpIlpYqo9LNdw1bW5QfyLDhJDs7lwDU6ujVA9jBseKjJGp1RymvEL5llurTNSklSWYBWkGu/avrC9xnmRw8tCyiqyoEOKEBxtWlPKG7DsA9fO1LXtCTxYhOPUhKCoIlvtcq/VXYgU7npBcqqP6mCwPse7mcTsaufiEKWdwwFgOQjQ8nQGAUWBG1Td3Y9HhBzLLV4adL1EFKjQjq4ryMM+V5iC1S7vS2n8eFMtijL2kIa+Y84dQB6EG1fy8JnH+OUJmHuAlRUeRZh7gmGeTi6dQNm+sKXGK0rmBJ/Sn6mv0gavRndYduMmNmTZ7hChKviorQBZALhnDFuY9RFPOuKZfyyz8SYSGZmG4JVyjMcwwydSQNyIZsoQlLOA37wZ3tRUk4dMMp3GWpGESEFwHPR7wEx0j4JdI8B25Hp0MNqpdPp59oD5rhaNtypZ4XNgUZbXGK4k3C2L8JYtW/ofOH7B4k7VPPmOkZHkby1rS5ahT0uD9ocsBm5DMa/bpWlY6HGNqhRiORI8S57jb83jIc+z+fLxM1CFkAKo4SSxrQtatIf5WZhqFvt+8Zzx+kIxOqrKSKtRwSG7s0MAjIK7izYQhthJsgxqpsxapiipVKqL0r6RoORSgaxleTYoJAUPOHTJuKdBs4iXnx/m7j1GlXdjpe49YrL0zEKlkkAi4oR1HWMzwuR/CmLSTrUlRSSd2JH2h2ncYy0p1CqiKJ69eQhfw+Jcubl1ElrmtoI7e3apndLhYEs4lqRIAZr8urbchHzMcvStlKAcBnF+/OLuHUClybVJptv2hc4izk4j+hKog/OuoJAulPTrvHsa3yTxOarIFHMrf98qR4NKVaaanu1HoWjoGyOGl6Q0skc6/vHQ5uX7mfNnbfQlHijLVSMekK+VVRShuIZ8sUClLDUXbn+BoLcR5QnFSSHGoWLVSXBcHyFIRcBn38svRO1JUL0Ldw3MQZveARGdTiK2DH/wDkgpJHM1fpACZnS8LNGkghbjSbUqT0O3nFXE/xAk6PAFLPIA+5MJuOz5U0qUq5s1ksdo7jw83VSfitGuad/wD0CTo8WoL/ALdL+htCXnmZTcas6U0TZL+5MUcvxBmSi4BINz+dYeOGcsCUfKD4XLi6je/5SPG1MdfUkj4njgjMZshCZU+WogUStIcNyV+484d8RnsiWgmZOlobmsP6XJ6AR4wUkAeIeZH40LnH+TylyPiMBOls3MpUWKS17gxpSTyZMLbmgziHjtUwlGGOlFlTCKs36Rtzc16CEhckeIhkgbm8FsLl9fEkqBbSbdqVo9IrZvhDqACaPp7G9/tHN80vHUEyMOZi0oQ5JPKNQy3CJRJKZYSFAN/7b1NncvflaA/D2TjDy0zPmWXJFHA+UkHzEMOV4BSjqqBqazHUAQX2G29z3gnc6WPUs5flMzSCSCXJCmNXF2P3e1ouKToqotpdyaU03d7enlFqapgCS/PerFzbytCJxrn/AMRXwU/KGJIsWLgU61MdYDxA1ZqFc8zyZiBoQSmXQ6n0lQHPcClBFZWPKBvRNGPLmXfcM/P1gk49Kko0skU6i1XG7fWsdmxSJRN1BtL/AHG5eFWcl5yzunhGTfzZ1TW0HxAAsSQTX7QflZHJlj5UM4YMH6ObkxBkyAoBRbxBLAJKakOWBppq/LeLmeYVQEr4a1A6mZIDqqxNKkAE25wUkAdQrZmToy1KyNBoglBAtcONmNbxl/EKpkufME4Msm3TYjo0a/gyzm7sbVtvGffxYy9c+fKEhJUtKTrKaUUQUg+hPnHgiN8Q66l8g2ubiFPxbEF6ggwwYHFuzF36OfKBmG4OxBqUff6Q28G5AuSZgnIZQZn2BDuA25f0jmVFrgyjpHpql3ByplHYOHDmp/KxfzDB0qQotcAt/uCmGytSglSQG2ZtzVh3i5OwLoUgsKNsGI3HWooDAFQ+RKhcDozNJeGImkbtQeY94OYXDJQ2oFR3qwH3ihNUJeJTqcB9J/O8Mi8Idg7N3VevS30hLNuAtY/hK3TT1Lw7gFCUgDl7itTt6x6xOTSF6VTJUtSgeTttYvu3rHtMyjHtXZuXWLCF1LUcW5EWd/V+cex5COjzM5FvxxBYyeQggJky9R/9QA7CtR7NE+CwElgRLSCXBLBqcqXr7RalYQFRqaOXuT+Xi4GFD8o+UUalj3MbXcxszDFVFCDJmVpd9KWF2Ac15Mzx2GwQoWGk0dhR7uL7NBSXIcbt1r1/BE8vCAlkg2fb3+saGGzYmTnoVKUzKgtKklIKVCo6GAWJyZMlZZ6EM9SxD16w7ScGQ16QoYvP0/zc1JqkEDVceEMfJwYOcNDmStYxyKdvJkScCTUG/wD7GOiwcxw//wBgT0LU9RH2B+j8z530sv2MjxWbJQFAeQenrCzmmRDE6VOnUDbn0+/rA7M84dYRLZSlFqWEG8AolXLRXozcxV6PBV3ryZ9Dr9QqCl5PmX8t4Kw+kpVqSo/qYAdA245wq8R8MJlqUFAAixG4NiOfONRy5epA3q355loCcdZEVBE1LM4SrnvpPJqEeYgqhgNwMm6fUb2K5OjMnwcmYglOhSmr4Q/q0anwnj0zZKT+sACYC4KTZq0LioLbxDlORDQEhJ9vMl49YzI1S/EgmWf7gW9eY7xpnsXUVyOpNL1CObcQfBAZr/hYd4G4TArxtVqKUKNBua3c2FIUZ86bOxIlrWQXALAAGt7OA1Y1Xh7CtswHtyiVrc746VTyY5pdMrAs08S+EJctGgWA/wA35vCBnUxMjFGVMJrUKuKjwFXIPfzjX8XNApu34Ywz+IGKSrHzAC+kJSXa4SKfm7xj6eS+Vhdj/c3nRQoMaMMiYGllRqoEcnVTY29ocF4tEiUkB3c93LknpWM84LzSYgJ1ATEiiASQU12Vy6HltBnPFlaVqSSCR8zB/rFL1Spq4AafJXA7lHirjtKSZcqsyutQLhL3A69rP6I03GFfMkwUwHBxnEqKiEivUsa1gn/2iEKGkF7c79462rxA1fM9+GZR1AeXTcTJOpCg12I1B+bc47GcUTf1JBoB0cUdmf33honCXKSxqoUI/V5jvC3nWCdiEmvQt73jaZQze4RYAk8iNnA/FsmZK0TlBC5SCSpRYKqw012DBoaDOlTjqChMKQyVhThDjwtcE0ekI/D/AAukJA3ZyesNmA4dAL6WDDbfn3jWR+eBxA5SL4knEvFcnApCEsqaRRANRs6uQ9+kKeUT1qmGaoupZdXd/YD7R5444WEsomywzLCV0NdSmCrX2PcRZyOW1g5YhmBA3Jbkz+sbNGiJ4VViaHlkxpYYV/3ABOYKGOnpB+dKSH2Kfa0GMvOlIeqRsP33hZ4szgS5kkgALUs2H6Uhj5VHqYxkJrjxHdE15gDGtAUGAOlJc0Z61icDw123ijgs1CkAuOxtb3j7iMw8JY1f8aBFwObn0IRiaqZ9xOr+uobhZv1Lj2IgtgM5UEFBU6TRj++1oWuJ8V/8mZ/yf2ETInunvAWvuNIQeDGNHEEnUApEywFFJPTdoYMHORMS+lQHIkeTsOsZ5lssrnDdnMPuWJsCWNQodGo3TeBLwehCZANt3KuacWIwhD4dZ1FkkKDHzZwekXck4jRPSVfCUgJ3JBfowiKdkiZoKV1TcWcNUNyttAzJZiZMtSSWBeh8RCfJqEv7coMMjV1Uka3J6PIN3GdGaygHLpG5I73Y94kwueSHZJNauzC0JPFma/Dw6ZaE6ps0uAkOyUmqi9QLD1gRhcyxOkagDSwNRd+j+cEGRwAeJGbWZiI0cZcdLSFSpIKFH9V1Mdh/a9a3hayXLlzElZ8CRRzU+QinlkwrXOKnBRRWpw3MHrX2huwRHwJIGku7p5lyCabsAYxldv5oQap8eP5lWVkS2u/XSY6Dq5oBYqAPL8NI6M0IH/6GX7/2mR8OyfH8RSfClJIfc9D62howCdatKPCFAPYl+hfn7RSyaQFISBT6X0gfU+UMWDwDKDhxvpFG87OWcwbKxaZ1T21RgyVJKU7mzilLlzdrRd4lKf5cJLDUoaWvRz+d4kytT1YAkCx2FP8AcL3GmPBmpli0tNRYOqtG6AQXhMX9p3SYfVbbDeXyQEBQ3HpAfEztU3QkkitSHFqknz+kLU/ifEKCZYWwcfKGKi+5v6XhsnZJMmJdalJBFUpOn1Nz5NCebMAomn0eRWCmIOGOrEzJqKgTGT2QdI+hjUsixSSh38jcdG84E5dw1LlylfCQlJS5DByS3M1PrApGag7xM1R9WsijjxK2BNo2xtzHF6UqVcgH2+0YHmxMxaph+ZRc9SamNOz3Nj/KrCXJPhAv81DSM/8A5ZZmJQpJS5fxJIp53h36YoxYyw/eB1CFmAjVw7h9EtKaGg69fKC+LAKCDQtFPL5pICTYbinlEuOJq1AGp+0aUliTKoUKAJLkE8BDFqFj62+kGZi5ZC23ZrUb77vGbSM4MuesP4VFvPn9oO43Ofh4dcwAKUBY2JJA2q1TC+TTMuUV5/3J+VgQZUChNxyVEjSVsOoqRTqYd5+XidJUkjqncv8Ab/UZTleCWSJhJ1g6h0NxGq5Jm8spT8TwFnIYkU5EbdINqMbbwE58RHG6gEMZTyeW1DtQ9+0M+HII60Hbr7QpYri7D/FPwx8RL1LN6Pf2i6njWQlLhKyeVBX1oO0Mq/tAbuJZMLFrEi/iFjUpkJl/qmTBp6aPGVewHnFPJcM0tMxSTUtWxf8At32UXHMQo5lmysVjNamYBgHoA1hDVkWJCW8dNgxIenP1/wBQyp6mXx7ABG3CrIGogNsT0pbezRlvHeN/+amr6U15OSX9gI0rFFpZU4NyKMOZfs8YzxNOJxBJL2/BHV5Nf1h9F/EuMOCzxekIB6Ab+UMmGwuJUh9ItYkAtZ+Q9YG8I5EE6VrPiNnSW2cA86w5ImApSnSVFRYCoqTt2Z/L1X9AXcrZfqez2oJk3E8uZLnf1EFBUHr++8fMDjXQBypGuZtksrFSzLnIpTuH3BahL/m+UZ3kCsDPMol0kBSVMzg8+otBGUFa8ia02s9V4f4WPiW42TU7ByTTc/tDlh1USA1anmLN+dIUeFZf9Mq5qsbFh25w24QkkFmfnf8A1CbGuJYAsXCjeFZJppPLlGVS04pJS6C70cjbmCd3jUcx1JQ6RXetoU8MvViKnZrBg9m+sMngAVIOt2t3KWDX8U/1gRMJdQVShdmHIAsNh3eDUnDp1AEHeoufs9TSDyMtRMDEAtY8uxuD1ELOe4HE4eZoQy5ag6TZQ5gkhr8qENSMZF2iyeJJouaWVOIMClE5CgWSsaJmk7j5T1YUghlGG+GnQQSgEFKnDAkhxSoBLHyELcnA4oF1yiRUBmUwd9t/2grIzkoDKBBHQ+/KBPkVjwZt8D7eo1oS4diH2joSZnFswEsKdzH2N3A/hn+0o5dOU4CWYdWBbmWrYekPmEw5YKRQG9aPQ2b8eEjJpChNT4TQVvbc9P8AEPGHxwUyAKADV5QZGFm4Nms8wzgpBBHSn56xm2ZTzMnTFHdat3FCwFn6Q+4zM04XDLmqsgU6k0SPMke8ZenG6nN3JL9TX8Eb1NbQJd+lpQLQrwthUHGIK7JdQHUM31fyh7ziapWlKQT2+5jMMLmRlTNQ7Wrzhsl8WqWhkAFVtXSJWZSw2+I++FmyAiX8dmwko+GKqIuOZ5Qn5Tw2oB1P2f6wdwGXalFUxy4e3p2v7QXkyKANyeCYUYJtPUZXAin5kOV5YEnZvT8rSC2Ly5E2SUrA3YsKHmOX+IiljaB2e58mRLL3YhI5nb0hpAqjqZyKWivLmEakAi/0cU6R7dwyqB2t5wOyh1rv19eUHlYHUSHHar/l7cozjUKbMU1OoVOIlZngU/EJpvWIMVOVoKSXFPNi8MmZ5NWr9OR7iPXC/D5mTgtaWSk+ECrnbarfXtB7BN/aS1LZGoQjkvBmpCVzFlDiiQmtasok0tZo98RYebh5ZWlGtIHzDbqobU8oagyQXGokMkVYBt6X3i7gtJATRiKi/Sv5vHkCk0Yzl0a7bEyHB5O4XOmEgqZkjrve/eG7JeG5E+WtJTZj8SpLtYGlm7QRzjhQFWuSWa6NudNkm9Ldos5Ar4SSgUu4NCKbh3eMk7Xt+pOzBsczZeUfy+MKHJTpKg9yn9VecMuQkFYZIbSNvMkufQxLxlhx8WQXD+Nn5MlxSoq0fcoxQZgCVbtt2PcQXd0YuWLizCOfzylLB7WFBX8FIyfHnVi0v8upL9nrGlZ9maCApTpABYFnKuvSM6kyFzpiikEl37V3juM1ZhtIvuNmahIwgKE6VH5AX1M9XZIuzi/12Iy16QlRPjQmhYOTQHV0algK2hZyT+ZS2pDpZnTUgXtvb3hlTIJDqJOq4YAHoOUePxFcl3xLOUzVKopqKJfm55fpDMGqadIUOPkJmTkpb5U+jn/Ah0xmLRJlFSylCQGFgKWAA3hDnEzpnxbhReF87FAB5lL6djIfcZcyzChCUpG1juT9L1hqwMp2/Zu0DcDgAa7Fnv5/naGKSkFiBQNa0AxISbM+ly5ABQlfHzQEnUdJsGvSFuTgtCxpeocnmLf4hrn4b4hDEEi8S4mRKlJdbBhdwG5+UebOQ5v9I8yPqcQyDjuR5RLZJIUSbl/tFbMFaykqYMDTk9bwB/7wU6hLA+GAWaij1fb03ijL4ySVN8OY/IDUPW/rAdXkOXHsxi/vF9LpjjcOxjThZAe1ISeL1JRiC29/T/EGFceSJfzuPL94B5jhU42YFLdKT8oBIJfmb2jGkxUlN5h8701wIrNJINVgGOgueBpH9p8lK/eOh70Mf3MS/FQhkOECUKJUHLG+3bdxZoY8NICQaM70vS3lAHLMMAgFrMUl6X2H27wcknUp7JZzypfsN45jaz1JQ5NCUeMcTqlCQdxqV9E/c+kZ7h1kEgmoLEfloY8zxpmzFrNiadBsPQRRy/Kdc7Ufk36nfa3MwVm3z7HBh9LGFnjB5QqaXNEA3G/RP7w14HJQlkhOkCrd+ZMW8qyrVVtKAWtRgwo+8FZEjSfCWFnYDzt1jGzj4jO/afmRSJAS3ajbdfWJsSkJSPysfJSS5a73gDxHniZf9NKv6hA2cAE1rZ2ePcleJyxusmS47PdAIQkzJn9o2/5KNhCVmWXYycvXO0AmiUhVhyFPeGXKcAAAVuRde5NHveCM1CZidaeQAB5ChG8bxqdvMj6v6gQ1IOoscHyD/VJQStBAY2qPqPSHIyQFBRrUAgBg7PX6N96wsYs/yqkzT8i2SoML7GvUX5QzYBSVVp6bVaCKJLzZTl90q4vLdYNWcklntYbUpt/iL2pMrSEigaoD8qmvnFlZDk3aBasUNRqdPLq/3gbkLzGtBk2tR6lybMB3byjpKy5bZ38t/wB4jlzQrd35Hf7WMSrm2bk3kecCP/KfRqQRQl1C3IFgS+z33frEpy1MxiQ6huPyoinhJaVOVcnHZ6XvBCQpkgXrXlWvZhDCUw9w4iOoxBhtmacYmcMd/UACAgfCYHSUkhz3eh5Ughl2HmBeoJ/SdVKEcmEOucZOnEIayhVChdKrci4NiOXaEjETMfICkpmDUlvmQljTmKl+cdyLR46kXNi2cQXxbhJitPgOmgewDlm9YM5JlaZaQgCgufqo9Yz/ADDPMRiJiVzlklBBCbJBB5eUa7kK0TZSFpYhQfa+47iPKCtAzJxFEuEstwgAts/lEfEmVCZhls6SAVAinyg/Z4MyJb+fWKPFWNCJPwkn+pNGlI5JspR6M47nvBnIC3BYVZnAWYBmuInhbLmrmD9JUon6mkFuGsZNTMSSlSpb1DsCej7i9OUP2G4XlFviS0rD2KR6vATjPApwkyWqWlkrB66VJ5HahEAL716lfMjYfcp4jlh88woYKXpIDszUax2esfeIOIJeEwq5oUkuGQAQdSywAZ63BpyjMf58rSAXJ2/O8DsNhkqnp1D5SS30jwYdkQC6pjwY6ZJn2JJBUogKrV38xtHcTqxM1mUlUv8AUHIUeTPQgcnj3llPmD+VIOJy5ExBBAGqFFwgnd5gcura6EXMvyZWl1Oxv+zwWkZMw8IYRdyVGg6acmuaDflygri56Jbvb894k5lcjffEb0uqGUEVzM/zPL0qmoSQ7qHtB7IsDqOpQq5AD8xYh3EA8yzuUcUgPTVXdn5w55chkEpoLABv8tFXRqQoLxfWsL4no4BPNulY+RJ/KqNQRXv9hHQcv8SRBqMIpIANU7NQU+8es4n/AAsORZS/CK2H6vJvrAzibiz+TnJlIlicGdYKm0uzNQ1Zz6c4GZlxLLxk3+mClCAwCgHL1JZ6DbyjfpempIj+iwXlBPUgnJLUpvBzKME4F6Cu35vANCnpDJkWboSGmHTsCzv3O0AxUxoz6t7UWIfk4TSlhSp7Evet6donmqIDlyecC53GOEALTQpv7XV9BC7nfGImgiWSlPPc/t2hohV4uLKS3NT3xnxQUyjLlEpqApW5BoQDtXeFGUuxgXneOKks/wCdY85djCoACpswu8cZdyhp3cASn3moZVLKkMFM9+fboYsKwKfhHSopINCeYeAGXIxctGr4b9jbuN4qZ/xDNSkeGu72B7R6yBQEiZdGxa/Ek41Px0Ikg1KgpR6Jf6k+xj7kuXzkpKUzljw2d2HQF4rZLgSofEmqLqrsCfM0A2Ah1yjJkLBMtRSq1aj7GOBiTtue/BZNu6uJnubZzPQVy5sxT+jja20AhxhPQdIVqB2O3Kt4eeMP4eYmcr4ktSVhI+UOlRrVnp7iEHEcMTZMxBmS1IGpL6upB8oYVUr3zIRkNCaDw/l81SUzFTFJKg9P23g8ZodiK82oeo5f5ibASWlyw1kj6C0Vps0BR2iSjSsjlTxLSJhUpz4RTalX+0WDiSTQ05k8yLD6QvYjMtIJdhcvag9oF5T/ABGkLW00FFSAVB0EMwLgOOdvOCYy2S9v7xr1E43cTQpE50gMXJbu/l5RLm+WGZKUEgfEALDmeUCcBmcuYhBkr1hvEQxBLnY127QbwWIYEkGtdyQB+Wh1GH6WimoxbhYmKyOFZ0xalKGgOSxv17QyZUJuEcyyQgXDOD1Y79Ye8VgkFRUE3c23NXhazlISl6Xs/wBYE7Vzc3ixKwqpQxv8QcUlOlAlpJ/VpJPkCoj2j1k6JhXrmTFKmEOpZqatTpsGEBcEj4s0qsE0Hf8APrDVgZWmjMRvfnRt/LaAM5bgxnFp0x2VEL4eY7N61rXr3hR/iasESAbutvQbQ3JTpD++1KfVzCJx7hZk0oKCFBLsBc6mf6Wg6X5gNRRQxblFjTy/O8TzspxIImiTMITySbdrtB3gTBkTF/FQUqSEs4ahd29BGgyJidRUCytuQBoa/hjQIBoyYml3DdcQ8lzxBSHLNz/bnDDMz9JQ0tJchgo0A6jnDBmWSysQgpWkalhviAAKcVDKvT0hXmZevCqCVjUhNlsw8+RhTUI+Ibk6/wARLU4CBYhLKpCUALVQAEnoEgl/rCHj+MlYucmVLca1NqOwJeg7QZ4qzb4wEiWp3+fSdv7X3ff0hZkZOnDzETQPkNhGMCIMXuHPYmNKCn7xzyvhmWE1Tq5k1c+d4OJylQlq+CvSrYKqno4cEDsYFZdniFJBBBgphs7QlyTtEcZcq5La5afGjJ1M8xP8RsXLWpC0SwpBKSNKrih/VHQD4qxJnYydMQDpUql9gB9o6PrEUFQakc4hcv5fNMyYSskqNVKNXPWJjpRNYNW/1aC0z4C2JdKjuBpdxQ1DG3t1gFjcGpClKIdIqF893PJrRmrhcD7WBEKy5od6DoImE1SgEgE3ZhWA+DxyZiAQf9wc4dmEzCE3b8Ne0I7CGoz6ZcoKWIvTeFMclS1fAUUEk+EpJAv8oL/5i1hcrsCCpQuPr+GNZwXy86XNqVgdnmSomDX8qv7he1AaVFN4fYWLEnHfRUGJaMDLKTqA7UPuIHZDlcpM9ShQiw68xtzEXMYvSCk0IEU8llzFLUUJUqvKnWtoW3EA1OaZCco3TTcunJIsAwYVu/1/zCtxtgRo+Ju7Hzt+dYt5diJiR40KHNwR5uzRFxdiAvDL6gN5EER4ZL7lI4ADxKmCwhKEUSxSC5/4hvrDtwxgihBLX/zCvw3jpK5aUziELolmJDJAarUflzEN+FzeTRMtSTQUBY1AanaN40F2TM6h2Kemohf4XOKWY5WlaSFBwdiH6R9/6ujc/eIJucI/uENMy1VycuPJd1FXMJU/DpIlLDPQLGptmBcFvpGeZ7xbjUrIVoS9ilH0d6xqeaYoKFwYQ+IcClaSGciohNaRuRYjOTAXSxwYHlzZikj4sxSnuNuzCL+W5GmaXIdOw5tfyithMIZy0ISDW7bAX9BD/lmFCKMwApTa0DN/0mNMlm25qdl2TaQwHJ6WatOkH5UkpAAVtX9omwKAA34fOLCZQLFmYflI2uIAWIfJmJNGVZ4IF72hC4rzHS4FzDlxJmiZMolRAAHmejbmMrwM9eKxOpaSEv5AbPGXS2+BCYmofJjVkOXaJNbmp3qe1aUaGPDYYF6dL/WKUuUxGkuwe7XcVex73pBXCJISz8vwHu/rHB3NtwOJQzqayWBLHfy57QFwmESs/NqKGHSo6OLNu/aD+Z5eVsE3b8F48ZblqkpBo5em6jS5ahp7wZV55Eh67MRSiVJuXKlFKx8tlU2O8E5KaCrHm/Pr5UeCOYrTLw8yZMGkJQSQ/IWfmbQncM51/MSwSWUGBA5cx+bdY1kQLN6LNuG0x1UsJNenq3TfcmPsqb8QKStCCk1ILKDbODRXfpFMS9QABZr7u2/e3vEqCkEgkANbc2IA6/vGtxB+I2calaPcX+I+F0gmfIQEhjrSkNz8QGw5s1nhTx84Kll2f7c41cTgKCnME9PaM8484fMtKp0lLyx/5Ei6Oo308+XaMum7kSblwUdw6iDITMVOCZayjcl2DC96E8of8mWkgBSQWrU1pz69IVMCkAAJFT85YVBsATcQ3YKUHSNqAnZ7moD+fN4BlIscdRPI5Aq4QXleGJc6nPb9o+xNJwKiBT3A9iHaPsc3H7f5i+4xGmZmgp0KDjZTU82sX7xP8LwuFa0Gmk1d6eY79YiXKlpSZZoHJ8Q518Ku30ERLwqkMUqJDuxu2351ghbbMq5SC8Tw2uUorkF0qrosQ9WDmva8HOADqnLUSHSBQ3JL2HT7xYOFKwFgEHYkN68w526x7lZSgTkzJQ0zkl+SVtcbMWo46RsZg590o6bVAHaZosueNA5NR+QqfpFHM5nhLX69aXiLBZomchw4IoQaEEGoI6fl4ixgccuVb79zGsrcS3gUXFTEYNM1bqdk+77H6wey4NpAFNkhgw7dqtA9IYGm9fMfWCGUYckuTSvv13gOK6EbyhbJjBLAdLWNv9eUVcz4ZlT03KWr4WDnqGZngomjFOze9/OPspbML/n4IbYDoxFWYcrEWZkypSgFgFwageEs7gG9huOcQ/yqSkkDs9K26+tO8PWZyUzEsrmCG6c61etOkLeMy8JLp8RsLJ9h126Qjlw1+mUsOo3/AKu4F/6eCKEpb+06Sf8A8kRWXluIqUTCoPZRr6m/nBz4NQKEnq2/WPcoMAoU8t6/lftA1BhnYHqLEzEzUH+o4aB+YcRJAO52EOkxAUllJBSrmKP0pSAWYcByprmWr4aq+H5h0FS494Pj237onm9Tb7YtcFY1SsUEK3CiOh38mJjW8FhdjViAfK32jMJHCGNwM4YgJSpMsvqqUlwQQf1AMWduUaHlXF8iYQSJiFEBzpdL8nH7QfOFuxENOzKNhHMaZWlKQ1+cR4zHIlIKlEACBs/P0IS6QuY/9oNOqn+0LeZ5gZvxDMWkIAsQQw6fhgLZgAAIPM3p99wBn2NVip6lF9CSyE8hz7mL/DuXhIKmqW3227QByfMkTp5lpsVeF9wN/aHjC4M/pTa4dmofSg9oA4cNTShpHDLuMt4WXUagKPcvVg1H6wakSW57X/zaPGRYAUUWU4pyp7AvaLeazmBAerj/ACYOqbU3tBZs1vsEGrmkzVENpTV+Ztfb94ixuclBl6UalE1BLNQ76S/tFrDYcgMbCg79PKFfjbOvgTpCU7EqV/xsPd/SJi587OQnzFMmNMhoiNOOlfHS00DT/ZcU58zCpmeQjDvNwo0lJdSBZQ3ITzpYeVbsIxfxEBSTRtt3HvzihKxqzMarBwBHhqK9zEk+YEYyOBPWTYr4iAtKqF9Q1VBsf98oKlX6gHH3bkdrQozsMuViyqWnwEJUtO1akDkaPDDhMXLUFJSfELh2Pp94pYzvSxGcWoDGm76l3DJJJcpYB6Nytbb7RYC9jUN4t3BuO8UmKZZu70B2NnEXpEsDxVLnaos7xtARGMlGK2c8IIIMzCpUkgjUgfKoNsNlWoL94gymYVp8VkkAgitNxuD9nhumzClSUkhzv3P+GEUcdluo65VFuXD/ADB6nvvyMcK7j8yVqdLY3LPehI/s9Cfdqx8hTxHF+GQpSVLU4LHwk13q3OOhiviJ/hzAuJxClJDBj/7W7ciK294F/wDWdKwD4CKOPkI86p7F+4i0pWpCNKQFK2Ba2/ZvpA/F5apbnSzU59Y9QfhoqtNw0c0Y1K0JXLqkM7Gx+4IERKRq+Z32J2avdqxnuBnzJM1kqKXpSx7jeNDyXGfE/wDJLcj9QNhzIVb13gJwbeAeJx8WzzLqsxUllM6XZQZqGoU3RiCeR6QVSrUBXypb9oqpliYUgWfbl19feLeYoEpaQDWYFMD0Z/rA2JqXPpuov8syAYcau55wWw2CA5Pf9xFBMXMKktWoBcPHcD/ykSvqEJ9wMKyU+FohBe9Gt15x9wuJRYliedG83vE4RUNRh+esNkWOIiDRIMjM5nYAml/OAuMwxFr31NV6da0EHCbtX8r5RUnJeu0LuDGMTUYGThgCliAXsfmLWHbtESsvV4zUbtWtP9xc/lbHUzEjZxV6N9YkGMSnw6VEcye8BDIR7uI0S/8AJzBUtBcPvz+lv9VgpgMI6gpV+Vm2t5R8SqWW8W9AogHbne3OCOWyWUXdjWpc+UERASPIgsmagfBl7GJSEaWeh8xaz1DQj4PLtKV6QEo1lvM8+VIb89xiJSCuYrSG535evKM/yPPDMUoLBCgSoB3BBNKVdiajtGtQATF9K4XjyY44XDpIpUpA5826WinxJw0nFySGZaLMWci6SNxEmExagSVU1HrQFT084KiYAe9POOoRU7nQtwZmeD4ZCVA6QlaSCDar7cz0hgncWokp/rSSWBqgjxHbwlmp1g1nGC1J1pPiF23H+IQOKsSkj1f6e8ZNqa7k3c2NtsY8n/ith1H/AMExCHLF0nzIDN7wcPFkhZqFeYNQfaM94Nyj+imatCq/LTZJ63/PLRZEkrleJIcipF/b7R52JJRehPZM6qOeTCUrGy5gISoAgOxa3OMk4ox/x8TMWKh9KWrRNB6384OcWZKUIM4Ahvm3AHPp/mAmToHh/uUQ3QEt35mAenTbq5mkzIqbwbhDhjN50nwTEKMshkvt92/aGudnEiWn40wFI+vbme0AZOHJmsTRuRNNvzrDMZUmdJMhcsGWRuSWU1Cl7QN9IuRrY1FjrRfUQEcTzVYqbOSkhEwsEk2CQAkgbqYCLuGzmUZnxFfETNI2AITzrypt+8V/+jGViDKJdKT4SORqKc2IhiVk6SSoBiqgdNt3bb7wwhttoHUTfLua5ay7ihE7w63KWJDFL9nr0g1gsUAlTlnrQU5E13r7RludzPgE/Dm+MBtTgnyYU79YYeFeLhifBMKUzbM+kLYXT1pUQYg3uEs6bOHXY8dEqliod0sX5itFB6HlHteK8fhUNJs37coilAlJt6s9rlusVZFSUh3ChUORyrytvAmJWgI+qg2Z7xPDWGmqMyZh0LWq6imp2cnc0vH2CKcv5kP/AMiPoY6D/mfaLfl/eZPhMEQSrWVlhqLkBi9CD8zft5e/ilKTTm5FOtugjo6CddT5gQHiyhMxC2o4J7Q8ZFiElL0vyqRQ8rdI6OgTsahH6h/LsInUFB+deVYSuJ+KDMxKVyyQmVRBs9fEfOzcgI+R0LjqU/pSDcWjTgccmZLRNBPiAJBd3s1esFPjFqbf6j7HRnpjU+h7UXAGd5gqWAAx1Xfo0LS+MsTKLy1DSD8qg4bk9D6ER0dG1JBE4wBEK4P+LCbTJCgd9CgR5AgfWGPJeMMNilaJalBd9Kkke4ce8dHQ0RcS6hSZJ6RWWkAR0dCeVQOo1iYmBs5ZnELMrPp8gky5hS+1CPQvWOjoWU0/E5qnIxTsTxhisW8tSwxoUhCQD3LP7xen5SZCUqHzivQtdMdHQ2fc3M+cbIw6MPYbE6kpIDagHHdrMGYUgkFFNbJdQBdz4aGm0dHQSuLl/ExZVvzLctRZjZh6X/O0Z3/EHIlomfEBBlKNrEKIe3Ix0dGvEBkUHkwpw5MBRKGyRQVoDdg/40O8rwy3A2r9f3jo6AYWJufP6o/mGBM8Trw6xusMegJFIT8Ll1W3BoY+R0Ddz6gHxOp/B/eNGAwBLc9ySPbeGLA5UE7v+fnrHR0OqAYtXMznivjFAxUwS0HUg6CthdBbw7tWA2J4/nKHwkpSCXBXXVW/R+sdHRtVAswyKLhzLckQtCVMCSHqKv1MX8Pw4mihQhi9KciDtHR0fNNkezzLmICodwcwgaV1Ngef7QTw88pTRgR0uC9z2jo6Kuhytkx23YjBHNSnMxSySQzdan6R0dHRwsZQCLXU/9k=">
            <a:extLst>
              <a:ext uri="{FF2B5EF4-FFF2-40B4-BE49-F238E27FC236}">
                <a16:creationId xmlns:a16="http://schemas.microsoft.com/office/drawing/2014/main" id="{0AFC9F3F-DEB2-4BA2-B922-8F49F8491E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2229" name="AutoShape 42" descr="data:image/jpeg;base64,/9j/4AAQSkZJRgABAQAAAQABAAD/2wCEAAkGBhMSERUUExQWFRUWGRoaGBgYGBoaGxoaGBoaGBoaGBgaGyYeGBojHRgbIC8gIycpLCwsGh8xNTAqNSYrLCkBCQoKDgwOGg8PGiwkHyQvLCwsLCwsLCwsKSwsLCwsLCwsLCwsLCwsLCwsLCwsLCwsLCwsLCwsLCwsLCwsLCwsKf/AABEIALcBEwMBIgACEQEDEQH/xAAbAAACAwEBAQAAAAAAAAAAAAAFBgMEBwACAf/EADwQAAECBAQEBAUCBgEEAwEAAAECEQADITEEBRJBBlFhcSKBkaETMrHB8ELRBxQjUuHxchUWM2IkU5IX/8QAGgEAAwEBAQEAAAAAAAAAAAAAAwQFAgEABv/EADARAAICAQQBAwIEBgMBAAAAAAECABEDBBIhMUETImEFURQjMoEzQnGhscFSkdEV/9oADAMBAAIRAxEAPwARkuGDlJuC46/vBmRgNzcHfo7U9IG51noExIw4SUoLqJHzHkDdusW/+78OoJ+IkpUDuHFf/YfePn8uNjVHmCZW4jLl2GSprOSFNu9Wg7JkIQ5UQgl3JLXu70uIyTibOTMISghks5B38uUWsowy1SkuSSS7El2sL7Qf1AF9wsyhg0fqkbjUds1xaZyhLlFOgGqrElmGnmK+oj3gi4CW+UMkGtuu9TA3DYU6UpASkBVaEPRyCX6bdNzBeRMYN32INPlFdmJPtAVFtZl8IuLGETxJxOCUO51MX8jb2FIRMuzL+ZxM6ZU+LSDdkgCnQOCYvcd5+mXh1aaKVQdy4PmLxn/DOa4mS+mVMVLJd0oJrZ3ArTaGDjLIaixzLjyC/M1mSjSGG+7mzRaEh0+n56wmTuO5SQykTEr31pKa7sDyiKXxPOn/APiRT+5TgU5X9hCh3jscRhXxueG5/wC45uAoPUbjpXpFXH4oIANEjyt5nrAmTlWImAKVOU5u3h960/aJFcPS2dbqOzlyWua0AjO0kQ9qDzLGI4kkFOlOtZdyQxJ9mgGc+mP4UK8yLfWLk1CEGg7dOnXlFvKcKmYtIPk2/ntWMlN56mWzJhQkniC14PFYhQW/w9BdKUh6nm93H1hmwzpCSsMfY8z084PowSUFk3Z2ue73EUcwIKW39vynvDbJsHJkhvS1h6/9i9xPxj8FBEsKKjQFmTyvv2gdw3hiUpBqpVyR+ol+VKl/SKXGmI8KEN4lKoBBTJpZ0hqdgXZqxhjYFw+l064mIWNkhtAArZRB2bclneBvFaFKwkxAI1LSUv0VQt2i/hfHpCQTck++0CuMFv8ACDVMxgB2JjjMf1CMOAAb+YrZPwshjpRqCbqNT5D9otSeHgViYl9QvuCHqA/aDGVYbSnSpN1bOCz3J3t9fIvicsCBqSGq5379oGcZYHn+s+bbOwex4lVTpHgoWp9oU834qnF0qWEsWISGPnv5RewvE8p5qFKSkoWtIcsCAaEPAHMiibM1JY0qRYwrhV8fsa6lcKr+6hcK8HgzVKmKDJCgkfUno7gesaVhEeADetDt+8Z/woEAEKLB3FH8W3lSH7L5lutrQ/gq+Iw6+wREz7hhOHxBUgEJmuQAzBvmT0D26doNYGSQlLszXbnWlKAEn0FoZM1QTLOkOWt6e7CBmEmyyBzFGZqClRzjjja9X3IupT7S7Jy8GXpIcQoZFITLVNlCplzFjsAaP6w2ZlnqJEtz4ln5E7qP7dYQuHcunjEKWtYaaoqVyckl/J4zqHTgXzH/AKWrKCT1NAwv0irxgnVhJg3CdSe6agiJcK8sOap5m3nCxxlxKlSTKl+JSg1KwYNtTmOMm9uOol5RmapivhqcNUHnag60g4glBL2b9mrY3eBEnh0qDiihb/cE8Fi9X9KcNMwG5o7Chv3B8oXtTysnarSMq2YelYQKAIYvu4Hs0dHjDZVMKQ2o9QRXreOjXu+0h7YoS8KUKIWGXslwG+0Bc3xldASXF4uY/NT8ZTup1MOdCwi3gso+IS4vvDH6TZlJkA5iihC0qBYh/wAtGvZbg2QF0IGkecK+N4fEsAgEpfxOXalD6iHXIiDLbYMQe/8AmOs4yR3QOOf2k8tVdIqHLOGPfYAftEec4wpllyxptsd6doI/C6Nd27f6pC3xhiRKlKOpqNTcnb86wKj1K29e4Aw+CGImGbN8SEk6QTRRJYkvt/mH/Kcs1JAU4SbClh6/jQvcJ4DVJluxSwUeR3reHjDq0JDAAWG5oCwENYkHmfO6rOWcyPE5HJmjxy0Kb5XSCR1S4oeogMMoly1FqAmguKu9dhDDMxWkAu5PsNvtCXmP8RMNLxJlrClBILqQAplEsU3FRvHsqhxQmtHqNjG4amrAJqCaDkzUq0BcfmKU1cMLh62v1r9IAZ5/EQKmaZCFaKeJRY+QFh3MBsIufiptWCdwN+nOFSjXKo1WICE5c4zph0vpG/5Yc4a+HkfDJIZSi1CWYMW09r7UMDP5ZMpIlpYqo9LNdw1bW5QfyLDhJDs7lwDU6ujVA9jBseKjJGp1RymvEL5llurTNSklSWYBWkGu/avrC9xnmRw8tCyiqyoEOKEBxtWlPKG7DsA9fO1LXtCTxYhOPUhKCoIlvtcq/VXYgU7npBcqqP6mCwPse7mcTsaufiEKWdwwFgOQjQ8nQGAUWBG1Td3Y9HhBzLLV4adL1EFKjQjq4ryMM+V5iC1S7vS2n8eFMtijL2kIa+Y84dQB6EG1fy8JnH+OUJmHuAlRUeRZh7gmGeTi6dQNm+sKXGK0rmBJ/Sn6mv0gavRndYduMmNmTZ7hChKviorQBZALhnDFuY9RFPOuKZfyyz8SYSGZmG4JVyjMcwwydSQNyIZsoQlLOA37wZ3tRUk4dMMp3GWpGESEFwHPR7wEx0j4JdI8B25Hp0MNqpdPp59oD5rhaNtypZ4XNgUZbXGK4k3C2L8JYtW/ofOH7B4k7VPPmOkZHkby1rS5ahT0uD9ocsBm5DMa/bpWlY6HGNqhRiORI8S57jb83jIc+z+fLxM1CFkAKo4SSxrQtatIf5WZhqFvt+8Zzx+kIxOqrKSKtRwSG7s0MAjIK7izYQhthJsgxqpsxapiipVKqL0r6RoORSgaxleTYoJAUPOHTJuKdBs4iXnx/m7j1GlXdjpe49YrL0zEKlkkAi4oR1HWMzwuR/CmLSTrUlRSSd2JH2h2ncYy0p1CqiKJ69eQhfw+Jcubl1ElrmtoI7e3apndLhYEs4lqRIAZr8urbchHzMcvStlKAcBnF+/OLuHUClybVJptv2hc4izk4j+hKog/OuoJAulPTrvHsa3yTxOarIFHMrf98qR4NKVaaanu1HoWjoGyOGl6Q0skc6/vHQ5uX7mfNnbfQlHijLVSMekK+VVRShuIZ8sUClLDUXbn+BoLcR5QnFSSHGoWLVSXBcHyFIRcBn38svRO1JUL0Ldw3MQZveARGdTiK2DH/wDkgpJHM1fpACZnS8LNGkghbjSbUqT0O3nFXE/xAk6PAFLPIA+5MJuOz5U0qUq5s1ksdo7jw83VSfitGuad/wD0CTo8WoL/ALdL+htCXnmZTcas6U0TZL+5MUcvxBmSi4BINz+dYeOGcsCUfKD4XLi6je/5SPG1MdfUkj4njgjMZshCZU+WogUStIcNyV+484d8RnsiWgmZOlobmsP6XJ6AR4wUkAeIeZH40LnH+TylyPiMBOls3MpUWKS17gxpSTyZMLbmgziHjtUwlGGOlFlTCKs36Rtzc16CEhckeIhkgbm8FsLl9fEkqBbSbdqVo9IrZvhDqACaPp7G9/tHN80vHUEyMOZi0oQ5JPKNQy3CJRJKZYSFAN/7b1NncvflaA/D2TjDy0zPmWXJFHA+UkHzEMOV4BSjqqBqazHUAQX2G29z3gnc6WPUs5flMzSCSCXJCmNXF2P3e1ouKToqotpdyaU03d7enlFqapgCS/PerFzbytCJxrn/AMRXwU/KGJIsWLgU61MdYDxA1ZqFc8zyZiBoQSmXQ6n0lQHPcClBFZWPKBvRNGPLmXfcM/P1gk49Kko0skU6i1XG7fWsdmxSJRN1BtL/AHG5eFWcl5yzunhGTfzZ1TW0HxAAsSQTX7QflZHJlj5UM4YMH6ObkxBkyAoBRbxBLAJKakOWBppq/LeLmeYVQEr4a1A6mZIDqqxNKkAE25wUkAdQrZmToy1KyNBoglBAtcONmNbxl/EKpkufME4Msm3TYjo0a/gyzm7sbVtvGffxYy9c+fKEhJUtKTrKaUUQUg+hPnHgiN8Q66l8g2ubiFPxbEF6ggwwYHFuzF36OfKBmG4OxBqUff6Q28G5AuSZgnIZQZn2BDuA25f0jmVFrgyjpHpql3ByplHYOHDmp/KxfzDB0qQotcAt/uCmGytSglSQG2ZtzVh3i5OwLoUgsKNsGI3HWooDAFQ+RKhcDozNJeGImkbtQeY94OYXDJQ2oFR3qwH3ihNUJeJTqcB9J/O8Mi8Idg7N3VevS30hLNuAtY/hK3TT1Lw7gFCUgDl7itTt6x6xOTSF6VTJUtSgeTttYvu3rHtMyjHtXZuXWLCF1LUcW5EWd/V+cex5COjzM5FvxxBYyeQggJky9R/9QA7CtR7NE+CwElgRLSCXBLBqcqXr7RalYQFRqaOXuT+Xi4GFD8o+UUalj3MbXcxszDFVFCDJmVpd9KWF2Ac15Mzx2GwQoWGk0dhR7uL7NBSXIcbt1r1/BE8vCAlkg2fb3+saGGzYmTnoVKUzKgtKklIKVCo6GAWJyZMlZZ6EM9SxD16w7ScGQ16QoYvP0/zc1JqkEDVceEMfJwYOcNDmStYxyKdvJkScCTUG/wD7GOiwcxw//wBgT0LU9RH2B+j8z530sv2MjxWbJQFAeQenrCzmmRDE6VOnUDbn0+/rA7M84dYRLZSlFqWEG8AolXLRXozcxV6PBV3ryZ9Dr9QqCl5PmX8t4Kw+kpVqSo/qYAdA245wq8R8MJlqUFAAixG4NiOfONRy5epA3q355loCcdZEVBE1LM4SrnvpPJqEeYgqhgNwMm6fUb2K5OjMnwcmYglOhSmr4Q/q0anwnj0zZKT+sACYC4KTZq0LioLbxDlORDQEhJ9vMl49YzI1S/EgmWf7gW9eY7xpnsXUVyOpNL1CObcQfBAZr/hYd4G4TArxtVqKUKNBua3c2FIUZ86bOxIlrWQXALAAGt7OA1Y1Xh7CtswHtyiVrc746VTyY5pdMrAs08S+EJctGgWA/wA35vCBnUxMjFGVMJrUKuKjwFXIPfzjX8XNApu34Ywz+IGKSrHzAC+kJSXa4SKfm7xj6eS+Vhdj/c3nRQoMaMMiYGllRqoEcnVTY29ocF4tEiUkB3c93LknpWM84LzSYgJ1ATEiiASQU12Vy6HltBnPFlaVqSSCR8zB/rFL1Spq4AafJXA7lHirjtKSZcqsyutQLhL3A69rP6I03GFfMkwUwHBxnEqKiEivUsa1gn/2iEKGkF7c79462rxA1fM9+GZR1AeXTcTJOpCg12I1B+bc47GcUTf1JBoB0cUdmf33honCXKSxqoUI/V5jvC3nWCdiEmvQt73jaZQze4RYAk8iNnA/FsmZK0TlBC5SCSpRYKqw012DBoaDOlTjqChMKQyVhThDjwtcE0ekI/D/AAukJA3ZyesNmA4dAL6WDDbfn3jWR+eBxA5SL4knEvFcnApCEsqaRRANRs6uQ9+kKeUT1qmGaoupZdXd/YD7R5444WEsomywzLCV0NdSmCrX2PcRZyOW1g5YhmBA3Jbkz+sbNGiJ4VViaHlkxpYYV/3ABOYKGOnpB+dKSH2Kfa0GMvOlIeqRsP33hZ4szgS5kkgALUs2H6Uhj5VHqYxkJrjxHdE15gDGtAUGAOlJc0Z61icDw123ijgs1CkAuOxtb3j7iMw8JY1f8aBFwObn0IRiaqZ9xOr+uobhZv1Lj2IgtgM5UEFBU6TRj++1oWuJ8V/8mZ/yf2ETInunvAWvuNIQeDGNHEEnUApEywFFJPTdoYMHORMS+lQHIkeTsOsZ5lssrnDdnMPuWJsCWNQodGo3TeBLwehCZANt3KuacWIwhD4dZ1FkkKDHzZwekXck4jRPSVfCUgJ3JBfowiKdkiZoKV1TcWcNUNyttAzJZiZMtSSWBeh8RCfJqEv7coMMjV1Uka3J6PIN3GdGaygHLpG5I73Y94kwueSHZJNauzC0JPFma/Dw6ZaE6ps0uAkOyUmqi9QLD1gRhcyxOkagDSwNRd+j+cEGRwAeJGbWZiI0cZcdLSFSpIKFH9V1Mdh/a9a3hayXLlzElZ8CRRzU+QinlkwrXOKnBRRWpw3MHrX2huwRHwJIGku7p5lyCabsAYxldv5oQap8eP5lWVkS2u/XSY6Dq5oBYqAPL8NI6M0IH/6GX7/2mR8OyfH8RSfClJIfc9D62howCdatKPCFAPYl+hfn7RSyaQFISBT6X0gfU+UMWDwDKDhxvpFG87OWcwbKxaZ1T21RgyVJKU7mzilLlzdrRd4lKf5cJLDUoaWvRz+d4kytT1YAkCx2FP8AcL3GmPBmpli0tNRYOqtG6AQXhMX9p3SYfVbbDeXyQEBQ3HpAfEztU3QkkitSHFqknz+kLU/ifEKCZYWwcfKGKi+5v6XhsnZJMmJdalJBFUpOn1Nz5NCebMAomn0eRWCmIOGOrEzJqKgTGT2QdI+hjUsixSSh38jcdG84E5dw1LlylfCQlJS5DByS3M1PrApGag7xM1R9WsijjxK2BNo2xtzHF6UqVcgH2+0YHmxMxaph+ZRc9SamNOz3Nj/KrCXJPhAv81DSM/8A5ZZmJQpJS5fxJIp53h36YoxYyw/eB1CFmAjVw7h9EtKaGg69fKC+LAKCDQtFPL5pICTYbinlEuOJq1AGp+0aUliTKoUKAJLkE8BDFqFj62+kGZi5ZC23ZrUb77vGbSM4MuesP4VFvPn9oO43Ofh4dcwAKUBY2JJA2q1TC+TTMuUV5/3J+VgQZUChNxyVEjSVsOoqRTqYd5+XidJUkjqncv8Ab/UZTleCWSJhJ1g6h0NxGq5Jm8spT8TwFnIYkU5EbdINqMbbwE58RHG6gEMZTyeW1DtQ9+0M+HII60Hbr7QpYri7D/FPwx8RL1LN6Pf2i6njWQlLhKyeVBX1oO0Mq/tAbuJZMLFrEi/iFjUpkJl/qmTBp6aPGVewHnFPJcM0tMxSTUtWxf8At32UXHMQo5lmysVjNamYBgHoA1hDVkWJCW8dNgxIenP1/wBQyp6mXx7ABG3CrIGogNsT0pbezRlvHeN/+amr6U15OSX9gI0rFFpZU4NyKMOZfs8YzxNOJxBJL2/BHV5Nf1h9F/EuMOCzxekIB6Ab+UMmGwuJUh9ItYkAtZ+Q9YG8I5EE6VrPiNnSW2cA86w5ImApSnSVFRYCoqTt2Z/L1X9AXcrZfqez2oJk3E8uZLnf1EFBUHr++8fMDjXQBypGuZtksrFSzLnIpTuH3BahL/m+UZ3kCsDPMol0kBSVMzg8+otBGUFa8ia02s9V4f4WPiW42TU7ByTTc/tDlh1USA1anmLN+dIUeFZf9Mq5qsbFh25w24QkkFmfnf8A1CbGuJYAsXCjeFZJppPLlGVS04pJS6C70cjbmCd3jUcx1JQ6RXetoU8MvViKnZrBg9m+sMngAVIOt2t3KWDX8U/1gRMJdQVShdmHIAsNh3eDUnDp1AEHeoufs9TSDyMtRMDEAtY8uxuD1ELOe4HE4eZoQy5ag6TZQ5gkhr8qENSMZF2iyeJJouaWVOIMClE5CgWSsaJmk7j5T1YUghlGG+GnQQSgEFKnDAkhxSoBLHyELcnA4oF1yiRUBmUwd9t/2grIzkoDKBBHQ+/KBPkVjwZt8D7eo1oS4diH2joSZnFswEsKdzH2N3A/hn+0o5dOU4CWYdWBbmWrYekPmEw5YKRQG9aPQ2b8eEjJpChNT4TQVvbc9P8AEPGHxwUyAKADV5QZGFm4Nms8wzgpBBHSn56xm2ZTzMnTFHdat3FCwFn6Q+4zM04XDLmqsgU6k0SPMke8ZenG6nN3JL9TX8Eb1NbQJd+lpQLQrwthUHGIK7JdQHUM31fyh7ziapWlKQT2+5jMMLmRlTNQ7Wrzhsl8WqWhkAFVtXSJWZSw2+I++FmyAiX8dmwko+GKqIuOZ5Qn5Tw2oB1P2f6wdwGXalFUxy4e3p2v7QXkyKANyeCYUYJtPUZXAin5kOV5YEnZvT8rSC2Ly5E2SUrA3YsKHmOX+IiljaB2e58mRLL3YhI5nb0hpAqjqZyKWivLmEakAi/0cU6R7dwyqB2t5wOyh1rv19eUHlYHUSHHar/l7cozjUKbMU1OoVOIlZngU/EJpvWIMVOVoKSXFPNi8MmZ5NWr9OR7iPXC/D5mTgtaWSk+ECrnbarfXtB7BN/aS1LZGoQjkvBmpCVzFlDiiQmtasok0tZo98RYebh5ZWlGtIHzDbqobU8oagyQXGokMkVYBt6X3i7gtJATRiKi/Sv5vHkCk0Yzl0a7bEyHB5O4XOmEgqZkjrve/eG7JeG5E+WtJTZj8SpLtYGlm7QRzjhQFWuSWa6NudNkm9Ldos5Ar4SSgUu4NCKbh3eMk7Xt+pOzBsczZeUfy+MKHJTpKg9yn9VecMuQkFYZIbSNvMkufQxLxlhx8WQXD+Nn5MlxSoq0fcoxQZgCVbtt2PcQXd0YuWLizCOfzylLB7WFBX8FIyfHnVi0v8upL9nrGlZ9maCApTpABYFnKuvSM6kyFzpiikEl37V3juM1ZhtIvuNmahIwgKE6VH5AX1M9XZIuzi/12Iy16QlRPjQmhYOTQHV0algK2hZyT+ZS2pDpZnTUgXtvb3hlTIJDqJOq4YAHoOUePxFcl3xLOUzVKopqKJfm55fpDMGqadIUOPkJmTkpb5U+jn/Ah0xmLRJlFSylCQGFgKWAA3hDnEzpnxbhReF87FAB5lL6djIfcZcyzChCUpG1juT9L1hqwMp2/Zu0DcDgAa7Fnv5/naGKSkFiBQNa0AxISbM+ly5ABQlfHzQEnUdJsGvSFuTgtCxpeocnmLf4hrn4b4hDEEi8S4mRKlJdbBhdwG5+UebOQ5v9I8yPqcQyDjuR5RLZJIUSbl/tFbMFaykqYMDTk9bwB/7wU6hLA+GAWaij1fb03ijL4ySVN8OY/IDUPW/rAdXkOXHsxi/vF9LpjjcOxjThZAe1ISeL1JRiC29/T/EGFceSJfzuPL94B5jhU42YFLdKT8oBIJfmb2jGkxUlN5h8701wIrNJINVgGOgueBpH9p8lK/eOh70Mf3MS/FQhkOECUKJUHLG+3bdxZoY8NICQaM70vS3lAHLMMAgFrMUl6X2H27wcknUp7JZzypfsN45jaz1JQ5NCUeMcTqlCQdxqV9E/c+kZ7h1kEgmoLEfloY8zxpmzFrNiadBsPQRRy/Kdc7Ufk36nfa3MwVm3z7HBh9LGFnjB5QqaXNEA3G/RP7w14HJQlkhOkCrd+ZMW8qyrVVtKAWtRgwo+8FZEjSfCWFnYDzt1jGzj4jO/afmRSJAS3ajbdfWJsSkJSPysfJSS5a73gDxHniZf9NKv6hA2cAE1rZ2ePcleJyxusmS47PdAIQkzJn9o2/5KNhCVmWXYycvXO0AmiUhVhyFPeGXKcAAAVuRde5NHveCM1CZidaeQAB5ChG8bxqdvMj6v6gQ1IOoscHyD/VJQStBAY2qPqPSHIyQFBRrUAgBg7PX6N96wsYs/yqkzT8i2SoML7GvUX5QzYBSVVp6bVaCKJLzZTl90q4vLdYNWcklntYbUpt/iL2pMrSEigaoD8qmvnFlZDk3aBasUNRqdPLq/3gbkLzGtBk2tR6lybMB3byjpKy5bZ38t/wB4jlzQrd35Hf7WMSrm2bk3kecCP/KfRqQRQl1C3IFgS+z33frEpy1MxiQ6huPyoinhJaVOVcnHZ6XvBCQpkgXrXlWvZhDCUw9w4iOoxBhtmacYmcMd/UACAgfCYHSUkhz3eh5Ughl2HmBeoJ/SdVKEcmEOucZOnEIayhVChdKrci4NiOXaEjETMfICkpmDUlvmQljTmKl+cdyLR46kXNi2cQXxbhJitPgOmgewDlm9YM5JlaZaQgCgufqo9Yz/ADDPMRiJiVzlklBBCbJBB5eUa7kK0TZSFpYhQfa+47iPKCtAzJxFEuEstwgAts/lEfEmVCZhls6SAVAinyg/Z4MyJb+fWKPFWNCJPwkn+pNGlI5JspR6M47nvBnIC3BYVZnAWYBmuInhbLmrmD9JUon6mkFuGsZNTMSSlSpb1DsCej7i9OUP2G4XlFviS0rD2KR6vATjPApwkyWqWlkrB66VJ5HahEAL716lfMjYfcp4jlh88woYKXpIDszUax2esfeIOIJeEwq5oUkuGQAQdSywAZ63BpyjMf58rSAXJ2/O8DsNhkqnp1D5SS30jwYdkQC6pjwY6ZJn2JJBUogKrV38xtHcTqxM1mUlUv8AUHIUeTPQgcnj3llPmD+VIOJy5ExBBAGqFFwgnd5gcura6EXMvyZWl1Oxv+zwWkZMw8IYRdyVGg6acmuaDflygri56Jbvb894k5lcjffEb0uqGUEVzM/zPL0qmoSQ7qHtB7IsDqOpQq5AD8xYh3EA8yzuUcUgPTVXdn5w55chkEpoLABv8tFXRqQoLxfWsL4no4BPNulY+RJ/KqNQRXv9hHQcv8SRBqMIpIANU7NQU+8es4n/AAsORZS/CK2H6vJvrAzibiz+TnJlIlicGdYKm0uzNQ1Zz6c4GZlxLLxk3+mClCAwCgHL1JZ6DbyjfpempIj+iwXlBPUgnJLUpvBzKME4F6Cu35vANCnpDJkWboSGmHTsCzv3O0AxUxoz6t7UWIfk4TSlhSp7Evet6donmqIDlyecC53GOEALTQpv7XV9BC7nfGImgiWSlPPc/t2hohV4uLKS3NT3xnxQUyjLlEpqApW5BoQDtXeFGUuxgXneOKks/wCdY85djCoACpswu8cZdyhp3cASn3moZVLKkMFM9+fboYsKwKfhHSopINCeYeAGXIxctGr4b9jbuN4qZ/xDNSkeGu72B7R6yBQEiZdGxa/Ek41Px0Ikg1KgpR6Jf6k+xj7kuXzkpKUzljw2d2HQF4rZLgSofEmqLqrsCfM0A2Ah1yjJkLBMtRSq1aj7GOBiTtue/BZNu6uJnubZzPQVy5sxT+jja20AhxhPQdIVqB2O3Kt4eeMP4eYmcr4ktSVhI+UOlRrVnp7iEHEcMTZMxBmS1IGpL6upB8oYVUr3zIRkNCaDw/l81SUzFTFJKg9P23g8ZodiK82oeo5f5ibASWlyw1kj6C0Vps0BR2iSjSsjlTxLSJhUpz4RTalX+0WDiSTQ05k8yLD6QvYjMtIJdhcvag9oF5T/ABGkLW00FFSAVB0EMwLgOOdvOCYy2S9v7xr1E43cTQpE50gMXJbu/l5RLm+WGZKUEgfEALDmeUCcBmcuYhBkr1hvEQxBLnY127QbwWIYEkGtdyQB+Wh1GH6WimoxbhYmKyOFZ0xalKGgOSxv17QyZUJuEcyyQgXDOD1Y79Ye8VgkFRUE3c23NXhazlISl6Xs/wBYE7Vzc3ixKwqpQxv8QcUlOlAlpJ/VpJPkCoj2j1k6JhXrmTFKmEOpZqatTpsGEBcEj4s0qsE0Hf8APrDVgZWmjMRvfnRt/LaAM5bgxnFp0x2VEL4eY7N61rXr3hR/iasESAbutvQbQ3JTpD++1KfVzCJx7hZk0oKCFBLsBc6mf6Wg6X5gNRRQxblFjTy/O8TzspxIImiTMITySbdrtB3gTBkTF/FQUqSEs4ahd29BGgyJidRUCytuQBoa/hjQIBoyYml3DdcQ8lzxBSHLNz/bnDDMz9JQ0tJchgo0A6jnDBmWSysQgpWkalhviAAKcVDKvT0hXmZevCqCVjUhNlsw8+RhTUI+Ibk6/wARLU4CBYhLKpCUALVQAEnoEgl/rCHj+MlYucmVLca1NqOwJeg7QZ4qzb4wEiWp3+fSdv7X3ff0hZkZOnDzETQPkNhGMCIMXuHPYmNKCn7xzyvhmWE1Tq5k1c+d4OJylQlq+CvSrYKqno4cEDsYFZdniFJBBBgphs7QlyTtEcZcq5La5afGjJ1M8xP8RsXLWpC0SwpBKSNKrih/VHQD4qxJnYydMQDpUql9gB9o6PrEUFQakc4hcv5fNMyYSskqNVKNXPWJjpRNYNW/1aC0z4C2JdKjuBpdxQ1DG3t1gFjcGpClKIdIqF893PJrRmrhcD7WBEKy5od6DoImE1SgEgE3ZhWA+DxyZiAQf9wc4dmEzCE3b8Ne0I7CGoz6ZcoKWIvTeFMclS1fAUUEk+EpJAv8oL/5i1hcrsCCpQuPr+GNZwXy86XNqVgdnmSomDX8qv7he1AaVFN4fYWLEnHfRUGJaMDLKTqA7UPuIHZDlcpM9ShQiw68xtzEXMYvSCk0IEU8llzFLUUJUqvKnWtoW3EA1OaZCco3TTcunJIsAwYVu/1/zCtxtgRo+Ju7Hzt+dYt5diJiR40KHNwR5uzRFxdiAvDL6gN5EER4ZL7lI4ADxKmCwhKEUSxSC5/4hvrDtwxgihBLX/zCvw3jpK5aUziELolmJDJAarUflzEN+FzeTRMtSTQUBY1AanaN40F2TM6h2Kemohf4XOKWY5WlaSFBwdiH6R9/6ujc/eIJucI/uENMy1VycuPJd1FXMJU/DpIlLDPQLGptmBcFvpGeZ7xbjUrIVoS9ilH0d6xqeaYoKFwYQ+IcClaSGciohNaRuRYjOTAXSxwYHlzZikj4sxSnuNuzCL+W5GmaXIdOw5tfyithMIZy0ISDW7bAX9BD/lmFCKMwApTa0DN/0mNMlm25qdl2TaQwHJ6WatOkH5UkpAAVtX9omwKAA34fOLCZQLFmYflI2uIAWIfJmJNGVZ4IF72hC4rzHS4FzDlxJmiZMolRAAHmejbmMrwM9eKxOpaSEv5AbPGXS2+BCYmofJjVkOXaJNbmp3qe1aUaGPDYYF6dL/WKUuUxGkuwe7XcVex73pBXCJISz8vwHu/rHB3NtwOJQzqayWBLHfy57QFwmESs/NqKGHSo6OLNu/aD+Z5eVsE3b8F48ZblqkpBo5em6jS5ahp7wZV55Eh67MRSiVJuXKlFKx8tlU2O8E5KaCrHm/Pr5UeCOYrTLw8yZMGkJQSQ/IWfmbQncM51/MSwSWUGBA5cx+bdY1kQLN6LNuG0x1UsJNenq3TfcmPsqb8QKStCCk1ILKDbODRXfpFMS9QABZr7u2/e3vEqCkEgkANbc2IA6/vGtxB+I2calaPcX+I+F0gmfIQEhjrSkNz8QGw5s1nhTx84Kll2f7c41cTgKCnME9PaM8484fMtKp0lLyx/5Ei6Oo308+XaMum7kSblwUdw6iDITMVOCZayjcl2DC96E8of8mWkgBSQWrU1pz69IVMCkAAJFT85YVBsATcQ3YKUHSNqAnZ7moD+fN4BlIscdRPI5Aq4QXleGJc6nPb9o+xNJwKiBT3A9iHaPsc3H7f5i+4xGmZmgp0KDjZTU82sX7xP8LwuFa0Gmk1d6eY79YiXKlpSZZoHJ8Q518Ku30ERLwqkMUqJDuxu2351ghbbMq5SC8Tw2uUorkF0qrosQ9WDmva8HOADqnLUSHSBQ3JL2HT7xYOFKwFgEHYkN68w526x7lZSgTkzJQ0zkl+SVtcbMWo46RsZg590o6bVAHaZosueNA5NR+QqfpFHM5nhLX69aXiLBZomchw4IoQaEEGoI6fl4ixgccuVb79zGsrcS3gUXFTEYNM1bqdk+77H6wey4NpAFNkhgw7dqtA9IYGm9fMfWCGUYckuTSvv13gOK6EbyhbJjBLAdLWNv9eUVcz4ZlT03KWr4WDnqGZngomjFOze9/OPspbML/n4IbYDoxFWYcrEWZkypSgFgFwageEs7gG9huOcQ/yqSkkDs9K26+tO8PWZyUzEsrmCG6c61etOkLeMy8JLp8RsLJ9h126Qjlw1+mUsOo3/AKu4F/6eCKEpb+06Sf8A8kRWXluIqUTCoPZRr6m/nBz4NQKEnq2/WPcoMAoU8t6/lftA1BhnYHqLEzEzUH+o4aB+YcRJAO52EOkxAUllJBSrmKP0pSAWYcByprmWr4aq+H5h0FS494Pj237onm9Tb7YtcFY1SsUEK3CiOh38mJjW8FhdjViAfK32jMJHCGNwM4YgJSpMsvqqUlwQQf1AMWduUaHlXF8iYQSJiFEBzpdL8nH7QfOFuxENOzKNhHMaZWlKQ1+cR4zHIlIKlEACBs/P0IS6QuY/9oNOqn+0LeZ5gZvxDMWkIAsQQw6fhgLZgAAIPM3p99wBn2NVip6lF9CSyE8hz7mL/DuXhIKmqW3227QByfMkTp5lpsVeF9wN/aHjC4M/pTa4dmofSg9oA4cNTShpHDLuMt4WXUagKPcvVg1H6wakSW57X/zaPGRYAUUWU4pyp7AvaLeazmBAerj/ACYOqbU3tBZs1vsEGrmkzVENpTV+Ztfb94ixuclBl6UalE1BLNQ76S/tFrDYcgMbCg79PKFfjbOvgTpCU7EqV/xsPd/SJi587OQnzFMmNMhoiNOOlfHS00DT/ZcU58zCpmeQjDvNwo0lJdSBZQ3ITzpYeVbsIxfxEBSTRtt3HvzihKxqzMarBwBHhqK9zEk+YEYyOBPWTYr4iAtKqF9Q1VBsf98oKlX6gHH3bkdrQozsMuViyqWnwEJUtO1akDkaPDDhMXLUFJSfELh2Pp94pYzvSxGcWoDGm76l3DJJJcpYB6Nytbb7RYC9jUN4t3BuO8UmKZZu70B2NnEXpEsDxVLnaos7xtARGMlGK2c8IIIMzCpUkgjUgfKoNsNlWoL94gymYVp8VkkAgitNxuD9nhumzClSUkhzv3P+GEUcdluo65VFuXD/ADB6nvvyMcK7j8yVqdLY3LPehI/s9Cfdqx8hTxHF+GQpSVLU4LHwk13q3OOhiviJ/hzAuJxClJDBj/7W7ciK294F/wDWdKwD4CKOPkI86p7F+4i0pWpCNKQFK2Ba2/ZvpA/F5apbnSzU59Y9QfhoqtNw0c0Y1K0JXLqkM7Gx+4IERKRq+Z32J2avdqxnuBnzJM1kqKXpSx7jeNDyXGfE/wDJLcj9QNhzIVb13gJwbeAeJx8WzzLqsxUllM6XZQZqGoU3RiCeR6QVSrUBXypb9oqpliYUgWfbl19feLeYoEpaQDWYFMD0Z/rA2JqXPpuov8syAYcau55wWw2CA5Pf9xFBMXMKktWoBcPHcD/ykSvqEJ9wMKyU+FohBe9Gt15x9wuJRYliedG83vE4RUNRh+esNkWOIiDRIMjM5nYAml/OAuMwxFr31NV6da0EHCbtX8r5RUnJeu0LuDGMTUYGThgCliAXsfmLWHbtESsvV4zUbtWtP9xc/lbHUzEjZxV6N9YkGMSnw6VEcye8BDIR7uI0S/8AJzBUtBcPvz+lv9VgpgMI6gpV+Vm2t5R8SqWW8W9AogHbne3OCOWyWUXdjWpc+UERASPIgsmagfBl7GJSEaWeh8xaz1DQj4PLtKV6QEo1lvM8+VIb89xiJSCuYrSG535evKM/yPPDMUoLBCgSoB3BBNKVdiajtGtQATF9K4XjyY44XDpIpUpA5826WinxJw0nFySGZaLMWci6SNxEmExagSVU1HrQFT084KiYAe9POOoRU7nQtwZmeD4ZCVA6QlaSCDar7cz0hgncWokp/rSSWBqgjxHbwlmp1g1nGC1J1pPiF23H+IQOKsSkj1f6e8ZNqa7k3c2NtsY8n/ith1H/AMExCHLF0nzIDN7wcPFkhZqFeYNQfaM94Nyj+imatCq/LTZJ63/PLRZEkrleJIcipF/b7R52JJRehPZM6qOeTCUrGy5gISoAgOxa3OMk4ox/x8TMWKh9KWrRNB6384OcWZKUIM4Ahvm3AHPp/mAmToHh/uUQ3QEt35mAenTbq5mkzIqbwbhDhjN50nwTEKMshkvt92/aGudnEiWn40wFI+vbme0AZOHJmsTRuRNNvzrDMZUmdJMhcsGWRuSWU1Cl7QN9IuRrY1FjrRfUQEcTzVYqbOSkhEwsEk2CQAkgbqYCLuGzmUZnxFfETNI2AITzrypt+8V/+jGViDKJdKT4SORqKc2IhiVk6SSoBiqgdNt3bb7wwhttoHUTfLua5ay7ihE7w63KWJDFL9nr0g1gsUAlTlnrQU5E13r7RludzPgE/Dm+MBtTgnyYU79YYeFeLhifBMKUzbM+kLYXT1pUQYg3uEs6bOHXY8dEqliod0sX5itFB6HlHteK8fhUNJs37coilAlJt6s9rlusVZFSUh3ChUORyrytvAmJWgI+qg2Z7xPDWGmqMyZh0LWq6imp2cnc0vH2CKcv5kP/AMiPoY6D/mfaLfl/eZPhMEQSrWVlhqLkBi9CD8zft5e/ilKTTm5FOtugjo6CddT5gQHiyhMxC2o4J7Q8ZFiElL0vyqRQ8rdI6OgTsahH6h/LsInUFB+deVYSuJ+KDMxKVyyQmVRBs9fEfOzcgI+R0LjqU/pSDcWjTgccmZLRNBPiAJBd3s1esFPjFqbf6j7HRnpjU+h7UXAGd5gqWAAx1Xfo0LS+MsTKLy1DSD8qg4bk9D6ER0dG1JBE4wBEK4P+LCbTJCgd9CgR5AgfWGPJeMMNilaJalBd9Kkke4ce8dHQ0RcS6hSZJ6RWWkAR0dCeVQOo1iYmBs5ZnELMrPp8gky5hS+1CPQvWOjoWU0/E5qnIxTsTxhisW8tSwxoUhCQD3LP7xen5SZCUqHzivQtdMdHQ2fc3M+cbIw6MPYbE6kpIDagHHdrMGYUgkFFNbJdQBdz4aGm0dHQSuLl/ExZVvzLctRZjZh6X/O0Z3/EHIlomfEBBlKNrEKIe3Ix0dGvEBkUHkwpw5MBRKGyRQVoDdg/40O8rwy3A2r9f3jo6AYWJufP6o/mGBM8Trw6xusMegJFIT8Ll1W3BoY+R0Ddz6gHxOp/B/eNGAwBLc9ySPbeGLA5UE7v+fnrHR0OqAYtXMznivjFAxUwS0HUg6CthdBbw7tWA2J4/nKHwkpSCXBXXVW/R+sdHRtVAswyKLhzLckQtCVMCSHqKv1MX8Pw4mihQhi9KciDtHR0fNNkezzLmICodwcwgaV1Ngef7QTw88pTRgR0uC9z2jo6Kuhytkx23YjBHNSnMxSySQzdan6R0dHRwsZQCLXU/9k=">
            <a:extLst>
              <a:ext uri="{FF2B5EF4-FFF2-40B4-BE49-F238E27FC236}">
                <a16:creationId xmlns:a16="http://schemas.microsoft.com/office/drawing/2014/main" id="{66BCE270-6878-4DB9-AA3A-37CDC1AB38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33258201-1E25-45C3-A20E-FFB3495C2CE2}"/>
              </a:ext>
            </a:extLst>
          </p:cNvPr>
          <p:cNvGraphicFramePr>
            <a:graphicFrameLocks noGrp="1"/>
          </p:cNvGraphicFramePr>
          <p:nvPr/>
        </p:nvGraphicFramePr>
        <p:xfrm>
          <a:off x="285890" y="806248"/>
          <a:ext cx="11791716" cy="3291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4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5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6739">
                <a:tc>
                  <a:txBody>
                    <a:bodyPr/>
                    <a:lstStyle/>
                    <a:p>
                      <a:pPr algn="l"/>
                      <a:r>
                        <a:rPr lang="cs-CZ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Farmy</a:t>
                      </a: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NoV </a:t>
                      </a: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HAV</a:t>
                      </a: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739">
                <a:tc>
                  <a:txBody>
                    <a:bodyPr/>
                    <a:lstStyle/>
                    <a:p>
                      <a:pPr algn="l"/>
                      <a:endParaRPr lang="cs-CZ" sz="18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sz="18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sz="18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739">
                <a:tc>
                  <a:txBody>
                    <a:bodyPr/>
                    <a:lstStyle/>
                    <a:p>
                      <a:pPr algn="l"/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Zelenina</a:t>
                      </a:r>
                      <a:endParaRPr lang="cs-CZ" sz="1800" baseline="30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1/318</a:t>
                      </a: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0/318</a:t>
                      </a: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739">
                <a:tc>
                  <a:txBody>
                    <a:bodyPr/>
                    <a:lstStyle/>
                    <a:p>
                      <a:pPr algn="l"/>
                      <a:r>
                        <a:rPr lang="cs-CZ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Voda</a:t>
                      </a: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1/12</a:t>
                      </a: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0/12</a:t>
                      </a: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739">
                <a:tc>
                  <a:txBody>
                    <a:bodyPr/>
                    <a:lstStyle/>
                    <a:p>
                      <a:pPr algn="l"/>
                      <a:r>
                        <a:rPr lang="cs-CZ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Prostředí (stěry)</a:t>
                      </a: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0/58</a:t>
                      </a: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0/58</a:t>
                      </a: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739">
                <a:tc>
                  <a:txBody>
                    <a:bodyPr/>
                    <a:lstStyle/>
                    <a:p>
                      <a:pPr algn="l"/>
                      <a:endParaRPr lang="cs-CZ" sz="18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sz="18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sz="18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22" marR="91422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680">
                <a:tc>
                  <a:txBody>
                    <a:bodyPr/>
                    <a:lstStyle/>
                    <a:p>
                      <a:pPr algn="l"/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Bylinky</a:t>
                      </a:r>
                      <a:endParaRPr lang="cs-CZ" sz="1800" baseline="30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Georgia" panose="02040502050405020303" pitchFamily="18" charset="0"/>
                        <a:cs typeface="Arial" pitchFamily="34" charset="0"/>
                      </a:endParaRPr>
                    </a:p>
                  </a:txBody>
                  <a:tcPr marL="91422" marR="91422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4/115</a:t>
                      </a:r>
                    </a:p>
                  </a:txBody>
                  <a:tcPr marL="91422" marR="91422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0/115</a:t>
                      </a:r>
                    </a:p>
                  </a:txBody>
                  <a:tcPr marL="91422" marR="91422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6680">
                <a:tc>
                  <a:txBody>
                    <a:bodyPr/>
                    <a:lstStyle/>
                    <a:p>
                      <a:pPr algn="l"/>
                      <a:r>
                        <a:rPr lang="cs-CZ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Voda</a:t>
                      </a:r>
                    </a:p>
                  </a:txBody>
                  <a:tcPr marL="91422" marR="91422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5/14</a:t>
                      </a:r>
                    </a:p>
                  </a:txBody>
                  <a:tcPr marL="91422" marR="91422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0/14</a:t>
                      </a:r>
                    </a:p>
                  </a:txBody>
                  <a:tcPr marL="91422" marR="91422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86604"/>
                  </a:ext>
                </a:extLst>
              </a:tr>
              <a:tr h="326680">
                <a:tc>
                  <a:txBody>
                    <a:bodyPr/>
                    <a:lstStyle/>
                    <a:p>
                      <a:pPr algn="l"/>
                      <a:r>
                        <a:rPr lang="cs-CZ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Prostředí (stěry)</a:t>
                      </a:r>
                    </a:p>
                  </a:txBody>
                  <a:tcPr marL="91422" marR="91422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2/80 </a:t>
                      </a:r>
                      <a:r>
                        <a:rPr lang="cs-CZ" sz="1800" b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(ruce sběračů)</a:t>
                      </a:r>
                    </a:p>
                  </a:txBody>
                  <a:tcPr marL="91422" marR="91422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  <a:cs typeface="Arial" pitchFamily="34" charset="0"/>
                        </a:rPr>
                        <a:t>0/80</a:t>
                      </a:r>
                    </a:p>
                  </a:txBody>
                  <a:tcPr marL="91422" marR="91422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476302"/>
                  </a:ext>
                </a:extLst>
              </a:tr>
            </a:tbl>
          </a:graphicData>
        </a:graphic>
      </p:graphicFrame>
      <p:sp>
        <p:nvSpPr>
          <p:cNvPr id="8" name="Obdélník 7">
            <a:extLst>
              <a:ext uri="{FF2B5EF4-FFF2-40B4-BE49-F238E27FC236}">
                <a16:creationId xmlns:a16="http://schemas.microsoft.com/office/drawing/2014/main" id="{39083AEC-C467-4595-83FC-4DCB074B3FA0}"/>
              </a:ext>
            </a:extLst>
          </p:cNvPr>
          <p:cNvSpPr/>
          <p:nvPr/>
        </p:nvSpPr>
        <p:spPr>
          <a:xfrm>
            <a:off x="183447" y="4407004"/>
            <a:ext cx="2592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Projekt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MZe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QJ1210113</a:t>
            </a:r>
          </a:p>
          <a:p>
            <a:pPr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spolupráce ZÚČM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BF62F3-3F62-425B-8ED8-630D849357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7200" y="63134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30</a:t>
            </a:fld>
            <a:endParaRPr lang="cs-CZ" altLang="cs-CZ" dirty="0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4257725"/>
            <a:ext cx="1384963" cy="24208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3420" y="4640097"/>
            <a:ext cx="2413986" cy="164331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637" y="4267593"/>
            <a:ext cx="1808266" cy="24110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5391" y="4562672"/>
            <a:ext cx="2418218" cy="181366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Zástupný symbol pro číslo snímku 3">
            <a:extLst>
              <a:ext uri="{FF2B5EF4-FFF2-40B4-BE49-F238E27FC236}">
                <a16:creationId xmlns:a16="http://schemas.microsoft.com/office/drawing/2014/main" id="{80332CEE-FAC1-5573-5327-E8AE228F6490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30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2" descr="http://www.slowfood.cz/wp-content/uploads/2011/06/jahudky.jpg">
            <a:extLst>
              <a:ext uri="{FF2B5EF4-FFF2-40B4-BE49-F238E27FC236}">
                <a16:creationId xmlns:a16="http://schemas.microsoft.com/office/drawing/2014/main" id="{DF5C8B58-F288-4D59-9EBA-134317E43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10360025" y="160338"/>
            <a:ext cx="1673627" cy="1263114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6322" name="TextovéPole 1">
            <a:extLst>
              <a:ext uri="{FF2B5EF4-FFF2-40B4-BE49-F238E27FC236}">
                <a16:creationId xmlns:a16="http://schemas.microsoft.com/office/drawing/2014/main" id="{C584314C-18C4-402C-9560-A50089B95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6" y="5876925"/>
            <a:ext cx="910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en-GB" altLang="en-US"/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D794BA0B-2A30-414D-B9A9-9C7F9620C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22251"/>
            <a:ext cx="1130525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5725" indent="-20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80000"/>
              <a:defRPr/>
            </a:pPr>
            <a:r>
              <a:rPr lang="cs-CZ" altLang="en-US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Povrchová voda ČR (drobné ovoce)</a:t>
            </a:r>
          </a:p>
        </p:txBody>
      </p:sp>
      <p:sp>
        <p:nvSpPr>
          <p:cNvPr id="56324" name="AutoShape 40" descr="data:image/jpeg;base64,/9j/4AAQSkZJRgABAQAAAQABAAD/2wCEAAkGBhMSERUUExQWFRUWGRoaGBgYGBoaGxoaGBoaGBoaGBgaGyYeGBojHRgbIC8gIycpLCwsGh8xNTAqNSYrLCkBCQoKDgwOGg8PGiwkHyQvLCwsLCwsLCwsKSwsLCwsLCwsLCwsLCwsLCwsLCwsLCwsLCwsLCwsLCwsLCwsLCwsKf/AABEIALcBEwMBIgACEQEDEQH/xAAbAAACAwEBAQAAAAAAAAAAAAAFBgMEBwACAf/EADwQAAECBAQEBAUCBgEEAwEAAAECEQADITEEBRJBBlFhcSKBkaETMrHB8ELRBxQjUuHxchUWM2IkU5IX/8QAGgEAAwEBAQEAAAAAAAAAAAAAAwQFAgEABv/EADARAAICAQQBAwIEBgMBAAAAAAECABEDBBIhMUETImEFURQjMoEzQnGhscFSkdEV/9oADAMBAAIRAxEAPwARkuGDlJuC46/vBmRgNzcHfo7U9IG51noExIw4SUoLqJHzHkDdusW/+78OoJ+IkpUDuHFf/YfePn8uNjVHmCZW4jLl2GSprOSFNu9Wg7JkIQ5UQgl3JLXu70uIyTibOTMISghks5B38uUWsowy1SkuSSS7El2sL7Qf1AF9wsyhg0fqkbjUds1xaZyhLlFOgGqrElmGnmK+oj3gi4CW+UMkGtuu9TA3DYU6UpASkBVaEPRyCX6bdNzBeRMYN32INPlFdmJPtAVFtZl8IuLGETxJxOCUO51MX8jb2FIRMuzL+ZxM6ZU+LSDdkgCnQOCYvcd5+mXh1aaKVQdy4PmLxn/DOa4mS+mVMVLJd0oJrZ3ArTaGDjLIaixzLjyC/M1mSjSGG+7mzRaEh0+n56wmTuO5SQykTEr31pKa7sDyiKXxPOn/APiRT+5TgU5X9hCh3jscRhXxueG5/wC45uAoPUbjpXpFXH4oIANEjyt5nrAmTlWImAKVOU5u3h960/aJFcPS2dbqOzlyWua0AjO0kQ9qDzLGI4kkFOlOtZdyQxJ9mgGc+mP4UK8yLfWLk1CEGg7dOnXlFvKcKmYtIPk2/ntWMlN56mWzJhQkniC14PFYhQW/w9BdKUh6nm93H1hmwzpCSsMfY8z084PowSUFk3Z2ue73EUcwIKW39vynvDbJsHJkhvS1h6/9i9xPxj8FBEsKKjQFmTyvv2gdw3hiUpBqpVyR+ol+VKl/SKXGmI8KEN4lKoBBTJpZ0hqdgXZqxhjYFw+l064mIWNkhtAArZRB2bclneBvFaFKwkxAI1LSUv0VQt2i/hfHpCQTck++0CuMFv8ACDVMxgB2JjjMf1CMOAAb+YrZPwshjpRqCbqNT5D9otSeHgViYl9QvuCHqA/aDGVYbSnSpN1bOCz3J3t9fIvicsCBqSGq5379oGcZYHn+s+bbOwex4lVTpHgoWp9oU834qnF0qWEsWISGPnv5RewvE8p5qFKSkoWtIcsCAaEPAHMiibM1JY0qRYwrhV8fsa6lcKr+6hcK8HgzVKmKDJCgkfUno7gesaVhEeADetDt+8Z/woEAEKLB3FH8W3lSH7L5lutrQ/gq+Iw6+wREz7hhOHxBUgEJmuQAzBvmT0D26doNYGSQlLszXbnWlKAEn0FoZM1QTLOkOWt6e7CBmEmyyBzFGZqClRzjjja9X3IupT7S7Jy8GXpIcQoZFITLVNlCplzFjsAaP6w2ZlnqJEtz4ln5E7qP7dYQuHcunjEKWtYaaoqVyckl/J4zqHTgXzH/AKWrKCT1NAwv0irxgnVhJg3CdSe6agiJcK8sOap5m3nCxxlxKlSTKl+JSg1KwYNtTmOMm9uOol5RmapivhqcNUHnag60g4glBL2b9mrY3eBEnh0qDiihb/cE8Fi9X9KcNMwG5o7Chv3B8oXtTysnarSMq2YelYQKAIYvu4Hs0dHjDZVMKQ2o9QRXreOjXu+0h7YoS8KUKIWGXslwG+0Bc3xldASXF4uY/NT8ZTup1MOdCwi3gso+IS4vvDH6TZlJkA5iihC0qBYh/wAtGvZbg2QF0IGkecK+N4fEsAgEpfxOXalD6iHXIiDLbYMQe/8AmOs4yR3QOOf2k8tVdIqHLOGPfYAftEec4wpllyxptsd6doI/C6Nd27f6pC3xhiRKlKOpqNTcnb86wKj1K29e4Aw+CGImGbN8SEk6QTRRJYkvt/mH/Kcs1JAU4SbClh6/jQvcJ4DVJluxSwUeR3reHjDq0JDAAWG5oCwENYkHmfO6rOWcyPE5HJmjxy0Kb5XSCR1S4oeogMMoly1FqAmguKu9dhDDMxWkAu5PsNvtCXmP8RMNLxJlrClBILqQAplEsU3FRvHsqhxQmtHqNjG4amrAJqCaDkzUq0BcfmKU1cMLh62v1r9IAZ5/EQKmaZCFaKeJRY+QFh3MBsIufiptWCdwN+nOFSjXKo1WICE5c4zph0vpG/5Yc4a+HkfDJIZSi1CWYMW09r7UMDP5ZMpIlpYqo9LNdw1bW5QfyLDhJDs7lwDU6ujVA9jBseKjJGp1RymvEL5llurTNSklSWYBWkGu/avrC9xnmRw8tCyiqyoEOKEBxtWlPKG7DsA9fO1LXtCTxYhOPUhKCoIlvtcq/VXYgU7npBcqqP6mCwPse7mcTsaufiEKWdwwFgOQjQ8nQGAUWBG1Td3Y9HhBzLLV4adL1EFKjQjq4ryMM+V5iC1S7vS2n8eFMtijL2kIa+Y84dQB6EG1fy8JnH+OUJmHuAlRUeRZh7gmGeTi6dQNm+sKXGK0rmBJ/Sn6mv0gavRndYduMmNmTZ7hChKviorQBZALhnDFuY9RFPOuKZfyyz8SYSGZmG4JVyjMcwwydSQNyIZsoQlLOA37wZ3tRUk4dMMp3GWpGESEFwHPR7wEx0j4JdI8B25Hp0MNqpdPp59oD5rhaNtypZ4XNgUZbXGK4k3C2L8JYtW/ofOH7B4k7VPPmOkZHkby1rS5ahT0uD9ocsBm5DMa/bpWlY6HGNqhRiORI8S57jb83jIc+z+fLxM1CFkAKo4SSxrQtatIf5WZhqFvt+8Zzx+kIxOqrKSKtRwSG7s0MAjIK7izYQhthJsgxqpsxapiipVKqL0r6RoORSgaxleTYoJAUPOHTJuKdBs4iXnx/m7j1GlXdjpe49YrL0zEKlkkAi4oR1HWMzwuR/CmLSTrUlRSSd2JH2h2ncYy0p1CqiKJ69eQhfw+Jcubl1ElrmtoI7e3apndLhYEs4lqRIAZr8urbchHzMcvStlKAcBnF+/OLuHUClybVJptv2hc4izk4j+hKog/OuoJAulPTrvHsa3yTxOarIFHMrf98qR4NKVaaanu1HoWjoGyOGl6Q0skc6/vHQ5uX7mfNnbfQlHijLVSMekK+VVRShuIZ8sUClLDUXbn+BoLcR5QnFSSHGoWLVSXBcHyFIRcBn38svRO1JUL0Ldw3MQZveARGdTiK2DH/wDkgpJHM1fpACZnS8LNGkghbjSbUqT0O3nFXE/xAk6PAFLPIA+5MJuOz5U0qUq5s1ksdo7jw83VSfitGuad/wD0CTo8WoL/ALdL+htCXnmZTcas6U0TZL+5MUcvxBmSi4BINz+dYeOGcsCUfKD4XLi6je/5SPG1MdfUkj4njgjMZshCZU+WogUStIcNyV+484d8RnsiWgmZOlobmsP6XJ6AR4wUkAeIeZH40LnH+TylyPiMBOls3MpUWKS17gxpSTyZMLbmgziHjtUwlGGOlFlTCKs36Rtzc16CEhckeIhkgbm8FsLl9fEkqBbSbdqVo9IrZvhDqACaPp7G9/tHN80vHUEyMOZi0oQ5JPKNQy3CJRJKZYSFAN/7b1NncvflaA/D2TjDy0zPmWXJFHA+UkHzEMOV4BSjqqBqazHUAQX2G29z3gnc6WPUs5flMzSCSCXJCmNXF2P3e1ouKToqotpdyaU03d7enlFqapgCS/PerFzbytCJxrn/AMRXwU/KGJIsWLgU61MdYDxA1ZqFc8zyZiBoQSmXQ6n0lQHPcClBFZWPKBvRNGPLmXfcM/P1gk49Kko0skU6i1XG7fWsdmxSJRN1BtL/AHG5eFWcl5yzunhGTfzZ1TW0HxAAsSQTX7QflZHJlj5UM4YMH6ObkxBkyAoBRbxBLAJKakOWBppq/LeLmeYVQEr4a1A6mZIDqqxNKkAE25wUkAdQrZmToy1KyNBoglBAtcONmNbxl/EKpkufME4Msm3TYjo0a/gyzm7sbVtvGffxYy9c+fKEhJUtKTrKaUUQUg+hPnHgiN8Q66l8g2ubiFPxbEF6ggwwYHFuzF36OfKBmG4OxBqUff6Q28G5AuSZgnIZQZn2BDuA25f0jmVFrgyjpHpql3ByplHYOHDmp/KxfzDB0qQotcAt/uCmGytSglSQG2ZtzVh3i5OwLoUgsKNsGI3HWooDAFQ+RKhcDozNJeGImkbtQeY94OYXDJQ2oFR3qwH3ihNUJeJTqcB9J/O8Mi8Idg7N3VevS30hLNuAtY/hK3TT1Lw7gFCUgDl7itTt6x6xOTSF6VTJUtSgeTttYvu3rHtMyjHtXZuXWLCF1LUcW5EWd/V+cex5COjzM5FvxxBYyeQggJky9R/9QA7CtR7NE+CwElgRLSCXBLBqcqXr7RalYQFRqaOXuT+Xi4GFD8o+UUalj3MbXcxszDFVFCDJmVpd9KWF2Ac15Mzx2GwQoWGk0dhR7uL7NBSXIcbt1r1/BE8vCAlkg2fb3+saGGzYmTnoVKUzKgtKklIKVCo6GAWJyZMlZZ6EM9SxD16w7ScGQ16QoYvP0/zc1JqkEDVceEMfJwYOcNDmStYxyKdvJkScCTUG/wD7GOiwcxw//wBgT0LU9RH2B+j8z530sv2MjxWbJQFAeQenrCzmmRDE6VOnUDbn0+/rA7M84dYRLZSlFqWEG8AolXLRXozcxV6PBV3ryZ9Dr9QqCl5PmX8t4Kw+kpVqSo/qYAdA245wq8R8MJlqUFAAixG4NiOfONRy5epA3q355loCcdZEVBE1LM4SrnvpPJqEeYgqhgNwMm6fUb2K5OjMnwcmYglOhSmr4Q/q0anwnj0zZKT+sACYC4KTZq0LioLbxDlORDQEhJ9vMl49YzI1S/EgmWf7gW9eY7xpnsXUVyOpNL1CObcQfBAZr/hYd4G4TArxtVqKUKNBua3c2FIUZ86bOxIlrWQXALAAGt7OA1Y1Xh7CtswHtyiVrc746VTyY5pdMrAs08S+EJctGgWA/wA35vCBnUxMjFGVMJrUKuKjwFXIPfzjX8XNApu34Ywz+IGKSrHzAC+kJSXa4SKfm7xj6eS+Vhdj/c3nRQoMaMMiYGllRqoEcnVTY29ocF4tEiUkB3c93LknpWM84LzSYgJ1ATEiiASQU12Vy6HltBnPFlaVqSSCR8zB/rFL1Spq4AafJXA7lHirjtKSZcqsyutQLhL3A69rP6I03GFfMkwUwHBxnEqKiEivUsa1gn/2iEKGkF7c79462rxA1fM9+GZR1AeXTcTJOpCg12I1B+bc47GcUTf1JBoB0cUdmf33honCXKSxqoUI/V5jvC3nWCdiEmvQt73jaZQze4RYAk8iNnA/FsmZK0TlBC5SCSpRYKqw012DBoaDOlTjqChMKQyVhThDjwtcE0ekI/D/AAukJA3ZyesNmA4dAL6WDDbfn3jWR+eBxA5SL4knEvFcnApCEsqaRRANRs6uQ9+kKeUT1qmGaoupZdXd/YD7R5444WEsomywzLCV0NdSmCrX2PcRZyOW1g5YhmBA3Jbkz+sbNGiJ4VViaHlkxpYYV/3ABOYKGOnpB+dKSH2Kfa0GMvOlIeqRsP33hZ4szgS5kkgALUs2H6Uhj5VHqYxkJrjxHdE15gDGtAUGAOlJc0Z61icDw123ijgs1CkAuOxtb3j7iMw8JY1f8aBFwObn0IRiaqZ9xOr+uobhZv1Lj2IgtgM5UEFBU6TRj++1oWuJ8V/8mZ/yf2ETInunvAWvuNIQeDGNHEEnUApEywFFJPTdoYMHORMS+lQHIkeTsOsZ5lssrnDdnMPuWJsCWNQodGo3TeBLwehCZANt3KuacWIwhD4dZ1FkkKDHzZwekXck4jRPSVfCUgJ3JBfowiKdkiZoKV1TcWcNUNyttAzJZiZMtSSWBeh8RCfJqEv7coMMjV1Uka3J6PIN3GdGaygHLpG5I73Y94kwueSHZJNauzC0JPFma/Dw6ZaE6ps0uAkOyUmqi9QLD1gRhcyxOkagDSwNRd+j+cEGRwAeJGbWZiI0cZcdLSFSpIKFH9V1Mdh/a9a3hayXLlzElZ8CRRzU+QinlkwrXOKnBRRWpw3MHrX2huwRHwJIGku7p5lyCabsAYxldv5oQap8eP5lWVkS2u/XSY6Dq5oBYqAPL8NI6M0IH/6GX7/2mR8OyfH8RSfClJIfc9D62howCdatKPCFAPYl+hfn7RSyaQFISBT6X0gfU+UMWDwDKDhxvpFG87OWcwbKxaZ1T21RgyVJKU7mzilLlzdrRd4lKf5cJLDUoaWvRz+d4kytT1YAkCx2FP8AcL3GmPBmpli0tNRYOqtG6AQXhMX9p3SYfVbbDeXyQEBQ3HpAfEztU3QkkitSHFqknz+kLU/ifEKCZYWwcfKGKi+5v6XhsnZJMmJdalJBFUpOn1Nz5NCebMAomn0eRWCmIOGOrEzJqKgTGT2QdI+hjUsixSSh38jcdG84E5dw1LlylfCQlJS5DByS3M1PrApGag7xM1R9WsijjxK2BNo2xtzHF6UqVcgH2+0YHmxMxaph+ZRc9SamNOz3Nj/KrCXJPhAv81DSM/8A5ZZmJQpJS5fxJIp53h36YoxYyw/eB1CFmAjVw7h9EtKaGg69fKC+LAKCDQtFPL5pICTYbinlEuOJq1AGp+0aUliTKoUKAJLkE8BDFqFj62+kGZi5ZC23ZrUb77vGbSM4MuesP4VFvPn9oO43Ofh4dcwAKUBY2JJA2q1TC+TTMuUV5/3J+VgQZUChNxyVEjSVsOoqRTqYd5+XidJUkjqncv8Ab/UZTleCWSJhJ1g6h0NxGq5Jm8spT8TwFnIYkU5EbdINqMbbwE58RHG6gEMZTyeW1DtQ9+0M+HII60Hbr7QpYri7D/FPwx8RL1LN6Pf2i6njWQlLhKyeVBX1oO0Mq/tAbuJZMLFrEi/iFjUpkJl/qmTBp6aPGVewHnFPJcM0tMxSTUtWxf8At32UXHMQo5lmysVjNamYBgHoA1hDVkWJCW8dNgxIenP1/wBQyp6mXx7ABG3CrIGogNsT0pbezRlvHeN/+amr6U15OSX9gI0rFFpZU4NyKMOZfs8YzxNOJxBJL2/BHV5Nf1h9F/EuMOCzxekIB6Ab+UMmGwuJUh9ItYkAtZ+Q9YG8I5EE6VrPiNnSW2cA86w5ImApSnSVFRYCoqTt2Z/L1X9AXcrZfqez2oJk3E8uZLnf1EFBUHr++8fMDjXQBypGuZtksrFSzLnIpTuH3BahL/m+UZ3kCsDPMol0kBSVMzg8+otBGUFa8ia02s9V4f4WPiW42TU7ByTTc/tDlh1USA1anmLN+dIUeFZf9Mq5qsbFh25w24QkkFmfnf8A1CbGuJYAsXCjeFZJppPLlGVS04pJS6C70cjbmCd3jUcx1JQ6RXetoU8MvViKnZrBg9m+sMngAVIOt2t3KWDX8U/1gRMJdQVShdmHIAsNh3eDUnDp1AEHeoufs9TSDyMtRMDEAtY8uxuD1ELOe4HE4eZoQy5ag6TZQ5gkhr8qENSMZF2iyeJJouaWVOIMClE5CgWSsaJmk7j5T1YUghlGG+GnQQSgEFKnDAkhxSoBLHyELcnA4oF1yiRUBmUwd9t/2grIzkoDKBBHQ+/KBPkVjwZt8D7eo1oS4diH2joSZnFswEsKdzH2N3A/hn+0o5dOU4CWYdWBbmWrYekPmEw5YKRQG9aPQ2b8eEjJpChNT4TQVvbc9P8AEPGHxwUyAKADV5QZGFm4Nms8wzgpBBHSn56xm2ZTzMnTFHdat3FCwFn6Q+4zM04XDLmqsgU6k0SPMke8ZenG6nN3JL9TX8Eb1NbQJd+lpQLQrwthUHGIK7JdQHUM31fyh7ziapWlKQT2+5jMMLmRlTNQ7Wrzhsl8WqWhkAFVtXSJWZSw2+I++FmyAiX8dmwko+GKqIuOZ5Qn5Tw2oB1P2f6wdwGXalFUxy4e3p2v7QXkyKANyeCYUYJtPUZXAin5kOV5YEnZvT8rSC2Ly5E2SUrA3YsKHmOX+IiljaB2e58mRLL3YhI5nb0hpAqjqZyKWivLmEakAi/0cU6R7dwyqB2t5wOyh1rv19eUHlYHUSHHar/l7cozjUKbMU1OoVOIlZngU/EJpvWIMVOVoKSXFPNi8MmZ5NWr9OR7iPXC/D5mTgtaWSk+ECrnbarfXtB7BN/aS1LZGoQjkvBmpCVzFlDiiQmtasok0tZo98RYebh5ZWlGtIHzDbqobU8oagyQXGokMkVYBt6X3i7gtJATRiKi/Sv5vHkCk0Yzl0a7bEyHB5O4XOmEgqZkjrve/eG7JeG5E+WtJTZj8SpLtYGlm7QRzjhQFWuSWa6NudNkm9Ldos5Ar4SSgUu4NCKbh3eMk7Xt+pOzBsczZeUfy+MKHJTpKg9yn9VecMuQkFYZIbSNvMkufQxLxlhx8WQXD+Nn5MlxSoq0fcoxQZgCVbtt2PcQXd0YuWLizCOfzylLB7WFBX8FIyfHnVi0v8upL9nrGlZ9maCApTpABYFnKuvSM6kyFzpiikEl37V3juM1ZhtIvuNmahIwgKE6VH5AX1M9XZIuzi/12Iy16QlRPjQmhYOTQHV0algK2hZyT+ZS2pDpZnTUgXtvb3hlTIJDqJOq4YAHoOUePxFcl3xLOUzVKopqKJfm55fpDMGqadIUOPkJmTkpb5U+jn/Ah0xmLRJlFSylCQGFgKWAA3hDnEzpnxbhReF87FAB5lL6djIfcZcyzChCUpG1juT9L1hqwMp2/Zu0DcDgAa7Fnv5/naGKSkFiBQNa0AxISbM+ly5ABQlfHzQEnUdJsGvSFuTgtCxpeocnmLf4hrn4b4hDEEi8S4mRKlJdbBhdwG5+UebOQ5v9I8yPqcQyDjuR5RLZJIUSbl/tFbMFaykqYMDTk9bwB/7wU6hLA+GAWaij1fb03ijL4ySVN8OY/IDUPW/rAdXkOXHsxi/vF9LpjjcOxjThZAe1ISeL1JRiC29/T/EGFceSJfzuPL94B5jhU42YFLdKT8oBIJfmb2jGkxUlN5h8701wIrNJINVgGOgueBpH9p8lK/eOh70Mf3MS/FQhkOECUKJUHLG+3bdxZoY8NICQaM70vS3lAHLMMAgFrMUl6X2H27wcknUp7JZzypfsN45jaz1JQ5NCUeMcTqlCQdxqV9E/c+kZ7h1kEgmoLEfloY8zxpmzFrNiadBsPQRRy/Kdc7Ufk36nfa3MwVm3z7HBh9LGFnjB5QqaXNEA3G/RP7w14HJQlkhOkCrd+ZMW8qyrVVtKAWtRgwo+8FZEjSfCWFnYDzt1jGzj4jO/afmRSJAS3ajbdfWJsSkJSPysfJSS5a73gDxHniZf9NKv6hA2cAE1rZ2ePcleJyxusmS47PdAIQkzJn9o2/5KNhCVmWXYycvXO0AmiUhVhyFPeGXKcAAAVuRde5NHveCM1CZidaeQAB5ChG8bxqdvMj6v6gQ1IOoscHyD/VJQStBAY2qPqPSHIyQFBRrUAgBg7PX6N96wsYs/yqkzT8i2SoML7GvUX5QzYBSVVp6bVaCKJLzZTl90q4vLdYNWcklntYbUpt/iL2pMrSEigaoD8qmvnFlZDk3aBasUNRqdPLq/3gbkLzGtBk2tR6lybMB3byjpKy5bZ38t/wB4jlzQrd35Hf7WMSrm2bk3kecCP/KfRqQRQl1C3IFgS+z33frEpy1MxiQ6huPyoinhJaVOVcnHZ6XvBCQpkgXrXlWvZhDCUw9w4iOoxBhtmacYmcMd/UACAgfCYHSUkhz3eh5Ughl2HmBeoJ/SdVKEcmEOucZOnEIayhVChdKrci4NiOXaEjETMfICkpmDUlvmQljTmKl+cdyLR46kXNi2cQXxbhJitPgOmgewDlm9YM5JlaZaQgCgufqo9Yz/ADDPMRiJiVzlklBBCbJBB5eUa7kK0TZSFpYhQfa+47iPKCtAzJxFEuEstwgAts/lEfEmVCZhls6SAVAinyg/Z4MyJb+fWKPFWNCJPwkn+pNGlI5JspR6M47nvBnIC3BYVZnAWYBmuInhbLmrmD9JUon6mkFuGsZNTMSSlSpb1DsCej7i9OUP2G4XlFviS0rD2KR6vATjPApwkyWqWlkrB66VJ5HahEAL716lfMjYfcp4jlh88woYKXpIDszUax2esfeIOIJeEwq5oUkuGQAQdSywAZ63BpyjMf58rSAXJ2/O8DsNhkqnp1D5SS30jwYdkQC6pjwY6ZJn2JJBUogKrV38xtHcTqxM1mUlUv8AUHIUeTPQgcnj3llPmD+VIOJy5ExBBAGqFFwgnd5gcura6EXMvyZWl1Oxv+zwWkZMw8IYRdyVGg6acmuaDflygri56Jbvb894k5lcjffEb0uqGUEVzM/zPL0qmoSQ7qHtB7IsDqOpQq5AD8xYh3EA8yzuUcUgPTVXdn5w55chkEpoLABv8tFXRqQoLxfWsL4no4BPNulY+RJ/KqNQRXv9hHQcv8SRBqMIpIANU7NQU+8es4n/AAsORZS/CK2H6vJvrAzibiz+TnJlIlicGdYKm0uzNQ1Zz6c4GZlxLLxk3+mClCAwCgHL1JZ6DbyjfpempIj+iwXlBPUgnJLUpvBzKME4F6Cu35vANCnpDJkWboSGmHTsCzv3O0AxUxoz6t7UWIfk4TSlhSp7Evet6donmqIDlyecC53GOEALTQpv7XV9BC7nfGImgiWSlPPc/t2hohV4uLKS3NT3xnxQUyjLlEpqApW5BoQDtXeFGUuxgXneOKks/wCdY85djCoACpswu8cZdyhp3cASn3moZVLKkMFM9+fboYsKwKfhHSopINCeYeAGXIxctGr4b9jbuN4qZ/xDNSkeGu72B7R6yBQEiZdGxa/Ek41Px0Ikg1KgpR6Jf6k+xj7kuXzkpKUzljw2d2HQF4rZLgSofEmqLqrsCfM0A2Ah1yjJkLBMtRSq1aj7GOBiTtue/BZNu6uJnubZzPQVy5sxT+jja20AhxhPQdIVqB2O3Kt4eeMP4eYmcr4ktSVhI+UOlRrVnp7iEHEcMTZMxBmS1IGpL6upB8oYVUr3zIRkNCaDw/l81SUzFTFJKg9P23g8ZodiK82oeo5f5ibASWlyw1kj6C0Vps0BR2iSjSsjlTxLSJhUpz4RTalX+0WDiSTQ05k8yLD6QvYjMtIJdhcvag9oF5T/ABGkLW00FFSAVB0EMwLgOOdvOCYy2S9v7xr1E43cTQpE50gMXJbu/l5RLm+WGZKUEgfEALDmeUCcBmcuYhBkr1hvEQxBLnY127QbwWIYEkGtdyQB+Wh1GH6WimoxbhYmKyOFZ0xalKGgOSxv17QyZUJuEcyyQgXDOD1Y79Ye8VgkFRUE3c23NXhazlISl6Xs/wBYE7Vzc3ixKwqpQxv8QcUlOlAlpJ/VpJPkCoj2j1k6JhXrmTFKmEOpZqatTpsGEBcEj4s0qsE0Hf8APrDVgZWmjMRvfnRt/LaAM5bgxnFp0x2VEL4eY7N61rXr3hR/iasESAbutvQbQ3JTpD++1KfVzCJx7hZk0oKCFBLsBc6mf6Wg6X5gNRRQxblFjTy/O8TzspxIImiTMITySbdrtB3gTBkTF/FQUqSEs4ahd29BGgyJidRUCytuQBoa/hjQIBoyYml3DdcQ8lzxBSHLNz/bnDDMz9JQ0tJchgo0A6jnDBmWSysQgpWkalhviAAKcVDKvT0hXmZevCqCVjUhNlsw8+RhTUI+Ibk6/wARLU4CBYhLKpCUALVQAEnoEgl/rCHj+MlYucmVLca1NqOwJeg7QZ4qzb4wEiWp3+fSdv7X3ff0hZkZOnDzETQPkNhGMCIMXuHPYmNKCn7xzyvhmWE1Tq5k1c+d4OJylQlq+CvSrYKqno4cEDsYFZdniFJBBBgphs7QlyTtEcZcq5La5afGjJ1M8xP8RsXLWpC0SwpBKSNKrih/VHQD4qxJnYydMQDpUql9gB9o6PrEUFQakc4hcv5fNMyYSskqNVKNXPWJjpRNYNW/1aC0z4C2JdKjuBpdxQ1DG3t1gFjcGpClKIdIqF893PJrRmrhcD7WBEKy5od6DoImE1SgEgE3ZhWA+DxyZiAQf9wc4dmEzCE3b8Ne0I7CGoz6ZcoKWIvTeFMclS1fAUUEk+EpJAv8oL/5i1hcrsCCpQuPr+GNZwXy86XNqVgdnmSomDX8qv7he1AaVFN4fYWLEnHfRUGJaMDLKTqA7UPuIHZDlcpM9ShQiw68xtzEXMYvSCk0IEU8llzFLUUJUqvKnWtoW3EA1OaZCco3TTcunJIsAwYVu/1/zCtxtgRo+Ju7Hzt+dYt5diJiR40KHNwR5uzRFxdiAvDL6gN5EER4ZL7lI4ADxKmCwhKEUSxSC5/4hvrDtwxgihBLX/zCvw3jpK5aUziELolmJDJAarUflzEN+FzeTRMtSTQUBY1AanaN40F2TM6h2Kemohf4XOKWY5WlaSFBwdiH6R9/6ujc/eIJucI/uENMy1VycuPJd1FXMJU/DpIlLDPQLGptmBcFvpGeZ7xbjUrIVoS9ilH0d6xqeaYoKFwYQ+IcClaSGciohNaRuRYjOTAXSxwYHlzZikj4sxSnuNuzCL+W5GmaXIdOw5tfyithMIZy0ISDW7bAX9BD/lmFCKMwApTa0DN/0mNMlm25qdl2TaQwHJ6WatOkH5UkpAAVtX9omwKAA34fOLCZQLFmYflI2uIAWIfJmJNGVZ4IF72hC4rzHS4FzDlxJmiZMolRAAHmejbmMrwM9eKxOpaSEv5AbPGXS2+BCYmofJjVkOXaJNbmp3qe1aUaGPDYYF6dL/WKUuUxGkuwe7XcVex73pBXCJISz8vwHu/rHB3NtwOJQzqayWBLHfy57QFwmESs/NqKGHSo6OLNu/aD+Z5eVsE3b8F48ZblqkpBo5em6jS5ahp7wZV55Eh67MRSiVJuXKlFKx8tlU2O8E5KaCrHm/Pr5UeCOYrTLw8yZMGkJQSQ/IWfmbQncM51/MSwSWUGBA5cx+bdY1kQLN6LNuG0x1UsJNenq3TfcmPsqb8QKStCCk1ILKDbODRXfpFMS9QABZr7u2/e3vEqCkEgkANbc2IA6/vGtxB+I2calaPcX+I+F0gmfIQEhjrSkNz8QGw5s1nhTx84Kll2f7c41cTgKCnME9PaM8484fMtKp0lLyx/5Ei6Oo308+XaMum7kSblwUdw6iDITMVOCZayjcl2DC96E8of8mWkgBSQWrU1pz69IVMCkAAJFT85YVBsATcQ3YKUHSNqAnZ7moD+fN4BlIscdRPI5Aq4QXleGJc6nPb9o+xNJwKiBT3A9iHaPsc3H7f5i+4xGmZmgp0KDjZTU82sX7xP8LwuFa0Gmk1d6eY79YiXKlpSZZoHJ8Q518Ku30ERLwqkMUqJDuxu2351ghbbMq5SC8Tw2uUorkF0qrosQ9WDmva8HOADqnLUSHSBQ3JL2HT7xYOFKwFgEHYkN68w526x7lZSgTkzJQ0zkl+SVtcbMWo46RsZg590o6bVAHaZosueNA5NR+QqfpFHM5nhLX69aXiLBZomchw4IoQaEEGoI6fl4ixgccuVb79zGsrcS3gUXFTEYNM1bqdk+77H6wey4NpAFNkhgw7dqtA9IYGm9fMfWCGUYckuTSvv13gOK6EbyhbJjBLAdLWNv9eUVcz4ZlT03KWr4WDnqGZngomjFOze9/OPspbML/n4IbYDoxFWYcrEWZkypSgFgFwageEs7gG9huOcQ/yqSkkDs9K26+tO8PWZyUzEsrmCG6c61etOkLeMy8JLp8RsLJ9h126Qjlw1+mUsOo3/AKu4F/6eCKEpb+06Sf8A8kRWXluIqUTCoPZRr6m/nBz4NQKEnq2/WPcoMAoU8t6/lftA1BhnYHqLEzEzUH+o4aB+YcRJAO52EOkxAUllJBSrmKP0pSAWYcByprmWr4aq+H5h0FS494Pj237onm9Tb7YtcFY1SsUEK3CiOh38mJjW8FhdjViAfK32jMJHCGNwM4YgJSpMsvqqUlwQQf1AMWduUaHlXF8iYQSJiFEBzpdL8nH7QfOFuxENOzKNhHMaZWlKQ1+cR4zHIlIKlEACBs/P0IS6QuY/9oNOqn+0LeZ5gZvxDMWkIAsQQw6fhgLZgAAIPM3p99wBn2NVip6lF9CSyE8hz7mL/DuXhIKmqW3227QByfMkTp5lpsVeF9wN/aHjC4M/pTa4dmofSg9oA4cNTShpHDLuMt4WXUagKPcvVg1H6wakSW57X/zaPGRYAUUWU4pyp7AvaLeazmBAerj/ACYOqbU3tBZs1vsEGrmkzVENpTV+Ztfb94ixuclBl6UalE1BLNQ76S/tFrDYcgMbCg79PKFfjbOvgTpCU7EqV/xsPd/SJi587OQnzFMmNMhoiNOOlfHS00DT/ZcU58zCpmeQjDvNwo0lJdSBZQ3ITzpYeVbsIxfxEBSTRtt3HvzihKxqzMarBwBHhqK9zEk+YEYyOBPWTYr4iAtKqF9Q1VBsf98oKlX6gHH3bkdrQozsMuViyqWnwEJUtO1akDkaPDDhMXLUFJSfELh2Pp94pYzvSxGcWoDGm76l3DJJJcpYB6Nytbb7RYC9jUN4t3BuO8UmKZZu70B2NnEXpEsDxVLnaos7xtARGMlGK2c8IIIMzCpUkgjUgfKoNsNlWoL94gymYVp8VkkAgitNxuD9nhumzClSUkhzv3P+GEUcdluo65VFuXD/ADB6nvvyMcK7j8yVqdLY3LPehI/s9Cfdqx8hTxHF+GQpSVLU4LHwk13q3OOhiviJ/hzAuJxClJDBj/7W7ciK294F/wDWdKwD4CKOPkI86p7F+4i0pWpCNKQFK2Ba2/ZvpA/F5apbnSzU59Y9QfhoqtNw0c0Y1K0JXLqkM7Gx+4IERKRq+Z32J2avdqxnuBnzJM1kqKXpSx7jeNDyXGfE/wDJLcj9QNhzIVb13gJwbeAeJx8WzzLqsxUllM6XZQZqGoU3RiCeR6QVSrUBXypb9oqpliYUgWfbl19feLeYoEpaQDWYFMD0Z/rA2JqXPpuov8syAYcau55wWw2CA5Pf9xFBMXMKktWoBcPHcD/ykSvqEJ9wMKyU+FohBe9Gt15x9wuJRYliedG83vE4RUNRh+esNkWOIiDRIMjM5nYAml/OAuMwxFr31NV6da0EHCbtX8r5RUnJeu0LuDGMTUYGThgCliAXsfmLWHbtESsvV4zUbtWtP9xc/lbHUzEjZxV6N9YkGMSnw6VEcye8BDIR7uI0S/8AJzBUtBcPvz+lv9VgpgMI6gpV+Vm2t5R8SqWW8W9AogHbne3OCOWyWUXdjWpc+UERASPIgsmagfBl7GJSEaWeh8xaz1DQj4PLtKV6QEo1lvM8+VIb89xiJSCuYrSG535evKM/yPPDMUoLBCgSoB3BBNKVdiajtGtQATF9K4XjyY44XDpIpUpA5826WinxJw0nFySGZaLMWci6SNxEmExagSVU1HrQFT084KiYAe9POOoRU7nQtwZmeD4ZCVA6QlaSCDar7cz0hgncWokp/rSSWBqgjxHbwlmp1g1nGC1J1pPiF23H+IQOKsSkj1f6e8ZNqa7k3c2NtsY8n/ith1H/AMExCHLF0nzIDN7wcPFkhZqFeYNQfaM94Nyj+imatCq/LTZJ63/PLRZEkrleJIcipF/b7R52JJRehPZM6qOeTCUrGy5gISoAgOxa3OMk4ox/x8TMWKh9KWrRNB6384OcWZKUIM4Ahvm3AHPp/mAmToHh/uUQ3QEt35mAenTbq5mkzIqbwbhDhjN50nwTEKMshkvt92/aGudnEiWn40wFI+vbme0AZOHJmsTRuRNNvzrDMZUmdJMhcsGWRuSWU1Cl7QN9IuRrY1FjrRfUQEcTzVYqbOSkhEwsEk2CQAkgbqYCLuGzmUZnxFfETNI2AITzrypt+8V/+jGViDKJdKT4SORqKc2IhiVk6SSoBiqgdNt3bb7wwhttoHUTfLua5ay7ihE7w63KWJDFL9nr0g1gsUAlTlnrQU5E13r7RludzPgE/Dm+MBtTgnyYU79YYeFeLhifBMKUzbM+kLYXT1pUQYg3uEs6bOHXY8dEqliod0sX5itFB6HlHteK8fhUNJs37coilAlJt6s9rlusVZFSUh3ChUORyrytvAmJWgI+qg2Z7xPDWGmqMyZh0LWq6imp2cnc0vH2CKcv5kP/AMiPoY6D/mfaLfl/eZPhMEQSrWVlhqLkBi9CD8zft5e/ilKTTm5FOtugjo6CddT5gQHiyhMxC2o4J7Q8ZFiElL0vyqRQ8rdI6OgTsahH6h/LsInUFB+deVYSuJ+KDMxKVyyQmVRBs9fEfOzcgI+R0LjqU/pSDcWjTgccmZLRNBPiAJBd3s1esFPjFqbf6j7HRnpjU+h7UXAGd5gqWAAx1Xfo0LS+MsTKLy1DSD8qg4bk9D6ER0dG1JBE4wBEK4P+LCbTJCgd9CgR5AgfWGPJeMMNilaJalBd9Kkke4ce8dHQ0RcS6hSZJ6RWWkAR0dCeVQOo1iYmBs5ZnELMrPp8gky5hS+1CPQvWOjoWU0/E5qnIxTsTxhisW8tSwxoUhCQD3LP7xen5SZCUqHzivQtdMdHQ2fc3M+cbIw6MPYbE6kpIDagHHdrMGYUgkFFNbJdQBdz4aGm0dHQSuLl/ExZVvzLctRZjZh6X/O0Z3/EHIlomfEBBlKNrEKIe3Ix0dGvEBkUHkwpw5MBRKGyRQVoDdg/40O8rwy3A2r9f3jo6AYWJufP6o/mGBM8Trw6xusMegJFIT8Ll1W3BoY+R0Ddz6gHxOp/B/eNGAwBLc9ySPbeGLA5UE7v+fnrHR0OqAYtXMznivjFAxUwS0HUg6CthdBbw7tWA2J4/nKHwkpSCXBXXVW/R+sdHRtVAswyKLhzLckQtCVMCSHqKv1MX8Pw4mihQhi9KciDtHR0fNNkezzLmICodwcwgaV1Ngef7QTw88pTRgR0uC9z2jo6Kuhytkx23YjBHNSnMxSySQzdan6R0dHRwsZQCLXU/9k=">
            <a:extLst>
              <a:ext uri="{FF2B5EF4-FFF2-40B4-BE49-F238E27FC236}">
                <a16:creationId xmlns:a16="http://schemas.microsoft.com/office/drawing/2014/main" id="{1C504C9A-287A-471B-AECD-D164003C16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6325" name="AutoShape 42" descr="data:image/jpeg;base64,/9j/4AAQSkZJRgABAQAAAQABAAD/2wCEAAkGBhMSERUUExQWFRUWGRoaGBgYGBoaGxoaGBoaGBoaGBgaGyYeGBojHRgbIC8gIycpLCwsGh8xNTAqNSYrLCkBCQoKDgwOGg8PGiwkHyQvLCwsLCwsLCwsKSwsLCwsLCwsLCwsLCwsLCwsLCwsLCwsLCwsLCwsLCwsLCwsLCwsKf/AABEIALcBEwMBIgACEQEDEQH/xAAbAAACAwEBAQAAAAAAAAAAAAAFBgMEBwACAf/EADwQAAECBAQEBAUCBgEEAwEAAAECEQADITEEBRJBBlFhcSKBkaETMrHB8ELRBxQjUuHxchUWM2IkU5IX/8QAGgEAAwEBAQEAAAAAAAAAAAAAAwQFAgEABv/EADARAAICAQQBAwIEBgMBAAAAAAECABEDBBIhMUETImEFURQjMoEzQnGhscFSkdEV/9oADAMBAAIRAxEAPwARkuGDlJuC46/vBmRgNzcHfo7U9IG51noExIw4SUoLqJHzHkDdusW/+78OoJ+IkpUDuHFf/YfePn8uNjVHmCZW4jLl2GSprOSFNu9Wg7JkIQ5UQgl3JLXu70uIyTibOTMISghks5B38uUWsowy1SkuSSS7El2sL7Qf1AF9wsyhg0fqkbjUds1xaZyhLlFOgGqrElmGnmK+oj3gi4CW+UMkGtuu9TA3DYU6UpASkBVaEPRyCX6bdNzBeRMYN32INPlFdmJPtAVFtZl8IuLGETxJxOCUO51MX8jb2FIRMuzL+ZxM6ZU+LSDdkgCnQOCYvcd5+mXh1aaKVQdy4PmLxn/DOa4mS+mVMVLJd0oJrZ3ArTaGDjLIaixzLjyC/M1mSjSGG+7mzRaEh0+n56wmTuO5SQykTEr31pKa7sDyiKXxPOn/APiRT+5TgU5X9hCh3jscRhXxueG5/wC45uAoPUbjpXpFXH4oIANEjyt5nrAmTlWImAKVOU5u3h960/aJFcPS2dbqOzlyWua0AjO0kQ9qDzLGI4kkFOlOtZdyQxJ9mgGc+mP4UK8yLfWLk1CEGg7dOnXlFvKcKmYtIPk2/ntWMlN56mWzJhQkniC14PFYhQW/w9BdKUh6nm93H1hmwzpCSsMfY8z084PowSUFk3Z2ue73EUcwIKW39vynvDbJsHJkhvS1h6/9i9xPxj8FBEsKKjQFmTyvv2gdw3hiUpBqpVyR+ol+VKl/SKXGmI8KEN4lKoBBTJpZ0hqdgXZqxhjYFw+l064mIWNkhtAArZRB2bclneBvFaFKwkxAI1LSUv0VQt2i/hfHpCQTck++0CuMFv8ACDVMxgB2JjjMf1CMOAAb+YrZPwshjpRqCbqNT5D9otSeHgViYl9QvuCHqA/aDGVYbSnSpN1bOCz3J3t9fIvicsCBqSGq5379oGcZYHn+s+bbOwex4lVTpHgoWp9oU834qnF0qWEsWISGPnv5RewvE8p5qFKSkoWtIcsCAaEPAHMiibM1JY0qRYwrhV8fsa6lcKr+6hcK8HgzVKmKDJCgkfUno7gesaVhEeADetDt+8Z/woEAEKLB3FH8W3lSH7L5lutrQ/gq+Iw6+wREz7hhOHxBUgEJmuQAzBvmT0D26doNYGSQlLszXbnWlKAEn0FoZM1QTLOkOWt6e7CBmEmyyBzFGZqClRzjjja9X3IupT7S7Jy8GXpIcQoZFITLVNlCplzFjsAaP6w2ZlnqJEtz4ln5E7qP7dYQuHcunjEKWtYaaoqVyckl/J4zqHTgXzH/AKWrKCT1NAwv0irxgnVhJg3CdSe6agiJcK8sOap5m3nCxxlxKlSTKl+JSg1KwYNtTmOMm9uOol5RmapivhqcNUHnag60g4glBL2b9mrY3eBEnh0qDiihb/cE8Fi9X9KcNMwG5o7Chv3B8oXtTysnarSMq2YelYQKAIYvu4Hs0dHjDZVMKQ2o9QRXreOjXu+0h7YoS8KUKIWGXslwG+0Bc3xldASXF4uY/NT8ZTup1MOdCwi3gso+IS4vvDH6TZlJkA5iihC0qBYh/wAtGvZbg2QF0IGkecK+N4fEsAgEpfxOXalD6iHXIiDLbYMQe/8AmOs4yR3QOOf2k8tVdIqHLOGPfYAftEec4wpllyxptsd6doI/C6Nd27f6pC3xhiRKlKOpqNTcnb86wKj1K29e4Aw+CGImGbN8SEk6QTRRJYkvt/mH/Kcs1JAU4SbClh6/jQvcJ4DVJluxSwUeR3reHjDq0JDAAWG5oCwENYkHmfO6rOWcyPE5HJmjxy0Kb5XSCR1S4oeogMMoly1FqAmguKu9dhDDMxWkAu5PsNvtCXmP8RMNLxJlrClBILqQAplEsU3FRvHsqhxQmtHqNjG4amrAJqCaDkzUq0BcfmKU1cMLh62v1r9IAZ5/EQKmaZCFaKeJRY+QFh3MBsIufiptWCdwN+nOFSjXKo1WICE5c4zph0vpG/5Yc4a+HkfDJIZSi1CWYMW09r7UMDP5ZMpIlpYqo9LNdw1bW5QfyLDhJDs7lwDU6ujVA9jBseKjJGp1RymvEL5llurTNSklSWYBWkGu/avrC9xnmRw8tCyiqyoEOKEBxtWlPKG7DsA9fO1LXtCTxYhOPUhKCoIlvtcq/VXYgU7npBcqqP6mCwPse7mcTsaufiEKWdwwFgOQjQ8nQGAUWBG1Td3Y9HhBzLLV4adL1EFKjQjq4ryMM+V5iC1S7vS2n8eFMtijL2kIa+Y84dQB6EG1fy8JnH+OUJmHuAlRUeRZh7gmGeTi6dQNm+sKXGK0rmBJ/Sn6mv0gavRndYduMmNmTZ7hChKviorQBZALhnDFuY9RFPOuKZfyyz8SYSGZmG4JVyjMcwwydSQNyIZsoQlLOA37wZ3tRUk4dMMp3GWpGESEFwHPR7wEx0j4JdI8B25Hp0MNqpdPp59oD5rhaNtypZ4XNgUZbXGK4k3C2L8JYtW/ofOH7B4k7VPPmOkZHkby1rS5ahT0uD9ocsBm5DMa/bpWlY6HGNqhRiORI8S57jb83jIc+z+fLxM1CFkAKo4SSxrQtatIf5WZhqFvt+8Zzx+kIxOqrKSKtRwSG7s0MAjIK7izYQhthJsgxqpsxapiipVKqL0r6RoORSgaxleTYoJAUPOHTJuKdBs4iXnx/m7j1GlXdjpe49YrL0zEKlkkAi4oR1HWMzwuR/CmLSTrUlRSSd2JH2h2ncYy0p1CqiKJ69eQhfw+Jcubl1ElrmtoI7e3apndLhYEs4lqRIAZr8urbchHzMcvStlKAcBnF+/OLuHUClybVJptv2hc4izk4j+hKog/OuoJAulPTrvHsa3yTxOarIFHMrf98qR4NKVaaanu1HoWjoGyOGl6Q0skc6/vHQ5uX7mfNnbfQlHijLVSMekK+VVRShuIZ8sUClLDUXbn+BoLcR5QnFSSHGoWLVSXBcHyFIRcBn38svRO1JUL0Ldw3MQZveARGdTiK2DH/wDkgpJHM1fpACZnS8LNGkghbjSbUqT0O3nFXE/xAk6PAFLPIA+5MJuOz5U0qUq5s1ksdo7jw83VSfitGuad/wD0CTo8WoL/ALdL+htCXnmZTcas6U0TZL+5MUcvxBmSi4BINz+dYeOGcsCUfKD4XLi6je/5SPG1MdfUkj4njgjMZshCZU+WogUStIcNyV+484d8RnsiWgmZOlobmsP6XJ6AR4wUkAeIeZH40LnH+TylyPiMBOls3MpUWKS17gxpSTyZMLbmgziHjtUwlGGOlFlTCKs36Rtzc16CEhckeIhkgbm8FsLl9fEkqBbSbdqVo9IrZvhDqACaPp7G9/tHN80vHUEyMOZi0oQ5JPKNQy3CJRJKZYSFAN/7b1NncvflaA/D2TjDy0zPmWXJFHA+UkHzEMOV4BSjqqBqazHUAQX2G29z3gnc6WPUs5flMzSCSCXJCmNXF2P3e1ouKToqotpdyaU03d7enlFqapgCS/PerFzbytCJxrn/AMRXwU/KGJIsWLgU61MdYDxA1ZqFc8zyZiBoQSmXQ6n0lQHPcClBFZWPKBvRNGPLmXfcM/P1gk49Kko0skU6i1XG7fWsdmxSJRN1BtL/AHG5eFWcl5yzunhGTfzZ1TW0HxAAsSQTX7QflZHJlj5UM4YMH6ObkxBkyAoBRbxBLAJKakOWBppq/LeLmeYVQEr4a1A6mZIDqqxNKkAE25wUkAdQrZmToy1KyNBoglBAtcONmNbxl/EKpkufME4Msm3TYjo0a/gyzm7sbVtvGffxYy9c+fKEhJUtKTrKaUUQUg+hPnHgiN8Q66l8g2ubiFPxbEF6ggwwYHFuzF36OfKBmG4OxBqUff6Q28G5AuSZgnIZQZn2BDuA25f0jmVFrgyjpHpql3ByplHYOHDmp/KxfzDB0qQotcAt/uCmGytSglSQG2ZtzVh3i5OwLoUgsKNsGI3HWooDAFQ+RKhcDozNJeGImkbtQeY94OYXDJQ2oFR3qwH3ihNUJeJTqcB9J/O8Mi8Idg7N3VevS30hLNuAtY/hK3TT1Lw7gFCUgDl7itTt6x6xOTSF6VTJUtSgeTttYvu3rHtMyjHtXZuXWLCF1LUcW5EWd/V+cex5COjzM5FvxxBYyeQggJky9R/9QA7CtR7NE+CwElgRLSCXBLBqcqXr7RalYQFRqaOXuT+Xi4GFD8o+UUalj3MbXcxszDFVFCDJmVpd9KWF2Ac15Mzx2GwQoWGk0dhR7uL7NBSXIcbt1r1/BE8vCAlkg2fb3+saGGzYmTnoVKUzKgtKklIKVCo6GAWJyZMlZZ6EM9SxD16w7ScGQ16QoYvP0/zc1JqkEDVceEMfJwYOcNDmStYxyKdvJkScCTUG/wD7GOiwcxw//wBgT0LU9RH2B+j8z530sv2MjxWbJQFAeQenrCzmmRDE6VOnUDbn0+/rA7M84dYRLZSlFqWEG8AolXLRXozcxV6PBV3ryZ9Dr9QqCl5PmX8t4Kw+kpVqSo/qYAdA245wq8R8MJlqUFAAixG4NiOfONRy5epA3q355loCcdZEVBE1LM4SrnvpPJqEeYgqhgNwMm6fUb2K5OjMnwcmYglOhSmr4Q/q0anwnj0zZKT+sACYC4KTZq0LioLbxDlORDQEhJ9vMl49YzI1S/EgmWf7gW9eY7xpnsXUVyOpNL1CObcQfBAZr/hYd4G4TArxtVqKUKNBua3c2FIUZ86bOxIlrWQXALAAGt7OA1Y1Xh7CtswHtyiVrc746VTyY5pdMrAs08S+EJctGgWA/wA35vCBnUxMjFGVMJrUKuKjwFXIPfzjX8XNApu34Ywz+IGKSrHzAC+kJSXa4SKfm7xj6eS+Vhdj/c3nRQoMaMMiYGllRqoEcnVTY29ocF4tEiUkB3c93LknpWM84LzSYgJ1ATEiiASQU12Vy6HltBnPFlaVqSSCR8zB/rFL1Spq4AafJXA7lHirjtKSZcqsyutQLhL3A69rP6I03GFfMkwUwHBxnEqKiEivUsa1gn/2iEKGkF7c79462rxA1fM9+GZR1AeXTcTJOpCg12I1B+bc47GcUTf1JBoB0cUdmf33honCXKSxqoUI/V5jvC3nWCdiEmvQt73jaZQze4RYAk8iNnA/FsmZK0TlBC5SCSpRYKqw012DBoaDOlTjqChMKQyVhThDjwtcE0ekI/D/AAukJA3ZyesNmA4dAL6WDDbfn3jWR+eBxA5SL4knEvFcnApCEsqaRRANRs6uQ9+kKeUT1qmGaoupZdXd/YD7R5444WEsomywzLCV0NdSmCrX2PcRZyOW1g5YhmBA3Jbkz+sbNGiJ4VViaHlkxpYYV/3ABOYKGOnpB+dKSH2Kfa0GMvOlIeqRsP33hZ4szgS5kkgALUs2H6Uhj5VHqYxkJrjxHdE15gDGtAUGAOlJc0Z61icDw123ijgs1CkAuOxtb3j7iMw8JY1f8aBFwObn0IRiaqZ9xOr+uobhZv1Lj2IgtgM5UEFBU6TRj++1oWuJ8V/8mZ/yf2ETInunvAWvuNIQeDGNHEEnUApEywFFJPTdoYMHORMS+lQHIkeTsOsZ5lssrnDdnMPuWJsCWNQodGo3TeBLwehCZANt3KuacWIwhD4dZ1FkkKDHzZwekXck4jRPSVfCUgJ3JBfowiKdkiZoKV1TcWcNUNyttAzJZiZMtSSWBeh8RCfJqEv7coMMjV1Uka3J6PIN3GdGaygHLpG5I73Y94kwueSHZJNauzC0JPFma/Dw6ZaE6ps0uAkOyUmqi9QLD1gRhcyxOkagDSwNRd+j+cEGRwAeJGbWZiI0cZcdLSFSpIKFH9V1Mdh/a9a3hayXLlzElZ8CRRzU+QinlkwrXOKnBRRWpw3MHrX2huwRHwJIGku7p5lyCabsAYxldv5oQap8eP5lWVkS2u/XSY6Dq5oBYqAPL8NI6M0IH/6GX7/2mR8OyfH8RSfClJIfc9D62howCdatKPCFAPYl+hfn7RSyaQFISBT6X0gfU+UMWDwDKDhxvpFG87OWcwbKxaZ1T21RgyVJKU7mzilLlzdrRd4lKf5cJLDUoaWvRz+d4kytT1YAkCx2FP8AcL3GmPBmpli0tNRYOqtG6AQXhMX9p3SYfVbbDeXyQEBQ3HpAfEztU3QkkitSHFqknz+kLU/ifEKCZYWwcfKGKi+5v6XhsnZJMmJdalJBFUpOn1Nz5NCebMAomn0eRWCmIOGOrEzJqKgTGT2QdI+hjUsixSSh38jcdG84E5dw1LlylfCQlJS5DByS3M1PrApGag7xM1R9WsijjxK2BNo2xtzHF6UqVcgH2+0YHmxMxaph+ZRc9SamNOz3Nj/KrCXJPhAv81DSM/8A5ZZmJQpJS5fxJIp53h36YoxYyw/eB1CFmAjVw7h9EtKaGg69fKC+LAKCDQtFPL5pICTYbinlEuOJq1AGp+0aUliTKoUKAJLkE8BDFqFj62+kGZi5ZC23ZrUb77vGbSM4MuesP4VFvPn9oO43Ofh4dcwAKUBY2JJA2q1TC+TTMuUV5/3J+VgQZUChNxyVEjSVsOoqRTqYd5+XidJUkjqncv8Ab/UZTleCWSJhJ1g6h0NxGq5Jm8spT8TwFnIYkU5EbdINqMbbwE58RHG6gEMZTyeW1DtQ9+0M+HII60Hbr7QpYri7D/FPwx8RL1LN6Pf2i6njWQlLhKyeVBX1oO0Mq/tAbuJZMLFrEi/iFjUpkJl/qmTBp6aPGVewHnFPJcM0tMxSTUtWxf8At32UXHMQo5lmysVjNamYBgHoA1hDVkWJCW8dNgxIenP1/wBQyp6mXx7ABG3CrIGogNsT0pbezRlvHeN/+amr6U15OSX9gI0rFFpZU4NyKMOZfs8YzxNOJxBJL2/BHV5Nf1h9F/EuMOCzxekIB6Ab+UMmGwuJUh9ItYkAtZ+Q9YG8I5EE6VrPiNnSW2cA86w5ImApSnSVFRYCoqTt2Z/L1X9AXcrZfqez2oJk3E8uZLnf1EFBUHr++8fMDjXQBypGuZtksrFSzLnIpTuH3BahL/m+UZ3kCsDPMol0kBSVMzg8+otBGUFa8ia02s9V4f4WPiW42TU7ByTTc/tDlh1USA1anmLN+dIUeFZf9Mq5qsbFh25w24QkkFmfnf8A1CbGuJYAsXCjeFZJppPLlGVS04pJS6C70cjbmCd3jUcx1JQ6RXetoU8MvViKnZrBg9m+sMngAVIOt2t3KWDX8U/1gRMJdQVShdmHIAsNh3eDUnDp1AEHeoufs9TSDyMtRMDEAtY8uxuD1ELOe4HE4eZoQy5ag6TZQ5gkhr8qENSMZF2iyeJJouaWVOIMClE5CgWSsaJmk7j5T1YUghlGG+GnQQSgEFKnDAkhxSoBLHyELcnA4oF1yiRUBmUwd9t/2grIzkoDKBBHQ+/KBPkVjwZt8D7eo1oS4diH2joSZnFswEsKdzH2N3A/hn+0o5dOU4CWYdWBbmWrYekPmEw5YKRQG9aPQ2b8eEjJpChNT4TQVvbc9P8AEPGHxwUyAKADV5QZGFm4Nms8wzgpBBHSn56xm2ZTzMnTFHdat3FCwFn6Q+4zM04XDLmqsgU6k0SPMke8ZenG6nN3JL9TX8Eb1NbQJd+lpQLQrwthUHGIK7JdQHUM31fyh7ziapWlKQT2+5jMMLmRlTNQ7Wrzhsl8WqWhkAFVtXSJWZSw2+I++FmyAiX8dmwko+GKqIuOZ5Qn5Tw2oB1P2f6wdwGXalFUxy4e3p2v7QXkyKANyeCYUYJtPUZXAin5kOV5YEnZvT8rSC2Ly5E2SUrA3YsKHmOX+IiljaB2e58mRLL3YhI5nb0hpAqjqZyKWivLmEakAi/0cU6R7dwyqB2t5wOyh1rv19eUHlYHUSHHar/l7cozjUKbMU1OoVOIlZngU/EJpvWIMVOVoKSXFPNi8MmZ5NWr9OR7iPXC/D5mTgtaWSk+ECrnbarfXtB7BN/aS1LZGoQjkvBmpCVzFlDiiQmtasok0tZo98RYebh5ZWlGtIHzDbqobU8oagyQXGokMkVYBt6X3i7gtJATRiKi/Sv5vHkCk0Yzl0a7bEyHB5O4XOmEgqZkjrve/eG7JeG5E+WtJTZj8SpLtYGlm7QRzjhQFWuSWa6NudNkm9Ldos5Ar4SSgUu4NCKbh3eMk7Xt+pOzBsczZeUfy+MKHJTpKg9yn9VecMuQkFYZIbSNvMkufQxLxlhx8WQXD+Nn5MlxSoq0fcoxQZgCVbtt2PcQXd0YuWLizCOfzylLB7WFBX8FIyfHnVi0v8upL9nrGlZ9maCApTpABYFnKuvSM6kyFzpiikEl37V3juM1ZhtIvuNmahIwgKE6VH5AX1M9XZIuzi/12Iy16QlRPjQmhYOTQHV0algK2hZyT+ZS2pDpZnTUgXtvb3hlTIJDqJOq4YAHoOUePxFcl3xLOUzVKopqKJfm55fpDMGqadIUOPkJmTkpb5U+jn/Ah0xmLRJlFSylCQGFgKWAA3hDnEzpnxbhReF87FAB5lL6djIfcZcyzChCUpG1juT9L1hqwMp2/Zu0DcDgAa7Fnv5/naGKSkFiBQNa0AxISbM+ly5ABQlfHzQEnUdJsGvSFuTgtCxpeocnmLf4hrn4b4hDEEi8S4mRKlJdbBhdwG5+UebOQ5v9I8yPqcQyDjuR5RLZJIUSbl/tFbMFaykqYMDTk9bwB/7wU6hLA+GAWaij1fb03ijL4ySVN8OY/IDUPW/rAdXkOXHsxi/vF9LpjjcOxjThZAe1ISeL1JRiC29/T/EGFceSJfzuPL94B5jhU42YFLdKT8oBIJfmb2jGkxUlN5h8701wIrNJINVgGOgueBpH9p8lK/eOh70Mf3MS/FQhkOECUKJUHLG+3bdxZoY8NICQaM70vS3lAHLMMAgFrMUl6X2H27wcknUp7JZzypfsN45jaz1JQ5NCUeMcTqlCQdxqV9E/c+kZ7h1kEgmoLEfloY8zxpmzFrNiadBsPQRRy/Kdc7Ufk36nfa3MwVm3z7HBh9LGFnjB5QqaXNEA3G/RP7w14HJQlkhOkCrd+ZMW8qyrVVtKAWtRgwo+8FZEjSfCWFnYDzt1jGzj4jO/afmRSJAS3ajbdfWJsSkJSPysfJSS5a73gDxHniZf9NKv6hA2cAE1rZ2ePcleJyxusmS47PdAIQkzJn9o2/5KNhCVmWXYycvXO0AmiUhVhyFPeGXKcAAAVuRde5NHveCM1CZidaeQAB5ChG8bxqdvMj6v6gQ1IOoscHyD/VJQStBAY2qPqPSHIyQFBRrUAgBg7PX6N96wsYs/yqkzT8i2SoML7GvUX5QzYBSVVp6bVaCKJLzZTl90q4vLdYNWcklntYbUpt/iL2pMrSEigaoD8qmvnFlZDk3aBasUNRqdPLq/3gbkLzGtBk2tR6lybMB3byjpKy5bZ38t/wB4jlzQrd35Hf7WMSrm2bk3kecCP/KfRqQRQl1C3IFgS+z33frEpy1MxiQ6huPyoinhJaVOVcnHZ6XvBCQpkgXrXlWvZhDCUw9w4iOoxBhtmacYmcMd/UACAgfCYHSUkhz3eh5Ughl2HmBeoJ/SdVKEcmEOucZOnEIayhVChdKrci4NiOXaEjETMfICkpmDUlvmQljTmKl+cdyLR46kXNi2cQXxbhJitPgOmgewDlm9YM5JlaZaQgCgufqo9Yz/ADDPMRiJiVzlklBBCbJBB5eUa7kK0TZSFpYhQfa+47iPKCtAzJxFEuEstwgAts/lEfEmVCZhls6SAVAinyg/Z4MyJb+fWKPFWNCJPwkn+pNGlI5JspR6M47nvBnIC3BYVZnAWYBmuInhbLmrmD9JUon6mkFuGsZNTMSSlSpb1DsCej7i9OUP2G4XlFviS0rD2KR6vATjPApwkyWqWlkrB66VJ5HahEAL716lfMjYfcp4jlh88woYKXpIDszUax2esfeIOIJeEwq5oUkuGQAQdSywAZ63BpyjMf58rSAXJ2/O8DsNhkqnp1D5SS30jwYdkQC6pjwY6ZJn2JJBUogKrV38xtHcTqxM1mUlUv8AUHIUeTPQgcnj3llPmD+VIOJy5ExBBAGqFFwgnd5gcura6EXMvyZWl1Oxv+zwWkZMw8IYRdyVGg6acmuaDflygri56Jbvb894k5lcjffEb0uqGUEVzM/zPL0qmoSQ7qHtB7IsDqOpQq5AD8xYh3EA8yzuUcUgPTVXdn5w55chkEpoLABv8tFXRqQoLxfWsL4no4BPNulY+RJ/KqNQRXv9hHQcv8SRBqMIpIANU7NQU+8es4n/AAsORZS/CK2H6vJvrAzibiz+TnJlIlicGdYKm0uzNQ1Zz6c4GZlxLLxk3+mClCAwCgHL1JZ6DbyjfpempIj+iwXlBPUgnJLUpvBzKME4F6Cu35vANCnpDJkWboSGmHTsCzv3O0AxUxoz6t7UWIfk4TSlhSp7Evet6donmqIDlyecC53GOEALTQpv7XV9BC7nfGImgiWSlPPc/t2hohV4uLKS3NT3xnxQUyjLlEpqApW5BoQDtXeFGUuxgXneOKks/wCdY85djCoACpswu8cZdyhp3cASn3moZVLKkMFM9+fboYsKwKfhHSopINCeYeAGXIxctGr4b9jbuN4qZ/xDNSkeGu72B7R6yBQEiZdGxa/Ek41Px0Ikg1KgpR6Jf6k+xj7kuXzkpKUzljw2d2HQF4rZLgSofEmqLqrsCfM0A2Ah1yjJkLBMtRSq1aj7GOBiTtue/BZNu6uJnubZzPQVy5sxT+jja20AhxhPQdIVqB2O3Kt4eeMP4eYmcr4ktSVhI+UOlRrVnp7iEHEcMTZMxBmS1IGpL6upB8oYVUr3zIRkNCaDw/l81SUzFTFJKg9P23g8ZodiK82oeo5f5ibASWlyw1kj6C0Vps0BR2iSjSsjlTxLSJhUpz4RTalX+0WDiSTQ05k8yLD6QvYjMtIJdhcvag9oF5T/ABGkLW00FFSAVB0EMwLgOOdvOCYy2S9v7xr1E43cTQpE50gMXJbu/l5RLm+WGZKUEgfEALDmeUCcBmcuYhBkr1hvEQxBLnY127QbwWIYEkGtdyQB+Wh1GH6WimoxbhYmKyOFZ0xalKGgOSxv17QyZUJuEcyyQgXDOD1Y79Ye8VgkFRUE3c23NXhazlISl6Xs/wBYE7Vzc3ixKwqpQxv8QcUlOlAlpJ/VpJPkCoj2j1k6JhXrmTFKmEOpZqatTpsGEBcEj4s0qsE0Hf8APrDVgZWmjMRvfnRt/LaAM5bgxnFp0x2VEL4eY7N61rXr3hR/iasESAbutvQbQ3JTpD++1KfVzCJx7hZk0oKCFBLsBc6mf6Wg6X5gNRRQxblFjTy/O8TzspxIImiTMITySbdrtB3gTBkTF/FQUqSEs4ahd29BGgyJidRUCytuQBoa/hjQIBoyYml3DdcQ8lzxBSHLNz/bnDDMz9JQ0tJchgo0A6jnDBmWSysQgpWkalhviAAKcVDKvT0hXmZevCqCVjUhNlsw8+RhTUI+Ibk6/wARLU4CBYhLKpCUALVQAEnoEgl/rCHj+MlYucmVLca1NqOwJeg7QZ4qzb4wEiWp3+fSdv7X3ff0hZkZOnDzETQPkNhGMCIMXuHPYmNKCn7xzyvhmWE1Tq5k1c+d4OJylQlq+CvSrYKqno4cEDsYFZdniFJBBBgphs7QlyTtEcZcq5La5afGjJ1M8xP8RsXLWpC0SwpBKSNKrih/VHQD4qxJnYydMQDpUql9gB9o6PrEUFQakc4hcv5fNMyYSskqNVKNXPWJjpRNYNW/1aC0z4C2JdKjuBpdxQ1DG3t1gFjcGpClKIdIqF893PJrRmrhcD7WBEKy5od6DoImE1SgEgE3ZhWA+DxyZiAQf9wc4dmEzCE3b8Ne0I7CGoz6ZcoKWIvTeFMclS1fAUUEk+EpJAv8oL/5i1hcrsCCpQuPr+GNZwXy86XNqVgdnmSomDX8qv7he1AaVFN4fYWLEnHfRUGJaMDLKTqA7UPuIHZDlcpM9ShQiw68xtzEXMYvSCk0IEU8llzFLUUJUqvKnWtoW3EA1OaZCco3TTcunJIsAwYVu/1/zCtxtgRo+Ju7Hzt+dYt5diJiR40KHNwR5uzRFxdiAvDL6gN5EER4ZL7lI4ADxKmCwhKEUSxSC5/4hvrDtwxgihBLX/zCvw3jpK5aUziELolmJDJAarUflzEN+FzeTRMtSTQUBY1AanaN40F2TM6h2Kemohf4XOKWY5WlaSFBwdiH6R9/6ujc/eIJucI/uENMy1VycuPJd1FXMJU/DpIlLDPQLGptmBcFvpGeZ7xbjUrIVoS9ilH0d6xqeaYoKFwYQ+IcClaSGciohNaRuRYjOTAXSxwYHlzZikj4sxSnuNuzCL+W5GmaXIdOw5tfyithMIZy0ISDW7bAX9BD/lmFCKMwApTa0DN/0mNMlm25qdl2TaQwHJ6WatOkH5UkpAAVtX9omwKAA34fOLCZQLFmYflI2uIAWIfJmJNGVZ4IF72hC4rzHS4FzDlxJmiZMolRAAHmejbmMrwM9eKxOpaSEv5AbPGXS2+BCYmofJjVkOXaJNbmp3qe1aUaGPDYYF6dL/WKUuUxGkuwe7XcVex73pBXCJISz8vwHu/rHB3NtwOJQzqayWBLHfy57QFwmESs/NqKGHSo6OLNu/aD+Z5eVsE3b8F48ZblqkpBo5em6jS5ahp7wZV55Eh67MRSiVJuXKlFKx8tlU2O8E5KaCrHm/Pr5UeCOYrTLw8yZMGkJQSQ/IWfmbQncM51/MSwSWUGBA5cx+bdY1kQLN6LNuG0x1UsJNenq3TfcmPsqb8QKStCCk1ILKDbODRXfpFMS9QABZr7u2/e3vEqCkEgkANbc2IA6/vGtxB+I2calaPcX+I+F0gmfIQEhjrSkNz8QGw5s1nhTx84Kll2f7c41cTgKCnME9PaM8484fMtKp0lLyx/5Ei6Oo308+XaMum7kSblwUdw6iDITMVOCZayjcl2DC96E8of8mWkgBSQWrU1pz69IVMCkAAJFT85YVBsATcQ3YKUHSNqAnZ7moD+fN4BlIscdRPI5Aq4QXleGJc6nPb9o+xNJwKiBT3A9iHaPsc3H7f5i+4xGmZmgp0KDjZTU82sX7xP8LwuFa0Gmk1d6eY79YiXKlpSZZoHJ8Q518Ku30ERLwqkMUqJDuxu2351ghbbMq5SC8Tw2uUorkF0qrosQ9WDmva8HOADqnLUSHSBQ3JL2HT7xYOFKwFgEHYkN68w526x7lZSgTkzJQ0zkl+SVtcbMWo46RsZg590o6bVAHaZosueNA5NR+QqfpFHM5nhLX69aXiLBZomchw4IoQaEEGoI6fl4ixgccuVb79zGsrcS3gUXFTEYNM1bqdk+77H6wey4NpAFNkhgw7dqtA9IYGm9fMfWCGUYckuTSvv13gOK6EbyhbJjBLAdLWNv9eUVcz4ZlT03KWr4WDnqGZngomjFOze9/OPspbML/n4IbYDoxFWYcrEWZkypSgFgFwageEs7gG9huOcQ/yqSkkDs9K26+tO8PWZyUzEsrmCG6c61etOkLeMy8JLp8RsLJ9h126Qjlw1+mUsOo3/AKu4F/6eCKEpb+06Sf8A8kRWXluIqUTCoPZRr6m/nBz4NQKEnq2/WPcoMAoU8t6/lftA1BhnYHqLEzEzUH+o4aB+YcRJAO52EOkxAUllJBSrmKP0pSAWYcByprmWr4aq+H5h0FS494Pj237onm9Tb7YtcFY1SsUEK3CiOh38mJjW8FhdjViAfK32jMJHCGNwM4YgJSpMsvqqUlwQQf1AMWduUaHlXF8iYQSJiFEBzpdL8nH7QfOFuxENOzKNhHMaZWlKQ1+cR4zHIlIKlEACBs/P0IS6QuY/9oNOqn+0LeZ5gZvxDMWkIAsQQw6fhgLZgAAIPM3p99wBn2NVip6lF9CSyE8hz7mL/DuXhIKmqW3227QByfMkTp5lpsVeF9wN/aHjC4M/pTa4dmofSg9oA4cNTShpHDLuMt4WXUagKPcvVg1H6wakSW57X/zaPGRYAUUWU4pyp7AvaLeazmBAerj/ACYOqbU3tBZs1vsEGrmkzVENpTV+Ztfb94ixuclBl6UalE1BLNQ76S/tFrDYcgMbCg79PKFfjbOvgTpCU7EqV/xsPd/SJi587OQnzFMmNMhoiNOOlfHS00DT/ZcU58zCpmeQjDvNwo0lJdSBZQ3ITzpYeVbsIxfxEBSTRtt3HvzihKxqzMarBwBHhqK9zEk+YEYyOBPWTYr4iAtKqF9Q1VBsf98oKlX6gHH3bkdrQozsMuViyqWnwEJUtO1akDkaPDDhMXLUFJSfELh2Pp94pYzvSxGcWoDGm76l3DJJJcpYB6Nytbb7RYC9jUN4t3BuO8UmKZZu70B2NnEXpEsDxVLnaos7xtARGMlGK2c8IIIMzCpUkgjUgfKoNsNlWoL94gymYVp8VkkAgitNxuD9nhumzClSUkhzv3P+GEUcdluo65VFuXD/ADB6nvvyMcK7j8yVqdLY3LPehI/s9Cfdqx8hTxHF+GQpSVLU4LHwk13q3OOhiviJ/hzAuJxClJDBj/7W7ciK294F/wDWdKwD4CKOPkI86p7F+4i0pWpCNKQFK2Ba2/ZvpA/F5apbnSzU59Y9QfhoqtNw0c0Y1K0JXLqkM7Gx+4IERKRq+Z32J2avdqxnuBnzJM1kqKXpSx7jeNDyXGfE/wDJLcj9QNhzIVb13gJwbeAeJx8WzzLqsxUllM6XZQZqGoU3RiCeR6QVSrUBXypb9oqpliYUgWfbl19feLeYoEpaQDWYFMD0Z/rA2JqXPpuov8syAYcau55wWw2CA5Pf9xFBMXMKktWoBcPHcD/ykSvqEJ9wMKyU+FohBe9Gt15x9wuJRYliedG83vE4RUNRh+esNkWOIiDRIMjM5nYAml/OAuMwxFr31NV6da0EHCbtX8r5RUnJeu0LuDGMTUYGThgCliAXsfmLWHbtESsvV4zUbtWtP9xc/lbHUzEjZxV6N9YkGMSnw6VEcye8BDIR7uI0S/8AJzBUtBcPvz+lv9VgpgMI6gpV+Vm2t5R8SqWW8W9AogHbne3OCOWyWUXdjWpc+UERASPIgsmagfBl7GJSEaWeh8xaz1DQj4PLtKV6QEo1lvM8+VIb89xiJSCuYrSG535evKM/yPPDMUoLBCgSoB3BBNKVdiajtGtQATF9K4XjyY44XDpIpUpA5826WinxJw0nFySGZaLMWci6SNxEmExagSVU1HrQFT084KiYAe9POOoRU7nQtwZmeD4ZCVA6QlaSCDar7cz0hgncWokp/rSSWBqgjxHbwlmp1g1nGC1J1pPiF23H+IQOKsSkj1f6e8ZNqa7k3c2NtsY8n/ith1H/AMExCHLF0nzIDN7wcPFkhZqFeYNQfaM94Nyj+imatCq/LTZJ63/PLRZEkrleJIcipF/b7R52JJRehPZM6qOeTCUrGy5gISoAgOxa3OMk4ox/x8TMWKh9KWrRNB6384OcWZKUIM4Ahvm3AHPp/mAmToHh/uUQ3QEt35mAenTbq5mkzIqbwbhDhjN50nwTEKMshkvt92/aGudnEiWn40wFI+vbme0AZOHJmsTRuRNNvzrDMZUmdJMhcsGWRuSWU1Cl7QN9IuRrY1FjrRfUQEcTzVYqbOSkhEwsEk2CQAkgbqYCLuGzmUZnxFfETNI2AITzrypt+8V/+jGViDKJdKT4SORqKc2IhiVk6SSoBiqgdNt3bb7wwhttoHUTfLua5ay7ihE7w63KWJDFL9nr0g1gsUAlTlnrQU5E13r7RludzPgE/Dm+MBtTgnyYU79YYeFeLhifBMKUzbM+kLYXT1pUQYg3uEs6bOHXY8dEqliod0sX5itFB6HlHteK8fhUNJs37coilAlJt6s9rlusVZFSUh3ChUORyrytvAmJWgI+qg2Z7xPDWGmqMyZh0LWq6imp2cnc0vH2CKcv5kP/AMiPoY6D/mfaLfl/eZPhMEQSrWVlhqLkBi9CD8zft5e/ilKTTm5FOtugjo6CddT5gQHiyhMxC2o4J7Q8ZFiElL0vyqRQ8rdI6OgTsahH6h/LsInUFB+deVYSuJ+KDMxKVyyQmVRBs9fEfOzcgI+R0LjqU/pSDcWjTgccmZLRNBPiAJBd3s1esFPjFqbf6j7HRnpjU+h7UXAGd5gqWAAx1Xfo0LS+MsTKLy1DSD8qg4bk9D6ER0dG1JBE4wBEK4P+LCbTJCgd9CgR5AgfWGPJeMMNilaJalBd9Kkke4ce8dHQ0RcS6hSZJ6RWWkAR0dCeVQOo1iYmBs5ZnELMrPp8gky5hS+1CPQvWOjoWU0/E5qnIxTsTxhisW8tSwxoUhCQD3LP7xen5SZCUqHzivQtdMdHQ2fc3M+cbIw6MPYbE6kpIDagHHdrMGYUgkFFNbJdQBdz4aGm0dHQSuLl/ExZVvzLctRZjZh6X/O0Z3/EHIlomfEBBlKNrEKIe3Ix0dGvEBkUHkwpw5MBRKGyRQVoDdg/40O8rwy3A2r9f3jo6AYWJufP6o/mGBM8Trw6xusMegJFIT8Ll1W3BoY+R0Ddz6gHxOp/B/eNGAwBLc9ySPbeGLA5UE7v+fnrHR0OqAYtXMznivjFAxUwS0HUg6CthdBbw7tWA2J4/nKHwkpSCXBXXVW/R+sdHRtVAswyKLhzLckQtCVMCSHqKv1MX8Pw4mihQhi9KciDtHR0fNNkezzLmICodwcwgaV1Ngef7QTw88pTRgR0uC9z2jo6Kuhytkx23YjBHNSnMxSySQzdan6R0dHRwsZQCLXU/9k=">
            <a:extLst>
              <a:ext uri="{FF2B5EF4-FFF2-40B4-BE49-F238E27FC236}">
                <a16:creationId xmlns:a16="http://schemas.microsoft.com/office/drawing/2014/main" id="{324EFAB4-9179-4453-915C-CC8F0F6BCC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5351EAE9-EEC3-48BB-95BE-9F450A9FCB9C}"/>
              </a:ext>
            </a:extLst>
          </p:cNvPr>
          <p:cNvGraphicFramePr>
            <a:graphicFrameLocks noGrp="1"/>
          </p:cNvGraphicFramePr>
          <p:nvPr/>
        </p:nvGraphicFramePr>
        <p:xfrm>
          <a:off x="661566" y="1014413"/>
          <a:ext cx="10903793" cy="475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3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1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8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02">
                <a:tc>
                  <a:txBody>
                    <a:bodyPr/>
                    <a:lstStyle/>
                    <a:p>
                      <a:pPr algn="l"/>
                      <a:r>
                        <a:rPr lang="cs-CZ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Farmy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NoV 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HAV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02">
                <a:tc>
                  <a:txBody>
                    <a:bodyPr/>
                    <a:lstStyle/>
                    <a:p>
                      <a:pPr algn="l"/>
                      <a:endParaRPr lang="cs-CZ" sz="18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sz="18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sz="18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02">
                <a:tc>
                  <a:txBody>
                    <a:bodyPr/>
                    <a:lstStyle/>
                    <a:p>
                      <a:pPr algn="l"/>
                      <a:r>
                        <a:rPr lang="cs-CZ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Jahody</a:t>
                      </a:r>
                      <a:endParaRPr lang="cs-CZ" sz="1800" baseline="30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2/156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0/156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02">
                <a:tc>
                  <a:txBody>
                    <a:bodyPr/>
                    <a:lstStyle/>
                    <a:p>
                      <a:pPr algn="l"/>
                      <a:r>
                        <a:rPr lang="cs-CZ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Voda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3/23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0/23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02">
                <a:tc>
                  <a:txBody>
                    <a:bodyPr/>
                    <a:lstStyle/>
                    <a:p>
                      <a:pPr algn="l"/>
                      <a:r>
                        <a:rPr lang="cs-CZ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Prostředí (stěry)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3/218 (ruce sběračů, toalety)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0/218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02">
                <a:tc>
                  <a:txBody>
                    <a:bodyPr/>
                    <a:lstStyle/>
                    <a:p>
                      <a:pPr algn="l"/>
                      <a:endParaRPr lang="cs-CZ" sz="18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sz="1800" b="1" baseline="0" dirty="0">
                        <a:solidFill>
                          <a:schemeClr val="accent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sz="18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02"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Tržní síť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sz="18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sz="18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02">
                <a:tc>
                  <a:txBody>
                    <a:bodyPr/>
                    <a:lstStyle/>
                    <a:p>
                      <a:pPr algn="l"/>
                      <a:endParaRPr lang="cs-CZ" sz="18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sz="18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sz="18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02">
                <a:tc>
                  <a:txBody>
                    <a:bodyPr/>
                    <a:lstStyle/>
                    <a:p>
                      <a:pPr algn="l"/>
                      <a:r>
                        <a:rPr lang="cs-CZ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Jahody CZ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0/45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0/45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02">
                <a:tc>
                  <a:txBody>
                    <a:bodyPr/>
                    <a:lstStyle/>
                    <a:p>
                      <a:pPr algn="l"/>
                      <a:r>
                        <a:rPr lang="cs-CZ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Jahody dovoz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1/24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0/24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Ovoce mrazené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0/72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0/72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423468"/>
                  </a:ext>
                </a:extLst>
              </a:tr>
              <a:tr h="365702">
                <a:tc>
                  <a:txBody>
                    <a:bodyPr/>
                    <a:lstStyle/>
                    <a:p>
                      <a:pPr algn="l"/>
                      <a:r>
                        <a:rPr lang="cs-CZ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Ostatní (maliny, borůvky, ostružiny)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1/83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0/83</a:t>
                      </a: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917027"/>
                  </a:ext>
                </a:extLst>
              </a:tr>
              <a:tr h="365702">
                <a:tc>
                  <a:txBody>
                    <a:bodyPr/>
                    <a:lstStyle/>
                    <a:p>
                      <a:pPr algn="l"/>
                      <a:endParaRPr lang="cs-CZ" sz="18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sz="18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sz="18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22" marR="91422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3" name="Obdélník 12">
            <a:extLst>
              <a:ext uri="{FF2B5EF4-FFF2-40B4-BE49-F238E27FC236}">
                <a16:creationId xmlns:a16="http://schemas.microsoft.com/office/drawing/2014/main" id="{39083AEC-C467-4595-83FC-4DCB074B3FA0}"/>
              </a:ext>
            </a:extLst>
          </p:cNvPr>
          <p:cNvSpPr/>
          <p:nvPr/>
        </p:nvSpPr>
        <p:spPr>
          <a:xfrm>
            <a:off x="700857" y="6246813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>
                <a:latin typeface="Georgia" panose="02040502050405020303" pitchFamily="18" charset="0"/>
              </a:rPr>
              <a:t>Projekt </a:t>
            </a:r>
            <a:r>
              <a:rPr lang="cs-CZ" dirty="0" err="1">
                <a:latin typeface="Georgia" panose="02040502050405020303" pitchFamily="18" charset="0"/>
              </a:rPr>
              <a:t>MZe</a:t>
            </a:r>
            <a:r>
              <a:rPr lang="cs-CZ" dirty="0">
                <a:latin typeface="Georgia" panose="02040502050405020303" pitchFamily="18" charset="0"/>
              </a:rPr>
              <a:t> QJ1210113, spolupráce ZÚČM</a:t>
            </a:r>
          </a:p>
        </p:txBody>
      </p:sp>
      <p:sp>
        <p:nvSpPr>
          <p:cNvPr id="3" name="Zástupný symbol pro číslo snímku 3">
            <a:extLst>
              <a:ext uri="{FF2B5EF4-FFF2-40B4-BE49-F238E27FC236}">
                <a16:creationId xmlns:a16="http://schemas.microsoft.com/office/drawing/2014/main" id="{BE10975F-5344-246D-99CA-4144128D0B31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31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75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EF7CCA58-4FB8-4140-9117-08CBF72C9F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307975"/>
            <a:ext cx="11447312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Molekulární epidemiologie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907157-FE9D-4592-88E0-E01CE21214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13488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32</a:t>
            </a:fld>
            <a:endParaRPr lang="cs-CZ" altLang="cs-CZ" dirty="0"/>
          </a:p>
        </p:txBody>
      </p:sp>
      <p:sp>
        <p:nvSpPr>
          <p:cNvPr id="10" name="TextovéPole 4">
            <a:extLst>
              <a:ext uri="{FF2B5EF4-FFF2-40B4-BE49-F238E27FC236}">
                <a16:creationId xmlns:a16="http://schemas.microsoft.com/office/drawing/2014/main" id="{66603AED-0083-4324-BA09-4EA1A98EF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112236"/>
            <a:ext cx="108012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Snaha o dosledování vehikula/zdroje kontaminace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Potvrzení/vyvrácení epidemiologických souvislostí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Porovnání sekvencí genomu virových agens prokázaných u lidí </a:t>
            </a:r>
            <a:r>
              <a:rPr lang="cs-CZ" altLang="en-US" sz="2000" b="1" dirty="0">
                <a:solidFill>
                  <a:srgbClr val="003399"/>
                </a:solidFill>
                <a:latin typeface="+mn-lt"/>
                <a:cs typeface="Arial" charset="0"/>
              </a:rPr>
              <a:t>×</a:t>
            </a: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prostředí </a:t>
            </a:r>
            <a:r>
              <a:rPr lang="cs-CZ" altLang="en-US" sz="2000" b="1" dirty="0">
                <a:solidFill>
                  <a:srgbClr val="003399"/>
                </a:solidFill>
                <a:latin typeface="+mn-lt"/>
                <a:cs typeface="Arial" charset="0"/>
              </a:rPr>
              <a:t>×</a:t>
            </a:r>
            <a:r>
              <a:rPr lang="cs-CZ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potravin</a:t>
            </a: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  <a:buSzPct val="50000"/>
              <a:buFont typeface="Wingdings" pitchFamily="2" charset="2"/>
              <a:buChar char="Ø"/>
              <a:defRPr/>
            </a:pPr>
            <a:endParaRPr lang="cs-CZ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  <a:cs typeface="Arial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CFF77DE-CF2D-4522-97DC-7E44FAD914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2564904"/>
            <a:ext cx="3960440" cy="24752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"/>
          <a:stretch>
            <a:fillRect/>
          </a:stretch>
        </p:blipFill>
        <p:spPr bwMode="auto">
          <a:xfrm>
            <a:off x="5177542" y="2564904"/>
            <a:ext cx="5333821" cy="24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/>
          <a:srcRect b="67970"/>
          <a:stretch/>
        </p:blipFill>
        <p:spPr>
          <a:xfrm>
            <a:off x="470583" y="5138738"/>
            <a:ext cx="10040779" cy="15398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C00D2678-1C0A-7620-96D7-FBAD965D8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131546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656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D46EE28C-0FE0-F702-6933-EB10FB84D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131546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Rectangle 2">
            <a:extLst>
              <a:ext uri="{FF2B5EF4-FFF2-40B4-BE49-F238E27FC236}">
                <a16:creationId xmlns:a16="http://schemas.microsoft.com/office/drawing/2014/main" id="{EF7CCA58-4FB8-4140-9117-08CBF72C9F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307975"/>
            <a:ext cx="11447312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Noroviry</a:t>
            </a: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- pitná voda, epidemiologické souvislosti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907157-FE9D-4592-88E0-E01CE21214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7200" y="63134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33</a:t>
            </a:fld>
            <a:endParaRPr lang="cs-CZ" altLang="cs-CZ" dirty="0"/>
          </a:p>
        </p:txBody>
      </p:sp>
      <p:sp>
        <p:nvSpPr>
          <p:cNvPr id="27652" name="TextovéPole 4">
            <a:extLst>
              <a:ext uri="{FF2B5EF4-FFF2-40B4-BE49-F238E27FC236}">
                <a16:creationId xmlns:a16="http://schemas.microsoft.com/office/drawing/2014/main" id="{66603AED-0083-4324-BA09-4EA1A98EF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213" y="1484314"/>
            <a:ext cx="8788400" cy="14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342900" eaLnBrk="1" hangingPunct="1">
              <a:lnSpc>
                <a:spcPct val="150000"/>
              </a:lnSpc>
              <a:buSzPct val="50000"/>
              <a:buFont typeface="Arial" panose="020B0604020202020204" pitchFamily="34" charset="0"/>
              <a:buChar char="•"/>
              <a:defRPr/>
            </a:pPr>
            <a:endParaRPr lang="cs-CZ" altLang="cs-CZ" sz="20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  <a:defRPr/>
            </a:pPr>
            <a:endParaRPr lang="cs-CZ" altLang="cs-CZ" sz="20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  <a:defRPr/>
            </a:pPr>
            <a:endParaRPr lang="cs-CZ" altLang="cs-CZ" sz="2000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  <a:sym typeface="Symbol" panose="05050102010706020507" pitchFamily="18" charset="2"/>
            </a:endParaRP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1678A32F-6B87-443B-AF15-99512E6553D7}"/>
              </a:ext>
            </a:extLst>
          </p:cNvPr>
          <p:cNvGraphicFramePr>
            <a:graphicFrameLocks noGrp="1"/>
          </p:cNvGraphicFramePr>
          <p:nvPr/>
        </p:nvGraphicFramePr>
        <p:xfrm>
          <a:off x="320242" y="1354746"/>
          <a:ext cx="11747820" cy="238778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58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7422">
                  <a:extLst>
                    <a:ext uri="{9D8B030D-6E8A-4147-A177-3AD203B41FA5}">
                      <a16:colId xmlns:a16="http://schemas.microsoft.com/office/drawing/2014/main" val="815803398"/>
                    </a:ext>
                  </a:extLst>
                </a:gridCol>
                <a:gridCol w="127491">
                  <a:extLst>
                    <a:ext uri="{9D8B030D-6E8A-4147-A177-3AD203B41FA5}">
                      <a16:colId xmlns:a16="http://schemas.microsoft.com/office/drawing/2014/main" val="4070035179"/>
                    </a:ext>
                  </a:extLst>
                </a:gridCol>
                <a:gridCol w="1274913">
                  <a:extLst>
                    <a:ext uri="{9D8B030D-6E8A-4147-A177-3AD203B41FA5}">
                      <a16:colId xmlns:a16="http://schemas.microsoft.com/office/drawing/2014/main" val="2195480144"/>
                    </a:ext>
                  </a:extLst>
                </a:gridCol>
                <a:gridCol w="1498337">
                  <a:extLst>
                    <a:ext uri="{9D8B030D-6E8A-4147-A177-3AD203B41FA5}">
                      <a16:colId xmlns:a16="http://schemas.microsoft.com/office/drawing/2014/main" val="3239323535"/>
                    </a:ext>
                  </a:extLst>
                </a:gridCol>
                <a:gridCol w="1433964">
                  <a:extLst>
                    <a:ext uri="{9D8B030D-6E8A-4147-A177-3AD203B41FA5}">
                      <a16:colId xmlns:a16="http://schemas.microsoft.com/office/drawing/2014/main" val="3878234996"/>
                    </a:ext>
                  </a:extLst>
                </a:gridCol>
                <a:gridCol w="1211168">
                  <a:extLst>
                    <a:ext uri="{9D8B030D-6E8A-4147-A177-3AD203B41FA5}">
                      <a16:colId xmlns:a16="http://schemas.microsoft.com/office/drawing/2014/main" val="156953269"/>
                    </a:ext>
                  </a:extLst>
                </a:gridCol>
                <a:gridCol w="1347968">
                  <a:extLst>
                    <a:ext uri="{9D8B030D-6E8A-4147-A177-3AD203B41FA5}">
                      <a16:colId xmlns:a16="http://schemas.microsoft.com/office/drawing/2014/main" val="780359269"/>
                    </a:ext>
                  </a:extLst>
                </a:gridCol>
                <a:gridCol w="1347968">
                  <a:extLst>
                    <a:ext uri="{9D8B030D-6E8A-4147-A177-3AD203B41FA5}">
                      <a16:colId xmlns:a16="http://schemas.microsoft.com/office/drawing/2014/main" val="4228438805"/>
                    </a:ext>
                  </a:extLst>
                </a:gridCol>
              </a:tblGrid>
              <a:tr h="4775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2013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2014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2015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2016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68578" marR="68578" marT="0" marB="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68578" marR="68578" marT="0" marB="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68578" marR="68578" marT="0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557">
                <a:tc gridSpan="6">
                  <a:txBody>
                    <a:bodyPr/>
                    <a:lstStyle/>
                    <a:p>
                      <a:endParaRPr lang="cs-CZ" b="1" dirty="0">
                        <a:latin typeface="+mn-lt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marL="68578" marR="68578" marT="0" marB="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marL="68578" marR="68578" marT="0" marB="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marL="68578" marR="68578" marT="0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5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NoV GI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5 / 10</a:t>
                      </a:r>
                      <a:endParaRPr lang="cs-CZ" dirty="0">
                        <a:latin typeface="+mn-lt"/>
                      </a:endParaRPr>
                    </a:p>
                  </a:txBody>
                  <a:tcPr marL="68578" marR="68578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Georgia" panose="02040502050405020303" pitchFamily="18" charset="0"/>
                        </a:rPr>
                        <a:t>4 / 18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2 / 14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6 / 32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6/40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3/26</a:t>
                      </a:r>
                    </a:p>
                  </a:txBody>
                  <a:tcPr marL="68578" marR="68578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2/23</a:t>
                      </a:r>
                    </a:p>
                  </a:txBody>
                  <a:tcPr marL="68578" marR="68578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2/44</a:t>
                      </a:r>
                    </a:p>
                  </a:txBody>
                  <a:tcPr marL="68578" marR="68578" marT="0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687514"/>
                  </a:ext>
                </a:extLst>
              </a:tr>
              <a:tr h="4775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NoV GII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5/10</a:t>
                      </a:r>
                      <a:endParaRPr lang="cs-CZ" dirty="0">
                        <a:latin typeface="+mn-lt"/>
                      </a:endParaRPr>
                    </a:p>
                  </a:txBody>
                  <a:tcPr marL="68578" marR="68578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Georgia" panose="02040502050405020303" pitchFamily="18" charset="0"/>
                        </a:rPr>
                        <a:t>3/ 18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1/ 14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9 / 32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5/40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0/26</a:t>
                      </a:r>
                    </a:p>
                  </a:txBody>
                  <a:tcPr marL="68578" marR="68578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1/23</a:t>
                      </a:r>
                    </a:p>
                  </a:txBody>
                  <a:tcPr marL="68578" marR="68578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1/44</a:t>
                      </a:r>
                    </a:p>
                  </a:txBody>
                  <a:tcPr marL="68578" marR="68578" marT="0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947840"/>
                  </a:ext>
                </a:extLst>
              </a:tr>
              <a:tr h="4775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cs-CZ">
                        <a:latin typeface="+mn-lt"/>
                      </a:endParaRPr>
                    </a:p>
                  </a:txBody>
                  <a:tcPr marL="68578" marR="68578" marT="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499849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0953005E-CA96-4544-B344-083637BBC7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463" b="19201"/>
          <a:stretch/>
        </p:blipFill>
        <p:spPr>
          <a:xfrm>
            <a:off x="7680176" y="3927680"/>
            <a:ext cx="3720932" cy="190624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CDDFD2C-9880-4FD3-B2B5-B365C41010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00"/>
          <a:stretch/>
        </p:blipFill>
        <p:spPr>
          <a:xfrm>
            <a:off x="320242" y="3935920"/>
            <a:ext cx="6298134" cy="192367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Obdélník 10"/>
          <p:cNvSpPr/>
          <p:nvPr/>
        </p:nvSpPr>
        <p:spPr>
          <a:xfrm>
            <a:off x="320242" y="5944765"/>
            <a:ext cx="5235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Spolupráce KHS, podpora grantu </a:t>
            </a:r>
            <a:r>
              <a:rPr lang="cs-CZ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</a:rPr>
              <a:t>MZ 17-31921A</a:t>
            </a:r>
            <a:endParaRPr lang="cs-CZ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" name="Zástupný symbol pro číslo snímku 3">
            <a:extLst>
              <a:ext uri="{FF2B5EF4-FFF2-40B4-BE49-F238E27FC236}">
                <a16:creationId xmlns:a16="http://schemas.microsoft.com/office/drawing/2014/main" id="{B2388025-D134-58B6-71E7-947F67417560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33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45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B4EEB5D-126A-6B4D-DB95-E83B0BDEBF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08" y="972899"/>
            <a:ext cx="4971531" cy="502124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907157-FE9D-4592-88E0-E01CE21214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91625" y="63134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34</a:t>
            </a:fld>
            <a:endParaRPr lang="cs-CZ" altLang="cs-CZ" dirty="0"/>
          </a:p>
        </p:txBody>
      </p:sp>
      <p:sp>
        <p:nvSpPr>
          <p:cNvPr id="16" name="TextovéPole 79881"/>
          <p:cNvSpPr txBox="1">
            <a:spLocks noChangeArrowheads="1"/>
          </p:cNvSpPr>
          <p:nvPr/>
        </p:nvSpPr>
        <p:spPr bwMode="auto">
          <a:xfrm>
            <a:off x="4749214" y="1099695"/>
            <a:ext cx="1368152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NoV</a:t>
            </a:r>
            <a:r>
              <a:rPr lang="cs-CZ" altLang="cs-CZ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 II</a:t>
            </a:r>
            <a:endParaRPr lang="en-GB" altLang="cs-CZ" sz="22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EA95DE1-294C-C03A-3BE0-941E491A6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332656"/>
            <a:ext cx="11447312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altLang="cs-CZ" sz="30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Noroviry</a:t>
            </a:r>
            <a:r>
              <a:rPr lang="cs-CZ" altLang="cs-CZ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- pitná voda, epidemiologické souvislosti</a:t>
            </a:r>
          </a:p>
        </p:txBody>
      </p:sp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609B5893-2208-6B15-485F-95F69648F33F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34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2FEF630-2F45-E8BD-D3BB-09E0D415D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972899"/>
            <a:ext cx="3907875" cy="5578323"/>
          </a:xfrm>
          <a:prstGeom prst="rect">
            <a:avLst/>
          </a:prstGeom>
        </p:spPr>
      </p:pic>
      <p:sp>
        <p:nvSpPr>
          <p:cNvPr id="9" name="TextovéPole 79881">
            <a:extLst>
              <a:ext uri="{FF2B5EF4-FFF2-40B4-BE49-F238E27FC236}">
                <a16:creationId xmlns:a16="http://schemas.microsoft.com/office/drawing/2014/main" id="{B1166773-B23D-A5BD-0796-1366AEC08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099696"/>
            <a:ext cx="1368152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NoV</a:t>
            </a:r>
            <a:r>
              <a:rPr lang="cs-CZ" altLang="cs-CZ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 I</a:t>
            </a:r>
            <a:endParaRPr lang="en-GB" altLang="cs-CZ" sz="22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Picture 4" descr="norovirus - you don't want it | Norovirus is the most common… | Flickr">
            <a:extLst>
              <a:ext uri="{FF2B5EF4-FFF2-40B4-BE49-F238E27FC236}">
                <a16:creationId xmlns:a16="http://schemas.microsoft.com/office/drawing/2014/main" id="{059C8560-F4FD-6CFB-FB94-08B397714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804" y="3573843"/>
            <a:ext cx="2425621" cy="242030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981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EF7CCA58-4FB8-4140-9117-08CBF72C9F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307975"/>
            <a:ext cx="11447312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Virus hepatitidy A – epidemiologické souvislosti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907157-FE9D-4592-88E0-E01CE21214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7200" y="63134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35</a:t>
            </a:fld>
            <a:endParaRPr lang="cs-CZ" altLang="cs-CZ" dirty="0"/>
          </a:p>
        </p:txBody>
      </p:sp>
      <p:sp>
        <p:nvSpPr>
          <p:cNvPr id="27652" name="TextovéPole 4">
            <a:extLst>
              <a:ext uri="{FF2B5EF4-FFF2-40B4-BE49-F238E27FC236}">
                <a16:creationId xmlns:a16="http://schemas.microsoft.com/office/drawing/2014/main" id="{66603AED-0083-4324-BA09-4EA1A98EF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3579880"/>
            <a:ext cx="87884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Symbol" panose="05050102010706020507" pitchFamily="18" charset="2"/>
              </a:rPr>
              <a:t>Epidemie VHA (Moravskoslezský kraj)</a:t>
            </a:r>
          </a:p>
          <a:p>
            <a:pPr marL="800100" lvl="1" indent="-342900" eaLnBrk="1" hangingPunct="1">
              <a:lnSpc>
                <a:spcPct val="150000"/>
              </a:lnSpc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Symbol" panose="05050102010706020507" pitchFamily="18" charset="2"/>
              </a:rPr>
              <a:t>voda výstup z domácí ČOV – HAV +</a:t>
            </a:r>
          </a:p>
          <a:p>
            <a:pPr marL="800100" lvl="1" indent="-342900" eaLnBrk="1" hangingPunct="1">
              <a:lnSpc>
                <a:spcPct val="150000"/>
              </a:lnSpc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Symbol" panose="05050102010706020507" pitchFamily="18" charset="2"/>
              </a:rPr>
              <a:t>pitná voda (blízká studna) – HAV +</a:t>
            </a:r>
          </a:p>
          <a:p>
            <a:pPr marL="800100" lvl="1" indent="-342900" eaLnBrk="1" hangingPunct="1">
              <a:lnSpc>
                <a:spcPct val="150000"/>
              </a:lnSpc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Symbol" panose="05050102010706020507" pitchFamily="18" charset="2"/>
              </a:rPr>
              <a:t>sekvenčně shoda s kmenem prokázaným u uživatelů studny</a:t>
            </a:r>
          </a:p>
          <a:p>
            <a:pPr marL="800100" lvl="1" indent="-342900" eaLnBrk="1" hangingPunct="1">
              <a:lnSpc>
                <a:spcPct val="150000"/>
              </a:lnSpc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Symbol" panose="05050102010706020507" pitchFamily="18" charset="2"/>
              </a:rPr>
              <a:t>přenos pitnou vodou podpořen epidemiologickými daty</a:t>
            </a:r>
          </a:p>
        </p:txBody>
      </p:sp>
      <p:sp>
        <p:nvSpPr>
          <p:cNvPr id="4" name="Obdélník 3"/>
          <p:cNvSpPr/>
          <p:nvPr/>
        </p:nvSpPr>
        <p:spPr>
          <a:xfrm>
            <a:off x="955942" y="6305553"/>
            <a:ext cx="5235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Spolupráce KHS, podpora grantu </a:t>
            </a:r>
            <a:r>
              <a:rPr lang="cs-CZ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</a:rPr>
              <a:t>MZ 17-31921A</a:t>
            </a:r>
            <a:endParaRPr lang="cs-CZ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ovéPole 4">
            <a:extLst>
              <a:ext uri="{FF2B5EF4-FFF2-40B4-BE49-F238E27FC236}">
                <a16:creationId xmlns:a16="http://schemas.microsoft.com/office/drawing/2014/main" id="{66603AED-0083-4324-BA09-4EA1A98EF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052736"/>
            <a:ext cx="8788400" cy="188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Symbol" panose="05050102010706020507" pitchFamily="18" charset="2"/>
              </a:rPr>
              <a:t>Epidemie VHA (Liberecký kraj) </a:t>
            </a:r>
          </a:p>
          <a:p>
            <a:pPr marL="800100" lvl="1" indent="-342900" eaLnBrk="1" hangingPunct="1">
              <a:lnSpc>
                <a:spcPct val="150000"/>
              </a:lnSpc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Symbol" panose="05050102010706020507" pitchFamily="18" charset="2"/>
              </a:rPr>
              <a:t>voda vstup, výstup z komunální ČOV – HAV +</a:t>
            </a:r>
          </a:p>
          <a:p>
            <a:pPr marL="800100" lvl="1" indent="-342900" eaLnBrk="1" hangingPunct="1">
              <a:lnSpc>
                <a:spcPct val="150000"/>
              </a:lnSpc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Symbol" panose="05050102010706020507" pitchFamily="18" charset="2"/>
              </a:rPr>
              <a:t>čistírenské kaly– HAV +</a:t>
            </a:r>
          </a:p>
          <a:p>
            <a:pPr marL="800100" lvl="1" indent="-342900" eaLnBrk="1" hangingPunct="1">
              <a:lnSpc>
                <a:spcPct val="150000"/>
              </a:lnSpc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Symbol" panose="05050102010706020507" pitchFamily="18" charset="2"/>
              </a:rPr>
              <a:t>sekvenčně shoda s kmenem prokázaným u tamních VHA pacientů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CFF77DE-CF2D-4522-97DC-7E44FAD914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0107" y="3968317"/>
            <a:ext cx="3116581" cy="19478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Zástupný symbol pro číslo snímku 3">
            <a:extLst>
              <a:ext uri="{FF2B5EF4-FFF2-40B4-BE49-F238E27FC236}">
                <a16:creationId xmlns:a16="http://schemas.microsoft.com/office/drawing/2014/main" id="{E1DF50F0-AAA3-2BB1-906D-A9E8ACB251BA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35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964BF1EF-64A9-6E2C-CE9A-AA07CDC00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131546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>
            <a:extLst>
              <a:ext uri="{FF2B5EF4-FFF2-40B4-BE49-F238E27FC236}">
                <a16:creationId xmlns:a16="http://schemas.microsoft.com/office/drawing/2014/main" id="{A420DD7D-E392-4787-B003-62090FAEA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30" y="186532"/>
            <a:ext cx="11785634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5725" indent="-20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80000"/>
              <a:defRPr/>
            </a:pPr>
            <a:r>
              <a:rPr lang="cs-CZ" altLang="en-US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Výsledky projektu SOVAK – RNA SARS-CoV-2</a:t>
            </a:r>
          </a:p>
        </p:txBody>
      </p:sp>
      <p:sp>
        <p:nvSpPr>
          <p:cNvPr id="52228" name="AutoShape 40" descr="data:image/jpeg;base64,/9j/4AAQSkZJRgABAQAAAQABAAD/2wCEAAkGBhMSERUUExQWFRUWGRoaGBgYGBoaGxoaGBoaGBoaGBgaGyYeGBojHRgbIC8gIycpLCwsGh8xNTAqNSYrLCkBCQoKDgwOGg8PGiwkHyQvLCwsLCwsLCwsKSwsLCwsLCwsLCwsLCwsLCwsLCwsLCwsLCwsLCwsLCwsLCwsLCwsKf/AABEIALcBEwMBIgACEQEDEQH/xAAbAAACAwEBAQAAAAAAAAAAAAAFBgMEBwACAf/EADwQAAECBAQEBAUCBgEEAwEAAAECEQADITEEBRJBBlFhcSKBkaETMrHB8ELRBxQjUuHxchUWM2IkU5IX/8QAGgEAAwEBAQEAAAAAAAAAAAAAAwQFAgEABv/EADARAAICAQQBAwIEBgMBAAAAAAECABEDBBIhMUETImEFURQjMoEzQnGhscFSkdEV/9oADAMBAAIRAxEAPwARkuGDlJuC46/vBmRgNzcHfo7U9IG51noExIw4SUoLqJHzHkDdusW/+78OoJ+IkpUDuHFf/YfePn8uNjVHmCZW4jLl2GSprOSFNu9Wg7JkIQ5UQgl3JLXu70uIyTibOTMISghks5B38uUWsowy1SkuSSS7El2sL7Qf1AF9wsyhg0fqkbjUds1xaZyhLlFOgGqrElmGnmK+oj3gi4CW+UMkGtuu9TA3DYU6UpASkBVaEPRyCX6bdNzBeRMYN32INPlFdmJPtAVFtZl8IuLGETxJxOCUO51MX8jb2FIRMuzL+ZxM6ZU+LSDdkgCnQOCYvcd5+mXh1aaKVQdy4PmLxn/DOa4mS+mVMVLJd0oJrZ3ArTaGDjLIaixzLjyC/M1mSjSGG+7mzRaEh0+n56wmTuO5SQykTEr31pKa7sDyiKXxPOn/APiRT+5TgU5X9hCh3jscRhXxueG5/wC45uAoPUbjpXpFXH4oIANEjyt5nrAmTlWImAKVOU5u3h960/aJFcPS2dbqOzlyWua0AjO0kQ9qDzLGI4kkFOlOtZdyQxJ9mgGc+mP4UK8yLfWLk1CEGg7dOnXlFvKcKmYtIPk2/ntWMlN56mWzJhQkniC14PFYhQW/w9BdKUh6nm93H1hmwzpCSsMfY8z084PowSUFk3Z2ue73EUcwIKW39vynvDbJsHJkhvS1h6/9i9xPxj8FBEsKKjQFmTyvv2gdw3hiUpBqpVyR+ol+VKl/SKXGmI8KEN4lKoBBTJpZ0hqdgXZqxhjYFw+l064mIWNkhtAArZRB2bclneBvFaFKwkxAI1LSUv0VQt2i/hfHpCQTck++0CuMFv8ACDVMxgB2JjjMf1CMOAAb+YrZPwshjpRqCbqNT5D9otSeHgViYl9QvuCHqA/aDGVYbSnSpN1bOCz3J3t9fIvicsCBqSGq5379oGcZYHn+s+bbOwex4lVTpHgoWp9oU834qnF0qWEsWISGPnv5RewvE8p5qFKSkoWtIcsCAaEPAHMiibM1JY0qRYwrhV8fsa6lcKr+6hcK8HgzVKmKDJCgkfUno7gesaVhEeADetDt+8Z/woEAEKLB3FH8W3lSH7L5lutrQ/gq+Iw6+wREz7hhOHxBUgEJmuQAzBvmT0D26doNYGSQlLszXbnWlKAEn0FoZM1QTLOkOWt6e7CBmEmyyBzFGZqClRzjjja9X3IupT7S7Jy8GXpIcQoZFITLVNlCplzFjsAaP6w2ZlnqJEtz4ln5E7qP7dYQuHcunjEKWtYaaoqVyckl/J4zqHTgXzH/AKWrKCT1NAwv0irxgnVhJg3CdSe6agiJcK8sOap5m3nCxxlxKlSTKl+JSg1KwYNtTmOMm9uOol5RmapivhqcNUHnag60g4glBL2b9mrY3eBEnh0qDiihb/cE8Fi9X9KcNMwG5o7Chv3B8oXtTysnarSMq2YelYQKAIYvu4Hs0dHjDZVMKQ2o9QRXreOjXu+0h7YoS8KUKIWGXslwG+0Bc3xldASXF4uY/NT8ZTup1MOdCwi3gso+IS4vvDH6TZlJkA5iihC0qBYh/wAtGvZbg2QF0IGkecK+N4fEsAgEpfxOXalD6iHXIiDLbYMQe/8AmOs4yR3QOOf2k8tVdIqHLOGPfYAftEec4wpllyxptsd6doI/C6Nd27f6pC3xhiRKlKOpqNTcnb86wKj1K29e4Aw+CGImGbN8SEk6QTRRJYkvt/mH/Kcs1JAU4SbClh6/jQvcJ4DVJluxSwUeR3reHjDq0JDAAWG5oCwENYkHmfO6rOWcyPE5HJmjxy0Kb5XSCR1S4oeogMMoly1FqAmguKu9dhDDMxWkAu5PsNvtCXmP8RMNLxJlrClBILqQAplEsU3FRvHsqhxQmtHqNjG4amrAJqCaDkzUq0BcfmKU1cMLh62v1r9IAZ5/EQKmaZCFaKeJRY+QFh3MBsIufiptWCdwN+nOFSjXKo1WICE5c4zph0vpG/5Yc4a+HkfDJIZSi1CWYMW09r7UMDP5ZMpIlpYqo9LNdw1bW5QfyLDhJDs7lwDU6ujVA9jBseKjJGp1RymvEL5llurTNSklSWYBWkGu/avrC9xnmRw8tCyiqyoEOKEBxtWlPKG7DsA9fO1LXtCTxYhOPUhKCoIlvtcq/VXYgU7npBcqqP6mCwPse7mcTsaufiEKWdwwFgOQjQ8nQGAUWBG1Td3Y9HhBzLLV4adL1EFKjQjq4ryMM+V5iC1S7vS2n8eFMtijL2kIa+Y84dQB6EG1fy8JnH+OUJmHuAlRUeRZh7gmGeTi6dQNm+sKXGK0rmBJ/Sn6mv0gavRndYduMmNmTZ7hChKviorQBZALhnDFuY9RFPOuKZfyyz8SYSGZmG4JVyjMcwwydSQNyIZsoQlLOA37wZ3tRUk4dMMp3GWpGESEFwHPR7wEx0j4JdI8B25Hp0MNqpdPp59oD5rhaNtypZ4XNgUZbXGK4k3C2L8JYtW/ofOH7B4k7VPPmOkZHkby1rS5ahT0uD9ocsBm5DMa/bpWlY6HGNqhRiORI8S57jb83jIc+z+fLxM1CFkAKo4SSxrQtatIf5WZhqFvt+8Zzx+kIxOqrKSKtRwSG7s0MAjIK7izYQhthJsgxqpsxapiipVKqL0r6RoORSgaxleTYoJAUPOHTJuKdBs4iXnx/m7j1GlXdjpe49YrL0zEKlkkAi4oR1HWMzwuR/CmLSTrUlRSSd2JH2h2ncYy0p1CqiKJ69eQhfw+Jcubl1ElrmtoI7e3apndLhYEs4lqRIAZr8urbchHzMcvStlKAcBnF+/OLuHUClybVJptv2hc4izk4j+hKog/OuoJAulPTrvHsa3yTxOarIFHMrf98qR4NKVaaanu1HoWjoGyOGl6Q0skc6/vHQ5uX7mfNnbfQlHijLVSMekK+VVRShuIZ8sUClLDUXbn+BoLcR5QnFSSHGoWLVSXBcHyFIRcBn38svRO1JUL0Ldw3MQZveARGdTiK2DH/wDkgpJHM1fpACZnS8LNGkghbjSbUqT0O3nFXE/xAk6PAFLPIA+5MJuOz5U0qUq5s1ksdo7jw83VSfitGuad/wD0CTo8WoL/ALdL+htCXnmZTcas6U0TZL+5MUcvxBmSi4BINz+dYeOGcsCUfKD4XLi6je/5SPG1MdfUkj4njgjMZshCZU+WogUStIcNyV+484d8RnsiWgmZOlobmsP6XJ6AR4wUkAeIeZH40LnH+TylyPiMBOls3MpUWKS17gxpSTyZMLbmgziHjtUwlGGOlFlTCKs36Rtzc16CEhckeIhkgbm8FsLl9fEkqBbSbdqVo9IrZvhDqACaPp7G9/tHN80vHUEyMOZi0oQ5JPKNQy3CJRJKZYSFAN/7b1NncvflaA/D2TjDy0zPmWXJFHA+UkHzEMOV4BSjqqBqazHUAQX2G29z3gnc6WPUs5flMzSCSCXJCmNXF2P3e1ouKToqotpdyaU03d7enlFqapgCS/PerFzbytCJxrn/AMRXwU/KGJIsWLgU61MdYDxA1ZqFc8zyZiBoQSmXQ6n0lQHPcClBFZWPKBvRNGPLmXfcM/P1gk49Kko0skU6i1XG7fWsdmxSJRN1BtL/AHG5eFWcl5yzunhGTfzZ1TW0HxAAsSQTX7QflZHJlj5UM4YMH6ObkxBkyAoBRbxBLAJKakOWBppq/LeLmeYVQEr4a1A6mZIDqqxNKkAE25wUkAdQrZmToy1KyNBoglBAtcONmNbxl/EKpkufME4Msm3TYjo0a/gyzm7sbVtvGffxYy9c+fKEhJUtKTrKaUUQUg+hPnHgiN8Q66l8g2ubiFPxbEF6ggwwYHFuzF36OfKBmG4OxBqUff6Q28G5AuSZgnIZQZn2BDuA25f0jmVFrgyjpHpql3ByplHYOHDmp/KxfzDB0qQotcAt/uCmGytSglSQG2ZtzVh3i5OwLoUgsKNsGI3HWooDAFQ+RKhcDozNJeGImkbtQeY94OYXDJQ2oFR3qwH3ihNUJeJTqcB9J/O8Mi8Idg7N3VevS30hLNuAtY/hK3TT1Lw7gFCUgDl7itTt6x6xOTSF6VTJUtSgeTttYvu3rHtMyjHtXZuXWLCF1LUcW5EWd/V+cex5COjzM5FvxxBYyeQggJky9R/9QA7CtR7NE+CwElgRLSCXBLBqcqXr7RalYQFRqaOXuT+Xi4GFD8o+UUalj3MbXcxszDFVFCDJmVpd9KWF2Ac15Mzx2GwQoWGk0dhR7uL7NBSXIcbt1r1/BE8vCAlkg2fb3+saGGzYmTnoVKUzKgtKklIKVCo6GAWJyZMlZZ6EM9SxD16w7ScGQ16QoYvP0/zc1JqkEDVceEMfJwYOcNDmStYxyKdvJkScCTUG/wD7GOiwcxw//wBgT0LU9RH2B+j8z530sv2MjxWbJQFAeQenrCzmmRDE6VOnUDbn0+/rA7M84dYRLZSlFqWEG8AolXLRXozcxV6PBV3ryZ9Dr9QqCl5PmX8t4Kw+kpVqSo/qYAdA245wq8R8MJlqUFAAixG4NiOfONRy5epA3q355loCcdZEVBE1LM4SrnvpPJqEeYgqhgNwMm6fUb2K5OjMnwcmYglOhSmr4Q/q0anwnj0zZKT+sACYC4KTZq0LioLbxDlORDQEhJ9vMl49YzI1S/EgmWf7gW9eY7xpnsXUVyOpNL1CObcQfBAZr/hYd4G4TArxtVqKUKNBua3c2FIUZ86bOxIlrWQXALAAGt7OA1Y1Xh7CtswHtyiVrc746VTyY5pdMrAs08S+EJctGgWA/wA35vCBnUxMjFGVMJrUKuKjwFXIPfzjX8XNApu34Ywz+IGKSrHzAC+kJSXa4SKfm7xj6eS+Vhdj/c3nRQoMaMMiYGllRqoEcnVTY29ocF4tEiUkB3c93LknpWM84LzSYgJ1ATEiiASQU12Vy6HltBnPFlaVqSSCR8zB/rFL1Spq4AafJXA7lHirjtKSZcqsyutQLhL3A69rP6I03GFfMkwUwHBxnEqKiEivUsa1gn/2iEKGkF7c79462rxA1fM9+GZR1AeXTcTJOpCg12I1B+bc47GcUTf1JBoB0cUdmf33honCXKSxqoUI/V5jvC3nWCdiEmvQt73jaZQze4RYAk8iNnA/FsmZK0TlBC5SCSpRYKqw012DBoaDOlTjqChMKQyVhThDjwtcE0ekI/D/AAukJA3ZyesNmA4dAL6WDDbfn3jWR+eBxA5SL4knEvFcnApCEsqaRRANRs6uQ9+kKeUT1qmGaoupZdXd/YD7R5444WEsomywzLCV0NdSmCrX2PcRZyOW1g5YhmBA3Jbkz+sbNGiJ4VViaHlkxpYYV/3ABOYKGOnpB+dKSH2Kfa0GMvOlIeqRsP33hZ4szgS5kkgALUs2H6Uhj5VHqYxkJrjxHdE15gDGtAUGAOlJc0Z61icDw123ijgs1CkAuOxtb3j7iMw8JY1f8aBFwObn0IRiaqZ9xOr+uobhZv1Lj2IgtgM5UEFBU6TRj++1oWuJ8V/8mZ/yf2ETInunvAWvuNIQeDGNHEEnUApEywFFJPTdoYMHORMS+lQHIkeTsOsZ5lssrnDdnMPuWJsCWNQodGo3TeBLwehCZANt3KuacWIwhD4dZ1FkkKDHzZwekXck4jRPSVfCUgJ3JBfowiKdkiZoKV1TcWcNUNyttAzJZiZMtSSWBeh8RCfJqEv7coMMjV1Uka3J6PIN3GdGaygHLpG5I73Y94kwueSHZJNauzC0JPFma/Dw6ZaE6ps0uAkOyUmqi9QLD1gRhcyxOkagDSwNRd+j+cEGRwAeJGbWZiI0cZcdLSFSpIKFH9V1Mdh/a9a3hayXLlzElZ8CRRzU+QinlkwrXOKnBRRWpw3MHrX2huwRHwJIGku7p5lyCabsAYxldv5oQap8eP5lWVkS2u/XSY6Dq5oBYqAPL8NI6M0IH/6GX7/2mR8OyfH8RSfClJIfc9D62howCdatKPCFAPYl+hfn7RSyaQFISBT6X0gfU+UMWDwDKDhxvpFG87OWcwbKxaZ1T21RgyVJKU7mzilLlzdrRd4lKf5cJLDUoaWvRz+d4kytT1YAkCx2FP8AcL3GmPBmpli0tNRYOqtG6AQXhMX9p3SYfVbbDeXyQEBQ3HpAfEztU3QkkitSHFqknz+kLU/ifEKCZYWwcfKGKi+5v6XhsnZJMmJdalJBFUpOn1Nz5NCebMAomn0eRWCmIOGOrEzJqKgTGT2QdI+hjUsixSSh38jcdG84E5dw1LlylfCQlJS5DByS3M1PrApGag7xM1R9WsijjxK2BNo2xtzHF6UqVcgH2+0YHmxMxaph+ZRc9SamNOz3Nj/KrCXJPhAv81DSM/8A5ZZmJQpJS5fxJIp53h36YoxYyw/eB1CFmAjVw7h9EtKaGg69fKC+LAKCDQtFPL5pICTYbinlEuOJq1AGp+0aUliTKoUKAJLkE8BDFqFj62+kGZi5ZC23ZrUb77vGbSM4MuesP4VFvPn9oO43Ofh4dcwAKUBY2JJA2q1TC+TTMuUV5/3J+VgQZUChNxyVEjSVsOoqRTqYd5+XidJUkjqncv8Ab/UZTleCWSJhJ1g6h0NxGq5Jm8spT8TwFnIYkU5EbdINqMbbwE58RHG6gEMZTyeW1DtQ9+0M+HII60Hbr7QpYri7D/FPwx8RL1LN6Pf2i6njWQlLhKyeVBX1oO0Mq/tAbuJZMLFrEi/iFjUpkJl/qmTBp6aPGVewHnFPJcM0tMxSTUtWxf8At32UXHMQo5lmysVjNamYBgHoA1hDVkWJCW8dNgxIenP1/wBQyp6mXx7ABG3CrIGogNsT0pbezRlvHeN/+amr6U15OSX9gI0rFFpZU4NyKMOZfs8YzxNOJxBJL2/BHV5Nf1h9F/EuMOCzxekIB6Ab+UMmGwuJUh9ItYkAtZ+Q9YG8I5EE6VrPiNnSW2cA86w5ImApSnSVFRYCoqTt2Z/L1X9AXcrZfqez2oJk3E8uZLnf1EFBUHr++8fMDjXQBypGuZtksrFSzLnIpTuH3BahL/m+UZ3kCsDPMol0kBSVMzg8+otBGUFa8ia02s9V4f4WPiW42TU7ByTTc/tDlh1USA1anmLN+dIUeFZf9Mq5qsbFh25w24QkkFmfnf8A1CbGuJYAsXCjeFZJppPLlGVS04pJS6C70cjbmCd3jUcx1JQ6RXetoU8MvViKnZrBg9m+sMngAVIOt2t3KWDX8U/1gRMJdQVShdmHIAsNh3eDUnDp1AEHeoufs9TSDyMtRMDEAtY8uxuD1ELOe4HE4eZoQy5ag6TZQ5gkhr8qENSMZF2iyeJJouaWVOIMClE5CgWSsaJmk7j5T1YUghlGG+GnQQSgEFKnDAkhxSoBLHyELcnA4oF1yiRUBmUwd9t/2grIzkoDKBBHQ+/KBPkVjwZt8D7eo1oS4diH2joSZnFswEsKdzH2N3A/hn+0o5dOU4CWYdWBbmWrYekPmEw5YKRQG9aPQ2b8eEjJpChNT4TQVvbc9P8AEPGHxwUyAKADV5QZGFm4Nms8wzgpBBHSn56xm2ZTzMnTFHdat3FCwFn6Q+4zM04XDLmqsgU6k0SPMke8ZenG6nN3JL9TX8Eb1NbQJd+lpQLQrwthUHGIK7JdQHUM31fyh7ziapWlKQT2+5jMMLmRlTNQ7Wrzhsl8WqWhkAFVtXSJWZSw2+I++FmyAiX8dmwko+GKqIuOZ5Qn5Tw2oB1P2f6wdwGXalFUxy4e3p2v7QXkyKANyeCYUYJtPUZXAin5kOV5YEnZvT8rSC2Ly5E2SUrA3YsKHmOX+IiljaB2e58mRLL3YhI5nb0hpAqjqZyKWivLmEakAi/0cU6R7dwyqB2t5wOyh1rv19eUHlYHUSHHar/l7cozjUKbMU1OoVOIlZngU/EJpvWIMVOVoKSXFPNi8MmZ5NWr9OR7iPXC/D5mTgtaWSk+ECrnbarfXtB7BN/aS1LZGoQjkvBmpCVzFlDiiQmtasok0tZo98RYebh5ZWlGtIHzDbqobU8oagyQXGokMkVYBt6X3i7gtJATRiKi/Sv5vHkCk0Yzl0a7bEyHB5O4XOmEgqZkjrve/eG7JeG5E+WtJTZj8SpLtYGlm7QRzjhQFWuSWa6NudNkm9Ldos5Ar4SSgUu4NCKbh3eMk7Xt+pOzBsczZeUfy+MKHJTpKg9yn9VecMuQkFYZIbSNvMkufQxLxlhx8WQXD+Nn5MlxSoq0fcoxQZgCVbtt2PcQXd0YuWLizCOfzylLB7WFBX8FIyfHnVi0v8upL9nrGlZ9maCApTpABYFnKuvSM6kyFzpiikEl37V3juM1ZhtIvuNmahIwgKE6VH5AX1M9XZIuzi/12Iy16QlRPjQmhYOTQHV0algK2hZyT+ZS2pDpZnTUgXtvb3hlTIJDqJOq4YAHoOUePxFcl3xLOUzVKopqKJfm55fpDMGqadIUOPkJmTkpb5U+jn/Ah0xmLRJlFSylCQGFgKWAA3hDnEzpnxbhReF87FAB5lL6djIfcZcyzChCUpG1juT9L1hqwMp2/Zu0DcDgAa7Fnv5/naGKSkFiBQNa0AxISbM+ly5ABQlfHzQEnUdJsGvSFuTgtCxpeocnmLf4hrn4b4hDEEi8S4mRKlJdbBhdwG5+UebOQ5v9I8yPqcQyDjuR5RLZJIUSbl/tFbMFaykqYMDTk9bwB/7wU6hLA+GAWaij1fb03ijL4ySVN8OY/IDUPW/rAdXkOXHsxi/vF9LpjjcOxjThZAe1ISeL1JRiC29/T/EGFceSJfzuPL94B5jhU42YFLdKT8oBIJfmb2jGkxUlN5h8701wIrNJINVgGOgueBpH9p8lK/eOh70Mf3MS/FQhkOECUKJUHLG+3bdxZoY8NICQaM70vS3lAHLMMAgFrMUl6X2H27wcknUp7JZzypfsN45jaz1JQ5NCUeMcTqlCQdxqV9E/c+kZ7h1kEgmoLEfloY8zxpmzFrNiadBsPQRRy/Kdc7Ufk36nfa3MwVm3z7HBh9LGFnjB5QqaXNEA3G/RP7w14HJQlkhOkCrd+ZMW8qyrVVtKAWtRgwo+8FZEjSfCWFnYDzt1jGzj4jO/afmRSJAS3ajbdfWJsSkJSPysfJSS5a73gDxHniZf9NKv6hA2cAE1rZ2ePcleJyxusmS47PdAIQkzJn9o2/5KNhCVmWXYycvXO0AmiUhVhyFPeGXKcAAAVuRde5NHveCM1CZidaeQAB5ChG8bxqdvMj6v6gQ1IOoscHyD/VJQStBAY2qPqPSHIyQFBRrUAgBg7PX6N96wsYs/yqkzT8i2SoML7GvUX5QzYBSVVp6bVaCKJLzZTl90q4vLdYNWcklntYbUpt/iL2pMrSEigaoD8qmvnFlZDk3aBasUNRqdPLq/3gbkLzGtBk2tR6lybMB3byjpKy5bZ38t/wB4jlzQrd35Hf7WMSrm2bk3kecCP/KfRqQRQl1C3IFgS+z33frEpy1MxiQ6huPyoinhJaVOVcnHZ6XvBCQpkgXrXlWvZhDCUw9w4iOoxBhtmacYmcMd/UACAgfCYHSUkhz3eh5Ughl2HmBeoJ/SdVKEcmEOucZOnEIayhVChdKrci4NiOXaEjETMfICkpmDUlvmQljTmKl+cdyLR46kXNi2cQXxbhJitPgOmgewDlm9YM5JlaZaQgCgufqo9Yz/ADDPMRiJiVzlklBBCbJBB5eUa7kK0TZSFpYhQfa+47iPKCtAzJxFEuEstwgAts/lEfEmVCZhls6SAVAinyg/Z4MyJb+fWKPFWNCJPwkn+pNGlI5JspR6M47nvBnIC3BYVZnAWYBmuInhbLmrmD9JUon6mkFuGsZNTMSSlSpb1DsCej7i9OUP2G4XlFviS0rD2KR6vATjPApwkyWqWlkrB66VJ5HahEAL716lfMjYfcp4jlh88woYKXpIDszUax2esfeIOIJeEwq5oUkuGQAQdSywAZ63BpyjMf58rSAXJ2/O8DsNhkqnp1D5SS30jwYdkQC6pjwY6ZJn2JJBUogKrV38xtHcTqxM1mUlUv8AUHIUeTPQgcnj3llPmD+VIOJy5ExBBAGqFFwgnd5gcura6EXMvyZWl1Oxv+zwWkZMw8IYRdyVGg6acmuaDflygri56Jbvb894k5lcjffEb0uqGUEVzM/zPL0qmoSQ7qHtB7IsDqOpQq5AD8xYh3EA8yzuUcUgPTVXdn5w55chkEpoLABv8tFXRqQoLxfWsL4no4BPNulY+RJ/KqNQRXv9hHQcv8SRBqMIpIANU7NQU+8es4n/AAsORZS/CK2H6vJvrAzibiz+TnJlIlicGdYKm0uzNQ1Zz6c4GZlxLLxk3+mClCAwCgHL1JZ6DbyjfpempIj+iwXlBPUgnJLUpvBzKME4F6Cu35vANCnpDJkWboSGmHTsCzv3O0AxUxoz6t7UWIfk4TSlhSp7Evet6donmqIDlyecC53GOEALTQpv7XV9BC7nfGImgiWSlPPc/t2hohV4uLKS3NT3xnxQUyjLlEpqApW5BoQDtXeFGUuxgXneOKks/wCdY85djCoACpswu8cZdyhp3cASn3moZVLKkMFM9+fboYsKwKfhHSopINCeYeAGXIxctGr4b9jbuN4qZ/xDNSkeGu72B7R6yBQEiZdGxa/Ek41Px0Ikg1KgpR6Jf6k+xj7kuXzkpKUzljw2d2HQF4rZLgSofEmqLqrsCfM0A2Ah1yjJkLBMtRSq1aj7GOBiTtue/BZNu6uJnubZzPQVy5sxT+jja20AhxhPQdIVqB2O3Kt4eeMP4eYmcr4ktSVhI+UOlRrVnp7iEHEcMTZMxBmS1IGpL6upB8oYVUr3zIRkNCaDw/l81SUzFTFJKg9P23g8ZodiK82oeo5f5ibASWlyw1kj6C0Vps0BR2iSjSsjlTxLSJhUpz4RTalX+0WDiSTQ05k8yLD6QvYjMtIJdhcvag9oF5T/ABGkLW00FFSAVB0EMwLgOOdvOCYy2S9v7xr1E43cTQpE50gMXJbu/l5RLm+WGZKUEgfEALDmeUCcBmcuYhBkr1hvEQxBLnY127QbwWIYEkGtdyQB+Wh1GH6WimoxbhYmKyOFZ0xalKGgOSxv17QyZUJuEcyyQgXDOD1Y79Ye8VgkFRUE3c23NXhazlISl6Xs/wBYE7Vzc3ixKwqpQxv8QcUlOlAlpJ/VpJPkCoj2j1k6JhXrmTFKmEOpZqatTpsGEBcEj4s0qsE0Hf8APrDVgZWmjMRvfnRt/LaAM5bgxnFp0x2VEL4eY7N61rXr3hR/iasESAbutvQbQ3JTpD++1KfVzCJx7hZk0oKCFBLsBc6mf6Wg6X5gNRRQxblFjTy/O8TzspxIImiTMITySbdrtB3gTBkTF/FQUqSEs4ahd29BGgyJidRUCytuQBoa/hjQIBoyYml3DdcQ8lzxBSHLNz/bnDDMz9JQ0tJchgo0A6jnDBmWSysQgpWkalhviAAKcVDKvT0hXmZevCqCVjUhNlsw8+RhTUI+Ibk6/wARLU4CBYhLKpCUALVQAEnoEgl/rCHj+MlYucmVLca1NqOwJeg7QZ4qzb4wEiWp3+fSdv7X3ff0hZkZOnDzETQPkNhGMCIMXuHPYmNKCn7xzyvhmWE1Tq5k1c+d4OJylQlq+CvSrYKqno4cEDsYFZdniFJBBBgphs7QlyTtEcZcq5La5afGjJ1M8xP8RsXLWpC0SwpBKSNKrih/VHQD4qxJnYydMQDpUql9gB9o6PrEUFQakc4hcv5fNMyYSskqNVKNXPWJjpRNYNW/1aC0z4C2JdKjuBpdxQ1DG3t1gFjcGpClKIdIqF893PJrRmrhcD7WBEKy5od6DoImE1SgEgE3ZhWA+DxyZiAQf9wc4dmEzCE3b8Ne0I7CGoz6ZcoKWIvTeFMclS1fAUUEk+EpJAv8oL/5i1hcrsCCpQuPr+GNZwXy86XNqVgdnmSomDX8qv7he1AaVFN4fYWLEnHfRUGJaMDLKTqA7UPuIHZDlcpM9ShQiw68xtzEXMYvSCk0IEU8llzFLUUJUqvKnWtoW3EA1OaZCco3TTcunJIsAwYVu/1/zCtxtgRo+Ju7Hzt+dYt5diJiR40KHNwR5uzRFxdiAvDL6gN5EER4ZL7lI4ADxKmCwhKEUSxSC5/4hvrDtwxgihBLX/zCvw3jpK5aUziELolmJDJAarUflzEN+FzeTRMtSTQUBY1AanaN40F2TM6h2Kemohf4XOKWY5WlaSFBwdiH6R9/6ujc/eIJucI/uENMy1VycuPJd1FXMJU/DpIlLDPQLGptmBcFvpGeZ7xbjUrIVoS9ilH0d6xqeaYoKFwYQ+IcClaSGciohNaRuRYjOTAXSxwYHlzZikj4sxSnuNuzCL+W5GmaXIdOw5tfyithMIZy0ISDW7bAX9BD/lmFCKMwApTa0DN/0mNMlm25qdl2TaQwHJ6WatOkH5UkpAAVtX9omwKAA34fOLCZQLFmYflI2uIAWIfJmJNGVZ4IF72hC4rzHS4FzDlxJmiZMolRAAHmejbmMrwM9eKxOpaSEv5AbPGXS2+BCYmofJjVkOXaJNbmp3qe1aUaGPDYYF6dL/WKUuUxGkuwe7XcVex73pBXCJISz8vwHu/rHB3NtwOJQzqayWBLHfy57QFwmESs/NqKGHSo6OLNu/aD+Z5eVsE3b8F48ZblqkpBo5em6jS5ahp7wZV55Eh67MRSiVJuXKlFKx8tlU2O8E5KaCrHm/Pr5UeCOYrTLw8yZMGkJQSQ/IWfmbQncM51/MSwSWUGBA5cx+bdY1kQLN6LNuG0x1UsJNenq3TfcmPsqb8QKStCCk1ILKDbODRXfpFMS9QABZr7u2/e3vEqCkEgkANbc2IA6/vGtxB+I2calaPcX+I+F0gmfIQEhjrSkNz8QGw5s1nhTx84Kll2f7c41cTgKCnME9PaM8484fMtKp0lLyx/5Ei6Oo308+XaMum7kSblwUdw6iDITMVOCZayjcl2DC96E8of8mWkgBSQWrU1pz69IVMCkAAJFT85YVBsATcQ3YKUHSNqAnZ7moD+fN4BlIscdRPI5Aq4QXleGJc6nPb9o+xNJwKiBT3A9iHaPsc3H7f5i+4xGmZmgp0KDjZTU82sX7xP8LwuFa0Gmk1d6eY79YiXKlpSZZoHJ8Q518Ku30ERLwqkMUqJDuxu2351ghbbMq5SC8Tw2uUorkF0qrosQ9WDmva8HOADqnLUSHSBQ3JL2HT7xYOFKwFgEHYkN68w526x7lZSgTkzJQ0zkl+SVtcbMWo46RsZg590o6bVAHaZosueNA5NR+QqfpFHM5nhLX69aXiLBZomchw4IoQaEEGoI6fl4ixgccuVb79zGsrcS3gUXFTEYNM1bqdk+77H6wey4NpAFNkhgw7dqtA9IYGm9fMfWCGUYckuTSvv13gOK6EbyhbJjBLAdLWNv9eUVcz4ZlT03KWr4WDnqGZngomjFOze9/OPspbML/n4IbYDoxFWYcrEWZkypSgFgFwageEs7gG9huOcQ/yqSkkDs9K26+tO8PWZyUzEsrmCG6c61etOkLeMy8JLp8RsLJ9h126Qjlw1+mUsOo3/AKu4F/6eCKEpb+06Sf8A8kRWXluIqUTCoPZRr6m/nBz4NQKEnq2/WPcoMAoU8t6/lftA1BhnYHqLEzEzUH+o4aB+YcRJAO52EOkxAUllJBSrmKP0pSAWYcByprmWr4aq+H5h0FS494Pj237onm9Tb7YtcFY1SsUEK3CiOh38mJjW8FhdjViAfK32jMJHCGNwM4YgJSpMsvqqUlwQQf1AMWduUaHlXF8iYQSJiFEBzpdL8nH7QfOFuxENOzKNhHMaZWlKQ1+cR4zHIlIKlEACBs/P0IS6QuY/9oNOqn+0LeZ5gZvxDMWkIAsQQw6fhgLZgAAIPM3p99wBn2NVip6lF9CSyE8hz7mL/DuXhIKmqW3227QByfMkTp5lpsVeF9wN/aHjC4M/pTa4dmofSg9oA4cNTShpHDLuMt4WXUagKPcvVg1H6wakSW57X/zaPGRYAUUWU4pyp7AvaLeazmBAerj/ACYOqbU3tBZs1vsEGrmkzVENpTV+Ztfb94ixuclBl6UalE1BLNQ76S/tFrDYcgMbCg79PKFfjbOvgTpCU7EqV/xsPd/SJi587OQnzFMmNMhoiNOOlfHS00DT/ZcU58zCpmeQjDvNwo0lJdSBZQ3ITzpYeVbsIxfxEBSTRtt3HvzihKxqzMarBwBHhqK9zEk+YEYyOBPWTYr4iAtKqF9Q1VBsf98oKlX6gHH3bkdrQozsMuViyqWnwEJUtO1akDkaPDDhMXLUFJSfELh2Pp94pYzvSxGcWoDGm76l3DJJJcpYB6Nytbb7RYC9jUN4t3BuO8UmKZZu70B2NnEXpEsDxVLnaos7xtARGMlGK2c8IIIMzCpUkgjUgfKoNsNlWoL94gymYVp8VkkAgitNxuD9nhumzClSUkhzv3P+GEUcdluo65VFuXD/ADB6nvvyMcK7j8yVqdLY3LPehI/s9Cfdqx8hTxHF+GQpSVLU4LHwk13q3OOhiviJ/hzAuJxClJDBj/7W7ciK294F/wDWdKwD4CKOPkI86p7F+4i0pWpCNKQFK2Ba2/ZvpA/F5apbnSzU59Y9QfhoqtNw0c0Y1K0JXLqkM7Gx+4IERKRq+Z32J2avdqxnuBnzJM1kqKXpSx7jeNDyXGfE/wDJLcj9QNhzIVb13gJwbeAeJx8WzzLqsxUllM6XZQZqGoU3RiCeR6QVSrUBXypb9oqpliYUgWfbl19feLeYoEpaQDWYFMD0Z/rA2JqXPpuov8syAYcau55wWw2CA5Pf9xFBMXMKktWoBcPHcD/ykSvqEJ9wMKyU+FohBe9Gt15x9wuJRYliedG83vE4RUNRh+esNkWOIiDRIMjM5nYAml/OAuMwxFr31NV6da0EHCbtX8r5RUnJeu0LuDGMTUYGThgCliAXsfmLWHbtESsvV4zUbtWtP9xc/lbHUzEjZxV6N9YkGMSnw6VEcye8BDIR7uI0S/8AJzBUtBcPvz+lv9VgpgMI6gpV+Vm2t5R8SqWW8W9AogHbne3OCOWyWUXdjWpc+UERASPIgsmagfBl7GJSEaWeh8xaz1DQj4PLtKV6QEo1lvM8+VIb89xiJSCuYrSG535evKM/yPPDMUoLBCgSoB3BBNKVdiajtGtQATF9K4XjyY44XDpIpUpA5826WinxJw0nFySGZaLMWci6SNxEmExagSVU1HrQFT084KiYAe9POOoRU7nQtwZmeD4ZCVA6QlaSCDar7cz0hgncWokp/rSSWBqgjxHbwlmp1g1nGC1J1pPiF23H+IQOKsSkj1f6e8ZNqa7k3c2NtsY8n/ith1H/AMExCHLF0nzIDN7wcPFkhZqFeYNQfaM94Nyj+imatCq/LTZJ63/PLRZEkrleJIcipF/b7R52JJRehPZM6qOeTCUrGy5gISoAgOxa3OMk4ox/x8TMWKh9KWrRNB6384OcWZKUIM4Ahvm3AHPp/mAmToHh/uUQ3QEt35mAenTbq5mkzIqbwbhDhjN50nwTEKMshkvt92/aGudnEiWn40wFI+vbme0AZOHJmsTRuRNNvzrDMZUmdJMhcsGWRuSWU1Cl7QN9IuRrY1FjrRfUQEcTzVYqbOSkhEwsEk2CQAkgbqYCLuGzmUZnxFfETNI2AITzrypt+8V/+jGViDKJdKT4SORqKc2IhiVk6SSoBiqgdNt3bb7wwhttoHUTfLua5ay7ihE7w63KWJDFL9nr0g1gsUAlTlnrQU5E13r7RludzPgE/Dm+MBtTgnyYU79YYeFeLhifBMKUzbM+kLYXT1pUQYg3uEs6bOHXY8dEqliod0sX5itFB6HlHteK8fhUNJs37coilAlJt6s9rlusVZFSUh3ChUORyrytvAmJWgI+qg2Z7xPDWGmqMyZh0LWq6imp2cnc0vH2CKcv5kP/AMiPoY6D/mfaLfl/eZPhMEQSrWVlhqLkBi9CD8zft5e/ilKTTm5FOtugjo6CddT5gQHiyhMxC2o4J7Q8ZFiElL0vyqRQ8rdI6OgTsahH6h/LsInUFB+deVYSuJ+KDMxKVyyQmVRBs9fEfOzcgI+R0LjqU/pSDcWjTgccmZLRNBPiAJBd3s1esFPjFqbf6j7HRnpjU+h7UXAGd5gqWAAx1Xfo0LS+MsTKLy1DSD8qg4bk9D6ER0dG1JBE4wBEK4P+LCbTJCgd9CgR5AgfWGPJeMMNilaJalBd9Kkke4ce8dHQ0RcS6hSZJ6RWWkAR0dCeVQOo1iYmBs5ZnELMrPp8gky5hS+1CPQvWOjoWU0/E5qnIxTsTxhisW8tSwxoUhCQD3LP7xen5SZCUqHzivQtdMdHQ2fc3M+cbIw6MPYbE6kpIDagHHdrMGYUgkFFNbJdQBdz4aGm0dHQSuLl/ExZVvzLctRZjZh6X/O0Z3/EHIlomfEBBlKNrEKIe3Ix0dGvEBkUHkwpw5MBRKGyRQVoDdg/40O8rwy3A2r9f3jo6AYWJufP6o/mGBM8Trw6xusMegJFIT8Ll1W3BoY+R0Ddz6gHxOp/B/eNGAwBLc9ySPbeGLA5UE7v+fnrHR0OqAYtXMznivjFAxUwS0HUg6CthdBbw7tWA2J4/nKHwkpSCXBXXVW/R+sdHRtVAswyKLhzLckQtCVMCSHqKv1MX8Pw4mihQhi9KciDtHR0fNNkezzLmICodwcwgaV1Ngef7QTw88pTRgR0uC9z2jo6Kuhytkx23YjBHNSnMxSySQzdan6R0dHRwsZQCLXU/9k=">
            <a:extLst>
              <a:ext uri="{FF2B5EF4-FFF2-40B4-BE49-F238E27FC236}">
                <a16:creationId xmlns:a16="http://schemas.microsoft.com/office/drawing/2014/main" id="{0AFC9F3F-DEB2-4BA2-B922-8F49F8491E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2229" name="AutoShape 42" descr="data:image/jpeg;base64,/9j/4AAQSkZJRgABAQAAAQABAAD/2wCEAAkGBhMSERUUExQWFRUWGRoaGBgYGBoaGxoaGBoaGBoaGBgaGyYeGBojHRgbIC8gIycpLCwsGh8xNTAqNSYrLCkBCQoKDgwOGg8PGiwkHyQvLCwsLCwsLCwsKSwsLCwsLCwsLCwsLCwsLCwsLCwsLCwsLCwsLCwsLCwsLCwsLCwsKf/AABEIALcBEwMBIgACEQEDEQH/xAAbAAACAwEBAQAAAAAAAAAAAAAFBgMEBwACAf/EADwQAAECBAQEBAUCBgEEAwEAAAECEQADITEEBRJBBlFhcSKBkaETMrHB8ELRBxQjUuHxchUWM2IkU5IX/8QAGgEAAwEBAQEAAAAAAAAAAAAAAwQFAgEABv/EADARAAICAQQBAwIEBgMBAAAAAAECABEDBBIhMUETImEFURQjMoEzQnGhscFSkdEV/9oADAMBAAIRAxEAPwARkuGDlJuC46/vBmRgNzcHfo7U9IG51noExIw4SUoLqJHzHkDdusW/+78OoJ+IkpUDuHFf/YfePn8uNjVHmCZW4jLl2GSprOSFNu9Wg7JkIQ5UQgl3JLXu70uIyTibOTMISghks5B38uUWsowy1SkuSSS7El2sL7Qf1AF9wsyhg0fqkbjUds1xaZyhLlFOgGqrElmGnmK+oj3gi4CW+UMkGtuu9TA3DYU6UpASkBVaEPRyCX6bdNzBeRMYN32INPlFdmJPtAVFtZl8IuLGETxJxOCUO51MX8jb2FIRMuzL+ZxM6ZU+LSDdkgCnQOCYvcd5+mXh1aaKVQdy4PmLxn/DOa4mS+mVMVLJd0oJrZ3ArTaGDjLIaixzLjyC/M1mSjSGG+7mzRaEh0+n56wmTuO5SQykTEr31pKa7sDyiKXxPOn/APiRT+5TgU5X9hCh3jscRhXxueG5/wC45uAoPUbjpXpFXH4oIANEjyt5nrAmTlWImAKVOU5u3h960/aJFcPS2dbqOzlyWua0AjO0kQ9qDzLGI4kkFOlOtZdyQxJ9mgGc+mP4UK8yLfWLk1CEGg7dOnXlFvKcKmYtIPk2/ntWMlN56mWzJhQkniC14PFYhQW/w9BdKUh6nm93H1hmwzpCSsMfY8z084PowSUFk3Z2ue73EUcwIKW39vynvDbJsHJkhvS1h6/9i9xPxj8FBEsKKjQFmTyvv2gdw3hiUpBqpVyR+ol+VKl/SKXGmI8KEN4lKoBBTJpZ0hqdgXZqxhjYFw+l064mIWNkhtAArZRB2bclneBvFaFKwkxAI1LSUv0VQt2i/hfHpCQTck++0CuMFv8ACDVMxgB2JjjMf1CMOAAb+YrZPwshjpRqCbqNT5D9otSeHgViYl9QvuCHqA/aDGVYbSnSpN1bOCz3J3t9fIvicsCBqSGq5379oGcZYHn+s+bbOwex4lVTpHgoWp9oU834qnF0qWEsWISGPnv5RewvE8p5qFKSkoWtIcsCAaEPAHMiibM1JY0qRYwrhV8fsa6lcKr+6hcK8HgzVKmKDJCgkfUno7gesaVhEeADetDt+8Z/woEAEKLB3FH8W3lSH7L5lutrQ/gq+Iw6+wREz7hhOHxBUgEJmuQAzBvmT0D26doNYGSQlLszXbnWlKAEn0FoZM1QTLOkOWt6e7CBmEmyyBzFGZqClRzjjja9X3IupT7S7Jy8GXpIcQoZFITLVNlCplzFjsAaP6w2ZlnqJEtz4ln5E7qP7dYQuHcunjEKWtYaaoqVyckl/J4zqHTgXzH/AKWrKCT1NAwv0irxgnVhJg3CdSe6agiJcK8sOap5m3nCxxlxKlSTKl+JSg1KwYNtTmOMm9uOol5RmapivhqcNUHnag60g4glBL2b9mrY3eBEnh0qDiihb/cE8Fi9X9KcNMwG5o7Chv3B8oXtTysnarSMq2YelYQKAIYvu4Hs0dHjDZVMKQ2o9QRXreOjXu+0h7YoS8KUKIWGXslwG+0Bc3xldASXF4uY/NT8ZTup1MOdCwi3gso+IS4vvDH6TZlJkA5iihC0qBYh/wAtGvZbg2QF0IGkecK+N4fEsAgEpfxOXalD6iHXIiDLbYMQe/8AmOs4yR3QOOf2k8tVdIqHLOGPfYAftEec4wpllyxptsd6doI/C6Nd27f6pC3xhiRKlKOpqNTcnb86wKj1K29e4Aw+CGImGbN8SEk6QTRRJYkvt/mH/Kcs1JAU4SbClh6/jQvcJ4DVJluxSwUeR3reHjDq0JDAAWG5oCwENYkHmfO6rOWcyPE5HJmjxy0Kb5XSCR1S4oeogMMoly1FqAmguKu9dhDDMxWkAu5PsNvtCXmP8RMNLxJlrClBILqQAplEsU3FRvHsqhxQmtHqNjG4amrAJqCaDkzUq0BcfmKU1cMLh62v1r9IAZ5/EQKmaZCFaKeJRY+QFh3MBsIufiptWCdwN+nOFSjXKo1WICE5c4zph0vpG/5Yc4a+HkfDJIZSi1CWYMW09r7UMDP5ZMpIlpYqo9LNdw1bW5QfyLDhJDs7lwDU6ujVA9jBseKjJGp1RymvEL5llurTNSklSWYBWkGu/avrC9xnmRw8tCyiqyoEOKEBxtWlPKG7DsA9fO1LXtCTxYhOPUhKCoIlvtcq/VXYgU7npBcqqP6mCwPse7mcTsaufiEKWdwwFgOQjQ8nQGAUWBG1Td3Y9HhBzLLV4adL1EFKjQjq4ryMM+V5iC1S7vS2n8eFMtijL2kIa+Y84dQB6EG1fy8JnH+OUJmHuAlRUeRZh7gmGeTi6dQNm+sKXGK0rmBJ/Sn6mv0gavRndYduMmNmTZ7hChKviorQBZALhnDFuY9RFPOuKZfyyz8SYSGZmG4JVyjMcwwydSQNyIZsoQlLOA37wZ3tRUk4dMMp3GWpGESEFwHPR7wEx0j4JdI8B25Hp0MNqpdPp59oD5rhaNtypZ4XNgUZbXGK4k3C2L8JYtW/ofOH7B4k7VPPmOkZHkby1rS5ahT0uD9ocsBm5DMa/bpWlY6HGNqhRiORI8S57jb83jIc+z+fLxM1CFkAKo4SSxrQtatIf5WZhqFvt+8Zzx+kIxOqrKSKtRwSG7s0MAjIK7izYQhthJsgxqpsxapiipVKqL0r6RoORSgaxleTYoJAUPOHTJuKdBs4iXnx/m7j1GlXdjpe49YrL0zEKlkkAi4oR1HWMzwuR/CmLSTrUlRSSd2JH2h2ncYy0p1CqiKJ69eQhfw+Jcubl1ElrmtoI7e3apndLhYEs4lqRIAZr8urbchHzMcvStlKAcBnF+/OLuHUClybVJptv2hc4izk4j+hKog/OuoJAulPTrvHsa3yTxOarIFHMrf98qR4NKVaaanu1HoWjoGyOGl6Q0skc6/vHQ5uX7mfNnbfQlHijLVSMekK+VVRShuIZ8sUClLDUXbn+BoLcR5QnFSSHGoWLVSXBcHyFIRcBn38svRO1JUL0Ldw3MQZveARGdTiK2DH/wDkgpJHM1fpACZnS8LNGkghbjSbUqT0O3nFXE/xAk6PAFLPIA+5MJuOz5U0qUq5s1ksdo7jw83VSfitGuad/wD0CTo8WoL/ALdL+htCXnmZTcas6U0TZL+5MUcvxBmSi4BINz+dYeOGcsCUfKD4XLi6je/5SPG1MdfUkj4njgjMZshCZU+WogUStIcNyV+484d8RnsiWgmZOlobmsP6XJ6AR4wUkAeIeZH40LnH+TylyPiMBOls3MpUWKS17gxpSTyZMLbmgziHjtUwlGGOlFlTCKs36Rtzc16CEhckeIhkgbm8FsLl9fEkqBbSbdqVo9IrZvhDqACaPp7G9/tHN80vHUEyMOZi0oQ5JPKNQy3CJRJKZYSFAN/7b1NncvflaA/D2TjDy0zPmWXJFHA+UkHzEMOV4BSjqqBqazHUAQX2G29z3gnc6WPUs5flMzSCSCXJCmNXF2P3e1ouKToqotpdyaU03d7enlFqapgCS/PerFzbytCJxrn/AMRXwU/KGJIsWLgU61MdYDxA1ZqFc8zyZiBoQSmXQ6n0lQHPcClBFZWPKBvRNGPLmXfcM/P1gk49Kko0skU6i1XG7fWsdmxSJRN1BtL/AHG5eFWcl5yzunhGTfzZ1TW0HxAAsSQTX7QflZHJlj5UM4YMH6ObkxBkyAoBRbxBLAJKakOWBppq/LeLmeYVQEr4a1A6mZIDqqxNKkAE25wUkAdQrZmToy1KyNBoglBAtcONmNbxl/EKpkufME4Msm3TYjo0a/gyzm7sbVtvGffxYy9c+fKEhJUtKTrKaUUQUg+hPnHgiN8Q66l8g2ubiFPxbEF6ggwwYHFuzF36OfKBmG4OxBqUff6Q28G5AuSZgnIZQZn2BDuA25f0jmVFrgyjpHpql3ByplHYOHDmp/KxfzDB0qQotcAt/uCmGytSglSQG2ZtzVh3i5OwLoUgsKNsGI3HWooDAFQ+RKhcDozNJeGImkbtQeY94OYXDJQ2oFR3qwH3ihNUJeJTqcB9J/O8Mi8Idg7N3VevS30hLNuAtY/hK3TT1Lw7gFCUgDl7itTt6x6xOTSF6VTJUtSgeTttYvu3rHtMyjHtXZuXWLCF1LUcW5EWd/V+cex5COjzM5FvxxBYyeQggJky9R/9QA7CtR7NE+CwElgRLSCXBLBqcqXr7RalYQFRqaOXuT+Xi4GFD8o+UUalj3MbXcxszDFVFCDJmVpd9KWF2Ac15Mzx2GwQoWGk0dhR7uL7NBSXIcbt1r1/BE8vCAlkg2fb3+saGGzYmTnoVKUzKgtKklIKVCo6GAWJyZMlZZ6EM9SxD16w7ScGQ16QoYvP0/zc1JqkEDVceEMfJwYOcNDmStYxyKdvJkScCTUG/wD7GOiwcxw//wBgT0LU9RH2B+j8z530sv2MjxWbJQFAeQenrCzmmRDE6VOnUDbn0+/rA7M84dYRLZSlFqWEG8AolXLRXozcxV6PBV3ryZ9Dr9QqCl5PmX8t4Kw+kpVqSo/qYAdA245wq8R8MJlqUFAAixG4NiOfONRy5epA3q355loCcdZEVBE1LM4SrnvpPJqEeYgqhgNwMm6fUb2K5OjMnwcmYglOhSmr4Q/q0anwnj0zZKT+sACYC4KTZq0LioLbxDlORDQEhJ9vMl49YzI1S/EgmWf7gW9eY7xpnsXUVyOpNL1CObcQfBAZr/hYd4G4TArxtVqKUKNBua3c2FIUZ86bOxIlrWQXALAAGt7OA1Y1Xh7CtswHtyiVrc746VTyY5pdMrAs08S+EJctGgWA/wA35vCBnUxMjFGVMJrUKuKjwFXIPfzjX8XNApu34Ywz+IGKSrHzAC+kJSXa4SKfm7xj6eS+Vhdj/c3nRQoMaMMiYGllRqoEcnVTY29ocF4tEiUkB3c93LknpWM84LzSYgJ1ATEiiASQU12Vy6HltBnPFlaVqSSCR8zB/rFL1Spq4AafJXA7lHirjtKSZcqsyutQLhL3A69rP6I03GFfMkwUwHBxnEqKiEivUsa1gn/2iEKGkF7c79462rxA1fM9+GZR1AeXTcTJOpCg12I1B+bc47GcUTf1JBoB0cUdmf33honCXKSxqoUI/V5jvC3nWCdiEmvQt73jaZQze4RYAk8iNnA/FsmZK0TlBC5SCSpRYKqw012DBoaDOlTjqChMKQyVhThDjwtcE0ekI/D/AAukJA3ZyesNmA4dAL6WDDbfn3jWR+eBxA5SL4knEvFcnApCEsqaRRANRs6uQ9+kKeUT1qmGaoupZdXd/YD7R5444WEsomywzLCV0NdSmCrX2PcRZyOW1g5YhmBA3Jbkz+sbNGiJ4VViaHlkxpYYV/3ABOYKGOnpB+dKSH2Kfa0GMvOlIeqRsP33hZ4szgS5kkgALUs2H6Uhj5VHqYxkJrjxHdE15gDGtAUGAOlJc0Z61icDw123ijgs1CkAuOxtb3j7iMw8JY1f8aBFwObn0IRiaqZ9xOr+uobhZv1Lj2IgtgM5UEFBU6TRj++1oWuJ8V/8mZ/yf2ETInunvAWvuNIQeDGNHEEnUApEywFFJPTdoYMHORMS+lQHIkeTsOsZ5lssrnDdnMPuWJsCWNQodGo3TeBLwehCZANt3KuacWIwhD4dZ1FkkKDHzZwekXck4jRPSVfCUgJ3JBfowiKdkiZoKV1TcWcNUNyttAzJZiZMtSSWBeh8RCfJqEv7coMMjV1Uka3J6PIN3GdGaygHLpG5I73Y94kwueSHZJNauzC0JPFma/Dw6ZaE6ps0uAkOyUmqi9QLD1gRhcyxOkagDSwNRd+j+cEGRwAeJGbWZiI0cZcdLSFSpIKFH9V1Mdh/a9a3hayXLlzElZ8CRRzU+QinlkwrXOKnBRRWpw3MHrX2huwRHwJIGku7p5lyCabsAYxldv5oQap8eP5lWVkS2u/XSY6Dq5oBYqAPL8NI6M0IH/6GX7/2mR8OyfH8RSfClJIfc9D62howCdatKPCFAPYl+hfn7RSyaQFISBT6X0gfU+UMWDwDKDhxvpFG87OWcwbKxaZ1T21RgyVJKU7mzilLlzdrRd4lKf5cJLDUoaWvRz+d4kytT1YAkCx2FP8AcL3GmPBmpli0tNRYOqtG6AQXhMX9p3SYfVbbDeXyQEBQ3HpAfEztU3QkkitSHFqknz+kLU/ifEKCZYWwcfKGKi+5v6XhsnZJMmJdalJBFUpOn1Nz5NCebMAomn0eRWCmIOGOrEzJqKgTGT2QdI+hjUsixSSh38jcdG84E5dw1LlylfCQlJS5DByS3M1PrApGag7xM1R9WsijjxK2BNo2xtzHF6UqVcgH2+0YHmxMxaph+ZRc9SamNOz3Nj/KrCXJPhAv81DSM/8A5ZZmJQpJS5fxJIp53h36YoxYyw/eB1CFmAjVw7h9EtKaGg69fKC+LAKCDQtFPL5pICTYbinlEuOJq1AGp+0aUliTKoUKAJLkE8BDFqFj62+kGZi5ZC23ZrUb77vGbSM4MuesP4VFvPn9oO43Ofh4dcwAKUBY2JJA2q1TC+TTMuUV5/3J+VgQZUChNxyVEjSVsOoqRTqYd5+XidJUkjqncv8Ab/UZTleCWSJhJ1g6h0NxGq5Jm8spT8TwFnIYkU5EbdINqMbbwE58RHG6gEMZTyeW1DtQ9+0M+HII60Hbr7QpYri7D/FPwx8RL1LN6Pf2i6njWQlLhKyeVBX1oO0Mq/tAbuJZMLFrEi/iFjUpkJl/qmTBp6aPGVewHnFPJcM0tMxSTUtWxf8At32UXHMQo5lmysVjNamYBgHoA1hDVkWJCW8dNgxIenP1/wBQyp6mXx7ABG3CrIGogNsT0pbezRlvHeN/+amr6U15OSX9gI0rFFpZU4NyKMOZfs8YzxNOJxBJL2/BHV5Nf1h9F/EuMOCzxekIB6Ab+UMmGwuJUh9ItYkAtZ+Q9YG8I5EE6VrPiNnSW2cA86w5ImApSnSVFRYCoqTt2Z/L1X9AXcrZfqez2oJk3E8uZLnf1EFBUHr++8fMDjXQBypGuZtksrFSzLnIpTuH3BahL/m+UZ3kCsDPMol0kBSVMzg8+otBGUFa8ia02s9V4f4WPiW42TU7ByTTc/tDlh1USA1anmLN+dIUeFZf9Mq5qsbFh25w24QkkFmfnf8A1CbGuJYAsXCjeFZJppPLlGVS04pJS6C70cjbmCd3jUcx1JQ6RXetoU8MvViKnZrBg9m+sMngAVIOt2t3KWDX8U/1gRMJdQVShdmHIAsNh3eDUnDp1AEHeoufs9TSDyMtRMDEAtY8uxuD1ELOe4HE4eZoQy5ag6TZQ5gkhr8qENSMZF2iyeJJouaWVOIMClE5CgWSsaJmk7j5T1YUghlGG+GnQQSgEFKnDAkhxSoBLHyELcnA4oF1yiRUBmUwd9t/2grIzkoDKBBHQ+/KBPkVjwZt8D7eo1oS4diH2joSZnFswEsKdzH2N3A/hn+0o5dOU4CWYdWBbmWrYekPmEw5YKRQG9aPQ2b8eEjJpChNT4TQVvbc9P8AEPGHxwUyAKADV5QZGFm4Nms8wzgpBBHSn56xm2ZTzMnTFHdat3FCwFn6Q+4zM04XDLmqsgU6k0SPMke8ZenG6nN3JL9TX8Eb1NbQJd+lpQLQrwthUHGIK7JdQHUM31fyh7ziapWlKQT2+5jMMLmRlTNQ7Wrzhsl8WqWhkAFVtXSJWZSw2+I++FmyAiX8dmwko+GKqIuOZ5Qn5Tw2oB1P2f6wdwGXalFUxy4e3p2v7QXkyKANyeCYUYJtPUZXAin5kOV5YEnZvT8rSC2Ly5E2SUrA3YsKHmOX+IiljaB2e58mRLL3YhI5nb0hpAqjqZyKWivLmEakAi/0cU6R7dwyqB2t5wOyh1rv19eUHlYHUSHHar/l7cozjUKbMU1OoVOIlZngU/EJpvWIMVOVoKSXFPNi8MmZ5NWr9OR7iPXC/D5mTgtaWSk+ECrnbarfXtB7BN/aS1LZGoQjkvBmpCVzFlDiiQmtasok0tZo98RYebh5ZWlGtIHzDbqobU8oagyQXGokMkVYBt6X3i7gtJATRiKi/Sv5vHkCk0Yzl0a7bEyHB5O4XOmEgqZkjrve/eG7JeG5E+WtJTZj8SpLtYGlm7QRzjhQFWuSWa6NudNkm9Ldos5Ar4SSgUu4NCKbh3eMk7Xt+pOzBsczZeUfy+MKHJTpKg9yn9VecMuQkFYZIbSNvMkufQxLxlhx8WQXD+Nn5MlxSoq0fcoxQZgCVbtt2PcQXd0YuWLizCOfzylLB7WFBX8FIyfHnVi0v8upL9nrGlZ9maCApTpABYFnKuvSM6kyFzpiikEl37V3juM1ZhtIvuNmahIwgKE6VH5AX1M9XZIuzi/12Iy16QlRPjQmhYOTQHV0algK2hZyT+ZS2pDpZnTUgXtvb3hlTIJDqJOq4YAHoOUePxFcl3xLOUzVKopqKJfm55fpDMGqadIUOPkJmTkpb5U+jn/Ah0xmLRJlFSylCQGFgKWAA3hDnEzpnxbhReF87FAB5lL6djIfcZcyzChCUpG1juT9L1hqwMp2/Zu0DcDgAa7Fnv5/naGKSkFiBQNa0AxISbM+ly5ABQlfHzQEnUdJsGvSFuTgtCxpeocnmLf4hrn4b4hDEEi8S4mRKlJdbBhdwG5+UebOQ5v9I8yPqcQyDjuR5RLZJIUSbl/tFbMFaykqYMDTk9bwB/7wU6hLA+GAWaij1fb03ijL4ySVN8OY/IDUPW/rAdXkOXHsxi/vF9LpjjcOxjThZAe1ISeL1JRiC29/T/EGFceSJfzuPL94B5jhU42YFLdKT8oBIJfmb2jGkxUlN5h8701wIrNJINVgGOgueBpH9p8lK/eOh70Mf3MS/FQhkOECUKJUHLG+3bdxZoY8NICQaM70vS3lAHLMMAgFrMUl6X2H27wcknUp7JZzypfsN45jaz1JQ5NCUeMcTqlCQdxqV9E/c+kZ7h1kEgmoLEfloY8zxpmzFrNiadBsPQRRy/Kdc7Ufk36nfa3MwVm3z7HBh9LGFnjB5QqaXNEA3G/RP7w14HJQlkhOkCrd+ZMW8qyrVVtKAWtRgwo+8FZEjSfCWFnYDzt1jGzj4jO/afmRSJAS3ajbdfWJsSkJSPysfJSS5a73gDxHniZf9NKv6hA2cAE1rZ2ePcleJyxusmS47PdAIQkzJn9o2/5KNhCVmWXYycvXO0AmiUhVhyFPeGXKcAAAVuRde5NHveCM1CZidaeQAB5ChG8bxqdvMj6v6gQ1IOoscHyD/VJQStBAY2qPqPSHIyQFBRrUAgBg7PX6N96wsYs/yqkzT8i2SoML7GvUX5QzYBSVVp6bVaCKJLzZTl90q4vLdYNWcklntYbUpt/iL2pMrSEigaoD8qmvnFlZDk3aBasUNRqdPLq/3gbkLzGtBk2tR6lybMB3byjpKy5bZ38t/wB4jlzQrd35Hf7WMSrm2bk3kecCP/KfRqQRQl1C3IFgS+z33frEpy1MxiQ6huPyoinhJaVOVcnHZ6XvBCQpkgXrXlWvZhDCUw9w4iOoxBhtmacYmcMd/UACAgfCYHSUkhz3eh5Ughl2HmBeoJ/SdVKEcmEOucZOnEIayhVChdKrci4NiOXaEjETMfICkpmDUlvmQljTmKl+cdyLR46kXNi2cQXxbhJitPgOmgewDlm9YM5JlaZaQgCgufqo9Yz/ADDPMRiJiVzlklBBCbJBB5eUa7kK0TZSFpYhQfa+47iPKCtAzJxFEuEstwgAts/lEfEmVCZhls6SAVAinyg/Z4MyJb+fWKPFWNCJPwkn+pNGlI5JspR6M47nvBnIC3BYVZnAWYBmuInhbLmrmD9JUon6mkFuGsZNTMSSlSpb1DsCej7i9OUP2G4XlFviS0rD2KR6vATjPApwkyWqWlkrB66VJ5HahEAL716lfMjYfcp4jlh88woYKXpIDszUax2esfeIOIJeEwq5oUkuGQAQdSywAZ63BpyjMf58rSAXJ2/O8DsNhkqnp1D5SS30jwYdkQC6pjwY6ZJn2JJBUogKrV38xtHcTqxM1mUlUv8AUHIUeTPQgcnj3llPmD+VIOJy5ExBBAGqFFwgnd5gcura6EXMvyZWl1Oxv+zwWkZMw8IYRdyVGg6acmuaDflygri56Jbvb894k5lcjffEb0uqGUEVzM/zPL0qmoSQ7qHtB7IsDqOpQq5AD8xYh3EA8yzuUcUgPTVXdn5w55chkEpoLABv8tFXRqQoLxfWsL4no4BPNulY+RJ/KqNQRXv9hHQcv8SRBqMIpIANU7NQU+8es4n/AAsORZS/CK2H6vJvrAzibiz+TnJlIlicGdYKm0uzNQ1Zz6c4GZlxLLxk3+mClCAwCgHL1JZ6DbyjfpempIj+iwXlBPUgnJLUpvBzKME4F6Cu35vANCnpDJkWboSGmHTsCzv3O0AxUxoz6t7UWIfk4TSlhSp7Evet6donmqIDlyecC53GOEALTQpv7XV9BC7nfGImgiWSlPPc/t2hohV4uLKS3NT3xnxQUyjLlEpqApW5BoQDtXeFGUuxgXneOKks/wCdY85djCoACpswu8cZdyhp3cASn3moZVLKkMFM9+fboYsKwKfhHSopINCeYeAGXIxctGr4b9jbuN4qZ/xDNSkeGu72B7R6yBQEiZdGxa/Ek41Px0Ikg1KgpR6Jf6k+xj7kuXzkpKUzljw2d2HQF4rZLgSofEmqLqrsCfM0A2Ah1yjJkLBMtRSq1aj7GOBiTtue/BZNu6uJnubZzPQVy5sxT+jja20AhxhPQdIVqB2O3Kt4eeMP4eYmcr4ktSVhI+UOlRrVnp7iEHEcMTZMxBmS1IGpL6upB8oYVUr3zIRkNCaDw/l81SUzFTFJKg9P23g8ZodiK82oeo5f5ibASWlyw1kj6C0Vps0BR2iSjSsjlTxLSJhUpz4RTalX+0WDiSTQ05k8yLD6QvYjMtIJdhcvag9oF5T/ABGkLW00FFSAVB0EMwLgOOdvOCYy2S9v7xr1E43cTQpE50gMXJbu/l5RLm+WGZKUEgfEALDmeUCcBmcuYhBkr1hvEQxBLnY127QbwWIYEkGtdyQB+Wh1GH6WimoxbhYmKyOFZ0xalKGgOSxv17QyZUJuEcyyQgXDOD1Y79Ye8VgkFRUE3c23NXhazlISl6Xs/wBYE7Vzc3ixKwqpQxv8QcUlOlAlpJ/VpJPkCoj2j1k6JhXrmTFKmEOpZqatTpsGEBcEj4s0qsE0Hf8APrDVgZWmjMRvfnRt/LaAM5bgxnFp0x2VEL4eY7N61rXr3hR/iasESAbutvQbQ3JTpD++1KfVzCJx7hZk0oKCFBLsBc6mf6Wg6X5gNRRQxblFjTy/O8TzspxIImiTMITySbdrtB3gTBkTF/FQUqSEs4ahd29BGgyJidRUCytuQBoa/hjQIBoyYml3DdcQ8lzxBSHLNz/bnDDMz9JQ0tJchgo0A6jnDBmWSysQgpWkalhviAAKcVDKvT0hXmZevCqCVjUhNlsw8+RhTUI+Ibk6/wARLU4CBYhLKpCUALVQAEnoEgl/rCHj+MlYucmVLca1NqOwJeg7QZ4qzb4wEiWp3+fSdv7X3ff0hZkZOnDzETQPkNhGMCIMXuHPYmNKCn7xzyvhmWE1Tq5k1c+d4OJylQlq+CvSrYKqno4cEDsYFZdniFJBBBgphs7QlyTtEcZcq5La5afGjJ1M8xP8RsXLWpC0SwpBKSNKrih/VHQD4qxJnYydMQDpUql9gB9o6PrEUFQakc4hcv5fNMyYSskqNVKNXPWJjpRNYNW/1aC0z4C2JdKjuBpdxQ1DG3t1gFjcGpClKIdIqF893PJrRmrhcD7WBEKy5od6DoImE1SgEgE3ZhWA+DxyZiAQf9wc4dmEzCE3b8Ne0I7CGoz6ZcoKWIvTeFMclS1fAUUEk+EpJAv8oL/5i1hcrsCCpQuPr+GNZwXy86XNqVgdnmSomDX8qv7he1AaVFN4fYWLEnHfRUGJaMDLKTqA7UPuIHZDlcpM9ShQiw68xtzEXMYvSCk0IEU8llzFLUUJUqvKnWtoW3EA1OaZCco3TTcunJIsAwYVu/1/zCtxtgRo+Ju7Hzt+dYt5diJiR40KHNwR5uzRFxdiAvDL6gN5EER4ZL7lI4ADxKmCwhKEUSxSC5/4hvrDtwxgihBLX/zCvw3jpK5aUziELolmJDJAarUflzEN+FzeTRMtSTQUBY1AanaN40F2TM6h2Kemohf4XOKWY5WlaSFBwdiH6R9/6ujc/eIJucI/uENMy1VycuPJd1FXMJU/DpIlLDPQLGptmBcFvpGeZ7xbjUrIVoS9ilH0d6xqeaYoKFwYQ+IcClaSGciohNaRuRYjOTAXSxwYHlzZikj4sxSnuNuzCL+W5GmaXIdOw5tfyithMIZy0ISDW7bAX9BD/lmFCKMwApTa0DN/0mNMlm25qdl2TaQwHJ6WatOkH5UkpAAVtX9omwKAA34fOLCZQLFmYflI2uIAWIfJmJNGVZ4IF72hC4rzHS4FzDlxJmiZMolRAAHmejbmMrwM9eKxOpaSEv5AbPGXS2+BCYmofJjVkOXaJNbmp3qe1aUaGPDYYF6dL/WKUuUxGkuwe7XcVex73pBXCJISz8vwHu/rHB3NtwOJQzqayWBLHfy57QFwmESs/NqKGHSo6OLNu/aD+Z5eVsE3b8F48ZblqkpBo5em6jS5ahp7wZV55Eh67MRSiVJuXKlFKx8tlU2O8E5KaCrHm/Pr5UeCOYrTLw8yZMGkJQSQ/IWfmbQncM51/MSwSWUGBA5cx+bdY1kQLN6LNuG0x1UsJNenq3TfcmPsqb8QKStCCk1ILKDbODRXfpFMS9QABZr7u2/e3vEqCkEgkANbc2IA6/vGtxB+I2calaPcX+I+F0gmfIQEhjrSkNz8QGw5s1nhTx84Kll2f7c41cTgKCnME9PaM8484fMtKp0lLyx/5Ei6Oo308+XaMum7kSblwUdw6iDITMVOCZayjcl2DC96E8of8mWkgBSQWrU1pz69IVMCkAAJFT85YVBsATcQ3YKUHSNqAnZ7moD+fN4BlIscdRPI5Aq4QXleGJc6nPb9o+xNJwKiBT3A9iHaPsc3H7f5i+4xGmZmgp0KDjZTU82sX7xP8LwuFa0Gmk1d6eY79YiXKlpSZZoHJ8Q518Ku30ERLwqkMUqJDuxu2351ghbbMq5SC8Tw2uUorkF0qrosQ9WDmva8HOADqnLUSHSBQ3JL2HT7xYOFKwFgEHYkN68w526x7lZSgTkzJQ0zkl+SVtcbMWo46RsZg590o6bVAHaZosueNA5NR+QqfpFHM5nhLX69aXiLBZomchw4IoQaEEGoI6fl4ixgccuVb79zGsrcS3gUXFTEYNM1bqdk+77H6wey4NpAFNkhgw7dqtA9IYGm9fMfWCGUYckuTSvv13gOK6EbyhbJjBLAdLWNv9eUVcz4ZlT03KWr4WDnqGZngomjFOze9/OPspbML/n4IbYDoxFWYcrEWZkypSgFgFwageEs7gG9huOcQ/yqSkkDs9K26+tO8PWZyUzEsrmCG6c61etOkLeMy8JLp8RsLJ9h126Qjlw1+mUsOo3/AKu4F/6eCKEpb+06Sf8A8kRWXluIqUTCoPZRr6m/nBz4NQKEnq2/WPcoMAoU8t6/lftA1BhnYHqLEzEzUH+o4aB+YcRJAO52EOkxAUllJBSrmKP0pSAWYcByprmWr4aq+H5h0FS494Pj237onm9Tb7YtcFY1SsUEK3CiOh38mJjW8FhdjViAfK32jMJHCGNwM4YgJSpMsvqqUlwQQf1AMWduUaHlXF8iYQSJiFEBzpdL8nH7QfOFuxENOzKNhHMaZWlKQ1+cR4zHIlIKlEACBs/P0IS6QuY/9oNOqn+0LeZ5gZvxDMWkIAsQQw6fhgLZgAAIPM3p99wBn2NVip6lF9CSyE8hz7mL/DuXhIKmqW3227QByfMkTp5lpsVeF9wN/aHjC4M/pTa4dmofSg9oA4cNTShpHDLuMt4WXUagKPcvVg1H6wakSW57X/zaPGRYAUUWU4pyp7AvaLeazmBAerj/ACYOqbU3tBZs1vsEGrmkzVENpTV+Ztfb94ixuclBl6UalE1BLNQ76S/tFrDYcgMbCg79PKFfjbOvgTpCU7EqV/xsPd/SJi587OQnzFMmNMhoiNOOlfHS00DT/ZcU58zCpmeQjDvNwo0lJdSBZQ3ITzpYeVbsIxfxEBSTRtt3HvzihKxqzMarBwBHhqK9zEk+YEYyOBPWTYr4iAtKqF9Q1VBsf98oKlX6gHH3bkdrQozsMuViyqWnwEJUtO1akDkaPDDhMXLUFJSfELh2Pp94pYzvSxGcWoDGm76l3DJJJcpYB6Nytbb7RYC9jUN4t3BuO8UmKZZu70B2NnEXpEsDxVLnaos7xtARGMlGK2c8IIIMzCpUkgjUgfKoNsNlWoL94gymYVp8VkkAgitNxuD9nhumzClSUkhzv3P+GEUcdluo65VFuXD/ADB6nvvyMcK7j8yVqdLY3LPehI/s9Cfdqx8hTxHF+GQpSVLU4LHwk13q3OOhiviJ/hzAuJxClJDBj/7W7ciK294F/wDWdKwD4CKOPkI86p7F+4i0pWpCNKQFK2Ba2/ZvpA/F5apbnSzU59Y9QfhoqtNw0c0Y1K0JXLqkM7Gx+4IERKRq+Z32J2avdqxnuBnzJM1kqKXpSx7jeNDyXGfE/wDJLcj9QNhzIVb13gJwbeAeJx8WzzLqsxUllM6XZQZqGoU3RiCeR6QVSrUBXypb9oqpliYUgWfbl19feLeYoEpaQDWYFMD0Z/rA2JqXPpuov8syAYcau55wWw2CA5Pf9xFBMXMKktWoBcPHcD/ykSvqEJ9wMKyU+FohBe9Gt15x9wuJRYliedG83vE4RUNRh+esNkWOIiDRIMjM5nYAml/OAuMwxFr31NV6da0EHCbtX8r5RUnJeu0LuDGMTUYGThgCliAXsfmLWHbtESsvV4zUbtWtP9xc/lbHUzEjZxV6N9YkGMSnw6VEcye8BDIR7uI0S/8AJzBUtBcPvz+lv9VgpgMI6gpV+Vm2t5R8SqWW8W9AogHbne3OCOWyWUXdjWpc+UERASPIgsmagfBl7GJSEaWeh8xaz1DQj4PLtKV6QEo1lvM8+VIb89xiJSCuYrSG535evKM/yPPDMUoLBCgSoB3BBNKVdiajtGtQATF9K4XjyY44XDpIpUpA5826WinxJw0nFySGZaLMWci6SNxEmExagSVU1HrQFT084KiYAe9POOoRU7nQtwZmeD4ZCVA6QlaSCDar7cz0hgncWokp/rSSWBqgjxHbwlmp1g1nGC1J1pPiF23H+IQOKsSkj1f6e8ZNqa7k3c2NtsY8n/ith1H/AMExCHLF0nzIDN7wcPFkhZqFeYNQfaM94Nyj+imatCq/LTZJ63/PLRZEkrleJIcipF/b7R52JJRehPZM6qOeTCUrGy5gISoAgOxa3OMk4ox/x8TMWKh9KWrRNB6384OcWZKUIM4Ahvm3AHPp/mAmToHh/uUQ3QEt35mAenTbq5mkzIqbwbhDhjN50nwTEKMshkvt92/aGudnEiWn40wFI+vbme0AZOHJmsTRuRNNvzrDMZUmdJMhcsGWRuSWU1Cl7QN9IuRrY1FjrRfUQEcTzVYqbOSkhEwsEk2CQAkgbqYCLuGzmUZnxFfETNI2AITzrypt+8V/+jGViDKJdKT4SORqKc2IhiVk6SSoBiqgdNt3bb7wwhttoHUTfLua5ay7ihE7w63KWJDFL9nr0g1gsUAlTlnrQU5E13r7RludzPgE/Dm+MBtTgnyYU79YYeFeLhifBMKUzbM+kLYXT1pUQYg3uEs6bOHXY8dEqliod0sX5itFB6HlHteK8fhUNJs37coilAlJt6s9rlusVZFSUh3ChUORyrytvAmJWgI+qg2Z7xPDWGmqMyZh0LWq6imp2cnc0vH2CKcv5kP/AMiPoY6D/mfaLfl/eZPhMEQSrWVlhqLkBi9CD8zft5e/ilKTTm5FOtugjo6CddT5gQHiyhMxC2o4J7Q8ZFiElL0vyqRQ8rdI6OgTsahH6h/LsInUFB+deVYSuJ+KDMxKVyyQmVRBs9fEfOzcgI+R0LjqU/pSDcWjTgccmZLRNBPiAJBd3s1esFPjFqbf6j7HRnpjU+h7UXAGd5gqWAAx1Xfo0LS+MsTKLy1DSD8qg4bk9D6ER0dG1JBE4wBEK4P+LCbTJCgd9CgR5AgfWGPJeMMNilaJalBd9Kkke4ce8dHQ0RcS6hSZJ6RWWkAR0dCeVQOo1iYmBs5ZnELMrPp8gky5hS+1CPQvWOjoWU0/E5qnIxTsTxhisW8tSwxoUhCQD3LP7xen5SZCUqHzivQtdMdHQ2fc3M+cbIw6MPYbE6kpIDagHHdrMGYUgkFFNbJdQBdz4aGm0dHQSuLl/ExZVvzLctRZjZh6X/O0Z3/EHIlomfEBBlKNrEKIe3Ix0dGvEBkUHkwpw5MBRKGyRQVoDdg/40O8rwy3A2r9f3jo6AYWJufP6o/mGBM8Trw6xusMegJFIT8Ll1W3BoY+R0Ddz6gHxOp/B/eNGAwBLc9ySPbeGLA5UE7v+fnrHR0OqAYtXMznivjFAxUwS0HUg6CthdBbw7tWA2J4/nKHwkpSCXBXXVW/R+sdHRtVAswyKLhzLckQtCVMCSHqKv1MX8Pw4mihQhi9KciDtHR0fNNkezzLmICodwcwgaV1Ngef7QTw88pTRgR0uC9z2jo6Kuhytkx23YjBHNSnMxSySQzdan6R0dHRwsZQCLXU/9k=">
            <a:extLst>
              <a:ext uri="{FF2B5EF4-FFF2-40B4-BE49-F238E27FC236}">
                <a16:creationId xmlns:a16="http://schemas.microsoft.com/office/drawing/2014/main" id="{66BCE270-6878-4DB9-AA3A-37CDC1AB38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C865387A-3274-4441-B623-F67CC0072ADA}"/>
              </a:ext>
            </a:extLst>
          </p:cNvPr>
          <p:cNvSpPr/>
          <p:nvPr/>
        </p:nvSpPr>
        <p:spPr>
          <a:xfrm>
            <a:off x="407368" y="5919663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negativní, + pozitivní výsledek; Vašíčková a kol., 2020</a:t>
            </a:r>
          </a:p>
          <a:p>
            <a:pPr marL="171450" indent="-171450">
              <a:buFontTx/>
              <a:buChar char="-"/>
              <a:defRPr/>
            </a:pPr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Zástupný symbol pro číslo snímku 3">
            <a:extLst>
              <a:ext uri="{FF2B5EF4-FFF2-40B4-BE49-F238E27FC236}">
                <a16:creationId xmlns:a16="http://schemas.microsoft.com/office/drawing/2014/main" id="{59132B5C-9E69-E4CC-A64A-9C39C7563029}"/>
              </a:ext>
            </a:extLst>
          </p:cNvPr>
          <p:cNvSpPr txBox="1">
            <a:spLocks/>
          </p:cNvSpPr>
          <p:nvPr/>
        </p:nvSpPr>
        <p:spPr>
          <a:xfrm>
            <a:off x="257175" y="627544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4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2F799953-11A1-DA98-AA12-FE17DF51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612" y="116632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2DF0147-3C73-56B6-3CB3-E50F58D3D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124744"/>
            <a:ext cx="10467739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76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629B75ED-B6AC-3296-29EF-C699EF201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131546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5730812-7F5A-43D1-A092-12BDE84F0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48" y="342973"/>
            <a:ext cx="10922818" cy="4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Epidemiologický přístup k odpadním vodám (WBE)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F780EBC-7081-BF04-0B43-3AE1E1664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40" t="25628" r="7904" b="12539"/>
          <a:stretch/>
        </p:blipFill>
        <p:spPr>
          <a:xfrm>
            <a:off x="6437298" y="1677453"/>
            <a:ext cx="5419342" cy="34797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C7E192-FC12-6B2C-3078-B6FA911ACF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77" r="66926" b="20668"/>
          <a:stretch/>
        </p:blipFill>
        <p:spPr>
          <a:xfrm>
            <a:off x="407368" y="3297755"/>
            <a:ext cx="5688632" cy="22914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FEE1F85-E8C0-436B-7917-45488D9A2A5A}"/>
              </a:ext>
            </a:extLst>
          </p:cNvPr>
          <p:cNvSpPr txBox="1"/>
          <p:nvPr/>
        </p:nvSpPr>
        <p:spPr>
          <a:xfrm>
            <a:off x="335360" y="5898758"/>
            <a:ext cx="65541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+mn-lt"/>
              </a:rPr>
              <a:t>https://www.vuv.cz/virus-covid19-v-odpadnich-vodach/o-tematu-23/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6DC1675-65B6-E07F-BBD4-20AF41029171}"/>
              </a:ext>
            </a:extLst>
          </p:cNvPr>
          <p:cNvSpPr txBox="1"/>
          <p:nvPr/>
        </p:nvSpPr>
        <p:spPr>
          <a:xfrm>
            <a:off x="407369" y="1052736"/>
            <a:ext cx="5688632" cy="18912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2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VI04000017 - VYUŽITÍ MONITORINGU ODPADNÍCH VOD JAKO NÁSTROJE VČASNÉHO VAROVÁNÍ PŘED VZNIKEM EPIDEMIOLOGICKÉ SITUACE (2021-2022, MV0/VI)</a:t>
            </a:r>
            <a:endParaRPr lang="cs-CZ" sz="2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3" name="Zástupný symbol pro číslo snímku 3">
            <a:extLst>
              <a:ext uri="{FF2B5EF4-FFF2-40B4-BE49-F238E27FC236}">
                <a16:creationId xmlns:a16="http://schemas.microsoft.com/office/drawing/2014/main" id="{2FB6EFE9-C3E9-115A-B4E8-28945B5E4DC3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5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30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45653112-6A94-A753-72B0-CB7F72A2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131546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5730812-7F5A-43D1-A092-12BDE84F0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48" y="342973"/>
            <a:ext cx="10922818" cy="4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Epidemiologický přístup k odpadním vodám (WBE)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C7E192-FC12-6B2C-3078-B6FA911AC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77" r="66926" b="20668"/>
          <a:stretch/>
        </p:blipFill>
        <p:spPr>
          <a:xfrm>
            <a:off x="407368" y="3297755"/>
            <a:ext cx="5688632" cy="22914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FEE1F85-E8C0-436B-7917-45488D9A2A5A}"/>
              </a:ext>
            </a:extLst>
          </p:cNvPr>
          <p:cNvSpPr txBox="1"/>
          <p:nvPr/>
        </p:nvSpPr>
        <p:spPr>
          <a:xfrm>
            <a:off x="335360" y="5898758"/>
            <a:ext cx="65541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+mn-lt"/>
              </a:rPr>
              <a:t>https://www.vuv.cz/virus-covid19-v-odpadnich-vodach/o-tematu-23/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6DC1675-65B6-E07F-BBD4-20AF41029171}"/>
              </a:ext>
            </a:extLst>
          </p:cNvPr>
          <p:cNvSpPr txBox="1"/>
          <p:nvPr/>
        </p:nvSpPr>
        <p:spPr>
          <a:xfrm>
            <a:off x="407369" y="1052736"/>
            <a:ext cx="5688632" cy="18912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2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VI04000017 - VYUŽITÍ MONITORINGU ODPADNÍCH VOD JAKO NÁSTROJE VČASNÉHO VAROVÁNÍ PŘED VZNIKEM EPIDEMIOLOGICKÉ SITUACE (2021-2022, MV0/VI)</a:t>
            </a:r>
            <a:endParaRPr lang="cs-CZ" sz="2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3" name="Zástupný symbol pro číslo snímku 3">
            <a:extLst>
              <a:ext uri="{FF2B5EF4-FFF2-40B4-BE49-F238E27FC236}">
                <a16:creationId xmlns:a16="http://schemas.microsoft.com/office/drawing/2014/main" id="{2FB6EFE9-C3E9-115A-B4E8-28945B5E4DC3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6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5DE3D64-9760-D36B-4F42-F7008E60F66E}"/>
              </a:ext>
            </a:extLst>
          </p:cNvPr>
          <p:cNvSpPr txBox="1"/>
          <p:nvPr/>
        </p:nvSpPr>
        <p:spPr>
          <a:xfrm>
            <a:off x="6380355" y="2257793"/>
            <a:ext cx="5404276" cy="18912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200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Vašíčková, Hrdý, Krásna, Sovová, </a:t>
            </a:r>
            <a:r>
              <a:rPr lang="cs-CZ" sz="200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Gharwalová</a:t>
            </a:r>
            <a:r>
              <a:rPr lang="cs-CZ" sz="200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, Mlejnková. </a:t>
            </a:r>
            <a:r>
              <a:rPr lang="cs-CZ" sz="2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Metodický postup analýzy odpadních vod na přítomnost specifických oblastí genomu SARS-CoV-2. </a:t>
            </a:r>
            <a:r>
              <a:rPr lang="cs-CZ" sz="200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Metodický postup 141, 2022.</a:t>
            </a: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C100666-1358-3799-ADC2-3BF90BEDD949}"/>
              </a:ext>
            </a:extLst>
          </p:cNvPr>
          <p:cNvSpPr txBox="1"/>
          <p:nvPr/>
        </p:nvSpPr>
        <p:spPr>
          <a:xfrm>
            <a:off x="6312024" y="446584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+mn-lt"/>
              </a:rPr>
              <a:t>https://www.vri.cz/vyzkum/databaze-aplikovanych-vysledku/</a:t>
            </a:r>
          </a:p>
        </p:txBody>
      </p:sp>
    </p:spTree>
    <p:extLst>
      <p:ext uri="{BB962C8B-B14F-4D97-AF65-F5344CB8AC3E}">
        <p14:creationId xmlns:p14="http://schemas.microsoft.com/office/powerpoint/2010/main" val="977433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9347200" y="63134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7</a:t>
            </a:fld>
            <a:endParaRPr lang="cs-CZ" altLang="cs-CZ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5730812-7F5A-43D1-A092-12BDE84F0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48" y="342973"/>
            <a:ext cx="10922818" cy="4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Metodický postup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8B8D136-AAB0-DC7C-25A8-FC6BE811D7E9}"/>
              </a:ext>
            </a:extLst>
          </p:cNvPr>
          <p:cNvSpPr txBox="1"/>
          <p:nvPr/>
        </p:nvSpPr>
        <p:spPr>
          <a:xfrm>
            <a:off x="387747" y="1052736"/>
            <a:ext cx="75637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Výběr vhodné metody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Řádný odběr vzorku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Transport vzorku do laboratoře × stabilita vzorku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Systém kontrol celého postupu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kontrola odběru vzorku a podmínek transportu do laboratoře (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preanalytická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fáze)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kontrola zpracování vzorku v laboratoři (analytická fáze)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kontrola detekčního a kvantifikačního kroku (analytická fáze)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Charakteristika metodického postupu a mezilaboratorní porovnání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Řádná interpretace výsledků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Statistická analýza dat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Faktory ovlivňující výsledky</a:t>
            </a:r>
          </a:p>
        </p:txBody>
      </p:sp>
      <p:pic>
        <p:nvPicPr>
          <p:cNvPr id="7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1FBDE053-FD7A-6FFB-0F29-0306E32EB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612" y="116632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1574AB0-9B32-E093-5F3F-5886566CD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647" y="1005587"/>
            <a:ext cx="3904017" cy="472766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C39E84C-4665-88EB-730E-1994AC4AB13C}"/>
              </a:ext>
            </a:extLst>
          </p:cNvPr>
          <p:cNvSpPr txBox="1"/>
          <p:nvPr/>
        </p:nvSpPr>
        <p:spPr>
          <a:xfrm>
            <a:off x="7955206" y="5817458"/>
            <a:ext cx="3973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https://www.cdc.gov/nwss/testing.html</a:t>
            </a:r>
            <a:endParaRPr lang="cs-CZ" dirty="0">
              <a:latin typeface="+mn-lt"/>
            </a:endParaRPr>
          </a:p>
        </p:txBody>
      </p:sp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28C4DC43-D927-959A-D3A7-07AAA749A89F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7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25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9347200" y="63134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A9D961B-7739-4910-8DC4-3E31912F623D}" type="slidenum">
              <a:rPr lang="cs-CZ" altLang="cs-CZ" smtClean="0"/>
              <a:pPr>
                <a:defRPr/>
              </a:pPr>
              <a:t>8</a:t>
            </a:fld>
            <a:endParaRPr lang="cs-CZ" altLang="cs-CZ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5730812-7F5A-43D1-A092-12BDE84F0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48" y="342973"/>
            <a:ext cx="10922818" cy="4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Metodický postup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8B8D136-AAB0-DC7C-25A8-FC6BE811D7E9}"/>
              </a:ext>
            </a:extLst>
          </p:cNvPr>
          <p:cNvSpPr txBox="1"/>
          <p:nvPr/>
        </p:nvSpPr>
        <p:spPr>
          <a:xfrm>
            <a:off x="387747" y="1052736"/>
            <a:ext cx="10172749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Výběr vhodné metody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vzorky odpadních vod uměle kontaminovány definovaným množstvím vybraných virových agens (5 × 10</a:t>
            </a:r>
            <a:r>
              <a:rPr lang="cs-CZ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6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GE), výpočet účinnosti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důraz – uživatelsky jednoduchá metoda, dostupné vybavení/reagencie, cena, rychlost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7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1FBDE053-FD7A-6FFB-0F29-0306E32EB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612" y="116632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28C4DC43-D927-959A-D3A7-07AAA749A89F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8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2278DDEB-8CAA-0BA9-0B32-D23E53E47BDF}"/>
              </a:ext>
            </a:extLst>
          </p:cNvPr>
          <p:cNvGraphicFramePr>
            <a:graphicFrameLocks noGrp="1"/>
          </p:cNvGraphicFramePr>
          <p:nvPr/>
        </p:nvGraphicFramePr>
        <p:xfrm>
          <a:off x="542298" y="2904808"/>
          <a:ext cx="11521280" cy="3253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31907672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882238074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454556766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10337484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51783869"/>
                    </a:ext>
                  </a:extLst>
                </a:gridCol>
              </a:tblGrid>
              <a:tr h="819968">
                <a:tc>
                  <a:txBody>
                    <a:bodyPr/>
                    <a:lstStyle/>
                    <a:p>
                      <a:r>
                        <a:rPr lang="cs-CZ" sz="1600" dirty="0"/>
                        <a:t>Agens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Organická flokulace, BE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Precipitace, PEG/</a:t>
                      </a:r>
                      <a:r>
                        <a:rPr lang="cs-CZ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NaCl</a:t>
                      </a:r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Anorganická flokulace, Al</a:t>
                      </a:r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Centrifugace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  <a:p>
                      <a:r>
                        <a:rPr lang="cs-CZ" sz="1600" dirty="0"/>
                        <a:t>10 000×g/30 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253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</a:rPr>
                        <a:t>Virus přenosné gastroenteritidy prasat (TGEV)</a:t>
                      </a: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42,64 %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43,94 %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17,55 %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17,55 %</a:t>
                      </a:r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3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475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Defektní bakteriofág MS2 (</a:t>
                      </a:r>
                      <a:r>
                        <a:rPr lang="cs-CZ" sz="1600" dirty="0" err="1"/>
                        <a:t>aRNA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5,81 %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26,94 %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0,83 %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5,41 %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912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341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Bovinní </a:t>
                      </a:r>
                      <a:r>
                        <a:rPr lang="cs-CZ" sz="1600" dirty="0" err="1"/>
                        <a:t>herpesvirus</a:t>
                      </a:r>
                      <a:r>
                        <a:rPr lang="cs-CZ" sz="1600" dirty="0"/>
                        <a:t> typu 1 (BHV-1)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11,40 %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41,11 %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0,56 %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15,85 %</a:t>
                      </a:r>
                      <a:endParaRPr lang="cs-CZ" sz="16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970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458249"/>
                  </a:ext>
                </a:extLst>
              </a:tr>
            </a:tbl>
          </a:graphicData>
        </a:graphic>
      </p:graphicFrame>
      <p:sp>
        <p:nvSpPr>
          <p:cNvPr id="12" name="Obdélník 11">
            <a:extLst>
              <a:ext uri="{FF2B5EF4-FFF2-40B4-BE49-F238E27FC236}">
                <a16:creationId xmlns:a16="http://schemas.microsoft.com/office/drawing/2014/main" id="{CFF02BA3-2387-90EB-7068-33B089815CC1}"/>
              </a:ext>
            </a:extLst>
          </p:cNvPr>
          <p:cNvSpPr/>
          <p:nvPr/>
        </p:nvSpPr>
        <p:spPr>
          <a:xfrm>
            <a:off x="6302938" y="2904808"/>
            <a:ext cx="1872208" cy="325628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06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E5730812-7F5A-43D1-A092-12BDE84F0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48" y="342973"/>
            <a:ext cx="10922818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Epidemiologický přístup k odpadním vodám (WBE)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SARS-CoV-2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14DD3B-A96F-496E-863D-EABA7DDB9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819340"/>
            <a:ext cx="7149589" cy="384190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50000"/>
              <a:defRPr/>
            </a:pPr>
            <a:r>
              <a:rPr lang="cs-CZ" altLang="en-US" sz="2000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Vylučování stolicí až u 50 % infikovaných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neprokázán přenos fekálně-orální cestou (infekčnost viru ve stolici?)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neprokázán přenos kontaminovanou vodou – předpoklad inaktivace viru během procesů čištění odpadních vod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endParaRPr lang="cs-CZ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50000"/>
              <a:defRPr/>
            </a:pPr>
            <a:r>
              <a:rPr lang="cs-CZ" altLang="en-US" sz="2000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Průkaz RNA SARS-CoV-2 v moči (30 %)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cs-CZ" altLang="en-US" sz="2000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 </a:t>
            </a:r>
            <a:r>
              <a:rPr lang="cs-CZ" sz="1200" dirty="0"/>
              <a:t>https://heis.vuv.cz/data/webmap/datovesady/projekty/</a:t>
            </a:r>
          </a:p>
          <a:p>
            <a:pPr marL="457200" lvl="1" indent="0" eaLnBrk="1" hangingPunct="1">
              <a:spcBef>
                <a:spcPts val="0"/>
              </a:spcBef>
              <a:spcAft>
                <a:spcPts val="0"/>
              </a:spcAft>
              <a:buSzPct val="50000"/>
              <a:buNone/>
              <a:defRPr/>
            </a:pPr>
            <a:r>
              <a:rPr lang="cs-CZ" sz="1200" dirty="0" err="1"/>
              <a:t>covmon</a:t>
            </a:r>
            <a:r>
              <a:rPr lang="cs-CZ" sz="1200" dirty="0"/>
              <a:t>/	</a:t>
            </a:r>
            <a:r>
              <a:rPr lang="cs-CZ" sz="1200" dirty="0" err="1"/>
              <a:t>docvystupy</a:t>
            </a:r>
            <a:r>
              <a:rPr lang="cs-CZ" sz="1200" dirty="0"/>
              <a:t>/Vsouhrn_COVMON-VI04000017_2022_final.pdf</a:t>
            </a:r>
            <a:endParaRPr lang="cs-CZ" altLang="en-US" sz="1200" dirty="0">
              <a:solidFill>
                <a:srgbClr val="618DC3"/>
              </a:solidFill>
              <a:cs typeface="Arial" charset="0"/>
            </a:endParaRPr>
          </a:p>
          <a:p>
            <a:pPr marL="457200" lvl="1" indent="0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50000"/>
              <a:buNone/>
              <a:defRPr/>
            </a:pPr>
            <a:endParaRPr lang="cs-CZ" altLang="en-US" sz="1600" dirty="0">
              <a:solidFill>
                <a:srgbClr val="618DC3"/>
              </a:solidFill>
              <a:cs typeface="Arial" charset="0"/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50000"/>
              <a:buFont typeface="Wingdings" panose="05000000000000000000" pitchFamily="2" charset="2"/>
              <a:buChar char="Ø"/>
              <a:defRPr/>
            </a:pPr>
            <a:endParaRPr lang="cs-CZ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SzPct val="150000"/>
              <a:buFont typeface="Arial" charset="0"/>
              <a:buChar char="•"/>
              <a:defRPr/>
            </a:pPr>
            <a:endParaRPr lang="cs-CZ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pic>
        <p:nvPicPr>
          <p:cNvPr id="7" name="Picture 2" descr="H1N1 vir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1830547"/>
            <a:ext cx="1906537" cy="135840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8778886" y="1515336"/>
            <a:ext cx="34131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(https://en.wikipedia.org/wiki/</a:t>
            </a:r>
            <a:r>
              <a:rPr lang="cs-CZ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History_of_coronavirus</a:t>
            </a:r>
            <a:r>
              <a:rPr lang="cs-CZ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5" name="Picture 12" descr="http://jeromekahn123.tripod.com/sitebuildercontent/sitebuilderpictures/h5n1-virus.jpg">
            <a:extLst>
              <a:ext uri="{FF2B5EF4-FFF2-40B4-BE49-F238E27FC236}">
                <a16:creationId xmlns:a16="http://schemas.microsoft.com/office/drawing/2014/main" id="{6F3C5A4A-C785-1754-A038-C20B9EB9B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612" y="116632"/>
            <a:ext cx="1730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33550299-71E2-5E9C-B2CD-EC62094A5F3A}"/>
              </a:ext>
            </a:extLst>
          </p:cNvPr>
          <p:cNvSpPr txBox="1">
            <a:spLocks/>
          </p:cNvSpPr>
          <p:nvPr/>
        </p:nvSpPr>
        <p:spPr>
          <a:xfrm>
            <a:off x="191344" y="63055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fld id="{DA9D961B-7739-4910-8DC4-3E31912F623D}" type="slidenum"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l">
                <a:defRPr/>
              </a:pPr>
              <a:t>9</a:t>
            </a:fld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9" name="Obrázek 48">
            <a:extLst>
              <a:ext uri="{FF2B5EF4-FFF2-40B4-BE49-F238E27FC236}">
                <a16:creationId xmlns:a16="http://schemas.microsoft.com/office/drawing/2014/main" id="{565AEA19-B65D-2BAE-726D-1D557F812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362" y="3482015"/>
            <a:ext cx="4457294" cy="246726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24611770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ci-prezentace-16-9-cz-v11__2_" id="{2242B10D-3B60-4642-BF9D-2983B08B0156}" vid="{E97528E0-7663-4EFD-9092-E33C929D1368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muni-sci-prezentace-16-9-cz-v11__2_</Template>
  <TotalTime>1058</TotalTime>
  <Words>2620</Words>
  <Application>Microsoft Office PowerPoint</Application>
  <PresentationFormat>Širokoúhlá obrazovka</PresentationFormat>
  <Paragraphs>838</Paragraphs>
  <Slides>35</Slides>
  <Notes>28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1" baseType="lpstr">
      <vt:lpstr>Arial</vt:lpstr>
      <vt:lpstr>Georgia</vt:lpstr>
      <vt:lpstr>Tahoma</vt:lpstr>
      <vt:lpstr>Times New Roman</vt:lpstr>
      <vt:lpstr>Wingdings</vt:lpstr>
      <vt:lpstr>Prezentace_MU_CZ</vt:lpstr>
      <vt:lpstr>Odpadní vody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Odolnost virů souvisejících s alimentárním onemocněním </vt:lpstr>
      <vt:lpstr>Odolnost virů souvisejících s alimentárním onemocněním </vt:lpstr>
      <vt:lpstr>Prezentace aplikace PowerPoint</vt:lpstr>
      <vt:lpstr>Prezentace aplikace PowerPoint</vt:lpstr>
      <vt:lpstr>Molekulární epidemiologie</vt:lpstr>
      <vt:lpstr>Noroviry - pitná voda, epidemiologické souvislosti</vt:lpstr>
      <vt:lpstr>Prezentace aplikace PowerPoint</vt:lpstr>
      <vt:lpstr>Virus hepatitidy A – epidemiologické souvislosti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Virus hepatitidy E – molekulární epidemiologie a aspekty zoonotického přenosu</dc:title>
  <dc:creator>Of4 Elisabeth</dc:creator>
  <cp:lastModifiedBy>Of4 Elisabeth</cp:lastModifiedBy>
  <cp:revision>21</cp:revision>
  <cp:lastPrinted>1601-01-01T00:00:00Z</cp:lastPrinted>
  <dcterms:created xsi:type="dcterms:W3CDTF">2023-10-16T09:03:35Z</dcterms:created>
  <dcterms:modified xsi:type="dcterms:W3CDTF">2024-06-23T18:40:39Z</dcterms:modified>
</cp:coreProperties>
</file>