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635" r:id="rId3"/>
    <p:sldId id="480" r:id="rId4"/>
    <p:sldId id="616" r:id="rId5"/>
    <p:sldId id="600" r:id="rId6"/>
    <p:sldId id="601" r:id="rId7"/>
    <p:sldId id="637" r:id="rId8"/>
    <p:sldId id="427" r:id="rId9"/>
    <p:sldId id="484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C"/>
    <a:srgbClr val="0000DC"/>
    <a:srgbClr val="00AF3F"/>
    <a:srgbClr val="00287D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3A763093-7B5B-481D-89B9-90FA07113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E262E-88BD-43EF-AED2-30278AA38BAB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2C855E-3972-4A6B-879C-86F31F34D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7F25564-2B3F-447F-9DAF-2530F0B7E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3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A5BD55B3-F338-4E63-A406-ED602E2C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4F008867-97CE-44CD-8074-564B2630A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48F8DD-0014-4D1D-B62C-E8036EB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6C2EA-A25F-4607-8A65-19EBD1D9EB8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A5BD55B3-F338-4E63-A406-ED602E2C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4F008867-97CE-44CD-8074-564B2630A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48F8DD-0014-4D1D-B62C-E8036EB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6C2EA-A25F-4607-8A65-19EBD1D9EB8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346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A5BD55B3-F338-4E63-A406-ED602E2C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4F008867-97CE-44CD-8074-564B2630A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48F8DD-0014-4D1D-B62C-E8036EB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6C2EA-A25F-4607-8A65-19EBD1D9EB8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7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0388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13AACCD-8E1A-AB66-9639-EBAA1291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0D478-B0D4-4AF9-BF57-9D8D0B3CAD39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ECEC475-BFB7-71D3-68CA-DC06731D75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DACEF85-CCB5-88D1-B7D0-076CF834C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976544"/>
            <a:ext cx="10753200" cy="5251456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1074738" indent="-1603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180730"/>
            <a:ext cx="10753200" cy="50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i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79687"/>
            <a:ext cx="11361600" cy="698497"/>
          </a:xfrm>
        </p:spPr>
        <p:txBody>
          <a:bodyPr/>
          <a:lstStyle/>
          <a:p>
            <a:r>
              <a:rPr lang="cs-CZ" sz="2000" dirty="0"/>
              <a:t>Petra Vašíčková</a:t>
            </a:r>
          </a:p>
          <a:p>
            <a:r>
              <a:rPr lang="cs-CZ" sz="2000" dirty="0"/>
              <a:t>pvasickova@sci.muni.cz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607C5-6292-2564-85C8-978E6979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64" y="5992050"/>
            <a:ext cx="5534660" cy="7239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89AC760A-A0B8-D970-37F6-3FDF64C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45" y="1726178"/>
            <a:ext cx="11361600" cy="1171580"/>
          </a:xfrm>
        </p:spPr>
        <p:txBody>
          <a:bodyPr/>
          <a:lstStyle/>
          <a:p>
            <a:pPr eaLnBrk="1" hangingPunct="1"/>
            <a:r>
              <a:rPr lang="pl-PL" alt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Role vody v přenosu virů způsobujících alimentární infekce</a:t>
            </a:r>
            <a:endParaRPr lang="cs-CZ" alt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http://jeromekahn123.tripod.com/sitebuildercontent/sitebuilderpictures/h5n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89" y="3035493"/>
            <a:ext cx="1788952" cy="13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222E0AF-AC8E-4DEF-85D0-B588435E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43" y="3079943"/>
            <a:ext cx="1804286" cy="1294802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90620098687">
            <a:extLst>
              <a:ext uri="{FF2B5EF4-FFF2-40B4-BE49-F238E27FC236}">
                <a16:creationId xmlns:a16="http://schemas.microsoft.com/office/drawing/2014/main" id="{64D39587-5EBB-4794-9AB2-C12D44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2666"/>
            <a:ext cx="2028643" cy="12822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DE03BB-46D8-459D-9EFE-BBC3291C3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2</a:t>
            </a:fld>
            <a:endParaRPr lang="cs-CZ" altLang="cs-CZ" dirty="0"/>
          </a:p>
        </p:txBody>
      </p:sp>
      <p:sp>
        <p:nvSpPr>
          <p:cNvPr id="23" name="Line 2232">
            <a:extLst>
              <a:ext uri="{FF2B5EF4-FFF2-40B4-BE49-F238E27FC236}">
                <a16:creationId xmlns:a16="http://schemas.microsoft.com/office/drawing/2014/main" id="{85D995FF-E331-4D0B-930D-CC7E3CB67E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04984" y="4422721"/>
            <a:ext cx="275980" cy="1208944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" name="Text Box 3">
            <a:extLst>
              <a:ext uri="{FF2B5EF4-FFF2-40B4-BE49-F238E27FC236}">
                <a16:creationId xmlns:a16="http://schemas.microsoft.com/office/drawing/2014/main" id="{04891146-587F-47AC-A248-63FB6906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37" y="138423"/>
            <a:ext cx="11017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Způsoby přenosu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87688" y="415422"/>
            <a:ext cx="11716345" cy="6355810"/>
            <a:chOff x="191344" y="320445"/>
            <a:chExt cx="11716345" cy="6355810"/>
          </a:xfrm>
        </p:grpSpPr>
        <p:pic>
          <p:nvPicPr>
            <p:cNvPr id="47" name="Obrázek 46">
              <a:extLst>
                <a:ext uri="{FF2B5EF4-FFF2-40B4-BE49-F238E27FC236}">
                  <a16:creationId xmlns:a16="http://schemas.microsoft.com/office/drawing/2014/main" id="{E2F92EBE-CBEF-4FA4-99DC-6CBB66D3F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47" y="1552064"/>
              <a:ext cx="576589" cy="576589"/>
            </a:xfrm>
            <a:prstGeom prst="rect">
              <a:avLst/>
            </a:prstGeom>
          </p:spPr>
        </p:pic>
        <p:pic>
          <p:nvPicPr>
            <p:cNvPr id="46" name="Obrázek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02" y="2058193"/>
              <a:ext cx="685311" cy="685311"/>
            </a:xfrm>
            <a:prstGeom prst="rect">
              <a:avLst/>
            </a:prstGeom>
          </p:spPr>
        </p:pic>
        <p:grpSp>
          <p:nvGrpSpPr>
            <p:cNvPr id="3" name="Skupina 2"/>
            <p:cNvGrpSpPr/>
            <p:nvPr/>
          </p:nvGrpSpPr>
          <p:grpSpPr>
            <a:xfrm>
              <a:off x="191344" y="320445"/>
              <a:ext cx="11716345" cy="6355810"/>
              <a:chOff x="320080" y="320445"/>
              <a:chExt cx="11716345" cy="6355810"/>
            </a:xfrm>
          </p:grpSpPr>
          <p:grpSp>
            <p:nvGrpSpPr>
              <p:cNvPr id="59" name="Skupina 58">
                <a:extLst>
                  <a:ext uri="{FF2B5EF4-FFF2-40B4-BE49-F238E27FC236}">
                    <a16:creationId xmlns:a16="http://schemas.microsoft.com/office/drawing/2014/main" id="{5611E65D-B445-4AFE-9026-17C709265FC6}"/>
                  </a:ext>
                </a:extLst>
              </p:cNvPr>
              <p:cNvGrpSpPr/>
              <p:nvPr/>
            </p:nvGrpSpPr>
            <p:grpSpPr>
              <a:xfrm>
                <a:off x="320080" y="320445"/>
                <a:ext cx="11716345" cy="6355810"/>
                <a:chOff x="332055" y="251095"/>
                <a:chExt cx="11716345" cy="6355810"/>
              </a:xfrm>
            </p:grpSpPr>
            <p:grpSp>
              <p:nvGrpSpPr>
                <p:cNvPr id="57" name="Skupina 56">
                  <a:extLst>
                    <a:ext uri="{FF2B5EF4-FFF2-40B4-BE49-F238E27FC236}">
                      <a16:creationId xmlns:a16="http://schemas.microsoft.com/office/drawing/2014/main" id="{00821310-9509-41C2-ACFC-1F2BB9CE4745}"/>
                    </a:ext>
                  </a:extLst>
                </p:cNvPr>
                <p:cNvGrpSpPr/>
                <p:nvPr/>
              </p:nvGrpSpPr>
              <p:grpSpPr>
                <a:xfrm>
                  <a:off x="332055" y="251095"/>
                  <a:ext cx="11716345" cy="6355810"/>
                  <a:chOff x="355416" y="316391"/>
                  <a:chExt cx="11716345" cy="6355810"/>
                </a:xfrm>
              </p:grpSpPr>
              <p:pic>
                <p:nvPicPr>
                  <p:cNvPr id="6" name="Obrázek 5">
                    <a:extLst>
                      <a:ext uri="{FF2B5EF4-FFF2-40B4-BE49-F238E27FC236}">
                        <a16:creationId xmlns:a16="http://schemas.microsoft.com/office/drawing/2014/main" id="{835C853C-A87D-4F97-86AD-8339E5B45A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42166" y="2513900"/>
                    <a:ext cx="2323512" cy="2478032"/>
                  </a:xfrm>
                  <a:prstGeom prst="rect">
                    <a:avLst/>
                  </a:prstGeom>
                </p:spPr>
              </p:pic>
              <p:pic>
                <p:nvPicPr>
                  <p:cNvPr id="17" name="Obrázek 16">
                    <a:extLst>
                      <a:ext uri="{FF2B5EF4-FFF2-40B4-BE49-F238E27FC236}">
                        <a16:creationId xmlns:a16="http://schemas.microsoft.com/office/drawing/2014/main" id="{449661E4-9F07-412A-B0C7-9C463F7760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56900" y="4569235"/>
                    <a:ext cx="11077028" cy="2102966"/>
                  </a:xfrm>
                  <a:prstGeom prst="rect">
                    <a:avLst/>
                  </a:prstGeom>
                </p:spPr>
              </p:pic>
              <p:pic>
                <p:nvPicPr>
                  <p:cNvPr id="32" name="Obrázek 31">
                    <a:extLst>
                      <a:ext uri="{FF2B5EF4-FFF2-40B4-BE49-F238E27FC236}">
                        <a16:creationId xmlns:a16="http://schemas.microsoft.com/office/drawing/2014/main" id="{2BC7A026-181E-4CA1-A1B5-D0BDCD42C4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01722" y="2710680"/>
                    <a:ext cx="2112011" cy="2307395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" name="Picture 4" descr="Image result for free vector well">
                    <a:extLst>
                      <a:ext uri="{FF2B5EF4-FFF2-40B4-BE49-F238E27FC236}">
                        <a16:creationId xmlns:a16="http://schemas.microsoft.com/office/drawing/2014/main" id="{B47CFC5B-B5D6-4877-BF53-48930AD7684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024" r="20501" b="7573"/>
                  <a:stretch/>
                </p:blipFill>
                <p:spPr bwMode="auto">
                  <a:xfrm>
                    <a:off x="10827615" y="3006430"/>
                    <a:ext cx="1024332" cy="15529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8" name="Straight Arrow Connector 8">
                    <a:extLst>
                      <a:ext uri="{FF2B5EF4-FFF2-40B4-BE49-F238E27FC236}">
                        <a16:creationId xmlns:a16="http://schemas.microsoft.com/office/drawing/2014/main" id="{EE9AB820-8950-49DB-8E83-2873BE70E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86169" y="3682682"/>
                    <a:ext cx="1610491" cy="5852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Line 2232">
                    <a:extLst>
                      <a:ext uri="{FF2B5EF4-FFF2-40B4-BE49-F238E27FC236}">
                        <a16:creationId xmlns:a16="http://schemas.microsoft.com/office/drawing/2014/main" id="{82896721-2C65-4CED-B921-9248F5580F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0825" y="1138883"/>
                    <a:ext cx="2409534" cy="274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cxnSp>
                <p:nvCxnSpPr>
                  <p:cNvPr id="12" name="Straight Arrow Connector 47">
                    <a:extLst>
                      <a:ext uri="{FF2B5EF4-FFF2-40B4-BE49-F238E27FC236}">
                        <a16:creationId xmlns:a16="http://schemas.microsoft.com/office/drawing/2014/main" id="{58DD4A59-D505-405A-880D-8A142D4F20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97580" y="1547666"/>
                    <a:ext cx="13383" cy="783478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8">
                    <a:extLst>
                      <a:ext uri="{FF2B5EF4-FFF2-40B4-BE49-F238E27FC236}">
                        <a16:creationId xmlns:a16="http://schemas.microsoft.com/office/drawing/2014/main" id="{B835DF0E-5DF1-4DB3-8478-6622E76B13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69498" y="1634980"/>
                    <a:ext cx="650478" cy="1004839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" name="Obrázek 14">
                    <a:extLst>
                      <a:ext uri="{FF2B5EF4-FFF2-40B4-BE49-F238E27FC236}">
                        <a16:creationId xmlns:a16="http://schemas.microsoft.com/office/drawing/2014/main" id="{0B89A1E3-6760-459E-BC8F-1653586454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467029">
                    <a:off x="6594528" y="486673"/>
                    <a:ext cx="647364" cy="647364"/>
                  </a:xfrm>
                  <a:prstGeom prst="rect">
                    <a:avLst/>
                  </a:prstGeom>
                </p:spPr>
              </p:pic>
              <p:pic>
                <p:nvPicPr>
                  <p:cNvPr id="16" name="Obrázek 15">
                    <a:extLst>
                      <a:ext uri="{FF2B5EF4-FFF2-40B4-BE49-F238E27FC236}">
                        <a16:creationId xmlns:a16="http://schemas.microsoft.com/office/drawing/2014/main" id="{6C613ACC-B719-4635-AB2B-74306220E6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003049">
                    <a:off x="6861967" y="316391"/>
                    <a:ext cx="647364" cy="647364"/>
                  </a:xfrm>
                  <a:prstGeom prst="rect">
                    <a:avLst/>
                  </a:prstGeom>
                </p:spPr>
              </p:pic>
              <p:pic>
                <p:nvPicPr>
                  <p:cNvPr id="18" name="Obrázek 17">
                    <a:extLst>
                      <a:ext uri="{FF2B5EF4-FFF2-40B4-BE49-F238E27FC236}">
                        <a16:creationId xmlns:a16="http://schemas.microsoft.com/office/drawing/2014/main" id="{857D7220-EB42-40A8-8EEE-64287EBE98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9751754">
                    <a:off x="3534696" y="5645461"/>
                    <a:ext cx="721974" cy="721974"/>
                  </a:xfrm>
                  <a:prstGeom prst="rect">
                    <a:avLst/>
                  </a:prstGeom>
                </p:spPr>
              </p:pic>
              <p:pic>
                <p:nvPicPr>
                  <p:cNvPr id="19" name="Obrázek 18">
                    <a:extLst>
                      <a:ext uri="{FF2B5EF4-FFF2-40B4-BE49-F238E27FC236}">
                        <a16:creationId xmlns:a16="http://schemas.microsoft.com/office/drawing/2014/main" id="{5F8425C5-153F-4DF3-848E-87A66A5C46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868151" flipH="1">
                    <a:off x="8029832" y="5325274"/>
                    <a:ext cx="569926" cy="569926"/>
                  </a:xfrm>
                  <a:prstGeom prst="rect">
                    <a:avLst/>
                  </a:prstGeom>
                </p:spPr>
              </p:pic>
              <p:pic>
                <p:nvPicPr>
                  <p:cNvPr id="20" name="Obrázek 19">
                    <a:extLst>
                      <a:ext uri="{FF2B5EF4-FFF2-40B4-BE49-F238E27FC236}">
                        <a16:creationId xmlns:a16="http://schemas.microsoft.com/office/drawing/2014/main" id="{FE8477D3-7B52-427A-B0F8-BC6C3D5B3E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36229" y="767448"/>
                    <a:ext cx="620315" cy="620315"/>
                  </a:xfrm>
                  <a:prstGeom prst="rect">
                    <a:avLst/>
                  </a:prstGeom>
                </p:spPr>
              </p:pic>
              <p:pic>
                <p:nvPicPr>
                  <p:cNvPr id="22" name="Obrázek 21">
                    <a:extLst>
                      <a:ext uri="{FF2B5EF4-FFF2-40B4-BE49-F238E27FC236}">
                        <a16:creationId xmlns:a16="http://schemas.microsoft.com/office/drawing/2014/main" id="{E96EE827-AEC7-48B7-9CEA-5B6CFC64F1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878555" y="1036599"/>
                    <a:ext cx="647996" cy="647996"/>
                  </a:xfrm>
                  <a:prstGeom prst="rect">
                    <a:avLst/>
                  </a:prstGeom>
                </p:spPr>
              </p:pic>
              <p:sp>
                <p:nvSpPr>
                  <p:cNvPr id="26" name="Line 2232">
                    <a:extLst>
                      <a:ext uri="{FF2B5EF4-FFF2-40B4-BE49-F238E27FC236}">
                        <a16:creationId xmlns:a16="http://schemas.microsoft.com/office/drawing/2014/main" id="{D3FA574E-FE43-40C8-A9F9-DDA82FC1E4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80986" y="1315798"/>
                    <a:ext cx="1573782" cy="7302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 type="arrow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6" name="Skupina 55">
                    <a:extLst>
                      <a:ext uri="{FF2B5EF4-FFF2-40B4-BE49-F238E27FC236}">
                        <a16:creationId xmlns:a16="http://schemas.microsoft.com/office/drawing/2014/main" id="{4C823DC4-C2DB-4BB7-9788-4A06AAEBA4DA}"/>
                      </a:ext>
                    </a:extLst>
                  </p:cNvPr>
                  <p:cNvGrpSpPr/>
                  <p:nvPr/>
                </p:nvGrpSpPr>
                <p:grpSpPr>
                  <a:xfrm>
                    <a:off x="355416" y="1388135"/>
                    <a:ext cx="703492" cy="4094959"/>
                    <a:chOff x="355416" y="1388135"/>
                    <a:chExt cx="703492" cy="4094959"/>
                  </a:xfrm>
                </p:grpSpPr>
                <p:sp>
                  <p:nvSpPr>
                    <p:cNvPr id="10" name="Line 2232">
                      <a:extLst>
                        <a:ext uri="{FF2B5EF4-FFF2-40B4-BE49-F238E27FC236}">
                          <a16:creationId xmlns:a16="http://schemas.microsoft.com/office/drawing/2014/main" id="{5CE0ED18-FAF8-48AD-9861-FDD33AFE22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97565" y="2303422"/>
                      <a:ext cx="0" cy="317967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chemeClr val="accent1">
                          <a:lumMod val="75000"/>
                        </a:schemeClr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pic>
                  <p:nvPicPr>
                    <p:cNvPr id="21" name="Obrázek 20">
                      <a:extLst>
                        <a:ext uri="{FF2B5EF4-FFF2-40B4-BE49-F238E27FC236}">
                          <a16:creationId xmlns:a16="http://schemas.microsoft.com/office/drawing/2014/main" id="{CECBFDC9-1812-45D4-A958-B99029F6525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419376">
                      <a:off x="355416" y="1773667"/>
                      <a:ext cx="351186" cy="3511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Obrázek 26">
                      <a:extLst>
                        <a:ext uri="{FF2B5EF4-FFF2-40B4-BE49-F238E27FC236}">
                          <a16:creationId xmlns:a16="http://schemas.microsoft.com/office/drawing/2014/main" id="{0DD4BA10-9DA2-4CFC-877F-69E338195F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611390">
                      <a:off x="707722" y="1702686"/>
                      <a:ext cx="351186" cy="3511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Obrázek 27">
                      <a:extLst>
                        <a:ext uri="{FF2B5EF4-FFF2-40B4-BE49-F238E27FC236}">
                          <a16:creationId xmlns:a16="http://schemas.microsoft.com/office/drawing/2014/main" id="{987BE6F1-9621-4670-9DA1-CC35D901F2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705750">
                      <a:off x="446047" y="1388135"/>
                      <a:ext cx="351186" cy="35118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9" name="Obrázek 28">
                    <a:extLst>
                      <a:ext uri="{FF2B5EF4-FFF2-40B4-BE49-F238E27FC236}">
                        <a16:creationId xmlns:a16="http://schemas.microsoft.com/office/drawing/2014/main" id="{65892654-60BD-4D5C-AE09-71B80CD9B3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788" y="864778"/>
                    <a:ext cx="666782" cy="819817"/>
                  </a:xfrm>
                  <a:prstGeom prst="rect">
                    <a:avLst/>
                  </a:prstGeom>
                </p:spPr>
              </p:pic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FAFE5448-DF8D-4850-A163-E465CD5A8F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932225">
                    <a:off x="1928743" y="898547"/>
                    <a:ext cx="657878" cy="657878"/>
                  </a:xfrm>
                  <a:prstGeom prst="rect">
                    <a:avLst/>
                  </a:prstGeom>
                </p:spPr>
              </p:pic>
              <p:pic>
                <p:nvPicPr>
                  <p:cNvPr id="33" name="Obrázek 32">
                    <a:extLst>
                      <a:ext uri="{FF2B5EF4-FFF2-40B4-BE49-F238E27FC236}">
                        <a16:creationId xmlns:a16="http://schemas.microsoft.com/office/drawing/2014/main" id="{4527F638-58E0-4756-BF10-106C98312A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09188" y="407869"/>
                    <a:ext cx="1863033" cy="1863033"/>
                  </a:xfrm>
                  <a:prstGeom prst="rect">
                    <a:avLst/>
                  </a:prstGeom>
                  <a:scene3d>
                    <a:camera prst="orthographicFront">
                      <a:rot lat="0" lon="10200000" rev="0"/>
                    </a:camera>
                    <a:lightRig rig="threePt" dir="t"/>
                  </a:scene3d>
                </p:spPr>
              </p:pic>
              <p:pic>
                <p:nvPicPr>
                  <p:cNvPr id="34" name="Obrázek 33">
                    <a:extLst>
                      <a:ext uri="{FF2B5EF4-FFF2-40B4-BE49-F238E27FC236}">
                        <a16:creationId xmlns:a16="http://schemas.microsoft.com/office/drawing/2014/main" id="{B4140B32-F5F0-4295-AE3E-072B3763D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68663" y="378756"/>
                    <a:ext cx="1903098" cy="190309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12" descr="Image result for free vector sewage plant">
                    <a:extLst>
                      <a:ext uri="{FF2B5EF4-FFF2-40B4-BE49-F238E27FC236}">
                        <a16:creationId xmlns:a16="http://schemas.microsoft.com/office/drawing/2014/main" id="{09E789C7-69F8-48DB-9D2A-9BBC38F459C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77" r="6177" b="17013"/>
                  <a:stretch/>
                </p:blipFill>
                <p:spPr bwMode="auto">
                  <a:xfrm>
                    <a:off x="8840897" y="3501009"/>
                    <a:ext cx="1012548" cy="10208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9" name="Line 2232">
                    <a:extLst>
                      <a:ext uri="{FF2B5EF4-FFF2-40B4-BE49-F238E27FC236}">
                        <a16:creationId xmlns:a16="http://schemas.microsoft.com/office/drawing/2014/main" id="{883CAF8C-E069-4F50-A529-71E8D350A3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920343" y="3929002"/>
                    <a:ext cx="907271" cy="13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0" name="Line 2232">
                    <a:extLst>
                      <a:ext uri="{FF2B5EF4-FFF2-40B4-BE49-F238E27FC236}">
                        <a16:creationId xmlns:a16="http://schemas.microsoft.com/office/drawing/2014/main" id="{6122D8A5-6BF5-445D-A623-96B1C885F9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52922" y="4614081"/>
                    <a:ext cx="6390" cy="77537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1" name="Line 2232">
                    <a:extLst>
                      <a:ext uri="{FF2B5EF4-FFF2-40B4-BE49-F238E27FC236}">
                        <a16:creationId xmlns:a16="http://schemas.microsoft.com/office/drawing/2014/main" id="{AE1FF52A-382A-49A2-A05A-3D13949F58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02321" y="3751836"/>
                    <a:ext cx="1157329" cy="224942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pic>
                <p:nvPicPr>
                  <p:cNvPr id="43" name="Picture 2" descr="Image result for free vector injection">
                    <a:extLst>
                      <a:ext uri="{FF2B5EF4-FFF2-40B4-BE49-F238E27FC236}">
                        <a16:creationId xmlns:a16="http://schemas.microsoft.com/office/drawing/2014/main" id="{1BE23C41-B4EC-43B5-838D-5A298B71335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9884" y="1718085"/>
                    <a:ext cx="685800" cy="685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4" name="Straight Arrow Connector 8">
                    <a:extLst>
                      <a:ext uri="{FF2B5EF4-FFF2-40B4-BE49-F238E27FC236}">
                        <a16:creationId xmlns:a16="http://schemas.microsoft.com/office/drawing/2014/main" id="{A21486BB-E4A6-439B-BFDD-03F10BD411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42153" y="2264642"/>
                    <a:ext cx="825163" cy="403427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8">
                    <a:extLst>
                      <a:ext uri="{FF2B5EF4-FFF2-40B4-BE49-F238E27FC236}">
                        <a16:creationId xmlns:a16="http://schemas.microsoft.com/office/drawing/2014/main" id="{C392C550-1ED7-4579-B781-643E8D387A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93002" y="2303422"/>
                    <a:ext cx="1171618" cy="520204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6" name="Obrázek 35">
                  <a:extLst>
                    <a:ext uri="{FF2B5EF4-FFF2-40B4-BE49-F238E27FC236}">
                      <a16:creationId xmlns:a16="http://schemas.microsoft.com/office/drawing/2014/main" id="{AF4D1738-576F-4E70-9056-C95518CF7F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583991" y="3543758"/>
                  <a:ext cx="747748" cy="747748"/>
                </a:xfrm>
                <a:prstGeom prst="rect">
                  <a:avLst/>
                </a:prstGeom>
              </p:spPr>
            </p:pic>
          </p:grpSp>
          <p:cxnSp>
            <p:nvCxnSpPr>
              <p:cNvPr id="25" name="Straight Arrow Connector 8">
                <a:extLst>
                  <a:ext uri="{FF2B5EF4-FFF2-40B4-BE49-F238E27FC236}">
                    <a16:creationId xmlns:a16="http://schemas.microsoft.com/office/drawing/2014/main" id="{778CCA26-E4F4-4B3C-BEE9-2BB4B87AD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0313" y="1971464"/>
                <a:ext cx="2469119" cy="1386902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Line 2232">
                <a:extLst>
                  <a:ext uri="{FF2B5EF4-FFF2-40B4-BE49-F238E27FC236}">
                    <a16:creationId xmlns:a16="http://schemas.microsoft.com/office/drawing/2014/main" id="{883CAF8C-E069-4F50-A529-71E8D350A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3567" y="4477651"/>
                <a:ext cx="118019" cy="671079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Line 2232">
                <a:extLst>
                  <a:ext uri="{FF2B5EF4-FFF2-40B4-BE49-F238E27FC236}">
                    <a16:creationId xmlns:a16="http://schemas.microsoft.com/office/drawing/2014/main" id="{883CAF8C-E069-4F50-A529-71E8D350A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6963" y="4562336"/>
                <a:ext cx="498297" cy="725691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47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>
            <a:extLst>
              <a:ext uri="{FF2B5EF4-FFF2-40B4-BE49-F238E27FC236}">
                <a16:creationId xmlns:a16="http://schemas.microsoft.com/office/drawing/2014/main" id="{387D8E0A-AC94-4A36-8054-8F091A4E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5"/>
            <a:ext cx="910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420DD7D-E392-4787-B003-62090FAE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0" y="186532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Voda ČR (souvislost se zeleninou, 2013-2016)</a:t>
            </a:r>
          </a:p>
        </p:txBody>
      </p:sp>
      <p:sp>
        <p:nvSpPr>
          <p:cNvPr id="52228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0AFC9F3F-DEB2-4BA2-B922-8F49F8491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9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66BCE270-6878-4DB9-AA3A-37CDC1AB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3258201-1E25-45C3-A20E-FFB3495C2CE2}"/>
              </a:ext>
            </a:extLst>
          </p:cNvPr>
          <p:cNvGraphicFramePr>
            <a:graphicFrameLocks noGrp="1"/>
          </p:cNvGraphicFramePr>
          <p:nvPr/>
        </p:nvGraphicFramePr>
        <p:xfrm>
          <a:off x="285890" y="806248"/>
          <a:ext cx="11791716" cy="329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Bylinky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4/115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0/115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5/14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0/14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6604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2/80 </a:t>
                      </a:r>
                      <a:r>
                        <a:rPr lang="cs-CZ" sz="1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(ruce sběračů)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0/80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76302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39083AEC-C467-4595-83FC-4DCB074B3FA0}"/>
              </a:ext>
            </a:extLst>
          </p:cNvPr>
          <p:cNvSpPr/>
          <p:nvPr/>
        </p:nvSpPr>
        <p:spPr>
          <a:xfrm>
            <a:off x="183447" y="4407004"/>
            <a:ext cx="259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QJ1210113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spolupráce ZÚČM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BF62F3-3F62-425B-8ED8-630D8493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3</a:t>
            </a:fld>
            <a:endParaRPr lang="cs-CZ" altLang="cs-CZ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257725"/>
            <a:ext cx="1384963" cy="24208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420" y="4640097"/>
            <a:ext cx="2413986" cy="16433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37" y="4267593"/>
            <a:ext cx="1808266" cy="24110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5391" y="4562672"/>
            <a:ext cx="2418218" cy="1813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7" y="4279305"/>
            <a:ext cx="1792081" cy="2389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>
            <a:extLst>
              <a:ext uri="{FF2B5EF4-FFF2-40B4-BE49-F238E27FC236}">
                <a16:creationId xmlns:a16="http://schemas.microsoft.com/office/drawing/2014/main" id="{387D8E0A-AC94-4A36-8054-8F091A4E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5"/>
            <a:ext cx="910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2228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0AFC9F3F-DEB2-4BA2-B922-8F49F8491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9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66BCE270-6878-4DB9-AA3A-37CDC1AB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CF54F94-B218-4C31-A61A-CDAB1578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60648"/>
            <a:ext cx="10441160" cy="64931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CA0CBD0-8D3B-4274-85F5-0A003BBAF844}"/>
              </a:ext>
            </a:extLst>
          </p:cNvPr>
          <p:cNvSpPr/>
          <p:nvPr/>
        </p:nvSpPr>
        <p:spPr>
          <a:xfrm>
            <a:off x="9191625" y="6377183"/>
            <a:ext cx="1913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QK1810212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1A50CE-AC20-4D98-882E-09F3E1684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639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A420DD7D-E392-4787-B003-62090FAE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0" y="186532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Povrchová voda ČR (odběr jaro/podzim, 2018-2019)</a:t>
            </a:r>
          </a:p>
        </p:txBody>
      </p:sp>
      <p:sp>
        <p:nvSpPr>
          <p:cNvPr id="52228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0AFC9F3F-DEB2-4BA2-B922-8F49F8491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9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66BCE270-6878-4DB9-AA3A-37CDC1AB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547CEEF-15F6-458D-B447-5B62700373EA}"/>
              </a:ext>
            </a:extLst>
          </p:cNvPr>
          <p:cNvGraphicFramePr>
            <a:graphicFrameLocks noGrp="1"/>
          </p:cNvGraphicFramePr>
          <p:nvPr/>
        </p:nvGraphicFramePr>
        <p:xfrm>
          <a:off x="287030" y="1053873"/>
          <a:ext cx="11569613" cy="521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1783">
                  <a:extLst>
                    <a:ext uri="{9D8B030D-6E8A-4147-A177-3AD203B41FA5}">
                      <a16:colId xmlns:a16="http://schemas.microsoft.com/office/drawing/2014/main" val="309609699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4052570898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969251075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872391810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620575018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447230435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525271556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958942531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558079017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816236320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30658644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AdV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HAV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HEV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879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0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0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4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28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IV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2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44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4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47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IX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6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7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66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47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5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43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55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70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C865387A-3274-4441-B623-F67CC0072ADA}"/>
              </a:ext>
            </a:extLst>
          </p:cNvPr>
          <p:cNvSpPr/>
          <p:nvPr/>
        </p:nvSpPr>
        <p:spPr>
          <a:xfrm>
            <a:off x="7752184" y="6341132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QK1810212, ZÚČM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493961-3855-4E8E-B45F-A5483D880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5</a:t>
            </a:fld>
            <a:endParaRPr lang="cs-CZ" altLang="cs-CZ" dirty="0"/>
          </a:p>
        </p:txBody>
      </p:sp>
      <p:sp>
        <p:nvSpPr>
          <p:cNvPr id="3" name="Obdélník 2"/>
          <p:cNvSpPr/>
          <p:nvPr/>
        </p:nvSpPr>
        <p:spPr>
          <a:xfrm>
            <a:off x="1343472" y="939392"/>
            <a:ext cx="2160240" cy="55139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359696" y="63411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AdV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– indikátory fekálního znečištění</a:t>
            </a:r>
          </a:p>
        </p:txBody>
      </p:sp>
    </p:spTree>
    <p:extLst>
      <p:ext uri="{BB962C8B-B14F-4D97-AF65-F5344CB8AC3E}">
        <p14:creationId xmlns:p14="http://schemas.microsoft.com/office/powerpoint/2010/main" val="27086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52AC33-1572-4591-BCE4-79A2566E7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868D2C-7370-450F-A300-589516DE3E08}" type="slidenum">
              <a:rPr lang="cs-CZ" altLang="cs-CZ" smtClean="0"/>
              <a:pPr>
                <a:defRPr/>
              </a:pPr>
              <a:t>6</a:t>
            </a:fld>
            <a:endParaRPr lang="cs-CZ" alt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4851ACF-DC08-434C-9CD2-DEB4E596AA44}"/>
              </a:ext>
            </a:extLst>
          </p:cNvPr>
          <p:cNvGraphicFramePr>
            <a:graphicFrameLocks noGrp="1"/>
          </p:cNvGraphicFramePr>
          <p:nvPr/>
        </p:nvGraphicFramePr>
        <p:xfrm>
          <a:off x="304908" y="1108630"/>
          <a:ext cx="11701302" cy="47686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4726">
                  <a:extLst>
                    <a:ext uri="{9D8B030D-6E8A-4147-A177-3AD203B41FA5}">
                      <a16:colId xmlns:a16="http://schemas.microsoft.com/office/drawing/2014/main" val="809417218"/>
                    </a:ext>
                  </a:extLst>
                </a:gridCol>
                <a:gridCol w="629120">
                  <a:extLst>
                    <a:ext uri="{9D8B030D-6E8A-4147-A177-3AD203B41FA5}">
                      <a16:colId xmlns:a16="http://schemas.microsoft.com/office/drawing/2014/main" val="1416166769"/>
                    </a:ext>
                  </a:extLst>
                </a:gridCol>
                <a:gridCol w="629120">
                  <a:extLst>
                    <a:ext uri="{9D8B030D-6E8A-4147-A177-3AD203B41FA5}">
                      <a16:colId xmlns:a16="http://schemas.microsoft.com/office/drawing/2014/main" val="3870572884"/>
                    </a:ext>
                  </a:extLst>
                </a:gridCol>
                <a:gridCol w="622842">
                  <a:extLst>
                    <a:ext uri="{9D8B030D-6E8A-4147-A177-3AD203B41FA5}">
                      <a16:colId xmlns:a16="http://schemas.microsoft.com/office/drawing/2014/main" val="3973120084"/>
                    </a:ext>
                  </a:extLst>
                </a:gridCol>
                <a:gridCol w="630376">
                  <a:extLst>
                    <a:ext uri="{9D8B030D-6E8A-4147-A177-3AD203B41FA5}">
                      <a16:colId xmlns:a16="http://schemas.microsoft.com/office/drawing/2014/main" val="2860616488"/>
                    </a:ext>
                  </a:extLst>
                </a:gridCol>
                <a:gridCol w="689396">
                  <a:extLst>
                    <a:ext uri="{9D8B030D-6E8A-4147-A177-3AD203B41FA5}">
                      <a16:colId xmlns:a16="http://schemas.microsoft.com/office/drawing/2014/main" val="1064808138"/>
                    </a:ext>
                  </a:extLst>
                </a:gridCol>
                <a:gridCol w="689396">
                  <a:extLst>
                    <a:ext uri="{9D8B030D-6E8A-4147-A177-3AD203B41FA5}">
                      <a16:colId xmlns:a16="http://schemas.microsoft.com/office/drawing/2014/main" val="3162850381"/>
                    </a:ext>
                  </a:extLst>
                </a:gridCol>
                <a:gridCol w="688140">
                  <a:extLst>
                    <a:ext uri="{9D8B030D-6E8A-4147-A177-3AD203B41FA5}">
                      <a16:colId xmlns:a16="http://schemas.microsoft.com/office/drawing/2014/main" val="3971889703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269834426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2204276326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3560422908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901319945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645357970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015638329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003837942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537503938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891592724"/>
                    </a:ext>
                  </a:extLst>
                </a:gridCol>
              </a:tblGrid>
              <a:tr h="57801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Agens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1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2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3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4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574026"/>
                  </a:ext>
                </a:extLst>
              </a:tr>
              <a:tr h="4335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81607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9715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AdV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75856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99126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96817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HAV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50375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HEV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4403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927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17747AA-5B5A-49DF-90E5-AF281CBC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0" y="186532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ČOV (odběr vzorků – vstup/výstup, 4×, 2019)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84232" y="630928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Spolupráce DEKONTA a.s.</a:t>
            </a:r>
          </a:p>
        </p:txBody>
      </p:sp>
    </p:spTree>
    <p:extLst>
      <p:ext uri="{BB962C8B-B14F-4D97-AF65-F5344CB8AC3E}">
        <p14:creationId xmlns:p14="http://schemas.microsoft.com/office/powerpoint/2010/main" val="267036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11447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 err="1">
                <a:solidFill>
                  <a:schemeClr val="accent1">
                    <a:lumMod val="75000"/>
                  </a:schemeClr>
                </a:solidFill>
              </a:rPr>
              <a:t>Noroviry</a:t>
            </a:r>
            <a:r>
              <a:rPr lang="cs-CZ" altLang="cs-CZ" sz="3000" b="1" dirty="0">
                <a:solidFill>
                  <a:schemeClr val="accent1">
                    <a:lumMod val="75000"/>
                  </a:schemeClr>
                </a:solidFill>
              </a:rPr>
              <a:t> - pitná voda, epidemiologické souvislosti</a:t>
            </a:r>
            <a:endParaRPr lang="cs-CZ" altLang="cs-CZ" sz="3000" b="1" dirty="0">
              <a:solidFill>
                <a:srgbClr val="679D2B"/>
              </a:solidFill>
            </a:endParaRP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484314"/>
            <a:ext cx="8788400" cy="14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342900" eaLnBrk="1" hangingPunct="1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678A32F-6B87-443B-AF15-99512E6553D7}"/>
              </a:ext>
            </a:extLst>
          </p:cNvPr>
          <p:cNvGraphicFramePr>
            <a:graphicFrameLocks noGrp="1"/>
          </p:cNvGraphicFramePr>
          <p:nvPr/>
        </p:nvGraphicFramePr>
        <p:xfrm>
          <a:off x="320242" y="1354746"/>
          <a:ext cx="11747820" cy="23877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22">
                  <a:extLst>
                    <a:ext uri="{9D8B030D-6E8A-4147-A177-3AD203B41FA5}">
                      <a16:colId xmlns:a16="http://schemas.microsoft.com/office/drawing/2014/main" val="815803398"/>
                    </a:ext>
                  </a:extLst>
                </a:gridCol>
                <a:gridCol w="127491">
                  <a:extLst>
                    <a:ext uri="{9D8B030D-6E8A-4147-A177-3AD203B41FA5}">
                      <a16:colId xmlns:a16="http://schemas.microsoft.com/office/drawing/2014/main" val="4070035179"/>
                    </a:ext>
                  </a:extLst>
                </a:gridCol>
                <a:gridCol w="1274913">
                  <a:extLst>
                    <a:ext uri="{9D8B030D-6E8A-4147-A177-3AD203B41FA5}">
                      <a16:colId xmlns:a16="http://schemas.microsoft.com/office/drawing/2014/main" val="2195480144"/>
                    </a:ext>
                  </a:extLst>
                </a:gridCol>
                <a:gridCol w="1498337">
                  <a:extLst>
                    <a:ext uri="{9D8B030D-6E8A-4147-A177-3AD203B41FA5}">
                      <a16:colId xmlns:a16="http://schemas.microsoft.com/office/drawing/2014/main" val="3239323535"/>
                    </a:ext>
                  </a:extLst>
                </a:gridCol>
                <a:gridCol w="1433964">
                  <a:extLst>
                    <a:ext uri="{9D8B030D-6E8A-4147-A177-3AD203B41FA5}">
                      <a16:colId xmlns:a16="http://schemas.microsoft.com/office/drawing/2014/main" val="3878234996"/>
                    </a:ext>
                  </a:extLst>
                </a:gridCol>
                <a:gridCol w="1211168">
                  <a:extLst>
                    <a:ext uri="{9D8B030D-6E8A-4147-A177-3AD203B41FA5}">
                      <a16:colId xmlns:a16="http://schemas.microsoft.com/office/drawing/2014/main" val="156953269"/>
                    </a:ext>
                  </a:extLst>
                </a:gridCol>
                <a:gridCol w="1347968">
                  <a:extLst>
                    <a:ext uri="{9D8B030D-6E8A-4147-A177-3AD203B41FA5}">
                      <a16:colId xmlns:a16="http://schemas.microsoft.com/office/drawing/2014/main" val="780359269"/>
                    </a:ext>
                  </a:extLst>
                </a:gridCol>
                <a:gridCol w="1347968">
                  <a:extLst>
                    <a:ext uri="{9D8B030D-6E8A-4147-A177-3AD203B41FA5}">
                      <a16:colId xmlns:a16="http://schemas.microsoft.com/office/drawing/2014/main" val="4228438805"/>
                    </a:ext>
                  </a:extLst>
                </a:gridCol>
              </a:tblGrid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2015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57">
                <a:tc gridSpan="6">
                  <a:txBody>
                    <a:bodyPr/>
                    <a:lstStyle/>
                    <a:p>
                      <a:endParaRPr lang="cs-CZ" b="1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 GI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 / 10</a:t>
                      </a:r>
                      <a:endParaRPr lang="cs-CZ" dirty="0"/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 / 18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 / 14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 /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6/40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3/26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2/23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2/44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87514"/>
                  </a:ext>
                </a:extLst>
              </a:tr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 GII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5/10</a:t>
                      </a:r>
                      <a:endParaRPr lang="cs-CZ" dirty="0"/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3/ 18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1/ 14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9 /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5/40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0/26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1/23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1/44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47840"/>
                  </a:ext>
                </a:extLst>
              </a:tr>
              <a:tr h="47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9984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07157-FE9D-4592-88E0-E01CE212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7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953005E-CA96-4544-B344-083637BB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63" b="19201"/>
          <a:stretch/>
        </p:blipFill>
        <p:spPr>
          <a:xfrm>
            <a:off x="7680176" y="3927680"/>
            <a:ext cx="3720932" cy="19062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CDDFD2C-9880-4FD3-B2B5-B365C4101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0"/>
          <a:stretch/>
        </p:blipFill>
        <p:spPr>
          <a:xfrm>
            <a:off x="320242" y="3935920"/>
            <a:ext cx="6298134" cy="19236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5807968" y="6290063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Spolupráce KHS, podpora grantu </a:t>
            </a:r>
            <a:r>
              <a:rPr lang="cs-CZ" altLang="en-US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MZ 17-31921A</a:t>
            </a:r>
            <a:endParaRPr lang="cs-CZ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11447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>
                <a:solidFill>
                  <a:schemeClr val="accent1">
                    <a:lumMod val="75000"/>
                  </a:schemeClr>
                </a:solidFill>
              </a:rPr>
              <a:t>Virus hepatitidy A – epidemiologické souvislosti</a:t>
            </a:r>
            <a:endParaRPr lang="cs-CZ" altLang="cs-CZ" sz="3000" b="1" dirty="0">
              <a:solidFill>
                <a:srgbClr val="679D2B"/>
              </a:solidFill>
            </a:endParaRP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579880"/>
            <a:ext cx="8788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Epidemie VHA (Moravskoslezský kraj)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voda výstup z domácí ČOV – HAV +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pitná voda (blízká studna) – HAV +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sekvenčně shoda s kmenem prokázaným u uživatelů studny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přenos pitnou vodou podpořen epidemiologickými daty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07157-FE9D-4592-88E0-E01CE212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879976" y="6313488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Spolupráce KHS, podpora grantu </a:t>
            </a:r>
            <a:r>
              <a:rPr lang="cs-CZ" altLang="en-US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MZ 17-31921A</a:t>
            </a:r>
            <a:endParaRPr lang="cs-CZ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052736"/>
            <a:ext cx="8788400" cy="18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Epidemie VHA (Liberecký kraj) 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voda vstup, výstup z komunální ČOV – HAV +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čistírenské kaly– HAV +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sekvenčně shoda s kmenem prokázaným u tamních VHA pacientů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CFF77DE-CF2D-4522-97DC-7E44FAD91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0107" y="3968317"/>
            <a:ext cx="3116581" cy="1947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A0CEB6C-FBC5-179D-65E0-909260C5D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404813"/>
            <a:ext cx="91440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cs-CZ" altLang="cs-CZ" sz="3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Pitná voda – vybrané epidemie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1192500E-AE43-8778-44A8-FF17E79E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484314"/>
            <a:ext cx="8788400" cy="14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342900" eaLnBrk="1" hangingPunct="1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pic>
        <p:nvPicPr>
          <p:cNvPr id="8" name="Picture 4" descr="molo rno">
            <a:hlinkClick r:id="rId3"/>
            <a:extLst>
              <a:ext uri="{FF2B5EF4-FFF2-40B4-BE49-F238E27FC236}">
                <a16:creationId xmlns:a16="http://schemas.microsoft.com/office/drawing/2014/main" id="{C5A0375C-0681-F9D8-C1AB-0F884FA13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959" t="2788" r="2458" b="3828"/>
          <a:stretch/>
        </p:blipFill>
        <p:spPr bwMode="auto">
          <a:xfrm>
            <a:off x="7575550" y="4797426"/>
            <a:ext cx="2890838" cy="194786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CAD5508A-E610-18A1-DAB5-37526FE0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1" y="1268413"/>
            <a:ext cx="863441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2012 – 2013 – rekreační zařízení (camp), studniční voda (hloubka 30 m), zdroj kontaminace prasklý septik,  75 infikovaných NoV (Jihočeský kraj)</a:t>
            </a: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2013 – rekreační zařízení, studniční voda, zdroj kontaminace prasklý septik, NoV (Jihočeský kraj) </a:t>
            </a: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2015 – veřejný vodovod, Praha – Dejvice, NoV, 4,021  infikovaných</a:t>
            </a: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2016 – průkaz </a:t>
            </a: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AdV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ve veřejném vodovodu (Liberecký kraj)</a:t>
            </a: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2017 – dvě epidemie, rekreační zařízení, studniční voda, NoV (Liberecký kraj); potvrzena shoda NoV z vody a stolic infikovaných</a:t>
            </a: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marL="542925" indent="-357188" eaLnBrk="1" hangingPunct="1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4D4BBD-EEE4-D4B9-0062-9D34471379E5}"/>
              </a:ext>
            </a:extLst>
          </p:cNvPr>
          <p:cNvSpPr txBox="1"/>
          <p:nvPr/>
        </p:nvSpPr>
        <p:spPr>
          <a:xfrm>
            <a:off x="1943100" y="1320801"/>
            <a:ext cx="812800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2005 – Rusko, pivo (voda použitá k mytí lahví),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HAV (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&gt;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500 )</a:t>
            </a:r>
          </a:p>
          <a:p>
            <a:pPr>
              <a:defRPr/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__2_" id="{2242B10D-3B60-4642-BF9D-2983B08B0156}" vid="{E97528E0-7663-4EFD-9092-E33C929D13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muni-sci-prezentace-16-9-cz-v11__2_</Template>
  <TotalTime>1058</TotalTime>
  <Words>717</Words>
  <Application>Microsoft Office PowerPoint</Application>
  <PresentationFormat>Širokoúhlá obrazovka</PresentationFormat>
  <Paragraphs>426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Georgia</vt:lpstr>
      <vt:lpstr>Tahoma</vt:lpstr>
      <vt:lpstr>Times New Roman</vt:lpstr>
      <vt:lpstr>Wingdings</vt:lpstr>
      <vt:lpstr>Prezentace_MU_CZ</vt:lpstr>
      <vt:lpstr>Role vody v přenosu virů způsobujících alimentární infekce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Noroviry - pitná voda, epidemiologické souvislosti</vt:lpstr>
      <vt:lpstr>Virus hepatitidy A – epidemiologické souvislosti</vt:lpstr>
      <vt:lpstr>Pitná voda – vybrané epidemie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hepatitidy E – molekulární epidemiologie a aspekty zoonotického přenosu</dc:title>
  <dc:creator>Of4 Elisabeth</dc:creator>
  <cp:lastModifiedBy>Of4 Elisabeth</cp:lastModifiedBy>
  <cp:revision>22</cp:revision>
  <cp:lastPrinted>1601-01-01T00:00:00Z</cp:lastPrinted>
  <dcterms:created xsi:type="dcterms:W3CDTF">2023-10-16T09:03:35Z</dcterms:created>
  <dcterms:modified xsi:type="dcterms:W3CDTF">2024-06-23T18:55:00Z</dcterms:modified>
</cp:coreProperties>
</file>