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649" r:id="rId3"/>
    <p:sldId id="656" r:id="rId4"/>
    <p:sldId id="638" r:id="rId5"/>
    <p:sldId id="423" r:id="rId6"/>
    <p:sldId id="651" r:id="rId7"/>
    <p:sldId id="650" r:id="rId8"/>
    <p:sldId id="652" r:id="rId9"/>
    <p:sldId id="655" r:id="rId10"/>
    <p:sldId id="582" r:id="rId11"/>
    <p:sldId id="58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C"/>
    <a:srgbClr val="0000DC"/>
    <a:srgbClr val="00AF3F"/>
    <a:srgbClr val="00287D"/>
    <a:srgbClr val="9100DC"/>
    <a:srgbClr val="F01928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>
            <a:extLst>
              <a:ext uri="{FF2B5EF4-FFF2-40B4-BE49-F238E27FC236}">
                <a16:creationId xmlns:a16="http://schemas.microsoft.com/office/drawing/2014/main" id="{3A763093-7B5B-481D-89B9-90FA07113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2E262E-88BD-43EF-AED2-30278AA38BAB}" type="slidenum"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52C855E-3972-4A6B-879C-86F31F34D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7F25564-2B3F-447F-9DAF-2530F0B7E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702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11732D99-6763-ABA0-8D67-F366954CCF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E49DD42D-2AFC-BA71-50DB-678170DE58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EF8737AA-CDF9-2685-B76C-E2847DEFAD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7D570C-65B3-439F-9372-F2D3D4106E00}" type="slidenum">
              <a:rPr lang="en-GB" altLang="cs-CZ"/>
              <a:pPr/>
              <a:t>5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3656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viry – 7x méně, v přepočtu</a:t>
            </a:r>
            <a:r>
              <a:rPr lang="cs-CZ" baseline="0" dirty="0"/>
              <a:t> dle bakterií – cca 822 nemocných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Přenos vodou a potravinami popsán u více jak 100 </a:t>
            </a:r>
            <a:r>
              <a:rPr lang="cs-CZ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enterických</a:t>
            </a: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virů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(Newell et al., 2010; Koopmans and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Duizer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, 2004)</a:t>
            </a:r>
            <a:endParaRPr lang="cs-CZ" sz="12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229699-6DDC-4069-AE57-D4F4D43B880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3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8DCE3F45-0F6C-4A9A-8E19-FF8FA0288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20EC01-569B-4BC3-8DCE-C4767C73BD6C}" type="slidenum">
              <a:rPr lang="cs-CZ" altLang="en-US" smtClean="0"/>
              <a:pPr/>
              <a:t>9</a:t>
            </a:fld>
            <a:endParaRPr lang="cs-CZ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F7CEFE2-45D7-453A-81E9-A0F3615A3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49EC7EB-67E3-4DB6-AC3F-C80E0BE2B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57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8FAB6D32-54B7-1EED-4C43-AB9155C27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059A57-57B8-42A0-A826-4B5B48E4A6FE}" type="slidenum">
              <a:rPr lang="cs-CZ" altLang="en-US"/>
              <a:pPr/>
              <a:t>10</a:t>
            </a:fld>
            <a:endParaRPr lang="cs-CZ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2CBBCFC-4437-5925-36B3-EB22BB98E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34B49D0-40BD-5E0E-4C6B-35469696D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C81C883-568C-28FC-4DAC-7D3787FA4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39ACFE9-63E1-D26C-EC8D-A33334B2A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976544"/>
            <a:ext cx="10753200" cy="5251456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1074738" indent="-16033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136342"/>
            <a:ext cx="5219998" cy="509165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136342"/>
            <a:ext cx="5219998" cy="509165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180730"/>
            <a:ext cx="10753200" cy="5047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5079687"/>
            <a:ext cx="11361600" cy="698497"/>
          </a:xfrm>
        </p:spPr>
        <p:txBody>
          <a:bodyPr/>
          <a:lstStyle/>
          <a:p>
            <a:r>
              <a:rPr lang="cs-CZ" sz="2000" dirty="0"/>
              <a:t>Petra Vašíčková</a:t>
            </a:r>
          </a:p>
          <a:p>
            <a:r>
              <a:rPr lang="cs-CZ" sz="2000" dirty="0"/>
              <a:t>pvasickova@sci.muni.cz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8E607C5-6292-2564-85C8-978E69793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3564" y="5992050"/>
            <a:ext cx="5534660" cy="723900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89AC760A-A0B8-D970-37F6-3FDF64C76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45" y="1726178"/>
            <a:ext cx="11361600" cy="1171580"/>
          </a:xfrm>
        </p:spPr>
        <p:txBody>
          <a:bodyPr/>
          <a:lstStyle/>
          <a:p>
            <a:pPr eaLnBrk="1" hangingPunct="1"/>
            <a:r>
              <a:rPr lang="pl-PL" altLang="en-US" sz="4000" b="1" dirty="0">
                <a:solidFill>
                  <a:schemeClr val="accent1"/>
                </a:solidFill>
                <a:latin typeface="Georgia" panose="02040502050405020303" pitchFamily="18" charset="0"/>
              </a:rPr>
              <a:t>Úvod do virologie potravin</a:t>
            </a:r>
            <a:endParaRPr lang="cs-CZ" altLang="en-US" sz="40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pic>
        <p:nvPicPr>
          <p:cNvPr id="13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89" y="3035493"/>
            <a:ext cx="1788952" cy="133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222E0AF-AC8E-4DEF-85D0-B588435E2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9143" y="3079943"/>
            <a:ext cx="1804286" cy="1294802"/>
          </a:xfrm>
          <a:prstGeom prst="rect">
            <a:avLst/>
          </a:prstGeom>
          <a:noFill/>
          <a:ln w="635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090620098687">
            <a:extLst>
              <a:ext uri="{FF2B5EF4-FFF2-40B4-BE49-F238E27FC236}">
                <a16:creationId xmlns:a16="http://schemas.microsoft.com/office/drawing/2014/main" id="{64D39587-5EBB-4794-9AB2-C12D44C79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122666"/>
            <a:ext cx="2028643" cy="128229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CFA32F7-6FAE-E0F4-6B45-241546EF0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47851" y="169864"/>
            <a:ext cx="7489825" cy="5661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cs-CZ" altLang="en-US" sz="3000" dirty="0">
                <a:solidFill>
                  <a:srgbClr val="0000A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Obecné vlastnosti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946CA7-662B-3796-70D9-01902056BB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01789" y="800101"/>
            <a:ext cx="8569325" cy="6124575"/>
          </a:xfrm>
        </p:spPr>
        <p:txBody>
          <a:bodyPr wrap="square" numCol="1" anchorCtr="0" compatLnSpc="1">
            <a:prstTxWarp prst="textNoShape">
              <a:avLst/>
            </a:prstTxWarp>
            <a:spAutoFit/>
          </a:bodyPr>
          <a:lstStyle/>
          <a:p>
            <a:pPr marL="449263" lvl="1" indent="-271463">
              <a:spcAft>
                <a:spcPts val="1200"/>
              </a:spcAft>
              <a:buSzPct val="150000"/>
              <a:buFont typeface="Arial" charset="0"/>
              <a:buChar char="•"/>
              <a:tabLst>
                <a:tab pos="541338" algn="l"/>
              </a:tabLst>
              <a:defRPr/>
            </a:pPr>
            <a:r>
              <a:rPr lang="cs-CZ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Ve vodě/potravinách se nemnoží </a:t>
            </a:r>
            <a:r>
              <a:rPr lang="cs-CZ" altLang="en-US" sz="4000" b="1" dirty="0">
                <a:solidFill>
                  <a:srgbClr val="5C8D27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→</a:t>
            </a:r>
            <a:r>
              <a:rPr lang="cs-CZ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 nemění</a:t>
            </a:r>
            <a:r>
              <a:rPr lang="cs-CZ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 senzorické vlastnosti</a:t>
            </a:r>
          </a:p>
          <a:p>
            <a:pPr marL="449263" lvl="1" indent="-271463">
              <a:spcAft>
                <a:spcPts val="1200"/>
              </a:spcAft>
              <a:buSzPct val="150000"/>
              <a:buFont typeface="Arial" charset="0"/>
              <a:buChar char="•"/>
              <a:tabLst>
                <a:tab pos="541338" algn="l"/>
              </a:tabLst>
              <a:defRPr/>
            </a:pPr>
            <a:r>
              <a:rPr lang="cs-CZ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Vylučování stolicí, zvratky, slinami a močí  ve vysokém množství (virová nálož 10</a:t>
            </a:r>
            <a:r>
              <a:rPr lang="cs-CZ" altLang="en-US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11</a:t>
            </a:r>
            <a:r>
              <a:rPr lang="cs-CZ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/g stolice)</a:t>
            </a:r>
          </a:p>
          <a:p>
            <a:pPr marL="449263" lvl="1" indent="-271463">
              <a:spcAft>
                <a:spcPts val="1200"/>
              </a:spcAft>
              <a:buSzPct val="150000"/>
              <a:buFont typeface="Arial" charset="0"/>
              <a:buChar char="•"/>
              <a:tabLst>
                <a:tab pos="541338" algn="l"/>
              </a:tabLst>
              <a:defRPr/>
            </a:pPr>
            <a:r>
              <a:rPr lang="cs-CZ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Odolnost vůči vlivům vnějšího prostředí (chlad, </a:t>
            </a:r>
            <a:r>
              <a:rPr lang="cs-CZ" alt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acidorezistence</a:t>
            </a:r>
            <a:r>
              <a:rPr lang="cs-CZ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) </a:t>
            </a:r>
            <a:r>
              <a:rPr lang="cs-CZ" altLang="en-US" sz="4000" dirty="0">
                <a:solidFill>
                  <a:srgbClr val="5C8D27"/>
                </a:solidFill>
                <a:latin typeface="Georgia" panose="02040502050405020303" pitchFamily="18" charset="0"/>
                <a:cs typeface="Arial" charset="0"/>
              </a:rPr>
              <a:t>→</a:t>
            </a:r>
            <a:r>
              <a:rPr lang="cs-CZ" altLang="en-US" dirty="0">
                <a:solidFill>
                  <a:srgbClr val="5C8D27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cs-CZ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charset="0"/>
              </a:rPr>
              <a:t>persistence dny, měsíce</a:t>
            </a:r>
          </a:p>
          <a:p>
            <a:pPr marL="449263" lvl="1" indent="-271463">
              <a:spcAft>
                <a:spcPts val="2400"/>
              </a:spcAft>
              <a:buSzPct val="150000"/>
              <a:buFont typeface="Arial" charset="0"/>
              <a:buChar char="•"/>
              <a:tabLst>
                <a:tab pos="541338" algn="l"/>
              </a:tabLst>
              <a:defRPr/>
            </a:pPr>
            <a:endParaRPr lang="cs-CZ" altLang="en-US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  <a:cs typeface="Arial" charset="0"/>
            </a:endParaRPr>
          </a:p>
          <a:p>
            <a:pPr marL="449263" lvl="1" indent="-271463">
              <a:spcAft>
                <a:spcPts val="2400"/>
              </a:spcAft>
              <a:buSzPct val="150000"/>
              <a:buFont typeface="Arial" charset="0"/>
              <a:buChar char="•"/>
              <a:defRPr/>
            </a:pPr>
            <a:endParaRPr lang="cs-CZ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  <a:cs typeface="Arial" charset="0"/>
            </a:endParaRPr>
          </a:p>
          <a:p>
            <a:pPr marL="177800" lvl="1" indent="0">
              <a:spcAft>
                <a:spcPts val="600"/>
              </a:spcAft>
              <a:buSzPct val="150000"/>
              <a:buNone/>
              <a:defRPr/>
            </a:pPr>
            <a:endParaRPr lang="cs-CZ" altLang="en-US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  <a:cs typeface="Arial" charset="0"/>
            </a:endParaRPr>
          </a:p>
          <a:p>
            <a:pPr marL="449263" lvl="1" indent="-271463">
              <a:spcAft>
                <a:spcPts val="600"/>
              </a:spcAft>
              <a:buSzPct val="150000"/>
              <a:buFont typeface="Arial" charset="0"/>
              <a:buChar char="•"/>
              <a:defRPr/>
            </a:pPr>
            <a:endParaRPr lang="cs-CZ" altLang="en-US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  <a:cs typeface="Arial" charset="0"/>
            </a:endParaRPr>
          </a:p>
          <a:p>
            <a:pPr marL="449263" lvl="1" indent="-271463">
              <a:spcBef>
                <a:spcPts val="1800"/>
              </a:spcBef>
              <a:buSzPct val="150000"/>
              <a:buFont typeface="Arial" charset="0"/>
              <a:buChar char="•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  <a:cs typeface="Arial" charset="0"/>
            </a:endParaRPr>
          </a:p>
          <a:p>
            <a:pPr marL="177800" lvl="1" indent="0">
              <a:spcBef>
                <a:spcPts val="1800"/>
              </a:spcBef>
              <a:buSzPct val="150000"/>
              <a:buNone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  <a:cs typeface="Arial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0C838EB-2985-1340-030B-C345B0F6345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789364"/>
          <a:ext cx="9144000" cy="298767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0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Matrice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Teplota</a:t>
                      </a:r>
                      <a:endParaRPr lang="cs-CZ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Doba „přežití“</a:t>
                      </a:r>
                      <a:endParaRPr lang="cs-CZ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Virus</a:t>
                      </a:r>
                      <a:endParaRPr lang="cs-CZ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Hlávkový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salát, jahody, šunka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, 10 a 21°C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sym typeface="Symbol" panose="05050102010706020507" pitchFamily="18" charset="2"/>
                        </a:rPr>
                        <a:t> 7 dní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NoV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Voda,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mléko 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a 72 °C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min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NoV,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HAV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Borůvky, maliny, jahody, bazalka, petržel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- 20°C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90 dní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NoV, HAV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Zelí, hlávkový salát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4, 25</a:t>
                      </a:r>
                      <a:r>
                        <a:rPr lang="cs-CZ" sz="1800" baseline="0" dirty="0">
                          <a:latin typeface="Georgia" panose="02040502050405020303" pitchFamily="18" charset="0"/>
                        </a:rPr>
                        <a:t> a 37°C</a:t>
                      </a:r>
                      <a:endParaRPr lang="cs-CZ" sz="1800" dirty="0">
                        <a:latin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21 dní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latin typeface="Georgia" panose="02040502050405020303" pitchFamily="18" charset="0"/>
                        </a:rPr>
                        <a:t>NoV, HAV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Podzemní voda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10°C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3 roky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Georgia" panose="02040502050405020303" pitchFamily="18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884799A-A546-0AD2-0120-A4EB7862A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260351"/>
            <a:ext cx="8909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en-US" sz="3000" b="1" dirty="0">
                <a:solidFill>
                  <a:srgbClr val="0000AC"/>
                </a:solidFill>
                <a:latin typeface="Georgia" panose="02040502050405020303" pitchFamily="18" charset="0"/>
              </a:rPr>
              <a:t>Vliv technologií na přežívání virů v potravinách a pitné vodě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340150B-9F81-11DB-897D-8B775484A588}"/>
              </a:ext>
            </a:extLst>
          </p:cNvPr>
          <p:cNvGraphicFramePr>
            <a:graphicFrameLocks noGrp="1"/>
          </p:cNvGraphicFramePr>
          <p:nvPr/>
        </p:nvGraphicFramePr>
        <p:xfrm>
          <a:off x="1543050" y="1700214"/>
          <a:ext cx="9144000" cy="41767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50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Potravina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Vliv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90°C/90 sec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mlži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inaktivace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Oplach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drobné ovoce, listový salát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 log redukce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Tlak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375 </a:t>
                      </a:r>
                      <a:r>
                        <a:rPr lang="cs-CZ" sz="1800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/21°C/5 min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ovocné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šťávy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4,3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 redukce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ovoce, zelenina, voda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log redukce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Okyselení (pH 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ovocné šťávy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téměř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efektu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Chlorování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0.41 mg/L 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log redukce</a:t>
                      </a:r>
                      <a:r>
                        <a:rPr lang="cs-CZ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(závislost na čistotě vody)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418154"/>
            <a:ext cx="11327904" cy="42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20000"/>
              </a:spcBef>
            </a:pPr>
            <a:r>
              <a:rPr lang="cs-CZ" altLang="cs-CZ" sz="3000" b="1" dirty="0">
                <a:solidFill>
                  <a:srgbClr val="003399"/>
                </a:solidFill>
                <a:latin typeface="Georgia" panose="02040502050405020303" pitchFamily="18" charset="0"/>
              </a:rPr>
              <a:t>Alimentární onemocnění</a:t>
            </a:r>
          </a:p>
        </p:txBody>
      </p:sp>
      <p:pic>
        <p:nvPicPr>
          <p:cNvPr id="9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35360" y="1324934"/>
            <a:ext cx="11677252" cy="2374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50000"/>
              <a:buFont typeface="Arial" charset="0"/>
              <a:buChar char="•"/>
              <a:defRPr/>
            </a:pPr>
            <a:r>
              <a:rPr lang="cs-CZ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charset="0"/>
              </a:rPr>
              <a:t>Onemocnění člověka a zvířat, kdy se jedinec nakazí pozřením kontaminované potravy či tekutiny (i aerosol)</a:t>
            </a:r>
          </a:p>
        </p:txBody>
      </p:sp>
      <p:pic>
        <p:nvPicPr>
          <p:cNvPr id="13" name="Picture 4" descr="http://dietfooddelivery.biz/wp-content/uploads/2014/05/healthy-food-clipart-black-and-w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00" y="2952767"/>
            <a:ext cx="5549354" cy="270848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://i.ytimg.com/vi/v6s5sxmNDic/hqdefault.jpg"/>
          <p:cNvPicPr>
            <a:picLocks noChangeAspect="1" noChangeArrowheads="1"/>
          </p:cNvPicPr>
          <p:nvPr/>
        </p:nvPicPr>
        <p:blipFill rotWithShape="1">
          <a:blip r:embed="rId4"/>
          <a:srcRect l="18021" r="17106"/>
          <a:stretch/>
        </p:blipFill>
        <p:spPr bwMode="auto">
          <a:xfrm>
            <a:off x="7320136" y="2952767"/>
            <a:ext cx="2343732" cy="270848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54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418154"/>
            <a:ext cx="11327904" cy="42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20000"/>
              </a:spcBef>
            </a:pPr>
            <a:r>
              <a:rPr lang="cs-CZ" altLang="cs-CZ" sz="3000" b="1" dirty="0">
                <a:solidFill>
                  <a:srgbClr val="003399"/>
                </a:solidFill>
                <a:latin typeface="Georgia" panose="02040502050405020303" pitchFamily="18" charset="0"/>
              </a:rPr>
              <a:t>Alimentární onemocnění</a:t>
            </a:r>
          </a:p>
        </p:txBody>
      </p:sp>
      <p:pic>
        <p:nvPicPr>
          <p:cNvPr id="9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35360" y="1324934"/>
            <a:ext cx="11677252" cy="2374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50000"/>
              <a:buFont typeface="Arial" charset="0"/>
              <a:buChar char="•"/>
              <a:defRPr/>
            </a:pPr>
            <a:r>
              <a:rPr lang="cs-CZ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charset="0"/>
              </a:rPr>
              <a:t>Onemocnění člověka a zvířat, kdy se jedinec nakazí pozřením kontaminované potravy či tekutiny (i aerosol)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SzPct val="50000"/>
              <a:buFont typeface="Wingdings" panose="05000000000000000000" pitchFamily="2" charset="2"/>
              <a:buChar char="Ø"/>
              <a:defRPr/>
            </a:pPr>
            <a:r>
              <a:rPr lang="cs-CZ" altLang="en-US" sz="2000" dirty="0" err="1">
                <a:solidFill>
                  <a:srgbClr val="003399"/>
                </a:solidFill>
                <a:latin typeface="Georgia" panose="02040502050405020303" pitchFamily="18" charset="0"/>
                <a:cs typeface="Arial" charset="0"/>
              </a:rPr>
              <a:t>Antropoóza</a:t>
            </a:r>
            <a:r>
              <a:rPr lang="cs-CZ" altLang="en-US" sz="2000" dirty="0">
                <a:solidFill>
                  <a:srgbClr val="003399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cs-CZ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charset="0"/>
              </a:rPr>
              <a:t>– přenos pouze z člověka na člověka, často přenos přímým kontaktem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SzPct val="50000"/>
              <a:buFont typeface="Wingdings" panose="05000000000000000000" pitchFamily="2" charset="2"/>
              <a:buChar char="Ø"/>
              <a:defRPr/>
            </a:pPr>
            <a:r>
              <a:rPr lang="cs-CZ" altLang="en-US" sz="2000" dirty="0">
                <a:solidFill>
                  <a:srgbClr val="003399"/>
                </a:solidFill>
                <a:latin typeface="Georgia" panose="02040502050405020303" pitchFamily="18" charset="0"/>
                <a:cs typeface="Arial" charset="0"/>
              </a:rPr>
              <a:t>Zoonóza </a:t>
            </a:r>
            <a:r>
              <a:rPr lang="cs-CZ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charset="0"/>
              </a:rPr>
              <a:t>– přenos ze zvířete na člověka a naopak</a:t>
            </a:r>
          </a:p>
        </p:txBody>
      </p:sp>
      <p:pic>
        <p:nvPicPr>
          <p:cNvPr id="8" name="Picture 7" descr="Výsledek obrázku pro ru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416" y="3673966"/>
            <a:ext cx="3379788" cy="190341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Související obráze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176" y="3673966"/>
            <a:ext cx="3403600" cy="19145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ásobení 10"/>
          <p:cNvSpPr/>
          <p:nvPr/>
        </p:nvSpPr>
        <p:spPr>
          <a:xfrm>
            <a:off x="4799856" y="3504209"/>
            <a:ext cx="2592288" cy="2232248"/>
          </a:xfrm>
          <a:prstGeom prst="mathMultiply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96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DE03BB-46D8-459D-9EFE-BBC3291C3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4F4ADD1A-E22E-43BE-8660-C9CCE466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85" y="175418"/>
            <a:ext cx="7561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3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Původci alimentárních onemocnění</a:t>
            </a:r>
          </a:p>
        </p:txBody>
      </p:sp>
      <p:graphicFrame>
        <p:nvGraphicFramePr>
          <p:cNvPr id="51" name="Tabulka 50">
            <a:extLst>
              <a:ext uri="{FF2B5EF4-FFF2-40B4-BE49-F238E27FC236}">
                <a16:creationId xmlns:a16="http://schemas.microsoft.com/office/drawing/2014/main" id="{2E7896B5-F668-459E-84C8-8BE253FC53CF}"/>
              </a:ext>
            </a:extLst>
          </p:cNvPr>
          <p:cNvGraphicFramePr>
            <a:graphicFrameLocks noGrp="1"/>
          </p:cNvGraphicFramePr>
          <p:nvPr/>
        </p:nvGraphicFramePr>
        <p:xfrm>
          <a:off x="335360" y="908720"/>
          <a:ext cx="11717211" cy="5184581"/>
        </p:xfrm>
        <a:graphic>
          <a:graphicData uri="http://schemas.openxmlformats.org/drawingml/2006/table">
            <a:tbl>
              <a:tblPr firstRow="1" firstCol="1" bandRow="1"/>
              <a:tblGrid>
                <a:gridCol w="134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3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6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Čeleď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Zástupci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Klinické příznaky</a:t>
                      </a:r>
                      <a:endParaRPr lang="cs-CZ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ds</a:t>
                      </a: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DNA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Adenoviridae</a:t>
                      </a:r>
                      <a:endParaRPr lang="cs-CZ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adenovirus sérotyp 40/41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zvracení, průjem (zejména děti)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 kern="12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Polyomaviridae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JC </a:t>
                      </a:r>
                      <a:r>
                        <a:rPr lang="cs-CZ" sz="1600" kern="12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polyomavirus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neurologické příznaky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ds RNA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Reoviridae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rotavirus</a:t>
                      </a: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6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genoskupina</a:t>
                      </a: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A)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zvracení, průjem (zejména děti)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160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</a:t>
                      </a: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RNA 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Astroviridae</a:t>
                      </a: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lidský astrovirus sérotyp 1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zvracení, průjem (zejména děti)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Caliciviridae</a:t>
                      </a:r>
                      <a:endParaRPr lang="cs-CZ" sz="16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norovirus</a:t>
                      </a: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GI a GII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zvracení, průjem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90926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Hepeviridae</a:t>
                      </a:r>
                      <a:endParaRPr lang="cs-CZ" sz="16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virus hepatitidy E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hepatitida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63440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Flaviviridae</a:t>
                      </a:r>
                      <a:endParaRPr lang="cs-CZ" sz="1600" i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virus klíšťové encefalitidy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podobné chřipce, vyrážka, neurologické příznaky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77243"/>
                  </a:ext>
                </a:extLst>
              </a:tr>
              <a:tr h="7976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Picornaviridae</a:t>
                      </a:r>
                      <a:endParaRPr lang="cs-CZ" sz="16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virus hepatitidy A, </a:t>
                      </a:r>
                      <a:r>
                        <a:rPr lang="cs-CZ" sz="1600" b="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poliovirus</a:t>
                      </a:r>
                      <a:r>
                        <a:rPr lang="cs-CZ" sz="1600" b="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enterovirus A 71, </a:t>
                      </a:r>
                      <a:r>
                        <a:rPr lang="cs-CZ" sz="1600" b="0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aichivirus</a:t>
                      </a:r>
                      <a:r>
                        <a:rPr lang="cs-CZ" sz="1600" b="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hepatitida</a:t>
                      </a:r>
                      <a:r>
                        <a:rPr lang="cs-CZ" sz="1600" b="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neurologické příznaky, obrna, myokarditidy, průjem</a:t>
                      </a: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ABD4579-D802-2A3B-1D90-0485C1A7D952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673225"/>
          <a:ext cx="9109074" cy="406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560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Patogen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Doba inkubace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Symptomy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Infekční dávka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24"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Norovirus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12 - 48 hodin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křeče v břiše, průjem, zvracení, horečka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10-100</a:t>
                      </a:r>
                    </a:p>
                  </a:txBody>
                  <a:tcPr marL="91436" marR="91436" marT="45736" marB="45736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601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Virus hepatitidy</a:t>
                      </a:r>
                      <a:r>
                        <a:rPr lang="cs-CZ" sz="16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A</a:t>
                      </a:r>
                      <a:endParaRPr lang="cs-CZ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14- 28 dní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bolest břicha, nevolnost, horečka, žloutenka, tmavá moč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10-50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601">
                <a:tc>
                  <a:txBody>
                    <a:bodyPr/>
                    <a:lstStyle/>
                    <a:p>
                      <a:r>
                        <a:rPr lang="cs-CZ" sz="1600" i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Rotavirus</a:t>
                      </a:r>
                      <a:endParaRPr lang="cs-CZ" sz="16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 – 3 dny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horečka,</a:t>
                      </a:r>
                      <a:r>
                        <a:rPr lang="cs-CZ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mnohočetné průjmy, bolesti v nadbřišku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100-1000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60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Virus hepatitidy E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40 - 60</a:t>
                      </a:r>
                      <a:r>
                        <a:rPr lang="cs-CZ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dní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bolest břicha, nevolnost, horečka, žloutenka, tmavá moč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100 ?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196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Virus klíšťově encefalitidy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7 - 30 dní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příznaky lehké chřipky, vysoké horečky, prudké bolesti hlavy, nevolnost, zvracení, ztuhnutí svalů na šíji, svalový třes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 marL="91436" marR="91436" marT="45736" marB="4573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663" name="Text Box 3">
            <a:extLst>
              <a:ext uri="{FF2B5EF4-FFF2-40B4-BE49-F238E27FC236}">
                <a16:creationId xmlns:a16="http://schemas.microsoft.com/office/drawing/2014/main" id="{E4E78C4E-7D4D-B04E-5D6D-FD87129B3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09538"/>
            <a:ext cx="8785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3000" b="1" dirty="0">
                <a:solidFill>
                  <a:srgbClr val="0000AC"/>
                </a:solidFill>
                <a:latin typeface="Georgia" panose="02040502050405020303" pitchFamily="18" charset="0"/>
              </a:rPr>
              <a:t>Viry způsobující alimentární infekce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3000" b="1" dirty="0">
                <a:solidFill>
                  <a:srgbClr val="0000AC"/>
                </a:solidFill>
                <a:latin typeface="Georgia" panose="02040502050405020303" pitchFamily="18" charset="0"/>
              </a:rPr>
              <a:t> (EFSA 2011)</a:t>
            </a:r>
          </a:p>
        </p:txBody>
      </p:sp>
    </p:spTree>
    <p:extLst>
      <p:ext uri="{BB962C8B-B14F-4D97-AF65-F5344CB8AC3E}">
        <p14:creationId xmlns:p14="http://schemas.microsoft.com/office/powerpoint/2010/main" val="326212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0352" y="261665"/>
            <a:ext cx="10600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cs-CZ" altLang="cs-CZ" sz="3000" b="1" dirty="0">
                <a:solidFill>
                  <a:srgbClr val="003399"/>
                </a:solidFill>
                <a:latin typeface="Georgia" panose="02040502050405020303" pitchFamily="18" charset="0"/>
              </a:rPr>
              <a:t>Výskyt alimentárních onemocnění EU, 2015-2020 (EFSA, 2021)</a:t>
            </a:r>
          </a:p>
        </p:txBody>
      </p:sp>
      <p:pic>
        <p:nvPicPr>
          <p:cNvPr id="9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313697"/>
            <a:ext cx="7992888" cy="519264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8574887" y="2604969"/>
            <a:ext cx="3631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250000"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celkový počet hlášených epidemií</a:t>
            </a:r>
          </a:p>
          <a:p>
            <a:pPr marL="742950" lvl="1" indent="-285750">
              <a:lnSpc>
                <a:spcPct val="150000"/>
              </a:lnSpc>
              <a:buSzPct val="50000"/>
              <a:buFont typeface="Wingdings" panose="05000000000000000000" pitchFamily="2" charset="2"/>
              <a:buChar char="Ø"/>
            </a:pPr>
            <a:r>
              <a:rPr lang="cs-CZ" dirty="0" err="1">
                <a:solidFill>
                  <a:srgbClr val="FFCC00"/>
                </a:solidFill>
                <a:latin typeface="Georgia" panose="02040502050405020303" pitchFamily="18" charset="0"/>
              </a:rPr>
              <a:t>weak</a:t>
            </a:r>
            <a:r>
              <a:rPr lang="cs-CZ" dirty="0">
                <a:solidFill>
                  <a:srgbClr val="FFCC00"/>
                </a:solidFill>
                <a:latin typeface="Georgia" panose="02040502050405020303" pitchFamily="18" charset="0"/>
              </a:rPr>
              <a:t> evidence</a:t>
            </a:r>
          </a:p>
          <a:p>
            <a:pPr marL="742950" lvl="1" indent="-285750">
              <a:lnSpc>
                <a:spcPct val="150000"/>
              </a:lnSpc>
              <a:buSzPct val="50000"/>
              <a:buFont typeface="Wingdings" panose="05000000000000000000" pitchFamily="2" charset="2"/>
              <a:buChar char="Ø"/>
            </a:pPr>
            <a:r>
              <a:rPr lang="cs-CZ" dirty="0" err="1">
                <a:solidFill>
                  <a:srgbClr val="FF9933"/>
                </a:solidFill>
                <a:latin typeface="Georgia" panose="02040502050405020303" pitchFamily="18" charset="0"/>
              </a:rPr>
              <a:t>strong</a:t>
            </a:r>
            <a:r>
              <a:rPr lang="cs-CZ" dirty="0">
                <a:solidFill>
                  <a:srgbClr val="FF9933"/>
                </a:solidFill>
                <a:latin typeface="Georgia" panose="02040502050405020303" pitchFamily="18" charset="0"/>
              </a:rPr>
              <a:t> evidence</a:t>
            </a:r>
          </a:p>
        </p:txBody>
      </p:sp>
    </p:spTree>
    <p:extLst>
      <p:ext uri="{BB962C8B-B14F-4D97-AF65-F5344CB8AC3E}">
        <p14:creationId xmlns:p14="http://schemas.microsoft.com/office/powerpoint/2010/main" val="91053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4884" y="137248"/>
            <a:ext cx="10600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cs-CZ" altLang="cs-CZ" sz="3000" b="1" dirty="0">
                <a:solidFill>
                  <a:srgbClr val="003399"/>
                </a:solidFill>
                <a:latin typeface="Georgia" panose="02040502050405020303" pitchFamily="18" charset="0"/>
              </a:rPr>
              <a:t>Výskyt původců alimentárních onemocnění EU, 2015-2020 (EFSA, 2021)</a:t>
            </a:r>
          </a:p>
        </p:txBody>
      </p:sp>
      <p:pic>
        <p:nvPicPr>
          <p:cNvPr id="9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303401"/>
            <a:ext cx="8465412" cy="519264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695400" y="2204865"/>
            <a:ext cx="1512168" cy="21602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695400" y="3213133"/>
            <a:ext cx="1512168" cy="21844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711276" y="3847942"/>
            <a:ext cx="1512168" cy="21844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7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552013C-96BB-4170-A84B-46D12C5299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7113" y="799735"/>
          <a:ext cx="11809312" cy="5444702"/>
        </p:xfrm>
        <a:graphic>
          <a:graphicData uri="http://schemas.openxmlformats.org/drawingml/2006/table">
            <a:tbl>
              <a:tblPr/>
              <a:tblGrid>
                <a:gridCol w="1206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6205215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3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6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2160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Patogen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Počet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hlášených epidemií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Počet hlášených případů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3" marR="8263" marT="826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3" marR="8263" marT="826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69">
                <a:tc gridSpan="2" vMerge="1">
                  <a:txBody>
                    <a:bodyPr/>
                    <a:lstStyle/>
                    <a:p>
                      <a:pPr algn="l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3" marR="8263" marT="826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2" marR="8262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N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Hospitalizace (%)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Úmrtí (%)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58">
                <a:tc rowSpan="8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Bakterie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Campylobacter</a:t>
                      </a:r>
                      <a:endParaRPr lang="cs-CZ" sz="1200" b="0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317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cs-CZ" sz="1200" b="0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319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112 (8,5)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Listeria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monocytogenes</a:t>
                      </a:r>
                      <a:endParaRPr lang="cs-CZ" sz="1200" b="0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120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83 (69,2)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17 (14,2)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Salmonella</a:t>
                      </a:r>
                      <a:endParaRPr lang="cs-CZ" sz="1200" b="0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694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cs-CZ" sz="1200" b="0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686</a:t>
                      </a:r>
                      <a:endParaRPr lang="cs-CZ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812(22,0)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7 (0,2)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7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E. coli (STEC)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34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208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30 (14,4)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 (0,5)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Vibrio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parahaemoliticus</a:t>
                      </a:r>
                      <a:endParaRPr lang="cs-CZ" sz="1200" b="0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56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Yersinia</a:t>
                      </a:r>
                      <a:endParaRPr lang="cs-CZ" sz="1200" b="0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236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11 (4,7)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9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Jiné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130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31 (23,85)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Celkem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1 092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755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079</a:t>
                      </a: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(18,7)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25 (0,4)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7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Bakteriální toxiny 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(např. 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B.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cereus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C.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botulinum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C.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perfringens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S. aureus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)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527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517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182 (4,0)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6 (0,1)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24">
                <a:tc rowSpan="6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Viry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Calicivir</a:t>
                      </a:r>
                      <a:r>
                        <a:rPr lang="cs-CZ" sz="1200" b="0" i="1" u="none" strike="noStrike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idae</a:t>
                      </a:r>
                      <a:r>
                        <a:rPr lang="en-US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cs-CZ" sz="1200" b="0" i="0" u="none" strike="noStrike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noroviry</a:t>
                      </a:r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130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cs-CZ" sz="1200" b="0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633</a:t>
                      </a:r>
                      <a:endParaRPr lang="cs-CZ" sz="1200" b="0" i="0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90 (3,4)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 (&lt;0,1)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Virus hepatitidy A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206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105 (51,0)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8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Virus hepatitidy E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2 (33,3)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48999"/>
                  </a:ext>
                </a:extLst>
              </a:tr>
              <a:tr h="1217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Flaviviridae</a:t>
                      </a:r>
                      <a:endParaRPr lang="cs-CZ" sz="1200" b="0" i="1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12 (100)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0689"/>
                  </a:ext>
                </a:extLst>
              </a:tr>
              <a:tr h="1466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Jiné / nespecifikováno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151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2 (1,3)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5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Celkem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155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cs-CZ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008</a:t>
                      </a:r>
                      <a:endParaRPr lang="cs-CZ" sz="1200" b="1" i="0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211 (7,0)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 (&lt;0,1)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844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Parazité 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(např.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Cryptosporidium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Trichinella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cs-CZ" sz="1200" b="0" i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Giardia</a:t>
                      </a:r>
                      <a:r>
                        <a:rPr lang="cs-CZ" sz="12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cs-CZ" sz="1200" b="0" i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200" b="0" i="1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Anisakis</a:t>
                      </a:r>
                      <a:r>
                        <a:rPr lang="cs-CZ" sz="1200" b="0" i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)</a:t>
                      </a:r>
                      <a:endParaRPr lang="cs-CZ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18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240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14 (5,8)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0 (0,0)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Jiné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(histamin, mořské </a:t>
                      </a:r>
                      <a:r>
                        <a:rPr lang="cs-CZ" sz="1200" b="1" i="0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biotoxiny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)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69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358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23 (6,4)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 (0,3)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740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Neurčená agens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229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139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166 (2,7)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 (&lt;0,1)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7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Celkem (EU)</a:t>
                      </a: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086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20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017</a:t>
                      </a:r>
                      <a:endParaRPr lang="cs-CZ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8261" marR="8261" marT="8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cs-CZ" sz="1200" b="1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675</a:t>
                      </a: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(8,4)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34 (0,2)</a:t>
                      </a:r>
                    </a:p>
                  </a:txBody>
                  <a:tcPr marL="8261" marR="8261" marT="826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5540" name="Text Box 3">
            <a:extLst>
              <a:ext uri="{FF2B5EF4-FFF2-40B4-BE49-F238E27FC236}">
                <a16:creationId xmlns:a16="http://schemas.microsoft.com/office/drawing/2014/main" id="{C2015076-DA07-4B8C-9323-E7C6B226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33" y="116328"/>
            <a:ext cx="9037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800" b="1" dirty="0">
                <a:solidFill>
                  <a:srgbClr val="003399"/>
                </a:solidFill>
                <a:latin typeface="Georgia" panose="02040502050405020303" pitchFamily="18" charset="0"/>
              </a:rPr>
              <a:t>Původci alimentárních onemocnění (EU, 2020)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F4A2143-29D4-4ED1-A542-35A59FAB245D}"/>
              </a:ext>
            </a:extLst>
          </p:cNvPr>
          <p:cNvSpPr/>
          <p:nvPr/>
        </p:nvSpPr>
        <p:spPr>
          <a:xfrm>
            <a:off x="10992544" y="6581775"/>
            <a:ext cx="1124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85000"/>
                  </a:schemeClr>
                </a:solidFill>
                <a:latin typeface="Georgia" panose="02040502050405020303" pitchFamily="18" charset="0"/>
              </a:rPr>
              <a:t>(EFSA, 2021)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55A540A-56A0-42C4-8A62-2CECA081529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4295800" y="2708920"/>
            <a:ext cx="792088" cy="235881"/>
          </a:xfrm>
          <a:prstGeom prst="rect">
            <a:avLst/>
          </a:prstGeom>
          <a:noFill/>
          <a:ln w="254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6600056" y="2716328"/>
            <a:ext cx="792088" cy="235881"/>
          </a:xfrm>
          <a:prstGeom prst="rect">
            <a:avLst/>
          </a:prstGeom>
          <a:noFill/>
          <a:ln w="254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4367808" y="4354926"/>
            <a:ext cx="792088" cy="25308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6600056" y="4372126"/>
            <a:ext cx="792088" cy="23588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8256240" y="4376371"/>
            <a:ext cx="792088" cy="23588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CC81BCF-5887-4607-845E-188662DAE11D}"/>
              </a:ext>
            </a:extLst>
          </p:cNvPr>
          <p:cNvSpPr/>
          <p:nvPr/>
        </p:nvSpPr>
        <p:spPr bwMode="auto">
          <a:xfrm>
            <a:off x="8256240" y="2708919"/>
            <a:ext cx="1008112" cy="235881"/>
          </a:xfrm>
          <a:prstGeom prst="rect">
            <a:avLst/>
          </a:prstGeom>
          <a:noFill/>
          <a:ln w="254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3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4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F982402-2F99-4265-9BE2-F69CA2E88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7153" y="260648"/>
            <a:ext cx="11449272" cy="5539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cs-CZ" altLang="en-US" sz="3000" b="1" dirty="0">
                <a:solidFill>
                  <a:srgbClr val="003399"/>
                </a:solidFill>
                <a:cs typeface="Arial" panose="020B0604020202020204" pitchFamily="34" charset="0"/>
              </a:rPr>
              <a:t>Viry související s alimentárním onemocněním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9C9999C-F484-4D3A-BE49-B7ADB15B9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3352" y="1484784"/>
            <a:ext cx="11449272" cy="1554272"/>
          </a:xfrm>
        </p:spPr>
        <p:txBody>
          <a:bodyPr wrap="square" numCol="1" anchorCtr="0" compatLnSpc="1">
            <a:prstTxWarp prst="textNoShape">
              <a:avLst/>
            </a:prstTxWarp>
            <a:spAutoFit/>
          </a:bodyPr>
          <a:lstStyle/>
          <a:p>
            <a:pPr marL="177800" lvl="1" indent="0" eaLnBrk="1" hangingPunct="1">
              <a:spcBef>
                <a:spcPts val="0"/>
              </a:spcBef>
              <a:spcAft>
                <a:spcPts val="600"/>
              </a:spcAft>
              <a:buSzPct val="150000"/>
              <a:buNone/>
              <a:defRPr/>
            </a:pPr>
            <a:endParaRPr lang="cs-CZ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449263" lvl="1" indent="-271463" eaLnBrk="1" hangingPunct="1">
              <a:spcBef>
                <a:spcPts val="0"/>
              </a:spcBef>
              <a:spcAft>
                <a:spcPts val="600"/>
              </a:spcAft>
              <a:buSzPct val="150000"/>
              <a:buFont typeface="Arial" charset="0"/>
              <a:buChar char="•"/>
              <a:defRPr/>
            </a:pPr>
            <a:endParaRPr lang="cs-CZ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449263" lvl="1" indent="-271463" eaLnBrk="1" hangingPunct="1">
              <a:spcBef>
                <a:spcPts val="0"/>
              </a:spcBef>
              <a:spcAft>
                <a:spcPts val="600"/>
              </a:spcAft>
              <a:buSzPct val="150000"/>
              <a:buFont typeface="Arial" charset="0"/>
              <a:buChar char="•"/>
              <a:defRPr/>
            </a:pPr>
            <a:endParaRPr lang="cs-CZ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177800" lvl="1" indent="0" eaLnBrk="1" hangingPunct="1">
              <a:spcBef>
                <a:spcPts val="0"/>
              </a:spcBef>
              <a:spcAft>
                <a:spcPts val="600"/>
              </a:spcAft>
              <a:buSzPct val="150000"/>
              <a:buNone/>
              <a:defRPr/>
            </a:pPr>
            <a:endParaRPr lang="cs-CZ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C71BB8-EE86-4468-84A6-CFB580E2B3A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91625" y="6313488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9D961B-7739-4910-8DC4-3E31912F623D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  <p:sp>
        <p:nvSpPr>
          <p:cNvPr id="3" name="Obdélník 2"/>
          <p:cNvSpPr/>
          <p:nvPr/>
        </p:nvSpPr>
        <p:spPr>
          <a:xfrm>
            <a:off x="276401" y="1379195"/>
            <a:ext cx="11474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0" lvl="1" indent="-342900" eaLnBrk="1" hangingPunct="1"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Kontaminace potravin            přenos potravinami</a:t>
            </a:r>
          </a:p>
          <a:p>
            <a:pPr marL="698500" lvl="1" indent="-342900" eaLnBrk="1" hangingPunct="1">
              <a:buSzPct val="150000"/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86543" y="2625571"/>
          <a:ext cx="11233247" cy="312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665">
                  <a:extLst>
                    <a:ext uri="{9D8B030D-6E8A-4147-A177-3AD203B41FA5}">
                      <a16:colId xmlns:a16="http://schemas.microsoft.com/office/drawing/2014/main" val="1330916071"/>
                    </a:ext>
                  </a:extLst>
                </a:gridCol>
                <a:gridCol w="2310135">
                  <a:extLst>
                    <a:ext uri="{9D8B030D-6E8A-4147-A177-3AD203B41FA5}">
                      <a16:colId xmlns:a16="http://schemas.microsoft.com/office/drawing/2014/main" val="9902823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252196368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4248914669"/>
                    </a:ext>
                  </a:extLst>
                </a:gridCol>
              </a:tblGrid>
              <a:tr h="519008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Matrice – role v přenosu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Enterické</a:t>
                      </a:r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viry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Respirační</a:t>
                      </a:r>
                      <a:r>
                        <a:rPr lang="cs-CZ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viry</a:t>
                      </a:r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SARS-CoV-2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580076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78934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Pitná voda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58220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Potraviny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87990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Přímý kontakt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60116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Povrchy zařízení/náčiní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93850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Odpadní</a:t>
                      </a:r>
                      <a:r>
                        <a:rPr lang="cs-CZ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 voda</a:t>
                      </a:r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+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09630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20029"/>
                  </a:ext>
                </a:extLst>
              </a:tr>
            </a:tbl>
          </a:graphicData>
        </a:graphic>
      </p:graphicFrame>
      <p:sp>
        <p:nvSpPr>
          <p:cNvPr id="5" name="Násobení 4"/>
          <p:cNvSpPr/>
          <p:nvPr/>
        </p:nvSpPr>
        <p:spPr>
          <a:xfrm>
            <a:off x="3647728" y="1342058"/>
            <a:ext cx="576064" cy="476916"/>
          </a:xfrm>
          <a:prstGeom prst="mathMultiply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630296" y="5877685"/>
            <a:ext cx="11208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/>
              <a:t>(</a:t>
            </a:r>
            <a:r>
              <a:rPr lang="cs-CZ" sz="800" dirty="0" err="1"/>
              <a:t>Godoy</a:t>
            </a:r>
            <a:r>
              <a:rPr lang="cs-CZ" sz="800" dirty="0"/>
              <a:t> a kol., 2021)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75920" y="2493637"/>
            <a:ext cx="2376264" cy="3355478"/>
          </a:xfrm>
          <a:prstGeom prst="rect">
            <a:avLst/>
          </a:prstGeom>
          <a:noFill/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12" descr="http://jeromekahn123.tripod.com/sitebuildercontent/sitebuilderpictures/h5n1-vir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23" y="116632"/>
            <a:ext cx="1131970" cy="84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6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__2_" id="{2242B10D-3B60-4642-BF9D-2983B08B0156}" vid="{E97528E0-7663-4EFD-9092-E33C929D13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muni-sci-prezentace-16-9-cz-v11__2_</Template>
  <TotalTime>1063</TotalTime>
  <Words>951</Words>
  <Application>Microsoft Office PowerPoint</Application>
  <PresentationFormat>Širokoúhlá obrazovka</PresentationFormat>
  <Paragraphs>291</Paragraphs>
  <Slides>11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Georgia</vt:lpstr>
      <vt:lpstr>Tahoma</vt:lpstr>
      <vt:lpstr>Times New Roman</vt:lpstr>
      <vt:lpstr>Wingdings</vt:lpstr>
      <vt:lpstr>Prezentace_MU_CZ</vt:lpstr>
      <vt:lpstr>Úvod do virologie potravin</vt:lpstr>
      <vt:lpstr>Alimentární onemocnění</vt:lpstr>
      <vt:lpstr>Alimentární onemocnění</vt:lpstr>
      <vt:lpstr>Prezentace aplikace PowerPoint</vt:lpstr>
      <vt:lpstr>Prezentace aplikace PowerPoint</vt:lpstr>
      <vt:lpstr>Výskyt alimentárních onemocnění EU, 2015-2020 (EFSA, 2021)</vt:lpstr>
      <vt:lpstr>Výskyt původců alimentárních onemocnění EU, 2015-2020 (EFSA, 2021)</vt:lpstr>
      <vt:lpstr>Prezentace aplikace PowerPoint</vt:lpstr>
      <vt:lpstr>Viry související s alimentárním onemocněním</vt:lpstr>
      <vt:lpstr>Obecné vlastnosti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hepatitidy E – molekulární epidemiologie a aspekty zoonotického přenosu</dc:title>
  <dc:creator>Of4 Elisabeth</dc:creator>
  <cp:lastModifiedBy>Of4 Elisabeth</cp:lastModifiedBy>
  <cp:revision>24</cp:revision>
  <cp:lastPrinted>1601-01-01T00:00:00Z</cp:lastPrinted>
  <dcterms:created xsi:type="dcterms:W3CDTF">2023-10-16T09:03:35Z</dcterms:created>
  <dcterms:modified xsi:type="dcterms:W3CDTF">2024-06-24T05:14:15Z</dcterms:modified>
</cp:coreProperties>
</file>