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3"/>
  </p:notesMasterIdLst>
  <p:sldIdLst>
    <p:sldId id="256" r:id="rId2"/>
    <p:sldId id="328" r:id="rId3"/>
    <p:sldId id="329" r:id="rId4"/>
    <p:sldId id="330" r:id="rId5"/>
    <p:sldId id="365" r:id="rId6"/>
    <p:sldId id="358" r:id="rId7"/>
    <p:sldId id="352" r:id="rId8"/>
    <p:sldId id="360" r:id="rId9"/>
    <p:sldId id="359" r:id="rId10"/>
    <p:sldId id="353" r:id="rId11"/>
    <p:sldId id="354" r:id="rId12"/>
    <p:sldId id="355" r:id="rId13"/>
    <p:sldId id="387" r:id="rId14"/>
    <p:sldId id="361" r:id="rId15"/>
    <p:sldId id="362" r:id="rId16"/>
    <p:sldId id="363" r:id="rId17"/>
    <p:sldId id="364" r:id="rId18"/>
    <p:sldId id="366" r:id="rId19"/>
    <p:sldId id="367" r:id="rId20"/>
    <p:sldId id="283" r:id="rId21"/>
    <p:sldId id="357" r:id="rId22"/>
    <p:sldId id="368" r:id="rId23"/>
    <p:sldId id="369" r:id="rId24"/>
    <p:sldId id="298" r:id="rId25"/>
    <p:sldId id="372" r:id="rId26"/>
    <p:sldId id="382" r:id="rId27"/>
    <p:sldId id="290" r:id="rId28"/>
    <p:sldId id="291" r:id="rId29"/>
    <p:sldId id="304" r:id="rId30"/>
    <p:sldId id="305" r:id="rId31"/>
    <p:sldId id="356" r:id="rId32"/>
    <p:sldId id="383" r:id="rId33"/>
    <p:sldId id="384" r:id="rId34"/>
    <p:sldId id="284" r:id="rId35"/>
    <p:sldId id="285" r:id="rId36"/>
    <p:sldId id="286" r:id="rId37"/>
    <p:sldId id="287" r:id="rId38"/>
    <p:sldId id="288" r:id="rId39"/>
    <p:sldId id="289" r:id="rId40"/>
    <p:sldId id="385" r:id="rId41"/>
    <p:sldId id="277" r:id="rId42"/>
    <p:sldId id="386" r:id="rId43"/>
    <p:sldId id="292" r:id="rId44"/>
    <p:sldId id="293" r:id="rId45"/>
    <p:sldId id="268" r:id="rId46"/>
    <p:sldId id="269" r:id="rId47"/>
    <p:sldId id="294" r:id="rId48"/>
    <p:sldId id="278" r:id="rId49"/>
    <p:sldId id="279" r:id="rId50"/>
    <p:sldId id="280" r:id="rId51"/>
    <p:sldId id="281" r:id="rId52"/>
    <p:sldId id="282" r:id="rId53"/>
    <p:sldId id="270" r:id="rId54"/>
    <p:sldId id="271" r:id="rId55"/>
    <p:sldId id="272" r:id="rId56"/>
    <p:sldId id="273" r:id="rId57"/>
    <p:sldId id="275" r:id="rId58"/>
    <p:sldId id="257" r:id="rId59"/>
    <p:sldId id="258" r:id="rId60"/>
    <p:sldId id="260" r:id="rId61"/>
    <p:sldId id="261" r:id="rId62"/>
    <p:sldId id="262" r:id="rId63"/>
    <p:sldId id="263" r:id="rId64"/>
    <p:sldId id="264" r:id="rId65"/>
    <p:sldId id="265" r:id="rId66"/>
    <p:sldId id="266" r:id="rId67"/>
    <p:sldId id="267" r:id="rId68"/>
    <p:sldId id="295" r:id="rId69"/>
    <p:sldId id="379" r:id="rId70"/>
    <p:sldId id="380" r:id="rId71"/>
    <p:sldId id="381" r:id="rId72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86642" autoAdjust="0"/>
  </p:normalViewPr>
  <p:slideViewPr>
    <p:cSldViewPr snapToGrid="0" showGuides="1">
      <p:cViewPr varScale="1">
        <p:scale>
          <a:sx n="101" d="100"/>
          <a:sy n="101" d="100"/>
        </p:scale>
        <p:origin x="990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606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ACDCAB-A30F-4CD0-9308-EB54F609FB9B}" type="datetimeFigureOut">
              <a:rPr lang="cs-CZ" smtClean="0"/>
              <a:t>25.02.2025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691C79-27BB-4E8D-8223-066E93CEAF8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994526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Onkochirurgie</a:t>
            </a:r>
            <a:r>
              <a:rPr lang="cs-CZ" baseline="0" dirty="0"/>
              <a:t> oddělení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9819F-24F1-4B25-81D1-8FE56C0EB9CE}" type="slidenum">
              <a:rPr lang="cs-CZ" smtClean="0"/>
              <a:pPr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862925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Inhibitory </a:t>
            </a:r>
            <a:r>
              <a:rPr lang="cs-CZ" dirty="0" err="1"/>
              <a:t>pgp</a:t>
            </a:r>
            <a:r>
              <a:rPr lang="cs-CZ" dirty="0"/>
              <a:t>. Cyklosporin, </a:t>
            </a:r>
            <a:r>
              <a:rPr lang="cs-CZ" dirty="0" err="1"/>
              <a:t>verapamil</a:t>
            </a:r>
            <a:r>
              <a:rPr lang="cs-CZ" dirty="0"/>
              <a:t>, novodobé principy na </a:t>
            </a:r>
            <a:r>
              <a:rPr lang="cs-CZ" dirty="0" err="1"/>
              <a:t>buněčnýchliniích</a:t>
            </a:r>
            <a:r>
              <a:rPr lang="cs-CZ" dirty="0"/>
              <a:t>, rostlinné výtažky </a:t>
            </a:r>
            <a:r>
              <a:rPr lang="cs-CZ" dirty="0" err="1"/>
              <a:t>dibenzocyklooktadienových</a:t>
            </a:r>
            <a:r>
              <a:rPr lang="cs-CZ" dirty="0"/>
              <a:t> </a:t>
            </a:r>
            <a:r>
              <a:rPr lang="cs-CZ" dirty="0" err="1"/>
              <a:t>lignany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691C79-27BB-4E8D-8223-066E93CEAF81}" type="slidenum">
              <a:rPr lang="cs-CZ" smtClean="0"/>
              <a:t>28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066159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rychle se dělící buňky kostní dřeně, sliznic gastrointestinálního traktu, reprodukčních orgánech a vlasových váčcích</a:t>
            </a:r>
          </a:p>
          <a:p>
            <a:endParaRPr lang="cs-CZ" dirty="0"/>
          </a:p>
          <a:p>
            <a:r>
              <a:rPr lang="cs-CZ" dirty="0"/>
              <a:t> Nejčastěji vyvolává CHT nevolnost a zvracení, celkovou únavu, slabost a vypadávání vlasů</a:t>
            </a:r>
          </a:p>
          <a:p>
            <a:endParaRPr lang="cs-CZ" dirty="0"/>
          </a:p>
          <a:p>
            <a:endParaRPr lang="cs-CZ" dirty="0"/>
          </a:p>
          <a:p>
            <a:r>
              <a:rPr lang="cs-CZ" dirty="0"/>
              <a:t>Prevence: kontroly krevního obrazu 1x týdně cestou praktického lékaře, riziko febrilní </a:t>
            </a:r>
            <a:r>
              <a:rPr lang="cs-CZ" dirty="0" err="1"/>
              <a:t>neutropenie</a:t>
            </a:r>
            <a:r>
              <a:rPr lang="cs-CZ" dirty="0"/>
              <a:t> – nutno podávat dvojkombinaci širokospektrých antibiotik infuzní cestou+ antimykotika, monitorace pacienta</a:t>
            </a:r>
          </a:p>
          <a:p>
            <a:r>
              <a:rPr lang="cs-CZ" dirty="0"/>
              <a:t>Preventivní podávání růstových faktorů ke stimulaci tvorby krvinek G-CSF (</a:t>
            </a:r>
            <a:r>
              <a:rPr lang="cs-CZ" dirty="0" err="1"/>
              <a:t>filgrastim</a:t>
            </a:r>
            <a:r>
              <a:rPr lang="cs-CZ" dirty="0"/>
              <a:t>)</a:t>
            </a:r>
          </a:p>
          <a:p>
            <a:r>
              <a:rPr lang="cs-CZ" dirty="0"/>
              <a:t>Preventivní podání preparátu železa, či transfuze u anemie, sporná indikace erytropoetinu</a:t>
            </a:r>
          </a:p>
          <a:p>
            <a:r>
              <a:rPr lang="cs-CZ" dirty="0" err="1"/>
              <a:t>Trombonáplav</a:t>
            </a:r>
            <a:r>
              <a:rPr lang="cs-CZ" dirty="0"/>
              <a:t> u nedostatku krevních destiček</a:t>
            </a:r>
          </a:p>
          <a:p>
            <a:endParaRPr lang="cs-CZ" dirty="0"/>
          </a:p>
          <a:p>
            <a:r>
              <a:rPr lang="cs-CZ" dirty="0"/>
              <a:t>Nevolnost- </a:t>
            </a:r>
            <a:r>
              <a:rPr lang="cs-CZ" dirty="0" err="1"/>
              <a:t>prokinetika</a:t>
            </a:r>
            <a:r>
              <a:rPr lang="cs-CZ" dirty="0"/>
              <a:t>, </a:t>
            </a:r>
            <a:r>
              <a:rPr lang="cs-CZ" dirty="0" err="1"/>
              <a:t>setronová</a:t>
            </a:r>
            <a:r>
              <a:rPr lang="cs-CZ" dirty="0"/>
              <a:t> antiemetika, kortikoidy, neuroleptika k ovlivnění anticipační nevolnosti</a:t>
            </a:r>
          </a:p>
          <a:p>
            <a:endParaRPr lang="cs-CZ" dirty="0"/>
          </a:p>
          <a:p>
            <a:r>
              <a:rPr lang="cs-CZ" dirty="0"/>
              <a:t>Neplodnost – </a:t>
            </a:r>
            <a:r>
              <a:rPr lang="cs-CZ" dirty="0" err="1"/>
              <a:t>kryoprezervace</a:t>
            </a:r>
            <a:r>
              <a:rPr lang="cs-CZ" dirty="0"/>
              <a:t> spermatu a oocytů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691C79-27BB-4E8D-8223-066E93CEAF81}" type="slidenum">
              <a:rPr lang="cs-CZ" smtClean="0"/>
              <a:t>29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682764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Dříve ekzémy, ischemická choroba srdeční, astma!!!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3390B6-620F-4956-8ACD-6CB0D26708AA}" type="slidenum">
              <a:rPr lang="cs-CZ" altLang="cs-CZ" smtClean="0"/>
              <a:pPr/>
              <a:t>33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1161226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1139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/>
          </a:p>
        </p:txBody>
      </p:sp>
      <p:sp>
        <p:nvSpPr>
          <p:cNvPr id="39940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7B2F891B-69E6-4CF1-BA89-BAD690EC0A9B}" type="slidenum">
              <a:rPr lang="cs-CZ" altLang="cs-CZ">
                <a:latin typeface="Calibri" panose="020F0502020204030204" pitchFamily="34" charset="0"/>
              </a:rPr>
              <a:pPr eaLnBrk="1" hangingPunct="1"/>
              <a:t>40</a:t>
            </a:fld>
            <a:endParaRPr lang="cs-CZ" altLang="cs-CZ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306061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I125  T1/2 60 d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3390B6-620F-4956-8ACD-6CB0D26708AA}" type="slidenum">
              <a:rPr lang="cs-CZ" altLang="cs-CZ" smtClean="0"/>
              <a:pPr/>
              <a:t>42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0163408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3390B6-620F-4956-8ACD-6CB0D26708AA}" type="slidenum">
              <a:rPr lang="cs-CZ" altLang="cs-CZ" smtClean="0"/>
              <a:pPr/>
              <a:t>43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02504854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3390B6-620F-4956-8ACD-6CB0D26708AA}" type="slidenum">
              <a:rPr lang="cs-CZ" altLang="cs-CZ" smtClean="0"/>
              <a:pPr/>
              <a:t>46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67979125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6259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cs-CZ" altLang="cs-CZ" dirty="0"/>
              <a:t>Pacient Michal Budínský, sbírka v roce 1990 Fr. Janouch a Václav Havel 90milionů, 8. přístroj v Evropě</a:t>
            </a:r>
          </a:p>
        </p:txBody>
      </p:sp>
      <p:sp>
        <p:nvSpPr>
          <p:cNvPr id="45060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9200065E-83FE-40B2-AE82-CE9A67D3F770}" type="slidenum">
              <a:rPr lang="cs-CZ" altLang="cs-CZ">
                <a:latin typeface="Calibri" panose="020F0502020204030204" pitchFamily="34" charset="0"/>
              </a:rPr>
              <a:pPr eaLnBrk="1" hangingPunct="1"/>
              <a:t>49</a:t>
            </a:fld>
            <a:endParaRPr lang="cs-CZ" altLang="cs-CZ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436794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728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/>
          </a:p>
        </p:txBody>
      </p:sp>
      <p:sp>
        <p:nvSpPr>
          <p:cNvPr id="46084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28E0EE93-70C3-4C6A-A0CF-3A20D346A1FC}" type="slidenum">
              <a:rPr lang="cs-CZ" altLang="cs-CZ">
                <a:latin typeface="Calibri" panose="020F0502020204030204" pitchFamily="34" charset="0"/>
              </a:rPr>
              <a:pPr eaLnBrk="1" hangingPunct="1"/>
              <a:t>53</a:t>
            </a:fld>
            <a:endParaRPr lang="cs-CZ" altLang="cs-CZ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585373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8307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cs-CZ" altLang="cs-CZ"/>
              <a:t>1995-2013 pouze 30 evidence based prací, chybí data</a:t>
            </a:r>
          </a:p>
        </p:txBody>
      </p:sp>
      <p:sp>
        <p:nvSpPr>
          <p:cNvPr id="47108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AF6CC551-FE17-403C-8F88-41549254E6C3}" type="slidenum">
              <a:rPr lang="cs-CZ" altLang="cs-CZ">
                <a:latin typeface="Calibri" panose="020F0502020204030204" pitchFamily="34" charset="0"/>
              </a:rPr>
              <a:pPr eaLnBrk="1" hangingPunct="1"/>
              <a:t>56</a:t>
            </a:fld>
            <a:endParaRPr lang="cs-CZ" altLang="cs-CZ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28483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691C79-27BB-4E8D-8223-066E93CEAF81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6422498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Crohn, lupénka </a:t>
            </a:r>
            <a:r>
              <a:rPr lang="cs-CZ" dirty="0" err="1"/>
              <a:t>rozstroušená</a:t>
            </a:r>
            <a:r>
              <a:rPr lang="cs-CZ" dirty="0"/>
              <a:t> skleróza, proti zánětlivým projevům v </a:t>
            </a:r>
            <a:r>
              <a:rPr lang="cs-CZ"/>
              <a:t>buňkách anti </a:t>
            </a:r>
            <a:r>
              <a:rPr lang="cs-CZ" dirty="0"/>
              <a:t>TNF alfa, </a:t>
            </a:r>
            <a:r>
              <a:rPr lang="cs-CZ" dirty="0" err="1"/>
              <a:t>integrinům</a:t>
            </a:r>
            <a:r>
              <a:rPr lang="cs-CZ" dirty="0"/>
              <a:t> na povrchu bílých krvinek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691C79-27BB-4E8D-8223-066E93CEAF81}" type="slidenum">
              <a:rPr lang="cs-CZ" smtClean="0"/>
              <a:t>69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2099675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691C79-27BB-4E8D-8223-066E93CEAF81}" type="slidenum">
              <a:rPr lang="cs-CZ" smtClean="0"/>
              <a:t>70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9950402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691C79-27BB-4E8D-8223-066E93CEAF81}" type="slidenum">
              <a:rPr lang="cs-CZ" smtClean="0"/>
              <a:t>71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607136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691C79-27BB-4E8D-8223-066E93CEAF81}" type="slidenum">
              <a:rPr lang="cs-CZ" smtClean="0"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074536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cs-CZ" dirty="0" err="1"/>
              <a:t>Akitvace</a:t>
            </a:r>
            <a:r>
              <a:rPr lang="cs-CZ" dirty="0"/>
              <a:t> CMF, 5FU, </a:t>
            </a:r>
            <a:r>
              <a:rPr lang="cs-CZ" dirty="0" err="1"/>
              <a:t>cytosinarabinosid</a:t>
            </a:r>
            <a:r>
              <a:rPr lang="cs-CZ" dirty="0"/>
              <a:t>, AUC průběh </a:t>
            </a:r>
            <a:r>
              <a:rPr lang="cs-CZ" dirty="0" smtClean="0"/>
              <a:t>plazmatické</a:t>
            </a:r>
            <a:r>
              <a:rPr lang="cs-CZ" baseline="0" dirty="0" smtClean="0"/>
              <a:t> </a:t>
            </a:r>
            <a:r>
              <a:rPr lang="cs-CZ" baseline="0" dirty="0"/>
              <a:t>koncentrace v čase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9819F-24F1-4B25-81D1-8FE56C0EB9CE}" type="slidenum">
              <a:rPr lang="cs-CZ" smtClean="0"/>
              <a:pPr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160362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C9819F-24F1-4B25-81D1-8FE56C0EB9CE}" type="slidenum">
              <a:rPr lang="cs-CZ" smtClean="0"/>
              <a:pPr/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629038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PARP- </a:t>
            </a:r>
            <a:r>
              <a:rPr lang="cs-CZ" dirty="0" err="1"/>
              <a:t>peroxisome</a:t>
            </a:r>
            <a:r>
              <a:rPr lang="cs-CZ" baseline="0" dirty="0"/>
              <a:t> </a:t>
            </a:r>
            <a:r>
              <a:rPr lang="cs-CZ" baseline="0" dirty="0" err="1"/>
              <a:t>proliferator-activated</a:t>
            </a:r>
            <a:r>
              <a:rPr lang="cs-CZ" baseline="0" dirty="0"/>
              <a:t> receptor </a:t>
            </a:r>
            <a:r>
              <a:rPr lang="cs-CZ" baseline="0" dirty="0" err="1"/>
              <a:t>agonist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9819F-24F1-4B25-81D1-8FE56C0EB9CE}" type="slidenum">
              <a:rPr lang="cs-CZ" smtClean="0"/>
              <a:pPr/>
              <a:t>19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063913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cs-CZ" dirty="0" err="1"/>
              <a:t>Adriamycin</a:t>
            </a:r>
            <a:r>
              <a:rPr lang="cs-CZ" dirty="0"/>
              <a:t> (</a:t>
            </a:r>
            <a:r>
              <a:rPr lang="cs-CZ" dirty="0" err="1"/>
              <a:t>doxorubicin</a:t>
            </a:r>
            <a:r>
              <a:rPr lang="cs-CZ" dirty="0"/>
              <a:t>), </a:t>
            </a:r>
            <a:r>
              <a:rPr lang="cs-CZ" dirty="0" err="1"/>
              <a:t>Bleomycin</a:t>
            </a:r>
            <a:r>
              <a:rPr lang="cs-CZ" dirty="0"/>
              <a:t>, </a:t>
            </a:r>
            <a:r>
              <a:rPr lang="cs-CZ" dirty="0" err="1"/>
              <a:t>vinblastin</a:t>
            </a:r>
            <a:r>
              <a:rPr lang="cs-CZ" dirty="0"/>
              <a:t>, </a:t>
            </a:r>
            <a:r>
              <a:rPr lang="cs-CZ" dirty="0" err="1"/>
              <a:t>dacarbazin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9819F-24F1-4B25-81D1-8FE56C0EB9CE}" type="slidenum">
              <a:rPr lang="cs-CZ" smtClean="0"/>
              <a:pPr/>
              <a:t>22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043954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cs-CZ" dirty="0" err="1"/>
              <a:t>Vinkristin</a:t>
            </a:r>
            <a:r>
              <a:rPr lang="cs-CZ" dirty="0"/>
              <a:t>, </a:t>
            </a:r>
            <a:r>
              <a:rPr lang="cs-CZ" dirty="0" err="1"/>
              <a:t>ifosfamid</a:t>
            </a:r>
            <a:r>
              <a:rPr lang="cs-CZ" dirty="0"/>
              <a:t>, </a:t>
            </a:r>
            <a:r>
              <a:rPr lang="cs-CZ" dirty="0" err="1"/>
              <a:t>doxorubicin</a:t>
            </a:r>
            <a:r>
              <a:rPr lang="cs-CZ" dirty="0"/>
              <a:t>,</a:t>
            </a:r>
            <a:r>
              <a:rPr lang="cs-CZ" baseline="0" dirty="0"/>
              <a:t> </a:t>
            </a:r>
            <a:r>
              <a:rPr lang="cs-CZ" baseline="0" dirty="0" err="1"/>
              <a:t>etoposid</a:t>
            </a:r>
            <a:endParaRPr lang="cs-CZ" baseline="0" dirty="0"/>
          </a:p>
          <a:p>
            <a:r>
              <a:rPr lang="cs-CZ" baseline="0" dirty="0" err="1"/>
              <a:t>Vinkristin</a:t>
            </a:r>
            <a:r>
              <a:rPr lang="cs-CZ" baseline="0" dirty="0"/>
              <a:t>, </a:t>
            </a:r>
            <a:r>
              <a:rPr lang="cs-CZ" baseline="0" dirty="0" err="1"/>
              <a:t>doxorubicin</a:t>
            </a:r>
            <a:r>
              <a:rPr lang="cs-CZ" baseline="0" dirty="0"/>
              <a:t>, </a:t>
            </a:r>
            <a:r>
              <a:rPr lang="cs-CZ" baseline="0" dirty="0" err="1"/>
              <a:t>ifosfaid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9819F-24F1-4B25-81D1-8FE56C0EB9CE}" type="slidenum">
              <a:rPr lang="cs-CZ" smtClean="0"/>
              <a:pPr/>
              <a:t>23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083934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691C79-27BB-4E8D-8223-066E93CEAF81}" type="slidenum">
              <a:rPr lang="cs-CZ" smtClean="0"/>
              <a:t>26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427151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F64B6439-1A25-CD77-DB2D-D463A370F2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="" xmlns:a16="http://schemas.microsoft.com/office/drawing/2014/main" id="{7A8E081A-7D7E-CBF7-CA3F-13210ABB27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="" xmlns:a16="http://schemas.microsoft.com/office/drawing/2014/main" id="{1CF69805-FE95-2728-98A1-3A1A682805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05B35-100B-44A9-8AFA-8E7287EB6692}" type="datetimeFigureOut">
              <a:rPr lang="cs-CZ" smtClean="0"/>
              <a:t>25.02.2025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="" xmlns:a16="http://schemas.microsoft.com/office/drawing/2014/main" id="{FE62C2F0-92F7-306F-495D-402E46740B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="" xmlns:a16="http://schemas.microsoft.com/office/drawing/2014/main" id="{49B5EA42-FC37-3EF3-7E01-018B8268AB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50F68-B083-4A77-8AAF-2E45FDC8CEE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589962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1C782D80-7D28-9718-B9D0-1546ED43E2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="" xmlns:a16="http://schemas.microsoft.com/office/drawing/2014/main" id="{2C24E630-15F1-D804-4E14-DB0F85F88E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="" xmlns:a16="http://schemas.microsoft.com/office/drawing/2014/main" id="{F1C66D5E-9D03-E6B4-44CB-338920CAD5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05B35-100B-44A9-8AFA-8E7287EB6692}" type="datetimeFigureOut">
              <a:rPr lang="cs-CZ" smtClean="0"/>
              <a:t>25.02.2025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="" xmlns:a16="http://schemas.microsoft.com/office/drawing/2014/main" id="{59ABB25C-C207-8849-CA3F-D22A0EBD42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="" xmlns:a16="http://schemas.microsoft.com/office/drawing/2014/main" id="{F74E32CA-4FA3-D06F-3F00-61846ACD10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50F68-B083-4A77-8AAF-2E45FDC8CEE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111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="" xmlns:a16="http://schemas.microsoft.com/office/drawing/2014/main" id="{26219DC7-633E-6F00-3E4F-C73B9D9BE11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="" xmlns:a16="http://schemas.microsoft.com/office/drawing/2014/main" id="{80A45F1C-0E10-6AC3-F3D6-3080D9D1D9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="" xmlns:a16="http://schemas.microsoft.com/office/drawing/2014/main" id="{2FF8CCD5-D006-59C3-C62E-5A38332BF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05B35-100B-44A9-8AFA-8E7287EB6692}" type="datetimeFigureOut">
              <a:rPr lang="cs-CZ" smtClean="0"/>
              <a:t>25.02.2025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="" xmlns:a16="http://schemas.microsoft.com/office/drawing/2014/main" id="{F2FE605D-82DE-5097-33B8-BD4EAB6B4C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="" xmlns:a16="http://schemas.microsoft.com/office/drawing/2014/main" id="{6CA8F2D9-2B45-A5F8-E54A-711D9067C0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50F68-B083-4A77-8AAF-2E45FDC8CEE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031819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BCFF8-C885-44A3-BFDC-80CB1059301B}" type="datetimeFigureOut">
              <a:rPr lang="cs-CZ" smtClean="0"/>
              <a:t>25.02.2025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92621-A9D9-414D-A90E-E39BD5DB8EE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36488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005032D1-ABE2-9D8E-ABE9-BB6CF5E5C8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="" xmlns:a16="http://schemas.microsoft.com/office/drawing/2014/main" id="{F9A9A077-D869-EEE8-7350-5F04A85239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="" xmlns:a16="http://schemas.microsoft.com/office/drawing/2014/main" id="{596F0272-7CBB-B8AD-1A6E-BDD98F0DBB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05B35-100B-44A9-8AFA-8E7287EB6692}" type="datetimeFigureOut">
              <a:rPr lang="cs-CZ" smtClean="0"/>
              <a:t>25.02.2025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="" xmlns:a16="http://schemas.microsoft.com/office/drawing/2014/main" id="{E1754310-1EA1-E900-7392-F585723A6F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="" xmlns:a16="http://schemas.microsoft.com/office/drawing/2014/main" id="{3A943B62-2FCB-8B50-0C16-18B28FA98C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50F68-B083-4A77-8AAF-2E45FDC8CEE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797968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4165A92F-DFEE-2B41-2A3A-1D18307015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="" xmlns:a16="http://schemas.microsoft.com/office/drawing/2014/main" id="{B80564A3-1DD8-8CCD-05EB-C150F35ED4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="" xmlns:a16="http://schemas.microsoft.com/office/drawing/2014/main" id="{6D656C92-283C-62B0-B87E-3E6725266D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05B35-100B-44A9-8AFA-8E7287EB6692}" type="datetimeFigureOut">
              <a:rPr lang="cs-CZ" smtClean="0"/>
              <a:t>25.02.2025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="" xmlns:a16="http://schemas.microsoft.com/office/drawing/2014/main" id="{F87938EE-A75F-0C66-F22A-06D1DBA997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="" xmlns:a16="http://schemas.microsoft.com/office/drawing/2014/main" id="{D84EB7CF-E8A2-7452-E7DD-7AA53D422F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50F68-B083-4A77-8AAF-2E45FDC8CEE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157972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A957062F-1AFB-3736-274D-21E35E3546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="" xmlns:a16="http://schemas.microsoft.com/office/drawing/2014/main" id="{F3D616FE-84A1-79CD-4145-664146A950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="" xmlns:a16="http://schemas.microsoft.com/office/drawing/2014/main" id="{258246FA-8A47-2280-D32B-C2B08093B3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="" xmlns:a16="http://schemas.microsoft.com/office/drawing/2014/main" id="{0862347B-6F53-2A80-4AE4-B4C04D1DC0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05B35-100B-44A9-8AFA-8E7287EB6692}" type="datetimeFigureOut">
              <a:rPr lang="cs-CZ" smtClean="0"/>
              <a:t>25.02.2025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="" xmlns:a16="http://schemas.microsoft.com/office/drawing/2014/main" id="{5B657B5B-D990-CCF3-F922-C54F4048D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="" xmlns:a16="http://schemas.microsoft.com/office/drawing/2014/main" id="{52E57ECE-0E68-7698-F1AE-96985B88CA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50F68-B083-4A77-8AAF-2E45FDC8CEE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126230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0586E3FA-34F3-6776-B9FF-7DF42B7880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="" xmlns:a16="http://schemas.microsoft.com/office/drawing/2014/main" id="{2B0F084B-D9F3-B503-EB27-206FB64FB8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="" xmlns:a16="http://schemas.microsoft.com/office/drawing/2014/main" id="{BD96ED81-DA59-BC89-D601-388EF0BB3D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="" xmlns:a16="http://schemas.microsoft.com/office/drawing/2014/main" id="{D33E125C-9488-220A-6E2A-54003C862AB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="" xmlns:a16="http://schemas.microsoft.com/office/drawing/2014/main" id="{414ECD64-B932-857D-683E-EC1B43B1E7D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="" xmlns:a16="http://schemas.microsoft.com/office/drawing/2014/main" id="{A2F07025-20F9-0D62-AF00-85E7AD826D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05B35-100B-44A9-8AFA-8E7287EB6692}" type="datetimeFigureOut">
              <a:rPr lang="cs-CZ" smtClean="0"/>
              <a:t>25.02.2025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="" xmlns:a16="http://schemas.microsoft.com/office/drawing/2014/main" id="{4BD37F0B-B5E3-E685-21C7-D1886A8A65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="" xmlns:a16="http://schemas.microsoft.com/office/drawing/2014/main" id="{57A1A900-561E-C3FA-3DCF-B055D3FEE5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50F68-B083-4A77-8AAF-2E45FDC8CEE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645466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B79E5511-2427-3E54-F90A-832B10C840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="" xmlns:a16="http://schemas.microsoft.com/office/drawing/2014/main" id="{C7B8FEF7-7DD0-5BA0-84CB-F597CDEFD4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05B35-100B-44A9-8AFA-8E7287EB6692}" type="datetimeFigureOut">
              <a:rPr lang="cs-CZ" smtClean="0"/>
              <a:t>25.02.2025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="" xmlns:a16="http://schemas.microsoft.com/office/drawing/2014/main" id="{6CC0F6B9-6F80-7324-2E51-D3DFE8438C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="" xmlns:a16="http://schemas.microsoft.com/office/drawing/2014/main" id="{1DBF665E-6CCF-CE65-62A6-1AE347A9E7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50F68-B083-4A77-8AAF-2E45FDC8CEE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591865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="" xmlns:a16="http://schemas.microsoft.com/office/drawing/2014/main" id="{66DC9ED0-F622-0E55-8EBF-5E9012C3BE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05B35-100B-44A9-8AFA-8E7287EB6692}" type="datetimeFigureOut">
              <a:rPr lang="cs-CZ" smtClean="0"/>
              <a:t>25.02.2025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="" xmlns:a16="http://schemas.microsoft.com/office/drawing/2014/main" id="{6833BB9D-1A7A-FFE4-0270-A191AB9678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="" xmlns:a16="http://schemas.microsoft.com/office/drawing/2014/main" id="{7A1BDBF3-F781-DCB5-D700-0C2E2AE1DB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50F68-B083-4A77-8AAF-2E45FDC8CEE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811362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4BF267D1-96E4-F5A5-E75A-45760E7845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="" xmlns:a16="http://schemas.microsoft.com/office/drawing/2014/main" id="{BE932B90-8BEF-04F5-0826-14341F7579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="" xmlns:a16="http://schemas.microsoft.com/office/drawing/2014/main" id="{1FB79325-2770-A5AC-C45B-D59F57BD09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="" xmlns:a16="http://schemas.microsoft.com/office/drawing/2014/main" id="{B91D7821-0CC0-1046-F9D5-8CAF59ADC7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05B35-100B-44A9-8AFA-8E7287EB6692}" type="datetimeFigureOut">
              <a:rPr lang="cs-CZ" smtClean="0"/>
              <a:t>25.02.2025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="" xmlns:a16="http://schemas.microsoft.com/office/drawing/2014/main" id="{9712B3D7-0AE6-C520-05A0-358B8A7717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="" xmlns:a16="http://schemas.microsoft.com/office/drawing/2014/main" id="{8585DE4A-F71C-4635-BF89-22658EA7C6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50F68-B083-4A77-8AAF-2E45FDC8CEE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150977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9FD3D843-FD39-5D38-81A6-45F0938C33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="" xmlns:a16="http://schemas.microsoft.com/office/drawing/2014/main" id="{EE718261-D520-B69C-7BE3-D130C915310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="" xmlns:a16="http://schemas.microsoft.com/office/drawing/2014/main" id="{FE0C3323-195F-17D7-6F23-A5EB213B95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="" xmlns:a16="http://schemas.microsoft.com/office/drawing/2014/main" id="{DD5E9B57-AB88-F37D-07BC-D285EF08FB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05B35-100B-44A9-8AFA-8E7287EB6692}" type="datetimeFigureOut">
              <a:rPr lang="cs-CZ" smtClean="0"/>
              <a:t>25.02.2025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="" xmlns:a16="http://schemas.microsoft.com/office/drawing/2014/main" id="{E9793428-1F1B-C141-47AE-B7F6D2B2C4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="" xmlns:a16="http://schemas.microsoft.com/office/drawing/2014/main" id="{E0ADA4C3-1CB6-D727-7FE4-BDA80A3BD4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50F68-B083-4A77-8AAF-2E45FDC8CEE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055380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="" xmlns:a16="http://schemas.microsoft.com/office/drawing/2014/main" id="{9F783941-C15B-9935-D54E-FB43F0E44E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="" xmlns:a16="http://schemas.microsoft.com/office/drawing/2014/main" id="{554CB481-47FA-D44B-0744-9BE14E2C72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="" xmlns:a16="http://schemas.microsoft.com/office/drawing/2014/main" id="{6214D921-41B8-221D-C594-BAE853375F9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005B35-100B-44A9-8AFA-8E7287EB6692}" type="datetimeFigureOut">
              <a:rPr lang="cs-CZ" smtClean="0"/>
              <a:t>25.02.2025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="" xmlns:a16="http://schemas.microsoft.com/office/drawing/2014/main" id="{6C68052F-55C6-BB6F-AA9F-696FAA2612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="" xmlns:a16="http://schemas.microsoft.com/office/drawing/2014/main" id="{AF325B06-B111-A4C1-059B-011304A443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350F68-B083-4A77-8AAF-2E45FDC8CEE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786019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hyperlink" Target="http://www.is.muni.cz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wmf"/><Relationship Id="rId2" Type="http://schemas.openxmlformats.org/officeDocument/2006/relationships/image" Target="../media/image32.wmf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hyperlink" Target="mailto:prise@gci.ac.uk" TargetMode="Externa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2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gif"/><Relationship Id="rId4" Type="http://schemas.openxmlformats.org/officeDocument/2006/relationships/image" Target="../media/image47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jpe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jpeg"/><Relationship Id="rId4" Type="http://schemas.openxmlformats.org/officeDocument/2006/relationships/image" Target="../media/image5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emf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1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DE131CDB-7A9C-EC31-277E-BF90276B5AA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Základy klinické onkologie II</a:t>
            </a:r>
            <a:br>
              <a:rPr lang="cs-CZ" dirty="0"/>
            </a:br>
            <a:r>
              <a:rPr lang="cs-CZ" dirty="0"/>
              <a:t>obecná onkologie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="" xmlns:a16="http://schemas.microsoft.com/office/drawing/2014/main" id="{54E99B6F-716D-CFAA-7FE9-A192DFA2889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MUDr. Jana Maistryszinová, </a:t>
            </a:r>
            <a:r>
              <a:rPr lang="cs-CZ" err="1"/>
              <a:t>Ph</a:t>
            </a:r>
            <a:r>
              <a:rPr lang="cs-CZ"/>
              <a:t>.D.</a:t>
            </a:r>
          </a:p>
        </p:txBody>
      </p:sp>
    </p:spTree>
    <p:extLst>
      <p:ext uri="{BB962C8B-B14F-4D97-AF65-F5344CB8AC3E}">
        <p14:creationId xmlns:p14="http://schemas.microsoft.com/office/powerpoint/2010/main" val="4014079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Způsob podání chemoterapie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Systémová aplikace – perorálně, nitrožilně</a:t>
            </a:r>
          </a:p>
          <a:p>
            <a:r>
              <a:rPr lang="cs-CZ" dirty="0" err="1"/>
              <a:t>Intrakavitárně</a:t>
            </a:r>
            <a:r>
              <a:rPr lang="cs-CZ" dirty="0"/>
              <a:t> – tělní dutiny </a:t>
            </a:r>
          </a:p>
          <a:p>
            <a:r>
              <a:rPr lang="cs-CZ" dirty="0" err="1"/>
              <a:t>Intrathekálně</a:t>
            </a:r>
            <a:r>
              <a:rPr lang="cs-CZ" dirty="0"/>
              <a:t> – do likvorového prostoru</a:t>
            </a:r>
          </a:p>
          <a:p>
            <a:r>
              <a:rPr lang="cs-CZ" dirty="0" err="1"/>
              <a:t>Intraluminálně</a:t>
            </a:r>
            <a:r>
              <a:rPr lang="cs-CZ" dirty="0"/>
              <a:t> – instilace do močového měchýře</a:t>
            </a:r>
          </a:p>
          <a:p>
            <a:r>
              <a:rPr lang="cs-CZ" dirty="0" err="1"/>
              <a:t>Intraarteriálně</a:t>
            </a:r>
            <a:r>
              <a:rPr lang="cs-CZ" dirty="0"/>
              <a:t> – nádory jater</a:t>
            </a:r>
          </a:p>
        </p:txBody>
      </p:sp>
      <p:pic>
        <p:nvPicPr>
          <p:cNvPr id="4" name="Obrázek 3" descr="flexil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00800" y="3921252"/>
            <a:ext cx="4586478" cy="2568428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8362950" y="6491859"/>
            <a:ext cx="35242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smtClean="0">
                <a:hlinkClick r:id="rId4"/>
              </a:rPr>
              <a:t>www.is.muni.cz</a:t>
            </a:r>
            <a:r>
              <a:rPr lang="cs-CZ" sz="1600" dirty="0" smtClean="0"/>
              <a:t>, www.</a:t>
            </a:r>
            <a:r>
              <a:rPr lang="cs-CZ" sz="1600" dirty="0" smtClean="0"/>
              <a:t>mou</a:t>
            </a:r>
            <a:r>
              <a:rPr lang="cs-CZ" sz="1600" dirty="0" smtClean="0"/>
              <a:t>.cz</a:t>
            </a:r>
            <a:endParaRPr lang="cs-CZ" sz="1600" dirty="0"/>
          </a:p>
        </p:txBody>
      </p:sp>
      <p:sp>
        <p:nvSpPr>
          <p:cNvPr id="6" name="TextovéPole 5">
            <a:extLst>
              <a:ext uri="{FF2B5EF4-FFF2-40B4-BE49-F238E27FC236}">
                <a16:creationId xmlns="" xmlns:a16="http://schemas.microsoft.com/office/drawing/2014/main" id="{AC815B3B-C849-2957-1BE1-F9D573F10CF2}"/>
              </a:ext>
            </a:extLst>
          </p:cNvPr>
          <p:cNvSpPr txBox="1"/>
          <p:nvPr/>
        </p:nvSpPr>
        <p:spPr>
          <a:xfrm>
            <a:off x="400049" y="4566557"/>
            <a:ext cx="49530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Žilní vstup – </a:t>
            </a:r>
            <a:r>
              <a:rPr lang="cs-CZ" dirty="0" err="1"/>
              <a:t>perferní</a:t>
            </a:r>
            <a:r>
              <a:rPr lang="cs-CZ" dirty="0"/>
              <a:t> (</a:t>
            </a:r>
            <a:r>
              <a:rPr lang="cs-CZ" dirty="0" err="1"/>
              <a:t>flexila</a:t>
            </a:r>
            <a:r>
              <a:rPr lang="cs-CZ" dirty="0"/>
              <a:t>), centrální (PICC, port)</a:t>
            </a: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98874" y="5000385"/>
            <a:ext cx="2103925" cy="148929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PIC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991" y="386207"/>
            <a:ext cx="5438775" cy="4810125"/>
          </a:xfrm>
          <a:prstGeom prst="rect">
            <a:avLst/>
          </a:prstGeom>
          <a:noFill/>
        </p:spPr>
      </p:pic>
      <p:pic>
        <p:nvPicPr>
          <p:cNvPr id="1028" name="Picture 4" descr="http://www.linkos.cz/files/abstrakta/JOD2012/JOD2012_051_0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10070" y="529144"/>
            <a:ext cx="3794633" cy="5065479"/>
          </a:xfrm>
          <a:prstGeom prst="rect">
            <a:avLst/>
          </a:prstGeom>
          <a:noFill/>
        </p:spPr>
      </p:pic>
      <p:sp>
        <p:nvSpPr>
          <p:cNvPr id="7" name="TextovéPole 6"/>
          <p:cNvSpPr txBox="1"/>
          <p:nvPr/>
        </p:nvSpPr>
        <p:spPr>
          <a:xfrm>
            <a:off x="7924800" y="5681472"/>
            <a:ext cx="36088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Maňásek: Výhody zavedení PICC (</a:t>
            </a:r>
            <a:r>
              <a:rPr lang="cs-CZ" sz="1200" dirty="0" err="1"/>
              <a:t>periferné</a:t>
            </a:r>
            <a:r>
              <a:rPr lang="cs-CZ" sz="1200" dirty="0"/>
              <a:t> implantované centrální kanyly) pro potřeby střednědobé parenterální terapie u pacientů s nádory ORL oblasti, JOD 2012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2" descr="Image result for port cathete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6823" y="472756"/>
            <a:ext cx="6492810" cy="5196523"/>
          </a:xfrm>
          <a:prstGeom prst="rect">
            <a:avLst/>
          </a:prstGeom>
          <a:noFill/>
        </p:spPr>
      </p:pic>
      <p:pic>
        <p:nvPicPr>
          <p:cNvPr id="97284" name="Picture 4" descr="IP-S5116W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00020" y="3155315"/>
            <a:ext cx="4089644" cy="2977261"/>
          </a:xfrm>
          <a:prstGeom prst="rect">
            <a:avLst/>
          </a:prstGeom>
          <a:noFill/>
        </p:spPr>
      </p:pic>
      <p:sp>
        <p:nvSpPr>
          <p:cNvPr id="4" name="TextovéPole 3"/>
          <p:cNvSpPr txBox="1"/>
          <p:nvPr/>
        </p:nvSpPr>
        <p:spPr>
          <a:xfrm>
            <a:off x="9509760" y="6193536"/>
            <a:ext cx="20482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/>
              <a:t>www.</a:t>
            </a:r>
            <a:r>
              <a:rPr lang="cs-CZ" sz="1400" dirty="0" err="1"/>
              <a:t>arid.cz</a:t>
            </a:r>
            <a:endParaRPr lang="cs-CZ" sz="14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3"/>
          <a:srcRect l="6274"/>
          <a:stretch/>
        </p:blipFill>
        <p:spPr>
          <a:xfrm>
            <a:off x="190500" y="257175"/>
            <a:ext cx="5691002" cy="4038599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6306" y="2800350"/>
            <a:ext cx="6995694" cy="3533775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6372225" y="523875"/>
            <a:ext cx="50387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/>
              <a:t>Intraperitoneální chemoterapie</a:t>
            </a:r>
          </a:p>
          <a:p>
            <a:r>
              <a:rPr lang="cs-CZ" dirty="0"/>
              <a:t>p</a:t>
            </a:r>
            <a:r>
              <a:rPr lang="cs-CZ" dirty="0" smtClean="0"/>
              <a:t>eritoneální rozsev ca ovaria, karcinomů, </a:t>
            </a:r>
            <a:r>
              <a:rPr lang="cs-CZ" dirty="0" err="1" smtClean="0"/>
              <a:t>mesotheliomy</a:t>
            </a:r>
            <a:endParaRPr lang="cs-CZ" dirty="0" smtClean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194977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Specifika terapie cytostatiky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b="1" dirty="0"/>
              <a:t>Chemoterapeutika</a:t>
            </a:r>
            <a:r>
              <a:rPr lang="cs-CZ" dirty="0"/>
              <a:t> – látky s cytotoxickým účinkem,</a:t>
            </a:r>
          </a:p>
          <a:p>
            <a:pPr>
              <a:buNone/>
            </a:pPr>
            <a:r>
              <a:rPr lang="cs-CZ" dirty="0"/>
              <a:t> úzká terapeutická šíře, omezená chemická stabilita v roztoku</a:t>
            </a:r>
          </a:p>
          <a:p>
            <a:r>
              <a:rPr lang="cs-CZ" dirty="0"/>
              <a:t>Specifická příprava látek, podmínky podávání pacientům</a:t>
            </a:r>
          </a:p>
          <a:p>
            <a:r>
              <a:rPr lang="cs-CZ" dirty="0"/>
              <a:t>Individuální metabolismus látky - toxicita</a:t>
            </a:r>
          </a:p>
          <a:p>
            <a:r>
              <a:rPr lang="cs-CZ" dirty="0"/>
              <a:t>Absorpce a biologická dostupnost léčiva, </a:t>
            </a:r>
            <a:r>
              <a:rPr lang="cs-CZ" i="1" dirty="0" err="1"/>
              <a:t>first</a:t>
            </a:r>
            <a:r>
              <a:rPr lang="cs-CZ" i="1" dirty="0"/>
              <a:t> </a:t>
            </a:r>
            <a:r>
              <a:rPr lang="cs-CZ" i="1" dirty="0" err="1"/>
              <a:t>pass</a:t>
            </a:r>
            <a:r>
              <a:rPr lang="cs-CZ" i="1" dirty="0"/>
              <a:t> </a:t>
            </a:r>
            <a:r>
              <a:rPr lang="cs-CZ" i="1" dirty="0" err="1"/>
              <a:t>effect</a:t>
            </a:r>
            <a:r>
              <a:rPr lang="cs-CZ" i="1" dirty="0"/>
              <a:t> </a:t>
            </a:r>
          </a:p>
          <a:p>
            <a:r>
              <a:rPr lang="cs-CZ" dirty="0"/>
              <a:t>Biotransformace léčiva  - oxidace/redukce, hydrolytické změny, P-450. acetylace, </a:t>
            </a:r>
            <a:r>
              <a:rPr lang="cs-CZ" dirty="0" err="1"/>
              <a:t>glukurinidace</a:t>
            </a:r>
            <a:r>
              <a:rPr lang="cs-CZ" dirty="0"/>
              <a:t> v játrech    </a:t>
            </a:r>
            <a:r>
              <a:rPr lang="cs-CZ" b="1" dirty="0">
                <a:solidFill>
                  <a:schemeClr val="accent1"/>
                </a:solidFill>
              </a:rPr>
              <a:t>aktivace či inaktivace léčiva</a:t>
            </a:r>
          </a:p>
          <a:p>
            <a:r>
              <a:rPr lang="cs-CZ" dirty="0"/>
              <a:t>Syntetické látky, rostlinné alkaloidy</a:t>
            </a:r>
          </a:p>
          <a:p>
            <a:endParaRPr lang="cs-CZ" b="1" dirty="0">
              <a:solidFill>
                <a:schemeClr val="accent1"/>
              </a:solidFill>
            </a:endParaRPr>
          </a:p>
        </p:txBody>
      </p:sp>
      <p:pic>
        <p:nvPicPr>
          <p:cNvPr id="4" name="Obrázek 3" descr="images (5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946832" y="152018"/>
            <a:ext cx="2889667" cy="2164461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8288" y="108491"/>
            <a:ext cx="8777288" cy="6641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2295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4549" y="164306"/>
            <a:ext cx="8431917" cy="6529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3132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799" y="141089"/>
            <a:ext cx="8767763" cy="6575822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8929688" y="6226303"/>
            <a:ext cx="3262312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1400" dirty="0"/>
              <a:t>Půl století protinádorové terapie a její perspektivy. P. </a:t>
            </a:r>
            <a:r>
              <a:rPr lang="cs-CZ" sz="1400" dirty="0" err="1"/>
              <a:t>Klener</a:t>
            </a:r>
            <a:endParaRPr lang="cs-CZ" sz="1400" dirty="0"/>
          </a:p>
        </p:txBody>
      </p:sp>
      <p:sp>
        <p:nvSpPr>
          <p:cNvPr id="2" name="TextovéPole 1">
            <a:extLst>
              <a:ext uri="{FF2B5EF4-FFF2-40B4-BE49-F238E27FC236}">
                <a16:creationId xmlns="" xmlns:a16="http://schemas.microsoft.com/office/drawing/2014/main" id="{B4524D3D-799D-4635-8BD8-84FA849ED95D}"/>
              </a:ext>
            </a:extLst>
          </p:cNvPr>
          <p:cNvSpPr txBox="1"/>
          <p:nvPr/>
        </p:nvSpPr>
        <p:spPr>
          <a:xfrm>
            <a:off x="9633442" y="4736890"/>
            <a:ext cx="22237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err="1">
                <a:solidFill>
                  <a:srgbClr val="FF0000"/>
                </a:solidFill>
              </a:rPr>
              <a:t>Methotrexat</a:t>
            </a:r>
            <a:endParaRPr lang="cs-CZ" b="1" dirty="0">
              <a:solidFill>
                <a:srgbClr val="FF0000"/>
              </a:solidFill>
            </a:endParaRPr>
          </a:p>
          <a:p>
            <a:r>
              <a:rPr lang="cs-CZ" b="1" dirty="0" err="1">
                <a:solidFill>
                  <a:srgbClr val="FF0000"/>
                </a:solidFill>
              </a:rPr>
              <a:t>Prednison</a:t>
            </a:r>
            <a:endParaRPr lang="cs-CZ" b="1" dirty="0">
              <a:solidFill>
                <a:srgbClr val="FF0000"/>
              </a:solidFill>
            </a:endParaRPr>
          </a:p>
        </p:txBody>
      </p:sp>
      <p:sp>
        <p:nvSpPr>
          <p:cNvPr id="3" name="Šipka: doleva 2">
            <a:extLst>
              <a:ext uri="{FF2B5EF4-FFF2-40B4-BE49-F238E27FC236}">
                <a16:creationId xmlns="" xmlns:a16="http://schemas.microsoft.com/office/drawing/2014/main" id="{66020A8E-3324-48A4-81FF-9777A4B84DA7}"/>
              </a:ext>
            </a:extLst>
          </p:cNvPr>
          <p:cNvSpPr/>
          <p:nvPr/>
        </p:nvSpPr>
        <p:spPr>
          <a:xfrm rot="20144974">
            <a:off x="8716039" y="5478008"/>
            <a:ext cx="978408" cy="524770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71875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Principy </a:t>
            </a:r>
            <a:r>
              <a:rPr lang="cs-CZ" dirty="0" smtClean="0"/>
              <a:t>podání protinádorové chemoterapie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9229" y="1543050"/>
            <a:ext cx="11478985" cy="4633913"/>
          </a:xfrm>
        </p:spPr>
        <p:txBody>
          <a:bodyPr/>
          <a:lstStyle/>
          <a:p>
            <a:r>
              <a:rPr lang="cs-CZ" dirty="0"/>
              <a:t>Kombinace s jiným druhem terapie- chirurgie, radioterapie</a:t>
            </a:r>
          </a:p>
          <a:p>
            <a:pPr marL="0" indent="0">
              <a:buNone/>
            </a:pPr>
            <a:r>
              <a:rPr lang="cs-CZ" b="1" dirty="0" err="1">
                <a:solidFill>
                  <a:srgbClr val="00B0F0"/>
                </a:solidFill>
              </a:rPr>
              <a:t>Neoadjuvantní</a:t>
            </a:r>
            <a:r>
              <a:rPr lang="cs-CZ" b="1" dirty="0">
                <a:solidFill>
                  <a:srgbClr val="00B0F0"/>
                </a:solidFill>
              </a:rPr>
              <a:t> podání </a:t>
            </a:r>
            <a:r>
              <a:rPr lang="cs-CZ" dirty="0"/>
              <a:t>(pokročilý ca prsu, tu konečníku)- zvýšení pravděpodobnosti radikality zákroku</a:t>
            </a:r>
          </a:p>
          <a:p>
            <a:pPr marL="0" indent="0">
              <a:buNone/>
            </a:pPr>
            <a:r>
              <a:rPr lang="cs-CZ" b="1" dirty="0">
                <a:solidFill>
                  <a:srgbClr val="00B0F0"/>
                </a:solidFill>
              </a:rPr>
              <a:t>Adjuvantní podání </a:t>
            </a:r>
            <a:r>
              <a:rPr lang="cs-CZ" dirty="0"/>
              <a:t>(po operaci- ca prsu) k likvidaci mikroskopické choroby</a:t>
            </a:r>
          </a:p>
          <a:p>
            <a:endParaRPr lang="cs-CZ" dirty="0"/>
          </a:p>
          <a:p>
            <a:pPr marL="0" indent="0" algn="ctr">
              <a:buNone/>
            </a:pPr>
            <a:r>
              <a:rPr lang="cs-CZ" i="1" dirty="0"/>
              <a:t>Kombinace více druhů cytostatik s odlišným mechanismem účinku a toxicitou  </a:t>
            </a:r>
            <a:r>
              <a:rPr lang="cs-CZ" i="1" dirty="0" smtClean="0"/>
              <a:t>!tzv. režimy CHT – vede ke zvýšení účinnosti léčby!</a:t>
            </a:r>
            <a:endParaRPr lang="cs-CZ" i="1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66599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199" y="442913"/>
            <a:ext cx="11016343" cy="5734050"/>
          </a:xfrm>
        </p:spPr>
        <p:txBody>
          <a:bodyPr/>
          <a:lstStyle/>
          <a:p>
            <a:r>
              <a:rPr lang="cs-CZ" b="1" dirty="0"/>
              <a:t>Konvenční režimy CHT  </a:t>
            </a:r>
            <a:r>
              <a:rPr lang="cs-CZ" dirty="0"/>
              <a:t>jdou do </a:t>
            </a:r>
            <a:r>
              <a:rPr lang="cs-CZ" b="1" dirty="0">
                <a:solidFill>
                  <a:srgbClr val="FF0000"/>
                </a:solidFill>
              </a:rPr>
              <a:t>maximálně tolerovatelné dávky (MDT</a:t>
            </a:r>
            <a:r>
              <a:rPr lang="cs-CZ" b="1" dirty="0" smtClean="0">
                <a:solidFill>
                  <a:srgbClr val="FF0000"/>
                </a:solidFill>
              </a:rPr>
              <a:t>)</a:t>
            </a:r>
          </a:p>
          <a:p>
            <a:endParaRPr lang="cs-CZ" b="1" dirty="0">
              <a:solidFill>
                <a:srgbClr val="FF0000"/>
              </a:solidFill>
            </a:endParaRPr>
          </a:p>
          <a:p>
            <a:endParaRPr lang="cs-CZ" b="1" dirty="0">
              <a:solidFill>
                <a:srgbClr val="FF0000"/>
              </a:solidFill>
            </a:endParaRPr>
          </a:p>
          <a:p>
            <a:endParaRPr lang="cs-CZ" b="1" dirty="0"/>
          </a:p>
          <a:p>
            <a:r>
              <a:rPr lang="cs-CZ" b="1" dirty="0"/>
              <a:t>Režimy metronomické – </a:t>
            </a:r>
            <a:r>
              <a:rPr lang="cs-CZ" dirty="0"/>
              <a:t>každodenní podání konvečního cytostatika v malé dávce (</a:t>
            </a:r>
            <a:r>
              <a:rPr lang="cs-CZ" dirty="0" err="1"/>
              <a:t>etoposid</a:t>
            </a:r>
            <a:r>
              <a:rPr lang="cs-CZ" dirty="0"/>
              <a:t>, cyklofosfamid) spolu s </a:t>
            </a:r>
            <a:r>
              <a:rPr lang="cs-CZ" dirty="0" err="1"/>
              <a:t>anitangiogenním</a:t>
            </a:r>
            <a:r>
              <a:rPr lang="cs-CZ" dirty="0"/>
              <a:t> lékem (thalidomid) a další </a:t>
            </a:r>
            <a:r>
              <a:rPr lang="cs-CZ" dirty="0" err="1"/>
              <a:t>biologikem</a:t>
            </a:r>
            <a:r>
              <a:rPr lang="cs-CZ" dirty="0"/>
              <a:t> (COX2 inhibitor- </a:t>
            </a:r>
            <a:r>
              <a:rPr lang="cs-CZ" dirty="0" err="1"/>
              <a:t>celecoxib</a:t>
            </a:r>
            <a:r>
              <a:rPr lang="cs-CZ" dirty="0"/>
              <a:t>, PARP agonista </a:t>
            </a:r>
            <a:r>
              <a:rPr lang="cs-CZ" dirty="0" err="1"/>
              <a:t>fenofibrat</a:t>
            </a:r>
            <a:r>
              <a:rPr lang="cs-CZ" dirty="0"/>
              <a:t>)</a:t>
            </a:r>
          </a:p>
          <a:p>
            <a:pPr>
              <a:buNone/>
            </a:pPr>
            <a:r>
              <a:rPr lang="cs-CZ" dirty="0"/>
              <a:t>    </a:t>
            </a:r>
          </a:p>
          <a:p>
            <a:pPr marL="0" indent="0">
              <a:buNone/>
            </a:pPr>
            <a:r>
              <a:rPr lang="cs-CZ" b="1" dirty="0"/>
              <a:t> </a:t>
            </a:r>
            <a:r>
              <a:rPr lang="cs-CZ" b="1" dirty="0">
                <a:solidFill>
                  <a:srgbClr val="FF0000"/>
                </a:solidFill>
              </a:rPr>
              <a:t>= ovlivnění nádorové angiogeneze, nádorového mikroprostředí</a:t>
            </a:r>
          </a:p>
          <a:p>
            <a:pPr marL="0" indent="0">
              <a:buNone/>
            </a:pPr>
            <a:r>
              <a:rPr lang="cs-CZ" b="1" dirty="0">
                <a:solidFill>
                  <a:srgbClr val="FF0000"/>
                </a:solidFill>
              </a:rPr>
              <a:t>     </a:t>
            </a:r>
            <a:r>
              <a:rPr lang="cs-CZ" dirty="0"/>
              <a:t>nižší toxicita, podává </a:t>
            </a:r>
            <a:r>
              <a:rPr lang="cs-CZ" dirty="0" smtClean="0"/>
              <a:t>v době/po vyčerpání </a:t>
            </a:r>
            <a:r>
              <a:rPr lang="cs-CZ" dirty="0"/>
              <a:t>aktivní </a:t>
            </a:r>
            <a:r>
              <a:rPr lang="cs-CZ" dirty="0" smtClean="0"/>
              <a:t>protinádorové léčby,   	paliativní přístup</a:t>
            </a:r>
            <a:endParaRPr lang="cs-CZ" b="1" dirty="0">
              <a:solidFill>
                <a:srgbClr val="FF0000"/>
              </a:solidFill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838198" y="2390775"/>
            <a:ext cx="11083017" cy="389572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Obdélník 3"/>
          <p:cNvSpPr/>
          <p:nvPr/>
        </p:nvSpPr>
        <p:spPr>
          <a:xfrm>
            <a:off x="838198" y="371475"/>
            <a:ext cx="11001377" cy="923925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029250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Protinádorová léčba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>
                <a:solidFill>
                  <a:schemeClr val="accent5"/>
                </a:solidFill>
              </a:rPr>
              <a:t>Chirurgická léčba</a:t>
            </a:r>
          </a:p>
          <a:p>
            <a:r>
              <a:rPr lang="cs-CZ" b="1" dirty="0">
                <a:solidFill>
                  <a:schemeClr val="accent5"/>
                </a:solidFill>
              </a:rPr>
              <a:t>Systémová terapie- </a:t>
            </a:r>
            <a:r>
              <a:rPr lang="cs-CZ" b="1" dirty="0" err="1">
                <a:solidFill>
                  <a:schemeClr val="accent5"/>
                </a:solidFill>
              </a:rPr>
              <a:t>hormonoterapie</a:t>
            </a:r>
            <a:r>
              <a:rPr lang="cs-CZ" b="1" dirty="0">
                <a:solidFill>
                  <a:schemeClr val="accent5"/>
                </a:solidFill>
              </a:rPr>
              <a:t>, chemoterapie, cílená terapie, 			     imunoterapie</a:t>
            </a:r>
          </a:p>
          <a:p>
            <a:r>
              <a:rPr lang="cs-CZ" b="1" dirty="0">
                <a:solidFill>
                  <a:schemeClr val="accent5"/>
                </a:solidFill>
              </a:rPr>
              <a:t>Radioterapie</a:t>
            </a:r>
          </a:p>
          <a:p>
            <a:endParaRPr lang="cs-CZ" dirty="0"/>
          </a:p>
          <a:p>
            <a:r>
              <a:rPr lang="cs-CZ" dirty="0"/>
              <a:t>Podpůrná </a:t>
            </a:r>
            <a:r>
              <a:rPr lang="cs-CZ" dirty="0" smtClean="0"/>
              <a:t>terapie - </a:t>
            </a:r>
            <a:r>
              <a:rPr lang="cs-CZ" sz="2400" dirty="0" smtClean="0"/>
              <a:t>léčba nevolností, bolesti</a:t>
            </a:r>
            <a:r>
              <a:rPr lang="cs-CZ" sz="2400" dirty="0" smtClean="0"/>
              <a:t>, výživa, transfuze</a:t>
            </a:r>
            <a:endParaRPr lang="cs-CZ" dirty="0"/>
          </a:p>
          <a:p>
            <a:r>
              <a:rPr lang="cs-CZ" dirty="0"/>
              <a:t>Paliativní péče</a:t>
            </a:r>
          </a:p>
        </p:txBody>
      </p:sp>
    </p:spTree>
    <p:extLst>
      <p:ext uri="{BB962C8B-B14F-4D97-AF65-F5344CB8AC3E}">
        <p14:creationId xmlns:p14="http://schemas.microsoft.com/office/powerpoint/2010/main" val="18423183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52856" y="194437"/>
            <a:ext cx="10515600" cy="1325563"/>
          </a:xfrm>
        </p:spPr>
        <p:txBody>
          <a:bodyPr/>
          <a:lstStyle/>
          <a:p>
            <a:pPr algn="ctr"/>
            <a:r>
              <a:rPr lang="cs-CZ" b="1" dirty="0"/>
              <a:t>Mechanismus účinku cytostatik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606168"/>
            <a:ext cx="10951464" cy="4689475"/>
          </a:xfrm>
        </p:spPr>
        <p:txBody>
          <a:bodyPr>
            <a:normAutofit lnSpcReduction="10000"/>
          </a:bodyPr>
          <a:lstStyle/>
          <a:p>
            <a:r>
              <a:rPr lang="cs-CZ" sz="3200" dirty="0"/>
              <a:t>Inhibice enzymů nutných pro syntézu nukleových kyselin- </a:t>
            </a:r>
            <a:r>
              <a:rPr lang="cs-CZ" sz="3200" b="1" dirty="0"/>
              <a:t>antimetabolity</a:t>
            </a:r>
          </a:p>
          <a:p>
            <a:r>
              <a:rPr lang="cs-CZ" sz="3200" dirty="0"/>
              <a:t>Inkorporace falešných nukleoidů do nukleových kyselin- </a:t>
            </a:r>
            <a:r>
              <a:rPr lang="cs-CZ" sz="3200" b="1" dirty="0" err="1"/>
              <a:t>interkalační</a:t>
            </a:r>
            <a:r>
              <a:rPr lang="cs-CZ" sz="3200" b="1" dirty="0"/>
              <a:t> cytostatika</a:t>
            </a:r>
          </a:p>
          <a:p>
            <a:r>
              <a:rPr lang="cs-CZ" sz="3200" dirty="0"/>
              <a:t>Přímé poškození struktury již hotových nukleových kyselin- </a:t>
            </a:r>
            <a:r>
              <a:rPr lang="cs-CZ" sz="3200" b="1" dirty="0"/>
              <a:t>alkylační cytostatika</a:t>
            </a:r>
          </a:p>
          <a:p>
            <a:r>
              <a:rPr lang="cs-CZ" sz="3200" dirty="0"/>
              <a:t>Blokáda </a:t>
            </a:r>
            <a:r>
              <a:rPr lang="cs-CZ" sz="3200" dirty="0" err="1"/>
              <a:t>topoizomerázy</a:t>
            </a:r>
            <a:r>
              <a:rPr lang="cs-CZ" sz="3200" dirty="0"/>
              <a:t> I a II </a:t>
            </a:r>
          </a:p>
          <a:p>
            <a:r>
              <a:rPr lang="cs-CZ" sz="3200" dirty="0"/>
              <a:t>Poškození funkce </a:t>
            </a:r>
            <a:r>
              <a:rPr lang="cs-CZ" sz="3200" dirty="0" err="1"/>
              <a:t>mikrotubulárního</a:t>
            </a:r>
            <a:r>
              <a:rPr lang="cs-CZ" sz="3200" dirty="0"/>
              <a:t> systému – </a:t>
            </a:r>
            <a:r>
              <a:rPr lang="cs-CZ" sz="3200" b="1" dirty="0" err="1"/>
              <a:t>vinca</a:t>
            </a:r>
            <a:r>
              <a:rPr lang="cs-CZ" sz="3200" b="1" dirty="0"/>
              <a:t> alkaloidy, </a:t>
            </a:r>
            <a:r>
              <a:rPr lang="cs-CZ" sz="3200" b="1" dirty="0" err="1"/>
              <a:t>taxany</a:t>
            </a:r>
            <a:endParaRPr lang="cs-CZ" sz="3200" b="1" dirty="0"/>
          </a:p>
          <a:p>
            <a:r>
              <a:rPr lang="cs-CZ" sz="3200" dirty="0"/>
              <a:t>Kombinované účinky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67860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="" xmlns:a16="http://schemas.microsoft.com/office/drawing/2014/main" id="{D9A3DCA4-2B18-4F82-86B2-357F7ABF71B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344" t="35840" r="33483" b="9051"/>
          <a:stretch/>
        </p:blipFill>
        <p:spPr>
          <a:xfrm>
            <a:off x="929390" y="425915"/>
            <a:ext cx="10720824" cy="5809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9490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086" y="400049"/>
            <a:ext cx="10413805" cy="5829302"/>
          </a:xfrm>
          <a:prstGeom prst="rect">
            <a:avLst/>
          </a:prstGeom>
        </p:spPr>
      </p:pic>
      <p:pic>
        <p:nvPicPr>
          <p:cNvPr id="3" name="Obrázek 2" descr="x.jpg"/>
          <p:cNvPicPr>
            <a:picLocks noChangeAspect="1"/>
          </p:cNvPicPr>
          <p:nvPr/>
        </p:nvPicPr>
        <p:blipFill>
          <a:blip r:embed="rId4" cstate="print"/>
          <a:srcRect b="26604"/>
          <a:stretch>
            <a:fillRect/>
          </a:stretch>
        </p:blipFill>
        <p:spPr>
          <a:xfrm>
            <a:off x="192976" y="633984"/>
            <a:ext cx="4366832" cy="1755760"/>
          </a:xfrm>
          <a:prstGeom prst="rect">
            <a:avLst/>
          </a:prstGeom>
        </p:spPr>
      </p:pic>
      <p:pic>
        <p:nvPicPr>
          <p:cNvPr id="4" name="Obrázek 3" descr="xx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82881" y="3636264"/>
            <a:ext cx="5498592" cy="1822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7473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ewing.jpg"/>
          <p:cNvPicPr>
            <a:picLocks noChangeAspect="1"/>
          </p:cNvPicPr>
          <p:nvPr/>
        </p:nvPicPr>
        <p:blipFill>
          <a:blip r:embed="rId3" cstate="print"/>
          <a:srcRect r="4337"/>
          <a:stretch>
            <a:fillRect/>
          </a:stretch>
        </p:blipFill>
        <p:spPr>
          <a:xfrm rot="5400000">
            <a:off x="2124458" y="-1075943"/>
            <a:ext cx="6857998" cy="9009888"/>
          </a:xfrm>
          <a:prstGeom prst="rect">
            <a:avLst/>
          </a:prstGeom>
        </p:spPr>
      </p:pic>
      <p:sp>
        <p:nvSpPr>
          <p:cNvPr id="6" name="Elipsa 5"/>
          <p:cNvSpPr/>
          <p:nvPr/>
        </p:nvSpPr>
        <p:spPr>
          <a:xfrm>
            <a:off x="2365248" y="719328"/>
            <a:ext cx="2023872" cy="12192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Elipsa 6"/>
          <p:cNvSpPr/>
          <p:nvPr/>
        </p:nvSpPr>
        <p:spPr>
          <a:xfrm>
            <a:off x="6626352" y="554736"/>
            <a:ext cx="2121408" cy="12192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Elipsa 7"/>
          <p:cNvSpPr/>
          <p:nvPr/>
        </p:nvSpPr>
        <p:spPr>
          <a:xfrm>
            <a:off x="6839712" y="3718560"/>
            <a:ext cx="2121408" cy="12192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TextovéPole 8"/>
          <p:cNvSpPr txBox="1"/>
          <p:nvPr/>
        </p:nvSpPr>
        <p:spPr>
          <a:xfrm>
            <a:off x="6193536" y="5864352"/>
            <a:ext cx="53035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/>
              <a:t>Schéma </a:t>
            </a:r>
            <a:r>
              <a:rPr lang="cs-CZ" sz="2000" b="1" dirty="0" err="1"/>
              <a:t>polychemoterapie</a:t>
            </a:r>
            <a:r>
              <a:rPr lang="cs-CZ" sz="2000" b="1" dirty="0"/>
              <a:t> u </a:t>
            </a:r>
            <a:r>
              <a:rPr lang="cs-CZ" sz="2000" b="1" dirty="0" err="1"/>
              <a:t>Ewingova</a:t>
            </a:r>
            <a:r>
              <a:rPr lang="cs-CZ" sz="2000" b="1" dirty="0"/>
              <a:t> sarkomu</a:t>
            </a:r>
          </a:p>
        </p:txBody>
      </p:sp>
    </p:spTree>
    <p:extLst>
      <p:ext uri="{BB962C8B-B14F-4D97-AF65-F5344CB8AC3E}">
        <p14:creationId xmlns:p14="http://schemas.microsoft.com/office/powerpoint/2010/main" val="36884847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657225" y="3428982"/>
            <a:ext cx="1064418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sz="2000" b="1" dirty="0" err="1"/>
              <a:t>Dihydropyrimidine</a:t>
            </a:r>
            <a:r>
              <a:rPr lang="cs-CZ" sz="2000" b="1" dirty="0"/>
              <a:t> </a:t>
            </a:r>
            <a:r>
              <a:rPr lang="cs-CZ" sz="2000" b="1" dirty="0" err="1"/>
              <a:t>dehydrogenase</a:t>
            </a:r>
            <a:r>
              <a:rPr lang="cs-CZ" sz="2000" b="1" dirty="0"/>
              <a:t> (DPD) </a:t>
            </a:r>
            <a:r>
              <a:rPr lang="cs-CZ" sz="2000" dirty="0"/>
              <a:t>– enzyme </a:t>
            </a:r>
            <a:r>
              <a:rPr lang="cs-CZ" sz="2000" dirty="0" err="1"/>
              <a:t>encoded</a:t>
            </a:r>
            <a:r>
              <a:rPr lang="cs-CZ" sz="2000" dirty="0"/>
              <a:t> by </a:t>
            </a:r>
            <a:r>
              <a:rPr lang="en-US" sz="2000" i="1" dirty="0"/>
              <a:t>DPYD</a:t>
            </a:r>
            <a:r>
              <a:rPr lang="en-US" sz="2000" dirty="0"/>
              <a:t> gene, is the rate-limiting step in pyrimidine catabolism and deactivates more than 80% of standard doses of 5FU and the oral 5FU prodrug </a:t>
            </a:r>
            <a:r>
              <a:rPr lang="en-US" sz="2000" dirty="0" err="1"/>
              <a:t>capecitabine</a:t>
            </a:r>
            <a:r>
              <a:rPr lang="en-US" sz="2000" dirty="0"/>
              <a:t>.</a:t>
            </a:r>
          </a:p>
          <a:p>
            <a:pPr algn="just"/>
            <a:r>
              <a:rPr lang="en-US" sz="2000" b="1" dirty="0"/>
              <a:t>True deficiency of DPD </a:t>
            </a:r>
            <a:r>
              <a:rPr lang="en-US" sz="2000" dirty="0"/>
              <a:t>affects approximately 5% of the overall population. In these patients, the lack of enzymatic activity </a:t>
            </a:r>
            <a:r>
              <a:rPr lang="en-US" sz="2000" u="sng" dirty="0"/>
              <a:t>increases the half-life of the drug, resulting in excess drug accumulation and toxicity</a:t>
            </a:r>
          </a:p>
          <a:p>
            <a:pPr algn="just"/>
            <a:endParaRPr lang="cs-CZ" sz="2000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876"/>
          <a:stretch/>
        </p:blipFill>
        <p:spPr>
          <a:xfrm>
            <a:off x="657225" y="899742"/>
            <a:ext cx="11072813" cy="1443408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4657724" y="5529271"/>
            <a:ext cx="66436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https://emedicine.medscape.com/article/1746057-overview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853440" y="499872"/>
            <a:ext cx="4657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FF0000"/>
                </a:solidFill>
              </a:rPr>
              <a:t>Pozn.  Geneticky vázaná intolerance cytostatik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="" xmlns:a16="http://schemas.microsoft.com/office/drawing/2014/main" id="{FE1672B8-80DE-4DA3-9EA3-5D03E9DDD43D}"/>
              </a:ext>
            </a:extLst>
          </p:cNvPr>
          <p:cNvSpPr txBox="1"/>
          <p:nvPr/>
        </p:nvSpPr>
        <p:spPr>
          <a:xfrm>
            <a:off x="2113614" y="2368447"/>
            <a:ext cx="45420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LÉČBA THIOPURINY U LEUKEMIÍ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="" xmlns:a16="http://schemas.microsoft.com/office/drawing/2014/main" id="{D62157B4-3EE5-4EE5-B7CF-CF0244BB16D0}"/>
              </a:ext>
            </a:extLst>
          </p:cNvPr>
          <p:cNvSpPr txBox="1"/>
          <p:nvPr/>
        </p:nvSpPr>
        <p:spPr>
          <a:xfrm>
            <a:off x="2023672" y="5276538"/>
            <a:ext cx="15739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GIT NÁDORY</a:t>
            </a:r>
          </a:p>
        </p:txBody>
      </p:sp>
      <p:sp>
        <p:nvSpPr>
          <p:cNvPr id="8" name="Obdélník 7">
            <a:extLst>
              <a:ext uri="{FF2B5EF4-FFF2-40B4-BE49-F238E27FC236}">
                <a16:creationId xmlns="" xmlns:a16="http://schemas.microsoft.com/office/drawing/2014/main" id="{7C6A17D9-4373-41C5-9875-AA33D90E2BB4}"/>
              </a:ext>
            </a:extLst>
          </p:cNvPr>
          <p:cNvSpPr/>
          <p:nvPr/>
        </p:nvSpPr>
        <p:spPr>
          <a:xfrm>
            <a:off x="657225" y="899742"/>
            <a:ext cx="11072813" cy="206975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Obdélník 8">
            <a:extLst>
              <a:ext uri="{FF2B5EF4-FFF2-40B4-BE49-F238E27FC236}">
                <a16:creationId xmlns="" xmlns:a16="http://schemas.microsoft.com/office/drawing/2014/main" id="{A4AD5564-70DF-4A34-B51A-2E61D8FFB305}"/>
              </a:ext>
            </a:extLst>
          </p:cNvPr>
          <p:cNvSpPr/>
          <p:nvPr/>
        </p:nvSpPr>
        <p:spPr>
          <a:xfrm>
            <a:off x="657225" y="3428982"/>
            <a:ext cx="11072813" cy="2642034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2015693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EE17E5CB-8564-42F1-9DE7-69EC714A1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404423" cy="1343754"/>
          </a:xfrm>
        </p:spPr>
        <p:txBody>
          <a:bodyPr>
            <a:normAutofit/>
          </a:bodyPr>
          <a:lstStyle/>
          <a:p>
            <a:pPr algn="ctr"/>
            <a:r>
              <a:rPr lang="cs-CZ" b="1" dirty="0"/>
              <a:t>Rezistence k chemoterapii</a:t>
            </a:r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  <p:sp>
        <p:nvSpPr>
          <p:cNvPr id="3" name="TextovéPole 2">
            <a:extLst>
              <a:ext uri="{FF2B5EF4-FFF2-40B4-BE49-F238E27FC236}">
                <a16:creationId xmlns="" xmlns:a16="http://schemas.microsoft.com/office/drawing/2014/main" id="{476F36B9-B550-4144-A03D-07B6F669FFC4}"/>
              </a:ext>
            </a:extLst>
          </p:cNvPr>
          <p:cNvSpPr txBox="1"/>
          <p:nvPr/>
        </p:nvSpPr>
        <p:spPr>
          <a:xfrm>
            <a:off x="914399" y="1723871"/>
            <a:ext cx="10598047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/>
              <a:t>Primární daná typem nádoru</a:t>
            </a:r>
          </a:p>
          <a:p>
            <a:r>
              <a:rPr lang="cs-CZ" sz="2800" dirty="0"/>
              <a:t>Sekundární – vzniká až v průběhu léčby cytostatiky</a:t>
            </a:r>
          </a:p>
          <a:p>
            <a:endParaRPr lang="cs-CZ" sz="2800" dirty="0"/>
          </a:p>
          <a:p>
            <a:r>
              <a:rPr lang="cs-CZ" sz="2800" b="1" dirty="0"/>
              <a:t>Změna farmakokinetiky- </a:t>
            </a:r>
            <a:r>
              <a:rPr lang="cs-CZ" sz="2800" dirty="0"/>
              <a:t>snížená resorpce, zvýšené vylučování  z buňky, zrychlený katabolismus</a:t>
            </a:r>
          </a:p>
          <a:p>
            <a:r>
              <a:rPr lang="cs-CZ" sz="2800" b="1" dirty="0"/>
              <a:t>Změna buněčné populace</a:t>
            </a:r>
            <a:r>
              <a:rPr lang="cs-CZ" sz="2800" dirty="0"/>
              <a:t>- v G0 fázi</a:t>
            </a:r>
          </a:p>
          <a:p>
            <a:endParaRPr lang="cs-CZ" sz="2800" dirty="0"/>
          </a:p>
          <a:p>
            <a:r>
              <a:rPr lang="cs-CZ" sz="2800" b="1" dirty="0"/>
              <a:t>Mnohočetná léková rezistence MDR </a:t>
            </a:r>
            <a:r>
              <a:rPr lang="cs-CZ" sz="2800" dirty="0"/>
              <a:t>– urychlené vypuzování cytostatika z buňky, transportní proteiny rodiny ABC – </a:t>
            </a:r>
            <a:r>
              <a:rPr lang="cs-CZ" sz="2800" dirty="0">
                <a:solidFill>
                  <a:srgbClr val="0070C0"/>
                </a:solidFill>
              </a:rPr>
              <a:t>P-glykoprotein, </a:t>
            </a:r>
            <a:r>
              <a:rPr lang="cs-CZ" sz="2800" dirty="0" smtClean="0">
                <a:solidFill>
                  <a:srgbClr val="0070C0"/>
                </a:solidFill>
              </a:rPr>
              <a:t>MRP, </a:t>
            </a:r>
            <a:r>
              <a:rPr lang="cs-CZ" sz="2800" dirty="0" err="1">
                <a:solidFill>
                  <a:schemeClr val="accent5">
                    <a:lumMod val="75000"/>
                  </a:schemeClr>
                </a:solidFill>
              </a:rPr>
              <a:t>Breast</a:t>
            </a:r>
            <a:r>
              <a:rPr lang="cs-CZ" sz="28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cs-CZ" sz="2800" dirty="0" err="1">
                <a:solidFill>
                  <a:schemeClr val="accent5">
                    <a:lumMod val="75000"/>
                  </a:schemeClr>
                </a:solidFill>
              </a:rPr>
              <a:t>Cancer</a:t>
            </a:r>
            <a:r>
              <a:rPr lang="cs-CZ" sz="2800" dirty="0">
                <a:solidFill>
                  <a:schemeClr val="accent5">
                    <a:lumMod val="75000"/>
                  </a:schemeClr>
                </a:solidFill>
              </a:rPr>
              <a:t> Resistence Protein BCRP</a:t>
            </a:r>
          </a:p>
          <a:p>
            <a:endParaRPr lang="cs-CZ" sz="2800" dirty="0">
              <a:solidFill>
                <a:srgbClr val="0070C0"/>
              </a:solidFill>
            </a:endParaRPr>
          </a:p>
        </p:txBody>
      </p:sp>
      <p:sp>
        <p:nvSpPr>
          <p:cNvPr id="4" name="Obdélník 3">
            <a:extLst>
              <a:ext uri="{FF2B5EF4-FFF2-40B4-BE49-F238E27FC236}">
                <a16:creationId xmlns="" xmlns:a16="http://schemas.microsoft.com/office/drawing/2014/main" id="{936D0572-873C-464A-85CB-7A68F2FCC3C8}"/>
              </a:ext>
            </a:extLst>
          </p:cNvPr>
          <p:cNvSpPr/>
          <p:nvPr/>
        </p:nvSpPr>
        <p:spPr>
          <a:xfrm>
            <a:off x="838200" y="4706911"/>
            <a:ext cx="10794167" cy="15469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16677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="" xmlns:a16="http://schemas.microsoft.com/office/drawing/2014/main" id="{07A56B6E-0362-2D23-EAD2-564C3F5F4EF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375" t="28323" r="18036" b="17842"/>
          <a:stretch/>
        </p:blipFill>
        <p:spPr>
          <a:xfrm>
            <a:off x="473527" y="333836"/>
            <a:ext cx="8158868" cy="5798441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="" xmlns:a16="http://schemas.microsoft.com/office/drawing/2014/main" id="{38BF8377-C614-3F35-477C-2CDE5E5629BD}"/>
              </a:ext>
            </a:extLst>
          </p:cNvPr>
          <p:cNvSpPr txBox="1"/>
          <p:nvPr/>
        </p:nvSpPr>
        <p:spPr>
          <a:xfrm>
            <a:off x="6433460" y="6384470"/>
            <a:ext cx="5568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https://is.muni.cz/th/uvpp1/bakalarska_prace-prf.pdf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4"/>
          <a:srcRect b="19368"/>
          <a:stretch/>
        </p:blipFill>
        <p:spPr>
          <a:xfrm>
            <a:off x="7063859" y="581454"/>
            <a:ext cx="4937641" cy="2896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578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431" y="0"/>
            <a:ext cx="9101138" cy="6825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425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659" y="885824"/>
            <a:ext cx="11146681" cy="4629151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522659" y="5927271"/>
            <a:ext cx="53231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err="1" smtClean="0"/>
              <a:t>Breast</a:t>
            </a:r>
            <a:r>
              <a:rPr lang="cs-CZ" sz="2400" dirty="0" smtClean="0"/>
              <a:t> </a:t>
            </a:r>
            <a:r>
              <a:rPr lang="cs-CZ" sz="2400" dirty="0" err="1"/>
              <a:t>C</a:t>
            </a:r>
            <a:r>
              <a:rPr lang="cs-CZ" sz="2400" dirty="0" err="1" smtClean="0"/>
              <a:t>ancer</a:t>
            </a:r>
            <a:r>
              <a:rPr lang="cs-CZ" sz="2400" dirty="0" smtClean="0"/>
              <a:t> Resistence </a:t>
            </a:r>
            <a:r>
              <a:rPr lang="cs-CZ" sz="2400" dirty="0"/>
              <a:t>P</a:t>
            </a:r>
            <a:r>
              <a:rPr lang="cs-CZ" sz="2400" dirty="0" smtClean="0"/>
              <a:t>rotein BCRP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128866909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3987" y="0"/>
            <a:ext cx="9344025" cy="6858000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="" xmlns:a16="http://schemas.microsoft.com/office/drawing/2014/main" id="{793F51EA-D4C4-976C-7C1E-9CB61AB467BF}"/>
              </a:ext>
            </a:extLst>
          </p:cNvPr>
          <p:cNvSpPr txBox="1"/>
          <p:nvPr/>
        </p:nvSpPr>
        <p:spPr>
          <a:xfrm>
            <a:off x="8690538" y="832753"/>
            <a:ext cx="12535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b="1" dirty="0">
                <a:solidFill>
                  <a:srgbClr val="0070C0"/>
                </a:solidFill>
              </a:rPr>
              <a:t>CHT</a:t>
            </a:r>
          </a:p>
        </p:txBody>
      </p:sp>
    </p:spTree>
    <p:extLst>
      <p:ext uri="{BB962C8B-B14F-4D97-AF65-F5344CB8AC3E}">
        <p14:creationId xmlns:p14="http://schemas.microsoft.com/office/powerpoint/2010/main" val="9731072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7933"/>
            <a:ext cx="10515600" cy="1325563"/>
          </a:xfrm>
        </p:spPr>
        <p:txBody>
          <a:bodyPr/>
          <a:lstStyle/>
          <a:p>
            <a:pPr algn="ctr"/>
            <a:r>
              <a:rPr lang="cs-CZ" b="1" dirty="0">
                <a:solidFill>
                  <a:schemeClr val="accent5"/>
                </a:solidFill>
              </a:rPr>
              <a:t>Chirurgická léčba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002" y="1014413"/>
            <a:ext cx="9424197" cy="5607507"/>
          </a:xfrm>
        </p:spPr>
      </p:pic>
    </p:spTree>
    <p:extLst>
      <p:ext uri="{BB962C8B-B14F-4D97-AF65-F5344CB8AC3E}">
        <p14:creationId xmlns:p14="http://schemas.microsoft.com/office/powerpoint/2010/main" val="230776569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7464" y="0"/>
            <a:ext cx="8757072" cy="6584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97910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osoba, muž&#10;&#10;Popis byl vytvořen automaticky">
            <a:extLst>
              <a:ext uri="{FF2B5EF4-FFF2-40B4-BE49-F238E27FC236}">
                <a16:creationId xmlns="" xmlns:a16="http://schemas.microsoft.com/office/drawing/2014/main" id="{82883823-BC67-46E7-AE6E-065B8452E38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37" r="13223"/>
          <a:stretch/>
        </p:blipFill>
        <p:spPr>
          <a:xfrm>
            <a:off x="1460597" y="10"/>
            <a:ext cx="9270806" cy="685799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  <p:sp>
        <p:nvSpPr>
          <p:cNvPr id="4" name="TextovéPole 3">
            <a:extLst>
              <a:ext uri="{FF2B5EF4-FFF2-40B4-BE49-F238E27FC236}">
                <a16:creationId xmlns="" xmlns:a16="http://schemas.microsoft.com/office/drawing/2014/main" id="{125C83CF-E223-4702-AC03-48547B08021D}"/>
              </a:ext>
            </a:extLst>
          </p:cNvPr>
          <p:cNvSpPr txBox="1"/>
          <p:nvPr/>
        </p:nvSpPr>
        <p:spPr>
          <a:xfrm>
            <a:off x="820535" y="494676"/>
            <a:ext cx="58161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Chlazení pokožky hlavy k prevenci alopecie</a:t>
            </a:r>
          </a:p>
          <a:p>
            <a:r>
              <a:rPr lang="cs-CZ" sz="2400" dirty="0"/>
              <a:t>			</a:t>
            </a:r>
            <a:r>
              <a:rPr lang="cs-CZ" sz="2400" dirty="0" err="1"/>
              <a:t>DigniCap</a:t>
            </a:r>
            <a:endParaRPr lang="cs-CZ" sz="2400" dirty="0"/>
          </a:p>
        </p:txBody>
      </p:sp>
      <p:sp>
        <p:nvSpPr>
          <p:cNvPr id="5" name="TextovéPole 4">
            <a:extLst>
              <a:ext uri="{FF2B5EF4-FFF2-40B4-BE49-F238E27FC236}">
                <a16:creationId xmlns="" xmlns:a16="http://schemas.microsoft.com/office/drawing/2014/main" id="{B74FA033-C47C-4D88-8D58-F00817B68F2A}"/>
              </a:ext>
            </a:extLst>
          </p:cNvPr>
          <p:cNvSpPr txBox="1"/>
          <p:nvPr/>
        </p:nvSpPr>
        <p:spPr>
          <a:xfrm>
            <a:off x="5561351" y="6490741"/>
            <a:ext cx="67755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http://www.anti-ca.cz/terapie-proti-padani-vlasu-pri-chemoterapii</a:t>
            </a:r>
          </a:p>
        </p:txBody>
      </p:sp>
    </p:spTree>
    <p:extLst>
      <p:ext uri="{BB962C8B-B14F-4D97-AF65-F5344CB8AC3E}">
        <p14:creationId xmlns:p14="http://schemas.microsoft.com/office/powerpoint/2010/main" val="186587403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cs-CZ" b="1" dirty="0">
                <a:solidFill>
                  <a:schemeClr val="accent1"/>
                </a:solidFill>
              </a:rPr>
              <a:t>Radioterapie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6564645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25851" y="169477"/>
            <a:ext cx="10936224" cy="1477963"/>
          </a:xfrm>
        </p:spPr>
        <p:txBody>
          <a:bodyPr>
            <a:normAutofit/>
          </a:bodyPr>
          <a:lstStyle/>
          <a:p>
            <a:r>
              <a:rPr lang="cs-CZ" sz="2800" b="1" dirty="0">
                <a:solidFill>
                  <a:schemeClr val="accent1"/>
                </a:solidFill>
              </a:rPr>
              <a:t>ROLE RADIOTERAPIE V LÉČBĚ NÁDOROVÝCH </a:t>
            </a:r>
            <a:r>
              <a:rPr lang="cs-CZ" sz="2800" b="1" dirty="0">
                <a:solidFill>
                  <a:schemeClr val="accent5">
                    <a:lumMod val="75000"/>
                  </a:schemeClr>
                </a:solidFill>
              </a:rPr>
              <a:t>ONEMOCNĚNÍ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71500" y="1572768"/>
            <a:ext cx="11490575" cy="4279392"/>
          </a:xfrm>
        </p:spPr>
        <p:txBody>
          <a:bodyPr>
            <a:normAutofit lnSpcReduction="10000"/>
          </a:bodyPr>
          <a:lstStyle/>
          <a:p>
            <a:r>
              <a:rPr lang="cs-CZ" sz="2400" b="1" dirty="0"/>
              <a:t>Kurativní</a:t>
            </a:r>
            <a:r>
              <a:rPr lang="cs-CZ" sz="2400" dirty="0"/>
              <a:t> – </a:t>
            </a:r>
            <a:r>
              <a:rPr lang="cs-CZ" sz="2400" u="sng" dirty="0"/>
              <a:t>léčba nádorů citlivých k záření </a:t>
            </a:r>
            <a:r>
              <a:rPr lang="cs-CZ" sz="2400" dirty="0"/>
              <a:t>– tu děložního hrdla, prostata, </a:t>
            </a:r>
            <a:r>
              <a:rPr lang="cs-CZ" sz="2400" dirty="0" err="1"/>
              <a:t>head</a:t>
            </a:r>
            <a:r>
              <a:rPr lang="cs-CZ" sz="2400" dirty="0"/>
              <a:t> and </a:t>
            </a:r>
            <a:r>
              <a:rPr lang="cs-CZ" sz="2400" dirty="0" err="1"/>
              <a:t>neck</a:t>
            </a:r>
            <a:r>
              <a:rPr lang="cs-CZ" sz="2400" dirty="0"/>
              <a:t>, anální karcinom; hraničně operabilní a inoperabilní nádory</a:t>
            </a:r>
          </a:p>
          <a:p>
            <a:endParaRPr lang="cs-CZ" sz="2400" dirty="0"/>
          </a:p>
          <a:p>
            <a:r>
              <a:rPr lang="cs-CZ" sz="2400" b="1" dirty="0" err="1"/>
              <a:t>Neoadjuvantní</a:t>
            </a:r>
            <a:r>
              <a:rPr lang="cs-CZ" sz="2400" dirty="0"/>
              <a:t> – </a:t>
            </a:r>
            <a:r>
              <a:rPr lang="cs-CZ" sz="2400" u="sng" dirty="0"/>
              <a:t>s cílem zmenšit tumoru před operací </a:t>
            </a:r>
            <a:r>
              <a:rPr lang="cs-CZ" sz="2400" dirty="0"/>
              <a:t>– tu konečníku</a:t>
            </a:r>
          </a:p>
          <a:p>
            <a:endParaRPr lang="cs-CZ" sz="2400" dirty="0"/>
          </a:p>
          <a:p>
            <a:r>
              <a:rPr lang="cs-CZ" sz="2400" b="1" dirty="0"/>
              <a:t>Adjuvantní</a:t>
            </a:r>
            <a:r>
              <a:rPr lang="cs-CZ" sz="2400" dirty="0"/>
              <a:t> – </a:t>
            </a:r>
            <a:r>
              <a:rPr lang="cs-CZ" sz="2400" u="sng" dirty="0"/>
              <a:t>zajišťovací radioterapie, cílem je eliminovat zbytky choroby</a:t>
            </a:r>
            <a:r>
              <a:rPr lang="cs-CZ" sz="2400" dirty="0"/>
              <a:t> </a:t>
            </a:r>
            <a:r>
              <a:rPr lang="cs-CZ" sz="2400" u="sng" dirty="0"/>
              <a:t>a riziko mikroskopického šíření </a:t>
            </a:r>
            <a:r>
              <a:rPr lang="cs-CZ" sz="2400" dirty="0"/>
              <a:t>– tu prsu, mozku</a:t>
            </a:r>
          </a:p>
          <a:p>
            <a:endParaRPr lang="cs-CZ" sz="2400" dirty="0"/>
          </a:p>
          <a:p>
            <a:r>
              <a:rPr lang="cs-CZ" sz="2400" b="1" dirty="0"/>
              <a:t>Paliativní</a:t>
            </a:r>
            <a:r>
              <a:rPr lang="cs-CZ" sz="2400" dirty="0"/>
              <a:t> – </a:t>
            </a:r>
            <a:r>
              <a:rPr lang="cs-CZ" sz="2400" u="sng" dirty="0"/>
              <a:t>ovlivnit bolest a </a:t>
            </a:r>
            <a:r>
              <a:rPr lang="cs-CZ" sz="2400" u="sng" dirty="0" err="1"/>
              <a:t>subj</a:t>
            </a:r>
            <a:r>
              <a:rPr lang="cs-CZ" sz="2400" u="sng" dirty="0"/>
              <a:t>. potíže pacienta způsobené nádorem</a:t>
            </a:r>
          </a:p>
          <a:p>
            <a:r>
              <a:rPr lang="cs-CZ" sz="2400" b="1" u="sng" dirty="0"/>
              <a:t>Nenádorová</a:t>
            </a:r>
            <a:r>
              <a:rPr lang="cs-CZ" sz="2400" b="1" dirty="0"/>
              <a:t> RT</a:t>
            </a:r>
            <a:r>
              <a:rPr lang="cs-CZ" sz="2400" dirty="0"/>
              <a:t>-</a:t>
            </a:r>
            <a:r>
              <a:rPr lang="cs-CZ" sz="2400" b="1" dirty="0"/>
              <a:t> </a:t>
            </a:r>
            <a:r>
              <a:rPr lang="cs-CZ" sz="2400" u="sng" dirty="0"/>
              <a:t>prevence bolestivosti, zánětu u nenádorových chorob </a:t>
            </a:r>
            <a:r>
              <a:rPr lang="cs-CZ" sz="2400" dirty="0"/>
              <a:t>– ostruha patní, artróza velkých kloubů, ale i arteriovenosní malformace mozku, stenózy dechových cest</a:t>
            </a:r>
          </a:p>
        </p:txBody>
      </p:sp>
    </p:spTree>
    <p:extLst>
      <p:ext uri="{BB962C8B-B14F-4D97-AF65-F5344CB8AC3E}">
        <p14:creationId xmlns:p14="http://schemas.microsoft.com/office/powerpoint/2010/main" val="320743725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Zástupný symbol pro text 8"/>
          <p:cNvSpPr>
            <a:spLocks noGrp="1"/>
          </p:cNvSpPr>
          <p:nvPr>
            <p:ph type="body" idx="1"/>
          </p:nvPr>
        </p:nvSpPr>
        <p:spPr>
          <a:xfrm>
            <a:off x="767958" y="2788840"/>
            <a:ext cx="10817033" cy="3702390"/>
          </a:xfrm>
          <a:prstGeom prst="rect">
            <a:avLst/>
          </a:prstGeom>
        </p:spPr>
        <p:txBody>
          <a:bodyPr/>
          <a:lstStyle/>
          <a:p>
            <a:pPr eaLnBrk="1" hangingPunct="1"/>
            <a:r>
              <a:rPr lang="cs-CZ" altLang="cs-CZ" sz="2400" b="1" dirty="0">
                <a:solidFill>
                  <a:schemeClr val="tx1"/>
                </a:solidFill>
              </a:rPr>
              <a:t>Ionizující záření </a:t>
            </a:r>
            <a:r>
              <a:rPr lang="cs-CZ" altLang="cs-CZ" sz="2400" dirty="0">
                <a:solidFill>
                  <a:schemeClr val="tx1"/>
                </a:solidFill>
              </a:rPr>
              <a:t>–  záření, jenž má takovou energii, která je schopná při průchodu látkou vyvolat </a:t>
            </a:r>
            <a:r>
              <a:rPr lang="cs-CZ" altLang="cs-CZ" sz="2400" b="1" dirty="0">
                <a:solidFill>
                  <a:schemeClr val="tx1"/>
                </a:solidFill>
              </a:rPr>
              <a:t>ionizaci </a:t>
            </a:r>
            <a:r>
              <a:rPr lang="cs-CZ" altLang="cs-CZ" sz="2400" dirty="0">
                <a:solidFill>
                  <a:schemeClr val="tx1"/>
                </a:solidFill>
              </a:rPr>
              <a:t>atomů</a:t>
            </a:r>
          </a:p>
          <a:p>
            <a:pPr eaLnBrk="1" hangingPunct="1"/>
            <a:endParaRPr lang="cs-CZ" altLang="cs-CZ" sz="2400" dirty="0">
              <a:solidFill>
                <a:schemeClr val="tx1"/>
              </a:solidFill>
            </a:endParaRPr>
          </a:p>
          <a:p>
            <a:pPr eaLnBrk="1" hangingPunct="1"/>
            <a:r>
              <a:rPr lang="cs-CZ" altLang="cs-CZ" sz="2400" u="sng" dirty="0">
                <a:solidFill>
                  <a:schemeClr val="tx1"/>
                </a:solidFill>
              </a:rPr>
              <a:t>Energie je nesená </a:t>
            </a:r>
          </a:p>
          <a:p>
            <a:pPr eaLnBrk="1" hangingPunct="1"/>
            <a:r>
              <a:rPr lang="cs-CZ" altLang="cs-CZ" sz="2400" b="1" dirty="0">
                <a:solidFill>
                  <a:schemeClr val="tx1"/>
                </a:solidFill>
              </a:rPr>
              <a:t>A/ elektromagnetickým zářením </a:t>
            </a:r>
            <a:r>
              <a:rPr lang="cs-CZ" altLang="cs-CZ" sz="2400" dirty="0">
                <a:solidFill>
                  <a:schemeClr val="tx1"/>
                </a:solidFill>
              </a:rPr>
              <a:t>– kvanta energie „fotony“, záření X, záření </a:t>
            </a:r>
            <a:r>
              <a:rPr lang="el-GR" altLang="cs-CZ" sz="2400" dirty="0">
                <a:solidFill>
                  <a:schemeClr val="tx1"/>
                </a:solidFill>
              </a:rPr>
              <a:t>γ</a:t>
            </a:r>
            <a:r>
              <a:rPr lang="cs-CZ" altLang="cs-CZ" sz="2400" dirty="0">
                <a:solidFill>
                  <a:schemeClr val="tx1"/>
                </a:solidFill>
              </a:rPr>
              <a:t> (gama)</a:t>
            </a:r>
          </a:p>
          <a:p>
            <a:pPr eaLnBrk="1" hangingPunct="1"/>
            <a:r>
              <a:rPr lang="cs-CZ" altLang="cs-CZ" sz="2400" b="1" dirty="0">
                <a:solidFill>
                  <a:schemeClr val="tx1"/>
                </a:solidFill>
              </a:rPr>
              <a:t>B/ korpuskulárním zářením </a:t>
            </a:r>
            <a:r>
              <a:rPr lang="cs-CZ" altLang="cs-CZ" sz="2400" dirty="0">
                <a:solidFill>
                  <a:schemeClr val="tx1"/>
                </a:solidFill>
              </a:rPr>
              <a:t>–  elektrony, alfa částice, protony, neutrony, piony, mezony, jádra atomu uhlíku</a:t>
            </a:r>
          </a:p>
          <a:p>
            <a:pPr eaLnBrk="1" hangingPunct="1"/>
            <a:endParaRPr lang="cs-CZ" altLang="cs-CZ" sz="2400" dirty="0">
              <a:solidFill>
                <a:schemeClr val="bg1"/>
              </a:solidFill>
            </a:endParaRPr>
          </a:p>
          <a:p>
            <a:pPr eaLnBrk="1" hangingPunct="1"/>
            <a:endParaRPr lang="cs-CZ" altLang="cs-CZ" sz="2400" dirty="0"/>
          </a:p>
          <a:p>
            <a:pPr eaLnBrk="1" hangingPunct="1"/>
            <a:endParaRPr lang="cs-CZ" altLang="cs-CZ" sz="2400" dirty="0"/>
          </a:p>
        </p:txBody>
      </p:sp>
      <p:sp>
        <p:nvSpPr>
          <p:cNvPr id="2" name="TextovéPole 1"/>
          <p:cNvSpPr txBox="1"/>
          <p:nvPr/>
        </p:nvSpPr>
        <p:spPr>
          <a:xfrm>
            <a:off x="3132362" y="1066597"/>
            <a:ext cx="59504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chemeClr val="accent1"/>
                </a:solidFill>
                <a:latin typeface="+mn-lt"/>
              </a:rPr>
              <a:t>RADIOBIOLOGIE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1949" y="156728"/>
            <a:ext cx="3861461" cy="2142382"/>
          </a:xfrm>
          <a:prstGeom prst="rect">
            <a:avLst/>
          </a:prstGeom>
          <a:ln w="19050">
            <a:solidFill>
              <a:srgbClr val="0070C0"/>
            </a:solidFill>
          </a:ln>
        </p:spPr>
      </p:pic>
      <p:sp>
        <p:nvSpPr>
          <p:cNvPr id="6" name="Obdélník 5"/>
          <p:cNvSpPr/>
          <p:nvPr/>
        </p:nvSpPr>
        <p:spPr>
          <a:xfrm>
            <a:off x="10548003" y="1570563"/>
            <a:ext cx="1167619" cy="33762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5567828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print"/>
          <a:srcRect r="815" b="3587"/>
          <a:stretch/>
        </p:blipFill>
        <p:spPr>
          <a:xfrm>
            <a:off x="1023582" y="627799"/>
            <a:ext cx="4981433" cy="5286233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6" name="TextovéPole 5"/>
          <p:cNvSpPr txBox="1"/>
          <p:nvPr/>
        </p:nvSpPr>
        <p:spPr>
          <a:xfrm>
            <a:off x="6277969" y="1255594"/>
            <a:ext cx="571841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/>
            <a:r>
              <a:rPr lang="cs-CZ" altLang="cs-CZ" sz="2400" b="1" dirty="0">
                <a:latin typeface="+mn-lt"/>
              </a:rPr>
              <a:t>Přímo ionizující záření </a:t>
            </a:r>
          </a:p>
          <a:p>
            <a:pPr eaLnBrk="1" hangingPunct="1"/>
            <a:r>
              <a:rPr lang="cs-CZ" altLang="cs-CZ" sz="2400" b="1" dirty="0">
                <a:latin typeface="+mn-lt"/>
              </a:rPr>
              <a:t> </a:t>
            </a:r>
            <a:r>
              <a:rPr lang="cs-CZ" altLang="cs-CZ" sz="2400" dirty="0">
                <a:latin typeface="+mn-lt"/>
              </a:rPr>
              <a:t>– vyvolává ionizaci DNA přímo</a:t>
            </a:r>
          </a:p>
          <a:p>
            <a:pPr eaLnBrk="1" hangingPunct="1"/>
            <a:endParaRPr lang="cs-CZ" altLang="cs-CZ" dirty="0">
              <a:solidFill>
                <a:schemeClr val="bg1"/>
              </a:solidFill>
            </a:endParaRPr>
          </a:p>
          <a:p>
            <a:endParaRPr lang="cs-CZ" dirty="0"/>
          </a:p>
        </p:txBody>
      </p:sp>
      <p:sp>
        <p:nvSpPr>
          <p:cNvPr id="7" name="TextovéPole 6"/>
          <p:cNvSpPr txBox="1"/>
          <p:nvPr/>
        </p:nvSpPr>
        <p:spPr>
          <a:xfrm>
            <a:off x="6277967" y="3930555"/>
            <a:ext cx="554099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/>
            <a:r>
              <a:rPr lang="cs-CZ" altLang="cs-CZ" sz="2400" b="1" dirty="0">
                <a:latin typeface="+mn-lt"/>
              </a:rPr>
              <a:t>Nepřímo ionizující záření </a:t>
            </a:r>
            <a:r>
              <a:rPr lang="cs-CZ" altLang="cs-CZ" sz="2400" dirty="0">
                <a:latin typeface="+mn-lt"/>
              </a:rPr>
              <a:t>– energie je předána sekundárním částicím s nábojem </a:t>
            </a:r>
          </a:p>
          <a:p>
            <a:pPr eaLnBrk="1" hangingPunct="1"/>
            <a:r>
              <a:rPr lang="cs-CZ" altLang="cs-CZ" sz="2400" dirty="0">
                <a:latin typeface="+mn-lt"/>
              </a:rPr>
              <a:t>a schopností přímé ionizace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6917547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36563" y="0"/>
            <a:ext cx="11755437" cy="290671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cs-CZ" sz="2400" b="1" u="sng" dirty="0">
                <a:solidFill>
                  <a:schemeClr val="tx1"/>
                </a:solidFill>
              </a:rPr>
              <a:t>Efekt ionizujícího záření v živém organismu</a:t>
            </a: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cs-CZ" sz="2400" b="1" dirty="0">
                <a:solidFill>
                  <a:schemeClr val="tx1"/>
                </a:solidFill>
              </a:rPr>
              <a:t>A/Fyzikální reakce </a:t>
            </a:r>
            <a:r>
              <a:rPr lang="cs-CZ" sz="2400" dirty="0">
                <a:solidFill>
                  <a:schemeClr val="tx1"/>
                </a:solidFill>
              </a:rPr>
              <a:t>– ionizace, excitace</a:t>
            </a: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cs-CZ" sz="2400" b="1" dirty="0">
                <a:solidFill>
                  <a:schemeClr val="tx1"/>
                </a:solidFill>
              </a:rPr>
              <a:t>B/Chemické reakce </a:t>
            </a:r>
            <a:r>
              <a:rPr lang="cs-CZ" sz="2400" dirty="0">
                <a:solidFill>
                  <a:schemeClr val="tx1"/>
                </a:solidFill>
              </a:rPr>
              <a:t>– „radiolýza vody“ – tvorba volných radikálů </a:t>
            </a: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cs-CZ" sz="2400" b="1" dirty="0">
                <a:solidFill>
                  <a:schemeClr val="tx1"/>
                </a:solidFill>
              </a:rPr>
              <a:t>C/Biochemické reakce </a:t>
            </a:r>
            <a:r>
              <a:rPr lang="cs-CZ" sz="2400" dirty="0">
                <a:solidFill>
                  <a:schemeClr val="tx1"/>
                </a:solidFill>
              </a:rPr>
              <a:t>– působení na úrovni makromolekul (DNA, bílkoviny, enzymy..)</a:t>
            </a: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cs-CZ" sz="2400" b="1" dirty="0">
                <a:solidFill>
                  <a:schemeClr val="tx1"/>
                </a:solidFill>
              </a:rPr>
              <a:t>D/Biologické reakce</a:t>
            </a:r>
            <a:r>
              <a:rPr lang="cs-CZ" sz="2400" dirty="0">
                <a:solidFill>
                  <a:schemeClr val="tx1"/>
                </a:solidFill>
              </a:rPr>
              <a:t> – změny buněčných struktur vedoucí k smrti buňky, genetické poškození  </a:t>
            </a: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cs-CZ" sz="2400" b="1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11268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8964" y="2440627"/>
            <a:ext cx="5260880" cy="40147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ál 5"/>
          <p:cNvSpPr/>
          <p:nvPr/>
        </p:nvSpPr>
        <p:spPr>
          <a:xfrm>
            <a:off x="3671864" y="2974170"/>
            <a:ext cx="1951038" cy="490538"/>
          </a:xfrm>
          <a:prstGeom prst="ellipse">
            <a:avLst/>
          </a:prstGeom>
          <a:noFill/>
          <a:ln w="762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11270" name="TextovéPole 6"/>
          <p:cNvSpPr txBox="1">
            <a:spLocks noChangeArrowheads="1"/>
          </p:cNvSpPr>
          <p:nvPr/>
        </p:nvSpPr>
        <p:spPr bwMode="auto">
          <a:xfrm>
            <a:off x="8953500" y="6469063"/>
            <a:ext cx="30162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>
                <a:latin typeface="Tw Cen MT" panose="020B0602020104020603" pitchFamily="34" charset="-18"/>
              </a:rPr>
              <a:t>Steel: Basic radiobiology</a:t>
            </a:r>
          </a:p>
        </p:txBody>
      </p:sp>
      <p:sp>
        <p:nvSpPr>
          <p:cNvPr id="7" name="Ovál 6"/>
          <p:cNvSpPr/>
          <p:nvPr/>
        </p:nvSpPr>
        <p:spPr>
          <a:xfrm>
            <a:off x="5721300" y="3618928"/>
            <a:ext cx="1951038" cy="490538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2055942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Zástupný symbol pro text 2"/>
          <p:cNvSpPr>
            <a:spLocks noGrp="1"/>
          </p:cNvSpPr>
          <p:nvPr>
            <p:ph type="body" idx="1"/>
          </p:nvPr>
        </p:nvSpPr>
        <p:spPr>
          <a:xfrm>
            <a:off x="1141413" y="273050"/>
            <a:ext cx="9904412" cy="2392363"/>
          </a:xfrm>
          <a:prstGeom prst="rect">
            <a:avLst/>
          </a:prstGeom>
        </p:spPr>
        <p:txBody>
          <a:bodyPr/>
          <a:lstStyle/>
          <a:p>
            <a:pPr eaLnBrk="1" hangingPunct="1"/>
            <a:r>
              <a:rPr lang="cs-CZ" altLang="cs-CZ" sz="2800" b="1" dirty="0">
                <a:solidFill>
                  <a:schemeClr val="tx1"/>
                </a:solidFill>
              </a:rPr>
              <a:t>Dvojité zlomy DNA </a:t>
            </a:r>
            <a:r>
              <a:rPr lang="cs-CZ" altLang="cs-CZ" sz="2800" dirty="0">
                <a:solidFill>
                  <a:schemeClr val="tx1"/>
                </a:solidFill>
              </a:rPr>
              <a:t>– vznikají v důsledku dvou jednoduchých zlomů (SSB), závisí na hustotě ionizace, časové souslednosti SSB, aktivitě reparace DNA</a:t>
            </a:r>
          </a:p>
          <a:p>
            <a:pPr eaLnBrk="1" hangingPunct="1"/>
            <a:endParaRPr lang="cs-CZ" altLang="cs-CZ" sz="2800" dirty="0"/>
          </a:p>
        </p:txBody>
      </p:sp>
      <p:pic>
        <p:nvPicPr>
          <p:cNvPr id="12291" name="Picture 1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4302" y="2120397"/>
            <a:ext cx="2611721" cy="383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3512" y="2120397"/>
            <a:ext cx="2647784" cy="3856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4" name="TextovéPole 7"/>
          <p:cNvSpPr txBox="1">
            <a:spLocks noChangeArrowheads="1"/>
          </p:cNvSpPr>
          <p:nvPr/>
        </p:nvSpPr>
        <p:spPr bwMode="auto">
          <a:xfrm>
            <a:off x="8621713" y="6494463"/>
            <a:ext cx="3136900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1000">
                <a:latin typeface="Tw Cen MT" panose="020B0602020104020603" pitchFamily="34" charset="-18"/>
              </a:rPr>
              <a:t>J. Petera, Mechanismus účinků ionizujícího záření</a:t>
            </a:r>
          </a:p>
        </p:txBody>
      </p:sp>
    </p:spTree>
    <p:extLst>
      <p:ext uri="{BB962C8B-B14F-4D97-AF65-F5344CB8AC3E}">
        <p14:creationId xmlns:p14="http://schemas.microsoft.com/office/powerpoint/2010/main" val="367739238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284794" y="449629"/>
            <a:ext cx="4198149" cy="3148611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41227" y="93025"/>
            <a:ext cx="4504098" cy="3657952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310243" y="4074618"/>
            <a:ext cx="11691257" cy="221599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eaLnBrk="1" hangingPunct="1"/>
            <a:r>
              <a:rPr lang="cs-CZ" altLang="cs-CZ" sz="2000" dirty="0">
                <a:latin typeface="Tw Cen MT" panose="020B0602020104020603" pitchFamily="34" charset="-18"/>
              </a:rPr>
              <a:t>V reakci na ozáření se nádorové a normální buňky liší </a:t>
            </a:r>
            <a:r>
              <a:rPr lang="cs-CZ" altLang="cs-CZ" sz="2000" b="1" dirty="0">
                <a:latin typeface="Tw Cen MT" panose="020B0602020104020603" pitchFamily="34" charset="-18"/>
              </a:rPr>
              <a:t>různou schopností reparace a nastartování </a:t>
            </a:r>
            <a:r>
              <a:rPr lang="cs-CZ" altLang="cs-CZ" sz="2000" b="1" dirty="0" err="1">
                <a:latin typeface="Tw Cen MT" panose="020B0602020104020603" pitchFamily="34" charset="-18"/>
              </a:rPr>
              <a:t>apoptózy</a:t>
            </a:r>
            <a:r>
              <a:rPr lang="cs-CZ" altLang="cs-CZ" sz="2000" b="1" dirty="0">
                <a:latin typeface="Tw Cen MT" panose="020B0602020104020603" pitchFamily="34" charset="-18"/>
              </a:rPr>
              <a:t>. </a:t>
            </a:r>
          </a:p>
          <a:p>
            <a:pPr eaLnBrk="1" hangingPunct="1"/>
            <a:endParaRPr lang="cs-CZ" altLang="cs-CZ" sz="2000" b="1" dirty="0">
              <a:latin typeface="Tw Cen MT" panose="020B0602020104020603" pitchFamily="34" charset="-18"/>
            </a:endParaRPr>
          </a:p>
          <a:p>
            <a:pPr eaLnBrk="1" hangingPunct="1"/>
            <a:r>
              <a:rPr lang="cs-CZ" altLang="cs-CZ" sz="2000" b="1" u="sng" dirty="0">
                <a:latin typeface="Tw Cen MT" panose="020B0602020104020603" pitchFamily="34" charset="-18"/>
              </a:rPr>
              <a:t>Omezená schopnost apoptózy a reparace nádorových buněk </a:t>
            </a:r>
            <a:r>
              <a:rPr lang="cs-CZ" altLang="cs-CZ" sz="2000" u="sng" dirty="0">
                <a:latin typeface="Tw Cen MT" panose="020B0602020104020603" pitchFamily="34" charset="-18"/>
              </a:rPr>
              <a:t>vede ke kumulaci chyb </a:t>
            </a:r>
          </a:p>
          <a:p>
            <a:pPr eaLnBrk="1" hangingPunct="1"/>
            <a:r>
              <a:rPr lang="cs-CZ" altLang="cs-CZ" sz="2000" dirty="0">
                <a:latin typeface="Tw Cen MT" panose="020B0602020104020603" pitchFamily="34" charset="-18"/>
              </a:rPr>
              <a:t>v genomu a následně k většímu usmrcování po ozáření v porovnání se zdravými buňkami, </a:t>
            </a:r>
          </a:p>
          <a:p>
            <a:pPr eaLnBrk="1" hangingPunct="1"/>
            <a:r>
              <a:rPr lang="cs-CZ" altLang="cs-CZ" sz="2000" dirty="0">
                <a:latin typeface="Tw Cen MT" panose="020B0602020104020603" pitchFamily="34" charset="-18"/>
              </a:rPr>
              <a:t>u kterých mechanismy apoptózy a reparace nejsou narušeny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2523725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2191" y="352527"/>
            <a:ext cx="7780746" cy="6059386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43" name="TextovéPole 4"/>
          <p:cNvSpPr txBox="1">
            <a:spLocks noChangeArrowheads="1"/>
          </p:cNvSpPr>
          <p:nvPr/>
        </p:nvSpPr>
        <p:spPr bwMode="auto">
          <a:xfrm>
            <a:off x="7491413" y="6411913"/>
            <a:ext cx="3529012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1000" dirty="0">
                <a:latin typeface="Tw Cen MT" panose="020B0602020104020603" pitchFamily="34" charset="-18"/>
              </a:rPr>
              <a:t>MUDr. </a:t>
            </a:r>
            <a:r>
              <a:rPr lang="cs-CZ" altLang="cs-CZ" sz="1000" dirty="0" err="1">
                <a:latin typeface="Tw Cen MT" panose="020B0602020104020603" pitchFamily="34" charset="-18"/>
              </a:rPr>
              <a:t>Vošmik</a:t>
            </a:r>
            <a:r>
              <a:rPr lang="cs-CZ" altLang="cs-CZ" sz="1000" dirty="0">
                <a:latin typeface="Tw Cen MT" panose="020B0602020104020603" pitchFamily="34" charset="-18"/>
              </a:rPr>
              <a:t>: Reparace radiačního poškození</a:t>
            </a:r>
          </a:p>
        </p:txBody>
      </p:sp>
      <p:sp>
        <p:nvSpPr>
          <p:cNvPr id="2" name="Ovál 1"/>
          <p:cNvSpPr/>
          <p:nvPr/>
        </p:nvSpPr>
        <p:spPr>
          <a:xfrm>
            <a:off x="7416801" y="2685957"/>
            <a:ext cx="1785256" cy="74304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TextovéPole 2"/>
          <p:cNvSpPr txBox="1"/>
          <p:nvPr/>
        </p:nvSpPr>
        <p:spPr>
          <a:xfrm>
            <a:off x="9027887" y="2903674"/>
            <a:ext cx="2873829" cy="40011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cs-CZ" sz="2000" b="1" dirty="0">
                <a:solidFill>
                  <a:srgbClr val="FF0000"/>
                </a:solidFill>
              </a:rPr>
              <a:t>+ ABSCOPAL EFFECT</a:t>
            </a:r>
          </a:p>
        </p:txBody>
      </p:sp>
    </p:spTree>
    <p:extLst>
      <p:ext uri="{BB962C8B-B14F-4D97-AF65-F5344CB8AC3E}">
        <p14:creationId xmlns:p14="http://schemas.microsoft.com/office/powerpoint/2010/main" val="17540881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325437"/>
            <a:ext cx="10515600" cy="4351338"/>
          </a:xfrm>
        </p:spPr>
        <p:txBody>
          <a:bodyPr>
            <a:noAutofit/>
          </a:bodyPr>
          <a:lstStyle/>
          <a:p>
            <a:r>
              <a:rPr lang="cs-CZ" b="1" dirty="0"/>
              <a:t>Hodnocení radikality zákroku</a:t>
            </a:r>
          </a:p>
          <a:p>
            <a:endParaRPr lang="cs-CZ" b="1" dirty="0"/>
          </a:p>
          <a:p>
            <a:pPr marL="0" indent="0">
              <a:buNone/>
            </a:pPr>
            <a:r>
              <a:rPr lang="cs-CZ" b="1" dirty="0"/>
              <a:t>RX</a:t>
            </a:r>
            <a:r>
              <a:rPr lang="cs-CZ" dirty="0"/>
              <a:t> přítomnost reziduálního nádoru nelze hodnotit</a:t>
            </a:r>
          </a:p>
          <a:p>
            <a:pPr marL="0" indent="0">
              <a:buNone/>
            </a:pPr>
            <a:r>
              <a:rPr lang="cs-CZ" b="1" dirty="0"/>
              <a:t>R0</a:t>
            </a:r>
            <a:r>
              <a:rPr lang="cs-CZ" dirty="0"/>
              <a:t> bez reziduálního nádoru</a:t>
            </a:r>
          </a:p>
          <a:p>
            <a:pPr marL="0" indent="0">
              <a:buNone/>
            </a:pPr>
            <a:r>
              <a:rPr lang="cs-CZ" b="1" dirty="0"/>
              <a:t>R1</a:t>
            </a:r>
            <a:r>
              <a:rPr lang="cs-CZ" dirty="0"/>
              <a:t> mikroskopicky reziduální nádor</a:t>
            </a:r>
          </a:p>
          <a:p>
            <a:pPr marL="0" indent="0">
              <a:buNone/>
            </a:pPr>
            <a:r>
              <a:rPr lang="cs-CZ" b="1" dirty="0"/>
              <a:t>R2</a:t>
            </a:r>
            <a:r>
              <a:rPr lang="cs-CZ" dirty="0"/>
              <a:t> makroskopicky reziduální nádor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u="sng" dirty="0"/>
              <a:t>Tumory mozku </a:t>
            </a:r>
            <a:r>
              <a:rPr lang="cs-CZ" dirty="0"/>
              <a:t>- GTR = gross tumor </a:t>
            </a:r>
            <a:r>
              <a:rPr lang="cs-CZ" dirty="0" err="1"/>
              <a:t>resection</a:t>
            </a:r>
            <a:r>
              <a:rPr lang="cs-CZ" dirty="0"/>
              <a:t>, NTR, STR = </a:t>
            </a:r>
            <a:r>
              <a:rPr lang="cs-CZ" dirty="0" err="1"/>
              <a:t>subtotal</a:t>
            </a:r>
            <a:r>
              <a:rPr lang="cs-CZ" dirty="0"/>
              <a:t> tumor </a:t>
            </a:r>
            <a:r>
              <a:rPr lang="cs-CZ" dirty="0" err="1"/>
              <a:t>resection</a:t>
            </a:r>
            <a:r>
              <a:rPr lang="cs-CZ" dirty="0"/>
              <a:t> </a:t>
            </a:r>
          </a:p>
          <a:p>
            <a:pPr marL="0" indent="0">
              <a:buNone/>
            </a:pPr>
            <a:r>
              <a:rPr lang="cs-CZ" u="sng" dirty="0"/>
              <a:t>Sarkomy měkkých tkání </a:t>
            </a:r>
            <a:r>
              <a:rPr lang="cs-CZ" dirty="0"/>
              <a:t> – radikální resekce lem 1-2 cm, marginální resekce </a:t>
            </a:r>
            <a:r>
              <a:rPr lang="cs-CZ" dirty="0" smtClean="0"/>
              <a:t>0,1-2 mm </a:t>
            </a:r>
            <a:r>
              <a:rPr lang="cs-CZ" dirty="0"/>
              <a:t>lem zdravé tkáně, </a:t>
            </a:r>
            <a:r>
              <a:rPr lang="cs-CZ" dirty="0" err="1"/>
              <a:t>intralezionální</a:t>
            </a:r>
            <a:r>
              <a:rPr lang="cs-CZ" dirty="0"/>
              <a:t> resekce &lt; 0,1 mm</a:t>
            </a:r>
          </a:p>
        </p:txBody>
      </p:sp>
    </p:spTree>
    <p:extLst>
      <p:ext uri="{BB962C8B-B14F-4D97-AF65-F5344CB8AC3E}">
        <p14:creationId xmlns:p14="http://schemas.microsoft.com/office/powerpoint/2010/main" val="104463902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55638" y="530225"/>
            <a:ext cx="10390187" cy="2021906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2400" b="1" dirty="0">
                <a:solidFill>
                  <a:schemeClr val="tx1"/>
                </a:solidFill>
              </a:rPr>
              <a:t>PRINCIP RADIOTERAPIE </a:t>
            </a:r>
            <a:r>
              <a:rPr lang="cs-CZ" sz="2400" dirty="0">
                <a:solidFill>
                  <a:schemeClr val="tx1"/>
                </a:solidFill>
              </a:rPr>
              <a:t>– ozáření nádoru či lůžka nádoru s maximálním šetřením okolní zdravé tkáně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cs-CZ" sz="2400" b="1" dirty="0">
                <a:solidFill>
                  <a:schemeClr val="tx1"/>
                </a:solidFill>
              </a:rPr>
              <a:t>FRAKCIONACE</a:t>
            </a:r>
            <a:r>
              <a:rPr lang="cs-CZ" sz="2400" dirty="0">
                <a:solidFill>
                  <a:schemeClr val="tx1"/>
                </a:solidFill>
              </a:rPr>
              <a:t> = celková dávka rozdělena do dílčích frakcí, </a:t>
            </a:r>
            <a:r>
              <a:rPr lang="cs-CZ" sz="2400" b="1" dirty="0">
                <a:solidFill>
                  <a:schemeClr val="tx1"/>
                </a:solidFill>
              </a:rPr>
              <a:t>ochrana zdravých tkání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cs-CZ" sz="2400" dirty="0">
                <a:solidFill>
                  <a:schemeClr val="tx1"/>
                </a:solidFill>
              </a:rPr>
              <a:t>Předpokládá se nižší reparační schopnost nádorových buněk</a:t>
            </a:r>
          </a:p>
        </p:txBody>
      </p:sp>
      <p:pic>
        <p:nvPicPr>
          <p:cNvPr id="13315" name="Obráze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638" y="3006725"/>
            <a:ext cx="11136312" cy="215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6" name="TextovéPole 7"/>
          <p:cNvSpPr txBox="1">
            <a:spLocks noChangeArrowheads="1"/>
          </p:cNvSpPr>
          <p:nvPr/>
        </p:nvSpPr>
        <p:spPr bwMode="auto">
          <a:xfrm>
            <a:off x="10180638" y="6496050"/>
            <a:ext cx="24987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1200">
                <a:latin typeface="Tw Cen MT" panose="020B0602020104020603" pitchFamily="34" charset="-18"/>
              </a:rPr>
              <a:t>www.astronuklfyzika.cz</a:t>
            </a:r>
          </a:p>
        </p:txBody>
      </p:sp>
    </p:spTree>
    <p:extLst>
      <p:ext uri="{BB962C8B-B14F-4D97-AF65-F5344CB8AC3E}">
        <p14:creationId xmlns:p14="http://schemas.microsoft.com/office/powerpoint/2010/main" val="329359209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83063" y="244467"/>
            <a:ext cx="6944408" cy="526200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2050" name="Picture 2" descr="correspondenc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00" y="-225425"/>
            <a:ext cx="142875" cy="133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email">
            <a:hlinkClick r:id="rId4" tooltip="Email the author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750" y="-225425"/>
            <a:ext cx="152400" cy="123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/>
          <p:cNvSpPr txBox="1"/>
          <p:nvPr/>
        </p:nvSpPr>
        <p:spPr>
          <a:xfrm>
            <a:off x="7137779" y="6045961"/>
            <a:ext cx="45583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latin typeface="+mn-lt"/>
              </a:rPr>
              <a:t>Lancet </a:t>
            </a:r>
            <a:r>
              <a:rPr lang="cs-CZ" sz="1200" dirty="0" err="1">
                <a:latin typeface="+mn-lt"/>
              </a:rPr>
              <a:t>Oncol</a:t>
            </a:r>
            <a:r>
              <a:rPr lang="cs-CZ" sz="1200" dirty="0">
                <a:latin typeface="+mn-lt"/>
              </a:rPr>
              <a:t>. 2005 Jul;6(7):520-8.</a:t>
            </a:r>
          </a:p>
          <a:p>
            <a:r>
              <a:rPr lang="cs-CZ" sz="1200" dirty="0">
                <a:latin typeface="+mn-lt"/>
              </a:rPr>
              <a:t>New </a:t>
            </a:r>
            <a:r>
              <a:rPr lang="cs-CZ" sz="1200" dirty="0" err="1">
                <a:latin typeface="+mn-lt"/>
              </a:rPr>
              <a:t>insights</a:t>
            </a:r>
            <a:r>
              <a:rPr lang="cs-CZ" sz="1200" dirty="0">
                <a:latin typeface="+mn-lt"/>
              </a:rPr>
              <a:t> on cell </a:t>
            </a:r>
            <a:r>
              <a:rPr lang="cs-CZ" sz="1200" dirty="0" err="1">
                <a:latin typeface="+mn-lt"/>
              </a:rPr>
              <a:t>death</a:t>
            </a:r>
            <a:r>
              <a:rPr lang="cs-CZ" sz="1200" dirty="0">
                <a:latin typeface="+mn-lt"/>
              </a:rPr>
              <a:t> </a:t>
            </a:r>
            <a:r>
              <a:rPr lang="cs-CZ" sz="1200" dirty="0" err="1">
                <a:latin typeface="+mn-lt"/>
              </a:rPr>
              <a:t>from</a:t>
            </a:r>
            <a:r>
              <a:rPr lang="cs-CZ" sz="1200" dirty="0">
                <a:latin typeface="+mn-lt"/>
              </a:rPr>
              <a:t> </a:t>
            </a:r>
            <a:r>
              <a:rPr lang="cs-CZ" sz="1200" dirty="0" err="1">
                <a:latin typeface="+mn-lt"/>
              </a:rPr>
              <a:t>radiation</a:t>
            </a:r>
            <a:r>
              <a:rPr lang="cs-CZ" sz="1200" dirty="0">
                <a:latin typeface="+mn-lt"/>
              </a:rPr>
              <a:t> </a:t>
            </a:r>
            <a:r>
              <a:rPr lang="cs-CZ" sz="1200" dirty="0" err="1">
                <a:latin typeface="+mn-lt"/>
              </a:rPr>
              <a:t>exposure</a:t>
            </a:r>
            <a:r>
              <a:rPr lang="cs-CZ" sz="1200" dirty="0">
                <a:latin typeface="+mn-lt"/>
              </a:rPr>
              <a:t>.</a:t>
            </a:r>
          </a:p>
          <a:p>
            <a:r>
              <a:rPr lang="cs-CZ" sz="1200" dirty="0" err="1">
                <a:latin typeface="+mn-lt"/>
              </a:rPr>
              <a:t>Prise</a:t>
            </a:r>
            <a:r>
              <a:rPr lang="cs-CZ" sz="1200" dirty="0">
                <a:latin typeface="+mn-lt"/>
              </a:rPr>
              <a:t> KM1, </a:t>
            </a:r>
            <a:r>
              <a:rPr lang="cs-CZ" sz="1200" dirty="0" err="1">
                <a:latin typeface="+mn-lt"/>
              </a:rPr>
              <a:t>Schettino</a:t>
            </a:r>
            <a:r>
              <a:rPr lang="cs-CZ" sz="1200" dirty="0">
                <a:latin typeface="+mn-lt"/>
              </a:rPr>
              <a:t> G, </a:t>
            </a:r>
            <a:r>
              <a:rPr lang="cs-CZ" sz="1200" dirty="0" err="1">
                <a:latin typeface="+mn-lt"/>
              </a:rPr>
              <a:t>Folkard</a:t>
            </a:r>
            <a:r>
              <a:rPr lang="cs-CZ" sz="1200" dirty="0">
                <a:latin typeface="+mn-lt"/>
              </a:rPr>
              <a:t> M, </a:t>
            </a:r>
            <a:r>
              <a:rPr lang="cs-CZ" sz="1200" dirty="0" err="1">
                <a:latin typeface="+mn-lt"/>
              </a:rPr>
              <a:t>Held</a:t>
            </a:r>
            <a:r>
              <a:rPr lang="cs-CZ" sz="1200" dirty="0">
                <a:latin typeface="+mn-lt"/>
              </a:rPr>
              <a:t> KD.0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7788729" y="533400"/>
            <a:ext cx="403315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>
              <a:solidFill>
                <a:schemeClr val="bg1"/>
              </a:solidFill>
            </a:endParaRPr>
          </a:p>
          <a:p>
            <a:pPr>
              <a:defRPr/>
            </a:pPr>
            <a:r>
              <a:rPr lang="cs-CZ" b="1" u="sng" dirty="0"/>
              <a:t>Jednorázová aplikace vysoké dávky </a:t>
            </a:r>
            <a:r>
              <a:rPr lang="cs-CZ" b="1" dirty="0"/>
              <a:t>- </a:t>
            </a:r>
            <a:r>
              <a:rPr lang="cs-CZ" dirty="0"/>
              <a:t>letální efekt na nádorové buňky, riziko nekrózy zdravé tkáně, proto </a:t>
            </a:r>
            <a:r>
              <a:rPr lang="cs-CZ" b="1" u="sng" dirty="0"/>
              <a:t>omezená velikost tumorů na  3-4 cm</a:t>
            </a:r>
          </a:p>
          <a:p>
            <a:pPr>
              <a:defRPr/>
            </a:pPr>
            <a:endParaRPr lang="cs-CZ" b="1" u="sng" dirty="0"/>
          </a:p>
          <a:p>
            <a:pPr>
              <a:defRPr/>
            </a:pPr>
            <a:r>
              <a:rPr lang="cs-CZ" b="1" dirty="0">
                <a:solidFill>
                  <a:srgbClr val="FF0000"/>
                </a:solidFill>
              </a:rPr>
              <a:t>Radiobiologicky odlišný efekt v tkáních </a:t>
            </a:r>
            <a:r>
              <a:rPr lang="cs-CZ" dirty="0"/>
              <a:t>– na kyslíku nezávislý efekt, </a:t>
            </a:r>
          </a:p>
          <a:p>
            <a:pPr>
              <a:defRPr/>
            </a:pPr>
            <a:r>
              <a:rPr lang="cs-CZ" dirty="0"/>
              <a:t>přímý letální účinek na buňky vlivem </a:t>
            </a:r>
            <a:r>
              <a:rPr lang="cs-CZ" b="1" dirty="0"/>
              <a:t>desintegrace buněčných membrán cestou </a:t>
            </a:r>
            <a:r>
              <a:rPr lang="cs-CZ" b="1" dirty="0" err="1"/>
              <a:t>sfingomyelin-ceramid-apoptóza</a:t>
            </a:r>
            <a:endParaRPr lang="cs-CZ" b="1" dirty="0"/>
          </a:p>
          <a:p>
            <a:endParaRPr lang="cs-CZ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57623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Zástupný symbol pro text 2"/>
          <p:cNvSpPr>
            <a:spLocks noGrp="1"/>
          </p:cNvSpPr>
          <p:nvPr>
            <p:ph type="body" idx="1"/>
          </p:nvPr>
        </p:nvSpPr>
        <p:spPr>
          <a:xfrm>
            <a:off x="1141413" y="104093"/>
            <a:ext cx="9904412" cy="3098800"/>
          </a:xfrm>
          <a:prstGeom prst="rect">
            <a:avLst/>
          </a:prstGeom>
        </p:spPr>
        <p:txBody>
          <a:bodyPr/>
          <a:lstStyle/>
          <a:p>
            <a:pPr eaLnBrk="1" hangingPunct="1"/>
            <a:r>
              <a:rPr lang="cs-CZ" altLang="cs-CZ" sz="2800" b="1" dirty="0">
                <a:solidFill>
                  <a:schemeClr val="accent1"/>
                </a:solidFill>
              </a:rPr>
              <a:t>Možnosti radioterapie</a:t>
            </a:r>
          </a:p>
          <a:p>
            <a:pPr eaLnBrk="1" hangingPunct="1"/>
            <a:r>
              <a:rPr lang="cs-CZ" altLang="cs-CZ" sz="2800" b="1" dirty="0">
                <a:solidFill>
                  <a:schemeClr val="tx1"/>
                </a:solidFill>
              </a:rPr>
              <a:t>A/ TELETERAPIE </a:t>
            </a:r>
            <a:r>
              <a:rPr lang="cs-CZ" altLang="cs-CZ" sz="2800" dirty="0">
                <a:solidFill>
                  <a:schemeClr val="tx1"/>
                </a:solidFill>
              </a:rPr>
              <a:t>– zdroj mimo tělo pacienta (lineární urychlovač)</a:t>
            </a:r>
          </a:p>
          <a:p>
            <a:pPr eaLnBrk="1" hangingPunct="1"/>
            <a:r>
              <a:rPr lang="cs-CZ" altLang="cs-CZ" sz="2800" b="1" dirty="0">
                <a:solidFill>
                  <a:schemeClr val="tx1"/>
                </a:solidFill>
              </a:rPr>
              <a:t>B/ BRACHYTERAPIE </a:t>
            </a:r>
            <a:r>
              <a:rPr lang="cs-CZ" altLang="cs-CZ" sz="2800" dirty="0">
                <a:solidFill>
                  <a:schemeClr val="tx1"/>
                </a:solidFill>
              </a:rPr>
              <a:t>– zdroj v blízkosti či přímo v tkáni (radioizotopová zrna </a:t>
            </a:r>
            <a:r>
              <a:rPr lang="cs-CZ" altLang="cs-CZ" sz="2800" baseline="30000" dirty="0">
                <a:solidFill>
                  <a:schemeClr val="tx1"/>
                </a:solidFill>
              </a:rPr>
              <a:t>192</a:t>
            </a:r>
            <a:r>
              <a:rPr lang="cs-CZ" altLang="cs-CZ" sz="2800" dirty="0">
                <a:solidFill>
                  <a:schemeClr val="tx1"/>
                </a:solidFill>
              </a:rPr>
              <a:t>Ir, </a:t>
            </a:r>
            <a:r>
              <a:rPr lang="cs-CZ" altLang="cs-CZ" sz="2800" baseline="30000" dirty="0">
                <a:solidFill>
                  <a:schemeClr val="tx1"/>
                </a:solidFill>
              </a:rPr>
              <a:t>198</a:t>
            </a:r>
            <a:r>
              <a:rPr lang="cs-CZ" altLang="cs-CZ" sz="2800" dirty="0">
                <a:solidFill>
                  <a:schemeClr val="tx1"/>
                </a:solidFill>
              </a:rPr>
              <a:t>Au, </a:t>
            </a:r>
            <a:r>
              <a:rPr lang="cs-CZ" altLang="cs-CZ" sz="2800" baseline="30000" dirty="0">
                <a:solidFill>
                  <a:schemeClr val="tx1"/>
                </a:solidFill>
              </a:rPr>
              <a:t>137</a:t>
            </a:r>
            <a:r>
              <a:rPr lang="cs-CZ" altLang="cs-CZ" sz="2800" dirty="0">
                <a:solidFill>
                  <a:schemeClr val="tx1"/>
                </a:solidFill>
              </a:rPr>
              <a:t>Cs, </a:t>
            </a:r>
            <a:r>
              <a:rPr lang="cs-CZ" altLang="cs-CZ" sz="2800" baseline="30000" dirty="0">
                <a:solidFill>
                  <a:schemeClr val="tx1"/>
                </a:solidFill>
              </a:rPr>
              <a:t>125</a:t>
            </a:r>
            <a:r>
              <a:rPr lang="cs-CZ" altLang="cs-CZ" sz="2800" dirty="0">
                <a:solidFill>
                  <a:schemeClr val="tx1"/>
                </a:solidFill>
              </a:rPr>
              <a:t>I)</a:t>
            </a:r>
          </a:p>
        </p:txBody>
      </p:sp>
      <p:pic>
        <p:nvPicPr>
          <p:cNvPr id="14339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413" y="2813276"/>
            <a:ext cx="4655732" cy="3492274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40" name="TextovéPole 4"/>
          <p:cNvSpPr txBox="1">
            <a:spLocks noChangeArrowheads="1"/>
          </p:cNvSpPr>
          <p:nvPr/>
        </p:nvSpPr>
        <p:spPr bwMode="auto">
          <a:xfrm>
            <a:off x="8175625" y="5937250"/>
            <a:ext cx="25241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>
                <a:latin typeface="Tw Cen MT" panose="020B0602020104020603" pitchFamily="34" charset="-18"/>
              </a:rPr>
              <a:t>BRT obrázek</a:t>
            </a:r>
          </a:p>
        </p:txBody>
      </p:sp>
      <p:pic>
        <p:nvPicPr>
          <p:cNvPr id="14341" name="Picture 2" descr="G:\edukacni\Edukační FOTO\sarkom paže sin, Brichta\plánování BRT\DSC0146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5373" y="2813276"/>
            <a:ext cx="4655733" cy="3493213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960525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026" descr="OBR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13846" y="232952"/>
            <a:ext cx="8213926" cy="653270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</p:pic>
      <p:sp>
        <p:nvSpPr>
          <p:cNvPr id="2" name="TextovéPole 1"/>
          <p:cNvSpPr txBox="1"/>
          <p:nvPr/>
        </p:nvSpPr>
        <p:spPr>
          <a:xfrm>
            <a:off x="4012883" y="713746"/>
            <a:ext cx="42157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latin typeface="+mn-lt"/>
              </a:rPr>
              <a:t>LINEÁRNÍ URYCHLOVAČ</a:t>
            </a:r>
          </a:p>
        </p:txBody>
      </p:sp>
    </p:spTree>
    <p:extLst>
      <p:ext uri="{BB962C8B-B14F-4D97-AF65-F5344CB8AC3E}">
        <p14:creationId xmlns:p14="http://schemas.microsoft.com/office/powerpoint/2010/main" val="243088490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28484" t="52602" r="31093" b="15734"/>
          <a:stretch/>
        </p:blipFill>
        <p:spPr bwMode="auto">
          <a:xfrm>
            <a:off x="1069141" y="204715"/>
            <a:ext cx="10313088" cy="5942867"/>
          </a:xfrm>
          <a:prstGeom prst="rect">
            <a:avLst/>
          </a:prstGeom>
          <a:ln>
            <a:solidFill>
              <a:schemeClr val="bg2"/>
            </a:solidFill>
            <a:headEnd/>
            <a:tailEnd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</p:pic>
      <p:sp>
        <p:nvSpPr>
          <p:cNvPr id="3" name="TextovéPole 2"/>
          <p:cNvSpPr txBox="1"/>
          <p:nvPr/>
        </p:nvSpPr>
        <p:spPr>
          <a:xfrm>
            <a:off x="6045952" y="6136948"/>
            <a:ext cx="509061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b="1" dirty="0">
                <a:latin typeface="+mn-lt"/>
              </a:rPr>
              <a:t>TREATMENT MACHINES FOR EXTERNAL BEAM RADIOTHERAPY E.B. PODGORSAK Department </a:t>
            </a:r>
            <a:r>
              <a:rPr lang="cs-CZ" sz="1000" b="1" dirty="0" err="1">
                <a:latin typeface="+mn-lt"/>
              </a:rPr>
              <a:t>of</a:t>
            </a:r>
            <a:r>
              <a:rPr lang="cs-CZ" sz="1000" b="1" dirty="0">
                <a:latin typeface="+mn-lt"/>
              </a:rPr>
              <a:t> </a:t>
            </a:r>
            <a:r>
              <a:rPr lang="cs-CZ" sz="1000" b="1" dirty="0" err="1">
                <a:latin typeface="+mn-lt"/>
              </a:rPr>
              <a:t>Medical</a:t>
            </a:r>
            <a:r>
              <a:rPr lang="cs-CZ" sz="1000" b="1" dirty="0">
                <a:latin typeface="+mn-lt"/>
              </a:rPr>
              <a:t> </a:t>
            </a:r>
            <a:r>
              <a:rPr lang="cs-CZ" sz="1000" b="1" dirty="0" err="1">
                <a:latin typeface="+mn-lt"/>
              </a:rPr>
              <a:t>Physics</a:t>
            </a:r>
            <a:r>
              <a:rPr lang="cs-CZ" sz="1000" b="1" dirty="0">
                <a:latin typeface="+mn-lt"/>
              </a:rPr>
              <a:t>, </a:t>
            </a:r>
            <a:r>
              <a:rPr lang="cs-CZ" sz="1000" b="1" dirty="0" err="1">
                <a:latin typeface="+mn-lt"/>
              </a:rPr>
              <a:t>McGill</a:t>
            </a:r>
            <a:r>
              <a:rPr lang="cs-CZ" sz="1000" b="1" dirty="0">
                <a:latin typeface="+mn-lt"/>
              </a:rPr>
              <a:t> University </a:t>
            </a:r>
            <a:r>
              <a:rPr lang="cs-CZ" sz="1000" b="1" dirty="0" err="1">
                <a:latin typeface="+mn-lt"/>
              </a:rPr>
              <a:t>Health</a:t>
            </a:r>
            <a:r>
              <a:rPr lang="cs-CZ" sz="1000" b="1" dirty="0">
                <a:latin typeface="+mn-lt"/>
              </a:rPr>
              <a:t> Centre, Montreal, </a:t>
            </a:r>
            <a:r>
              <a:rPr lang="cs-CZ" sz="1000" b="1" dirty="0" err="1">
                <a:latin typeface="+mn-lt"/>
              </a:rPr>
              <a:t>Quebec</a:t>
            </a:r>
            <a:r>
              <a:rPr lang="cs-CZ" sz="1000" b="1" dirty="0">
                <a:latin typeface="+mn-lt"/>
              </a:rPr>
              <a:t>, </a:t>
            </a:r>
            <a:r>
              <a:rPr lang="cs-CZ" sz="1000" b="1" dirty="0" err="1">
                <a:latin typeface="+mn-lt"/>
              </a:rPr>
              <a:t>Canada</a:t>
            </a:r>
            <a:endParaRPr lang="cs-CZ" sz="1000" b="1" dirty="0">
              <a:latin typeface="+mn-lt"/>
            </a:endParaRPr>
          </a:p>
        </p:txBody>
      </p:sp>
      <p:sp>
        <p:nvSpPr>
          <p:cNvPr id="5" name="Šipka nahoru 4"/>
          <p:cNvSpPr/>
          <p:nvPr/>
        </p:nvSpPr>
        <p:spPr>
          <a:xfrm>
            <a:off x="3123699" y="3156204"/>
            <a:ext cx="207264" cy="304800"/>
          </a:xfrm>
          <a:prstGeom prst="up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Šipka doprava 6"/>
          <p:cNvSpPr/>
          <p:nvPr/>
        </p:nvSpPr>
        <p:spPr>
          <a:xfrm>
            <a:off x="3679618" y="2828544"/>
            <a:ext cx="316992" cy="192024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Šipka nahoru 7"/>
          <p:cNvSpPr/>
          <p:nvPr/>
        </p:nvSpPr>
        <p:spPr>
          <a:xfrm>
            <a:off x="4509130" y="2353898"/>
            <a:ext cx="207264" cy="304800"/>
          </a:xfrm>
          <a:prstGeom prst="up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Šipka doprava se zářezem 9"/>
          <p:cNvSpPr/>
          <p:nvPr/>
        </p:nvSpPr>
        <p:spPr>
          <a:xfrm>
            <a:off x="4612762" y="1874655"/>
            <a:ext cx="316992" cy="219456"/>
          </a:xfrm>
          <a:prstGeom prst="notched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Slunce 11"/>
          <p:cNvSpPr/>
          <p:nvPr/>
        </p:nvSpPr>
        <p:spPr>
          <a:xfrm>
            <a:off x="6147131" y="2604105"/>
            <a:ext cx="676747" cy="603117"/>
          </a:xfrm>
          <a:prstGeom prst="sun">
            <a:avLst/>
          </a:prstGeom>
          <a:solidFill>
            <a:srgbClr val="FFFF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Šipka doprava se zářezem 12"/>
          <p:cNvSpPr/>
          <p:nvPr/>
        </p:nvSpPr>
        <p:spPr>
          <a:xfrm>
            <a:off x="5022922" y="1860667"/>
            <a:ext cx="426720" cy="231648"/>
          </a:xfrm>
          <a:prstGeom prst="notchedRightArrow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Šipka doprava se zářezem 13"/>
          <p:cNvSpPr/>
          <p:nvPr/>
        </p:nvSpPr>
        <p:spPr>
          <a:xfrm>
            <a:off x="5583754" y="1860667"/>
            <a:ext cx="682752" cy="231648"/>
          </a:xfrm>
          <a:prstGeom prst="notchedRightArrow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Obdélník 15"/>
          <p:cNvSpPr/>
          <p:nvPr/>
        </p:nvSpPr>
        <p:spPr>
          <a:xfrm flipV="1">
            <a:off x="6372231" y="2092315"/>
            <a:ext cx="243840" cy="1127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4365183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032125" y="-14290"/>
            <a:ext cx="9906000" cy="1477962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b="1" dirty="0">
                <a:solidFill>
                  <a:schemeClr val="accent1"/>
                </a:solidFill>
              </a:rPr>
              <a:t>Od 3D k 4D radioterapii</a:t>
            </a:r>
          </a:p>
        </p:txBody>
      </p:sp>
      <p:pic>
        <p:nvPicPr>
          <p:cNvPr id="32771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0788" y="1352550"/>
            <a:ext cx="2620962" cy="35067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2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5900" y="1317625"/>
            <a:ext cx="2727325" cy="34956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3" name="Obráze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6950" y="4406900"/>
            <a:ext cx="2020888" cy="180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 descr="23090425_1992-gating_animate_full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9550" y="4418013"/>
            <a:ext cx="1811338" cy="1811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4228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3" cstate="print"/>
          <a:srcRect l="18408" t="3790" r="18457" b="5081"/>
          <a:stretch/>
        </p:blipFill>
        <p:spPr>
          <a:xfrm>
            <a:off x="955343" y="313899"/>
            <a:ext cx="4988257" cy="3750038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4" cstate="print"/>
          <a:srcRect l="50035" t="34842" r="21959" b="14785"/>
          <a:stretch/>
        </p:blipFill>
        <p:spPr>
          <a:xfrm>
            <a:off x="7484533" y="313899"/>
            <a:ext cx="3570153" cy="3787312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4" name="TextovéPole 3"/>
          <p:cNvSpPr txBox="1"/>
          <p:nvPr/>
        </p:nvSpPr>
        <p:spPr>
          <a:xfrm>
            <a:off x="9416958" y="6359857"/>
            <a:ext cx="2265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  <a:latin typeface="+mn-lt"/>
              </a:rPr>
              <a:t>www.varian.com</a:t>
            </a:r>
          </a:p>
        </p:txBody>
      </p:sp>
      <p:sp>
        <p:nvSpPr>
          <p:cNvPr id="6" name="Obdélník 5"/>
          <p:cNvSpPr/>
          <p:nvPr/>
        </p:nvSpPr>
        <p:spPr>
          <a:xfrm>
            <a:off x="955342" y="4255703"/>
            <a:ext cx="10099343" cy="214225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TextovéPole 4"/>
          <p:cNvSpPr txBox="1"/>
          <p:nvPr/>
        </p:nvSpPr>
        <p:spPr>
          <a:xfrm>
            <a:off x="955343" y="4280088"/>
            <a:ext cx="994921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>
                <a:latin typeface="+mn-lt"/>
              </a:rPr>
              <a:t>4D RADIOTERAPIE </a:t>
            </a:r>
            <a:r>
              <a:rPr lang="cs-CZ" sz="2000" b="1" dirty="0" err="1">
                <a:latin typeface="+mn-lt"/>
              </a:rPr>
              <a:t>respiratory</a:t>
            </a:r>
            <a:r>
              <a:rPr lang="cs-CZ" sz="2000" b="1" dirty="0">
                <a:latin typeface="+mn-lt"/>
              </a:rPr>
              <a:t> </a:t>
            </a:r>
            <a:r>
              <a:rPr lang="cs-CZ" sz="2000" b="1" dirty="0" err="1">
                <a:latin typeface="+mn-lt"/>
              </a:rPr>
              <a:t>gating</a:t>
            </a:r>
            <a:r>
              <a:rPr lang="cs-CZ" sz="2000" dirty="0">
                <a:latin typeface="+mn-lt"/>
              </a:rPr>
              <a:t>– mapuje pohyb nádorů a orgánu v čase, ochrana zdravých tkání –</a:t>
            </a:r>
            <a:r>
              <a:rPr lang="cs-CZ" sz="2000" b="1" dirty="0">
                <a:latin typeface="+mn-lt"/>
              </a:rPr>
              <a:t> stereotaktická RT nádorů plic, jater, </a:t>
            </a:r>
            <a:r>
              <a:rPr lang="cs-CZ" sz="2000" b="1" dirty="0" err="1">
                <a:latin typeface="+mn-lt"/>
              </a:rPr>
              <a:t>mts</a:t>
            </a:r>
            <a:r>
              <a:rPr lang="cs-CZ" sz="2000" b="1" dirty="0">
                <a:latin typeface="+mn-lt"/>
              </a:rPr>
              <a:t> dutiny břišní</a:t>
            </a:r>
          </a:p>
          <a:p>
            <a:endParaRPr lang="cs-CZ" sz="2000" b="1" dirty="0">
              <a:latin typeface="+mn-lt"/>
            </a:endParaRPr>
          </a:p>
          <a:p>
            <a:r>
              <a:rPr lang="cs-CZ" sz="2000" b="1" dirty="0">
                <a:latin typeface="+mn-lt"/>
              </a:rPr>
              <a:t>DIBH </a:t>
            </a:r>
            <a:r>
              <a:rPr lang="cs-CZ" sz="2000" b="1" dirty="0" err="1">
                <a:latin typeface="+mn-lt"/>
              </a:rPr>
              <a:t>deep</a:t>
            </a:r>
            <a:r>
              <a:rPr lang="cs-CZ" sz="2000" b="1" dirty="0">
                <a:latin typeface="+mn-lt"/>
              </a:rPr>
              <a:t> </a:t>
            </a:r>
            <a:r>
              <a:rPr lang="cs-CZ" sz="2000" b="1" dirty="0" err="1">
                <a:latin typeface="+mn-lt"/>
              </a:rPr>
              <a:t>inspiration</a:t>
            </a:r>
            <a:r>
              <a:rPr lang="cs-CZ" sz="2000" b="1" dirty="0">
                <a:latin typeface="+mn-lt"/>
              </a:rPr>
              <a:t> </a:t>
            </a:r>
            <a:r>
              <a:rPr lang="cs-CZ" sz="2000" b="1" dirty="0" err="1">
                <a:latin typeface="+mn-lt"/>
              </a:rPr>
              <a:t>breath</a:t>
            </a:r>
            <a:r>
              <a:rPr lang="cs-CZ" sz="2000" b="1" dirty="0">
                <a:latin typeface="+mn-lt"/>
              </a:rPr>
              <a:t> hold </a:t>
            </a:r>
            <a:r>
              <a:rPr lang="cs-CZ" sz="2000" dirty="0">
                <a:latin typeface="+mn-lt"/>
              </a:rPr>
              <a:t>– paprsek je spuštěn pouze ve fázi maximálního nádechu, kdy je přesně definovaný objem ozařování – pro pacienty s </a:t>
            </a:r>
            <a:r>
              <a:rPr lang="cs-CZ" sz="2000" b="1" dirty="0">
                <a:latin typeface="+mn-lt"/>
              </a:rPr>
              <a:t>ca prsu, lymfomy mediastina</a:t>
            </a:r>
          </a:p>
        </p:txBody>
      </p:sp>
    </p:spTree>
    <p:extLst>
      <p:ext uri="{BB962C8B-B14F-4D97-AF65-F5344CB8AC3E}">
        <p14:creationId xmlns:p14="http://schemas.microsoft.com/office/powerpoint/2010/main" val="167960787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510323"/>
            <a:ext cx="9591444" cy="5140512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2070100" y="5905500"/>
            <a:ext cx="787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Fixační maska pro ozařování nádorů v oblasti mozku, hlavy a krku</a:t>
            </a:r>
          </a:p>
        </p:txBody>
      </p:sp>
    </p:spTree>
    <p:extLst>
      <p:ext uri="{BB962C8B-B14F-4D97-AF65-F5344CB8AC3E}">
        <p14:creationId xmlns:p14="http://schemas.microsoft.com/office/powerpoint/2010/main" val="124155367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225" y="501650"/>
            <a:ext cx="4071938" cy="32623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5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7313" y="501650"/>
            <a:ext cx="3730625" cy="32623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6" name="Obráze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8525" y="501650"/>
            <a:ext cx="4516438" cy="438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7" name="Obrázek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9175" y="4086225"/>
            <a:ext cx="2487613" cy="67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8" name="Obrázek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9800" y="3627438"/>
            <a:ext cx="2484438" cy="27416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679" name="TextovéPole 6"/>
          <p:cNvSpPr txBox="1">
            <a:spLocks noChangeArrowheads="1"/>
          </p:cNvSpPr>
          <p:nvPr/>
        </p:nvSpPr>
        <p:spPr bwMode="auto">
          <a:xfrm>
            <a:off x="6346634" y="5705498"/>
            <a:ext cx="496728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2800" b="1" dirty="0">
                <a:latin typeface="Tw Cen MT" panose="020B0602020104020603" pitchFamily="34" charset="-18"/>
              </a:rPr>
              <a:t>INTRAKRANIÁLNÍ STEREOTAXE</a:t>
            </a:r>
          </a:p>
        </p:txBody>
      </p:sp>
    </p:spTree>
    <p:extLst>
      <p:ext uri="{BB962C8B-B14F-4D97-AF65-F5344CB8AC3E}">
        <p14:creationId xmlns:p14="http://schemas.microsoft.com/office/powerpoint/2010/main" val="401337461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533941" y="69055"/>
            <a:ext cx="10337800" cy="1477963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2800" b="1" dirty="0"/>
              <a:t>Leksellův gama nůž – intrakraniální </a:t>
            </a:r>
            <a:r>
              <a:rPr lang="cs-CZ" sz="2800" b="1" dirty="0" err="1"/>
              <a:t>stereotaxe</a:t>
            </a:r>
            <a:endParaRPr lang="cs-CZ" sz="2800" b="1" dirty="0"/>
          </a:p>
        </p:txBody>
      </p:sp>
      <p:sp>
        <p:nvSpPr>
          <p:cNvPr id="29699" name="Zástupný symbol pro obsah 2"/>
          <p:cNvSpPr>
            <a:spLocks noGrp="1"/>
          </p:cNvSpPr>
          <p:nvPr>
            <p:ph idx="1"/>
          </p:nvPr>
        </p:nvSpPr>
        <p:spPr>
          <a:xfrm>
            <a:off x="1141413" y="1133475"/>
            <a:ext cx="9906000" cy="3811588"/>
          </a:xfrm>
        </p:spPr>
        <p:txBody>
          <a:bodyPr/>
          <a:lstStyle/>
          <a:p>
            <a:pPr eaLnBrk="1" hangingPunct="1"/>
            <a:r>
              <a:rPr lang="cs-CZ" altLang="cs-CZ" dirty="0"/>
              <a:t>Konto Míša - charitativní projekt Nadace Charty 77 v r. 1990</a:t>
            </a:r>
          </a:p>
        </p:txBody>
      </p:sp>
      <p:pic>
        <p:nvPicPr>
          <p:cNvPr id="29700" name="Obráze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850" y="1925638"/>
            <a:ext cx="7529513" cy="429577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1" name="Obráze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9050" y="3486150"/>
            <a:ext cx="1717675" cy="273526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2" name="Obrázek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5538" y="1762125"/>
            <a:ext cx="3965575" cy="22288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20554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-13495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cs-CZ" sz="2800" b="1" dirty="0"/>
              <a:t>Protinádorová systémová léčba – konvenční chemoterapie</a:t>
            </a:r>
          </a:p>
        </p:txBody>
      </p:sp>
      <p:pic>
        <p:nvPicPr>
          <p:cNvPr id="3" name="Zástupný symbol pro obsah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0291" y="772433"/>
            <a:ext cx="8463834" cy="6085567"/>
          </a:xfrm>
        </p:spPr>
      </p:pic>
    </p:spTree>
    <p:extLst>
      <p:ext uri="{BB962C8B-B14F-4D97-AF65-F5344CB8AC3E}">
        <p14:creationId xmlns:p14="http://schemas.microsoft.com/office/powerpoint/2010/main" val="155912599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ovéPole 1"/>
          <p:cNvSpPr txBox="1">
            <a:spLocks noChangeArrowheads="1"/>
          </p:cNvSpPr>
          <p:nvPr/>
        </p:nvSpPr>
        <p:spPr bwMode="auto">
          <a:xfrm>
            <a:off x="1760538" y="122238"/>
            <a:ext cx="66325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2800" b="1" dirty="0">
                <a:latin typeface="Tw Cen MT" panose="020B0602020104020603" pitchFamily="34" charset="-18"/>
              </a:rPr>
              <a:t>EXTRAKRANIÁLNÍ STEREOTAXE</a:t>
            </a:r>
          </a:p>
        </p:txBody>
      </p:sp>
      <p:sp>
        <p:nvSpPr>
          <p:cNvPr id="27651" name="TextovéPole 6"/>
          <p:cNvSpPr txBox="1">
            <a:spLocks noChangeArrowheads="1"/>
          </p:cNvSpPr>
          <p:nvPr/>
        </p:nvSpPr>
        <p:spPr bwMode="auto">
          <a:xfrm>
            <a:off x="9686925" y="3821113"/>
            <a:ext cx="206057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1000">
                <a:latin typeface="Tw Cen MT" panose="020B0602020104020603" pitchFamily="34" charset="-18"/>
              </a:rPr>
              <a:t>Archiv M0Ú, MUDr. Petr Burkoň</a:t>
            </a:r>
          </a:p>
        </p:txBody>
      </p:sp>
      <p:pic>
        <p:nvPicPr>
          <p:cNvPr id="27652" name="Obrázek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00" y="636588"/>
            <a:ext cx="7808913" cy="585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5830" y="446088"/>
            <a:ext cx="3554413" cy="338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278575" y="4051263"/>
            <a:ext cx="3468925" cy="263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85424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1141413" y="550863"/>
            <a:ext cx="9906000" cy="1477962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cs-CZ" sz="2800" b="1" dirty="0"/>
              <a:t>Indikace stereotaktické radioterapie a radiochirurgie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1141413" y="2127250"/>
            <a:ext cx="9906000" cy="3541713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b="1" u="sng" dirty="0"/>
              <a:t>Intrakraniální SRT a SRS </a:t>
            </a:r>
            <a:r>
              <a:rPr lang="cs-CZ" dirty="0"/>
              <a:t>– mozkové metastázy, </a:t>
            </a:r>
            <a:r>
              <a:rPr lang="cs-CZ" dirty="0" err="1"/>
              <a:t>meningeomy</a:t>
            </a:r>
            <a:r>
              <a:rPr lang="cs-CZ" dirty="0"/>
              <a:t>, uveální melanom, </a:t>
            </a:r>
            <a:r>
              <a:rPr lang="cs-CZ" dirty="0" err="1"/>
              <a:t>neurinom</a:t>
            </a:r>
            <a:r>
              <a:rPr lang="cs-CZ" dirty="0"/>
              <a:t> akustiku, </a:t>
            </a:r>
            <a:r>
              <a:rPr lang="cs-CZ" dirty="0" err="1"/>
              <a:t>kraniopharyngeomy</a:t>
            </a:r>
            <a:r>
              <a:rPr lang="cs-CZ" dirty="0"/>
              <a:t>, neuralgie trigeminu, </a:t>
            </a:r>
            <a:r>
              <a:rPr lang="cs-CZ" dirty="0" err="1"/>
              <a:t>arteriovenozní</a:t>
            </a:r>
            <a:r>
              <a:rPr lang="cs-CZ" dirty="0"/>
              <a:t> malformace mozku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cs-CZ" b="1" u="sng" dirty="0"/>
              <a:t>Extrakraniální SRT </a:t>
            </a:r>
            <a:r>
              <a:rPr lang="cs-CZ" dirty="0"/>
              <a:t>– metastázy jater, plic, obratlových těl, patologické lymfatické uzliny v </a:t>
            </a:r>
            <a:r>
              <a:rPr lang="cs-CZ" dirty="0" err="1"/>
              <a:t>retroperitoneu</a:t>
            </a:r>
            <a:r>
              <a:rPr lang="cs-CZ" dirty="0"/>
              <a:t> a mediastinu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cs-CZ" dirty="0"/>
              <a:t>   </a:t>
            </a:r>
            <a:r>
              <a:rPr lang="cs-CZ" u="sng" dirty="0"/>
              <a:t>primární nádory plic a ledviny </a:t>
            </a:r>
            <a:r>
              <a:rPr lang="cs-CZ" dirty="0"/>
              <a:t>– zejm. </a:t>
            </a:r>
            <a:r>
              <a:rPr lang="cs-CZ" dirty="0" err="1"/>
              <a:t>radiorezistentní</a:t>
            </a:r>
            <a:r>
              <a:rPr lang="cs-CZ" dirty="0"/>
              <a:t> tumory</a:t>
            </a:r>
          </a:p>
        </p:txBody>
      </p:sp>
    </p:spTree>
    <p:extLst>
      <p:ext uri="{BB962C8B-B14F-4D97-AF65-F5344CB8AC3E}">
        <p14:creationId xmlns:p14="http://schemas.microsoft.com/office/powerpoint/2010/main" val="55566492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mince, rentgenový snímek, černobílý, černobílá&#10;&#10;Popis byl vytvořen automaticky se střední mírou spolehlivosti">
            <a:extLst>
              <a:ext uri="{FF2B5EF4-FFF2-40B4-BE49-F238E27FC236}">
                <a16:creationId xmlns="" xmlns:a16="http://schemas.microsoft.com/office/drawing/2014/main" id="{8C8051C9-583F-C7A3-CA7B-3CC999BDF23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006" b="5850"/>
          <a:stretch/>
        </p:blipFill>
        <p:spPr>
          <a:xfrm>
            <a:off x="1479030" y="759658"/>
            <a:ext cx="4406285" cy="4606821"/>
          </a:xfrm>
          <a:prstGeom prst="rect">
            <a:avLst/>
          </a:prstGeom>
        </p:spPr>
      </p:pic>
      <p:pic>
        <p:nvPicPr>
          <p:cNvPr id="5" name="Obrázek 4" descr="Obsah obrázku Zobrazovací metoda v lékařství, radiologie, kost, Lékařská radiografie&#10;&#10;Popis byl vytvořen automaticky">
            <a:extLst>
              <a:ext uri="{FF2B5EF4-FFF2-40B4-BE49-F238E27FC236}">
                <a16:creationId xmlns="" xmlns:a16="http://schemas.microsoft.com/office/drawing/2014/main" id="{4A430605-FC98-074D-4A1C-2E7D1CFAD0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9489" y="759658"/>
            <a:ext cx="4756393" cy="4606821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="" xmlns:a16="http://schemas.microsoft.com/office/drawing/2014/main" id="{D1455F99-5C9D-CB6E-60A8-180466BBE5B1}"/>
              </a:ext>
            </a:extLst>
          </p:cNvPr>
          <p:cNvSpPr txBox="1"/>
          <p:nvPr/>
        </p:nvSpPr>
        <p:spPr>
          <a:xfrm>
            <a:off x="1877460" y="5517017"/>
            <a:ext cx="30879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Solitární metastáza mozku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="" xmlns:a16="http://schemas.microsoft.com/office/drawing/2014/main" id="{98719129-9125-2972-92FB-DCA063DE256A}"/>
              </a:ext>
            </a:extLst>
          </p:cNvPr>
          <p:cNvSpPr txBox="1"/>
          <p:nvPr/>
        </p:nvSpPr>
        <p:spPr>
          <a:xfrm>
            <a:off x="7540050" y="5606323"/>
            <a:ext cx="3597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Miliární metastázy mozku</a:t>
            </a:r>
          </a:p>
        </p:txBody>
      </p:sp>
    </p:spTree>
    <p:extLst>
      <p:ext uri="{BB962C8B-B14F-4D97-AF65-F5344CB8AC3E}">
        <p14:creationId xmlns:p14="http://schemas.microsoft.com/office/powerpoint/2010/main" val="299504050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41413" y="-77562"/>
            <a:ext cx="9906000" cy="147955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b="1" dirty="0">
                <a:solidFill>
                  <a:schemeClr val="accent1"/>
                </a:solidFill>
              </a:rPr>
              <a:t>CYBERKNIFE – robotický ozařovač</a:t>
            </a:r>
          </a:p>
        </p:txBody>
      </p:sp>
      <p:sp>
        <p:nvSpPr>
          <p:cNvPr id="33795" name="Zástupný symbol pro obsah 2"/>
          <p:cNvSpPr>
            <a:spLocks noGrp="1"/>
          </p:cNvSpPr>
          <p:nvPr>
            <p:ph idx="1"/>
          </p:nvPr>
        </p:nvSpPr>
        <p:spPr>
          <a:xfrm>
            <a:off x="1141413" y="1163947"/>
            <a:ext cx="9906000" cy="3541712"/>
          </a:xfrm>
        </p:spPr>
        <p:txBody>
          <a:bodyPr/>
          <a:lstStyle/>
          <a:p>
            <a:r>
              <a:rPr lang="cs-CZ" altLang="cs-CZ" sz="1800" dirty="0"/>
              <a:t>Stereotaktické </a:t>
            </a:r>
            <a:r>
              <a:rPr lang="cs-CZ" altLang="cs-CZ" sz="1800" dirty="0" err="1"/>
              <a:t>radiochirurgické</a:t>
            </a:r>
            <a:r>
              <a:rPr lang="cs-CZ" altLang="cs-CZ" sz="1800" dirty="0"/>
              <a:t> zařízení pro intrakraniální i extrakraniální RT</a:t>
            </a:r>
          </a:p>
          <a:p>
            <a:pPr eaLnBrk="1" hangingPunct="1"/>
            <a:r>
              <a:rPr lang="cs-CZ" altLang="cs-CZ" sz="1800" dirty="0"/>
              <a:t>Lineární urychlovač na otočném rameni, 10-30x přesnější než běžný LU</a:t>
            </a:r>
          </a:p>
          <a:p>
            <a:pPr eaLnBrk="1" hangingPunct="1"/>
            <a:r>
              <a:rPr lang="cs-CZ" altLang="cs-CZ" sz="1800" u="sng" dirty="0"/>
              <a:t>Sledování pozice nádoru během ozáření</a:t>
            </a:r>
          </a:p>
        </p:txBody>
      </p:sp>
      <p:pic>
        <p:nvPicPr>
          <p:cNvPr id="33796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9350" y="2928938"/>
            <a:ext cx="5065713" cy="337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7" name="TextovéPole 4"/>
          <p:cNvSpPr txBox="1">
            <a:spLocks noChangeArrowheads="1"/>
          </p:cNvSpPr>
          <p:nvPr/>
        </p:nvSpPr>
        <p:spPr bwMode="auto">
          <a:xfrm>
            <a:off x="4938713" y="6283325"/>
            <a:ext cx="27527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1200">
                <a:latin typeface="Tw Cen MT" panose="020B0602020104020603" pitchFamily="34" charset="-18"/>
              </a:rPr>
              <a:t>cyberknife.fno.cz</a:t>
            </a:r>
          </a:p>
        </p:txBody>
      </p:sp>
      <p:pic>
        <p:nvPicPr>
          <p:cNvPr id="33798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7488" y="2327275"/>
            <a:ext cx="5056187" cy="414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9" name="Obrázek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4487" y="361378"/>
            <a:ext cx="2193016" cy="1780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9660739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42975" y="-214313"/>
            <a:ext cx="9906000" cy="1479551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cs-CZ" dirty="0"/>
              <a:t>   </a:t>
            </a:r>
            <a:r>
              <a:rPr lang="cs-CZ" b="1" dirty="0">
                <a:solidFill>
                  <a:schemeClr val="accent1"/>
                </a:solidFill>
              </a:rPr>
              <a:t>Protonová terapie</a:t>
            </a:r>
          </a:p>
        </p:txBody>
      </p:sp>
      <p:sp>
        <p:nvSpPr>
          <p:cNvPr id="34819" name="TextovéPole 6"/>
          <p:cNvSpPr txBox="1">
            <a:spLocks noChangeArrowheads="1"/>
          </p:cNvSpPr>
          <p:nvPr/>
        </p:nvSpPr>
        <p:spPr bwMode="auto">
          <a:xfrm>
            <a:off x="9771063" y="6384925"/>
            <a:ext cx="2155825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1200">
                <a:latin typeface="Tw Cen MT" panose="020B0602020104020603" pitchFamily="34" charset="-18"/>
              </a:rPr>
              <a:t>www.ptc.cz</a:t>
            </a:r>
          </a:p>
        </p:txBody>
      </p:sp>
      <p:pic>
        <p:nvPicPr>
          <p:cNvPr id="34820" name="Obrázek 7" descr="396242-top_foto1-dgvu5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3575" y="1343025"/>
            <a:ext cx="8710613" cy="490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593423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58888" y="-24262"/>
            <a:ext cx="9906000" cy="1477963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dirty="0"/>
              <a:t> </a:t>
            </a:r>
            <a:r>
              <a:rPr lang="cs-CZ" sz="2000" dirty="0"/>
              <a:t>Protony mají ve tkáni odlišné chování ve tkáni ve srovnání s fotonovou terapií</a:t>
            </a:r>
          </a:p>
        </p:txBody>
      </p:sp>
      <p:pic>
        <p:nvPicPr>
          <p:cNvPr id="35843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887" y="1376355"/>
            <a:ext cx="8832169" cy="4551444"/>
          </a:xfrm>
          <a:ln>
            <a:solidFill>
              <a:schemeClr val="bg1"/>
            </a:solidFill>
          </a:ln>
        </p:spPr>
      </p:pic>
      <p:sp>
        <p:nvSpPr>
          <p:cNvPr id="35844" name="TextovéPole 4"/>
          <p:cNvSpPr txBox="1">
            <a:spLocks noChangeArrowheads="1"/>
          </p:cNvSpPr>
          <p:nvPr/>
        </p:nvSpPr>
        <p:spPr bwMode="auto">
          <a:xfrm>
            <a:off x="9202738" y="5908675"/>
            <a:ext cx="304800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1200">
                <a:latin typeface="Tw Cen MT" panose="020B0602020104020603" pitchFamily="34" charset="-18"/>
              </a:rPr>
              <a:t>www.floridaproton.com</a:t>
            </a:r>
          </a:p>
          <a:p>
            <a:pPr eaLnBrk="1" hangingPunct="1"/>
            <a:endParaRPr lang="cs-CZ" altLang="cs-CZ">
              <a:latin typeface="Tw Cen MT" panose="020B0602020104020603" pitchFamily="34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422354021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8438" y="171450"/>
            <a:ext cx="7443787" cy="30495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67" name="Obráze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786438" y="3141663"/>
            <a:ext cx="5330825" cy="32750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868" name="TextovéPole 5"/>
          <p:cNvSpPr txBox="1">
            <a:spLocks noChangeArrowheads="1"/>
          </p:cNvSpPr>
          <p:nvPr/>
        </p:nvSpPr>
        <p:spPr bwMode="auto">
          <a:xfrm>
            <a:off x="1468438" y="3752474"/>
            <a:ext cx="431800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2400" dirty="0" err="1">
                <a:latin typeface="Tw Cen MT" panose="020B0602020104020603" pitchFamily="34" charset="-18"/>
              </a:rPr>
              <a:t>Chordomy</a:t>
            </a:r>
            <a:r>
              <a:rPr lang="cs-CZ" altLang="cs-CZ" sz="2400" dirty="0">
                <a:latin typeface="Tw Cen MT" panose="020B0602020104020603" pitchFamily="34" charset="-18"/>
              </a:rPr>
              <a:t>, </a:t>
            </a:r>
            <a:r>
              <a:rPr lang="cs-CZ" altLang="cs-CZ" sz="2400" dirty="0" err="1">
                <a:latin typeface="Tw Cen MT" panose="020B0602020104020603" pitchFamily="34" charset="-18"/>
              </a:rPr>
              <a:t>chondrosarkomy</a:t>
            </a:r>
            <a:endParaRPr lang="cs-CZ" altLang="cs-CZ" sz="2400" dirty="0">
              <a:latin typeface="Tw Cen MT" panose="020B0602020104020603" pitchFamily="34" charset="-18"/>
            </a:endParaRPr>
          </a:p>
          <a:p>
            <a:pPr eaLnBrk="1" hangingPunct="1"/>
            <a:r>
              <a:rPr lang="cs-CZ" altLang="cs-CZ" sz="2400" dirty="0">
                <a:latin typeface="Tw Cen MT" panose="020B0602020104020603" pitchFamily="34" charset="-18"/>
              </a:rPr>
              <a:t>Oční nádory</a:t>
            </a:r>
          </a:p>
          <a:p>
            <a:pPr eaLnBrk="1" hangingPunct="1"/>
            <a:endParaRPr lang="cs-CZ" altLang="cs-CZ" sz="2400" dirty="0">
              <a:latin typeface="Tw Cen MT" panose="020B0602020104020603" pitchFamily="34" charset="-18"/>
            </a:endParaRPr>
          </a:p>
          <a:p>
            <a:pPr eaLnBrk="1" hangingPunct="1"/>
            <a:r>
              <a:rPr lang="cs-CZ" altLang="cs-CZ" sz="2400" dirty="0">
                <a:latin typeface="Tw Cen MT" panose="020B0602020104020603" pitchFamily="34" charset="-18"/>
              </a:rPr>
              <a:t>Dětské tumory – nádory mozku, sarkomy, velmi malé děti</a:t>
            </a:r>
          </a:p>
        </p:txBody>
      </p:sp>
      <p:sp>
        <p:nvSpPr>
          <p:cNvPr id="36869" name="TextovéPole 6"/>
          <p:cNvSpPr txBox="1">
            <a:spLocks noChangeArrowheads="1"/>
          </p:cNvSpPr>
          <p:nvPr/>
        </p:nvSpPr>
        <p:spPr bwMode="auto">
          <a:xfrm>
            <a:off x="7866063" y="2838450"/>
            <a:ext cx="271145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1200">
                <a:latin typeface="Tw Cen MT" panose="020B0602020104020603" pitchFamily="34" charset="-18"/>
              </a:rPr>
              <a:t>www.ptc.cz</a:t>
            </a:r>
          </a:p>
        </p:txBody>
      </p:sp>
    </p:spTree>
    <p:extLst>
      <p:ext uri="{BB962C8B-B14F-4D97-AF65-F5344CB8AC3E}">
        <p14:creationId xmlns:p14="http://schemas.microsoft.com/office/powerpoint/2010/main" val="154251997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ovéPole 1"/>
          <p:cNvSpPr txBox="1">
            <a:spLocks noChangeArrowheads="1"/>
          </p:cNvSpPr>
          <p:nvPr/>
        </p:nvSpPr>
        <p:spPr bwMode="auto">
          <a:xfrm>
            <a:off x="1023934" y="311150"/>
            <a:ext cx="28654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b="1" dirty="0" err="1">
                <a:latin typeface="Tw Cen MT" panose="020B0602020104020603" pitchFamily="34" charset="-18"/>
              </a:rPr>
              <a:t>Summary</a:t>
            </a:r>
            <a:endParaRPr lang="cs-CZ" altLang="cs-CZ" b="1" dirty="0">
              <a:latin typeface="Tw Cen MT" panose="020B0602020104020603" pitchFamily="34" charset="-18"/>
            </a:endParaRPr>
          </a:p>
        </p:txBody>
      </p:sp>
      <p:pic>
        <p:nvPicPr>
          <p:cNvPr id="3891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744" y="679450"/>
            <a:ext cx="9729787" cy="53006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>
            <a:extLst>
              <a:ext uri="{FF2B5EF4-FFF2-40B4-BE49-F238E27FC236}">
                <a16:creationId xmlns="" xmlns:a16="http://schemas.microsoft.com/office/drawing/2014/main" id="{4C18E464-39F1-3C0E-B0EA-BB8266C5F931}"/>
              </a:ext>
            </a:extLst>
          </p:cNvPr>
          <p:cNvSpPr txBox="1"/>
          <p:nvPr/>
        </p:nvSpPr>
        <p:spPr>
          <a:xfrm>
            <a:off x="10148343" y="3057989"/>
            <a:ext cx="1608133" cy="92333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cs-CZ" b="1" dirty="0">
                <a:solidFill>
                  <a:srgbClr val="FF0000"/>
                </a:solidFill>
              </a:rPr>
              <a:t>VMAT</a:t>
            </a:r>
          </a:p>
          <a:p>
            <a:r>
              <a:rPr lang="cs-CZ" b="1" dirty="0">
                <a:solidFill>
                  <a:srgbClr val="FF0000"/>
                </a:solidFill>
              </a:rPr>
              <a:t>Adaptivní RT</a:t>
            </a:r>
          </a:p>
          <a:p>
            <a:r>
              <a:rPr lang="cs-CZ" b="1" dirty="0">
                <a:solidFill>
                  <a:srgbClr val="FF0000"/>
                </a:solidFill>
              </a:rPr>
              <a:t>MR-LINAC</a:t>
            </a:r>
          </a:p>
        </p:txBody>
      </p:sp>
    </p:spTree>
    <p:extLst>
      <p:ext uri="{BB962C8B-B14F-4D97-AF65-F5344CB8AC3E}">
        <p14:creationId xmlns:p14="http://schemas.microsoft.com/office/powerpoint/2010/main" val="267600852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title"/>
          </p:nvPr>
        </p:nvSpPr>
        <p:spPr>
          <a:xfrm>
            <a:off x="1903951" y="537893"/>
            <a:ext cx="8850312" cy="1079500"/>
          </a:xfrm>
        </p:spPr>
        <p:txBody>
          <a:bodyPr/>
          <a:lstStyle/>
          <a:p>
            <a:pPr eaLnBrk="1" hangingPunct="1">
              <a:defRPr/>
            </a:pPr>
            <a:r>
              <a:rPr lang="cs-CZ" b="1" dirty="0">
                <a:solidFill>
                  <a:schemeClr val="accent1"/>
                </a:solidFill>
              </a:rPr>
              <a:t>Nežádoucí účinky radioterapie</a:t>
            </a:r>
          </a:p>
        </p:txBody>
      </p:sp>
      <p:sp>
        <p:nvSpPr>
          <p:cNvPr id="66563" name="Rectangle 3"/>
          <p:cNvSpPr>
            <a:spLocks noGrp="1" noChangeArrowheads="1"/>
          </p:cNvSpPr>
          <p:nvPr>
            <p:ph idx="1"/>
          </p:nvPr>
        </p:nvSpPr>
        <p:spPr>
          <a:xfrm>
            <a:off x="1404938" y="1871663"/>
            <a:ext cx="10364787" cy="5111750"/>
          </a:xfrm>
        </p:spPr>
        <p:txBody>
          <a:bodyPr>
            <a:normAutofit fontScale="92500" lnSpcReduction="20000"/>
          </a:bodyPr>
          <a:lstStyle/>
          <a:p>
            <a:pPr marL="609600" indent="-609600" eaLnBrk="1" hangingPunct="1">
              <a:lnSpc>
                <a:spcPct val="80000"/>
              </a:lnSpc>
              <a:buFontTx/>
              <a:buNone/>
            </a:pPr>
            <a:r>
              <a:rPr lang="cs-CZ" altLang="cs-CZ" sz="1800" dirty="0"/>
              <a:t>	</a:t>
            </a:r>
            <a:r>
              <a:rPr lang="cs-CZ" altLang="cs-CZ" sz="2800" b="1" dirty="0"/>
              <a:t>dle časového faktoru :</a:t>
            </a:r>
          </a:p>
          <a:p>
            <a:pPr marL="609600" indent="-609600" eaLnBrk="1" hangingPunct="1">
              <a:lnSpc>
                <a:spcPct val="80000"/>
              </a:lnSpc>
            </a:pPr>
            <a:r>
              <a:rPr lang="cs-CZ" altLang="cs-CZ" u="sng" dirty="0"/>
              <a:t>Akutní reakce orgánů a tkání</a:t>
            </a:r>
            <a:r>
              <a:rPr lang="cs-CZ" altLang="cs-CZ" dirty="0"/>
              <a:t> - vznik do 3 měsíců</a:t>
            </a:r>
          </a:p>
          <a:p>
            <a:pPr marL="609600" indent="-609600" eaLnBrk="1" hangingPunct="1">
              <a:lnSpc>
                <a:spcPct val="80000"/>
              </a:lnSpc>
            </a:pPr>
            <a:r>
              <a:rPr lang="cs-CZ" altLang="cs-CZ" u="sng" dirty="0"/>
              <a:t>Pozdní změny</a:t>
            </a:r>
            <a:r>
              <a:rPr lang="cs-CZ" altLang="cs-CZ" dirty="0"/>
              <a:t> (</a:t>
            </a:r>
            <a:r>
              <a:rPr lang="cs-CZ" altLang="cs-CZ" dirty="0" err="1"/>
              <a:t>late</a:t>
            </a:r>
            <a:r>
              <a:rPr lang="cs-CZ" altLang="cs-CZ" dirty="0"/>
              <a:t> </a:t>
            </a:r>
            <a:r>
              <a:rPr lang="cs-CZ" altLang="cs-CZ" dirty="0" err="1"/>
              <a:t>effect</a:t>
            </a:r>
            <a:r>
              <a:rPr lang="cs-CZ" altLang="cs-CZ" dirty="0"/>
              <a:t>)</a:t>
            </a:r>
          </a:p>
          <a:p>
            <a:pPr marL="609600" indent="-609600" eaLnBrk="1" hangingPunct="1">
              <a:lnSpc>
                <a:spcPct val="80000"/>
              </a:lnSpc>
            </a:pPr>
            <a:r>
              <a:rPr lang="cs-CZ" altLang="cs-CZ" u="sng" dirty="0"/>
              <a:t>Velmi pozdní změny</a:t>
            </a:r>
            <a:r>
              <a:rPr lang="cs-CZ" altLang="cs-CZ" dirty="0"/>
              <a:t> (very </a:t>
            </a:r>
            <a:r>
              <a:rPr lang="cs-CZ" altLang="cs-CZ" dirty="0" err="1"/>
              <a:t>late</a:t>
            </a:r>
            <a:r>
              <a:rPr lang="cs-CZ" altLang="cs-CZ" dirty="0"/>
              <a:t> </a:t>
            </a:r>
            <a:r>
              <a:rPr lang="cs-CZ" altLang="cs-CZ" dirty="0" err="1"/>
              <a:t>effect</a:t>
            </a:r>
            <a:r>
              <a:rPr lang="cs-CZ" altLang="cs-CZ" dirty="0"/>
              <a:t>)</a:t>
            </a:r>
          </a:p>
          <a:p>
            <a:pPr marL="609600" indent="-609600" eaLnBrk="1" hangingPunct="1">
              <a:lnSpc>
                <a:spcPct val="80000"/>
              </a:lnSpc>
              <a:buFontTx/>
              <a:buNone/>
            </a:pPr>
            <a:r>
              <a:rPr lang="cs-CZ" altLang="cs-CZ" dirty="0"/>
              <a:t>	1. Genetické</a:t>
            </a:r>
          </a:p>
          <a:p>
            <a:pPr marL="609600" indent="-609600" eaLnBrk="1" hangingPunct="1">
              <a:lnSpc>
                <a:spcPct val="80000"/>
              </a:lnSpc>
              <a:buFontTx/>
              <a:buNone/>
            </a:pPr>
            <a:r>
              <a:rPr lang="cs-CZ" altLang="cs-CZ" dirty="0"/>
              <a:t>	2. Indukce vzniku sekundárních zhoubných nádorů</a:t>
            </a:r>
          </a:p>
          <a:p>
            <a:pPr marL="609600" indent="-609600" eaLnBrk="1" hangingPunct="1">
              <a:lnSpc>
                <a:spcPct val="80000"/>
              </a:lnSpc>
              <a:buFontTx/>
              <a:buNone/>
            </a:pPr>
            <a:endParaRPr lang="cs-CZ" altLang="cs-CZ" dirty="0"/>
          </a:p>
          <a:p>
            <a:pPr marL="609600" indent="-609600" eaLnBrk="1" hangingPunct="1">
              <a:lnSpc>
                <a:spcPct val="80000"/>
              </a:lnSpc>
              <a:buFontTx/>
              <a:buNone/>
            </a:pPr>
            <a:r>
              <a:rPr lang="cs-CZ" altLang="cs-CZ" sz="2800" b="1" dirty="0"/>
              <a:t>	dle lokalizace:</a:t>
            </a:r>
          </a:p>
          <a:p>
            <a:pPr marL="609600" indent="-609600" eaLnBrk="1" hangingPunct="1">
              <a:lnSpc>
                <a:spcPct val="80000"/>
              </a:lnSpc>
            </a:pPr>
            <a:r>
              <a:rPr lang="cs-CZ" altLang="cs-CZ" dirty="0"/>
              <a:t>Lokální reakce </a:t>
            </a:r>
          </a:p>
          <a:p>
            <a:pPr marL="609600" indent="-609600" eaLnBrk="1" hangingPunct="1">
              <a:lnSpc>
                <a:spcPct val="80000"/>
              </a:lnSpc>
            </a:pPr>
            <a:r>
              <a:rPr lang="cs-CZ" altLang="cs-CZ" dirty="0"/>
              <a:t>Systémová reakce</a:t>
            </a:r>
          </a:p>
          <a:p>
            <a:pPr marL="609600" indent="-609600" eaLnBrk="1" hangingPunct="1">
              <a:lnSpc>
                <a:spcPct val="80000"/>
              </a:lnSpc>
              <a:buFontTx/>
              <a:buNone/>
            </a:pPr>
            <a:endParaRPr lang="cs-CZ" altLang="cs-CZ" dirty="0"/>
          </a:p>
          <a:p>
            <a:pPr marL="609600" indent="-609600" eaLnBrk="1" hangingPunct="1">
              <a:lnSpc>
                <a:spcPct val="80000"/>
              </a:lnSpc>
              <a:buFontTx/>
              <a:buNone/>
            </a:pPr>
            <a:endParaRPr lang="cs-CZ" altLang="cs-CZ" sz="1800" dirty="0"/>
          </a:p>
          <a:p>
            <a:pPr marL="609600" indent="-609600" eaLnBrk="1" hangingPunct="1">
              <a:lnSpc>
                <a:spcPct val="80000"/>
              </a:lnSpc>
              <a:buFontTx/>
              <a:buNone/>
            </a:pPr>
            <a:endParaRPr lang="cs-CZ" altLang="cs-CZ" sz="1800" dirty="0"/>
          </a:p>
          <a:p>
            <a:pPr marL="609600" indent="-609600" eaLnBrk="1" hangingPunct="1">
              <a:lnSpc>
                <a:spcPct val="80000"/>
              </a:lnSpc>
              <a:buFontTx/>
              <a:buNone/>
            </a:pPr>
            <a:r>
              <a:rPr lang="cs-CZ" altLang="cs-CZ" sz="1800" dirty="0"/>
              <a:t> </a:t>
            </a:r>
          </a:p>
          <a:p>
            <a:pPr marL="609600" indent="-609600" eaLnBrk="1" hangingPunct="1">
              <a:lnSpc>
                <a:spcPct val="80000"/>
              </a:lnSpc>
              <a:buFontTx/>
              <a:buNone/>
            </a:pPr>
            <a:endParaRPr lang="cs-CZ" altLang="cs-CZ" dirty="0"/>
          </a:p>
          <a:p>
            <a:pPr marL="609600" indent="-609600" eaLnBrk="1" hangingPunct="1">
              <a:lnSpc>
                <a:spcPct val="80000"/>
              </a:lnSpc>
              <a:buFontTx/>
              <a:buNone/>
            </a:pPr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958994881"/>
      </p:ext>
    </p:extLst>
  </p:cSld>
  <p:clrMapOvr>
    <a:masterClrMapping/>
  </p:clrMapOvr>
  <p:transition spd="med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168888"/>
            <a:ext cx="10972800" cy="1295400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cs-CZ" sz="2800" b="1" dirty="0"/>
              <a:t>Možnosti ovlivnění nežádoucích účinků radioterapie</a:t>
            </a:r>
          </a:p>
        </p:txBody>
      </p:sp>
      <p:sp>
        <p:nvSpPr>
          <p:cNvPr id="67587" name="Rectangle 3"/>
          <p:cNvSpPr>
            <a:spLocks noGrp="1" noChangeArrowheads="1"/>
          </p:cNvSpPr>
          <p:nvPr>
            <p:ph idx="1"/>
          </p:nvPr>
        </p:nvSpPr>
        <p:spPr>
          <a:xfrm>
            <a:off x="662668" y="1363693"/>
            <a:ext cx="10972800" cy="3241675"/>
          </a:xfrm>
        </p:spPr>
        <p:txBody>
          <a:bodyPr>
            <a:normAutofit lnSpcReduction="10000"/>
          </a:bodyPr>
          <a:lstStyle/>
          <a:p>
            <a:pPr eaLnBrk="1" hangingPunct="1"/>
            <a:r>
              <a:rPr lang="cs-CZ" altLang="cs-CZ" dirty="0"/>
              <a:t>výše jednotlivé dávky, časový faktor</a:t>
            </a:r>
          </a:p>
          <a:p>
            <a:pPr eaLnBrk="1" hangingPunct="1"/>
            <a:r>
              <a:rPr lang="cs-CZ" altLang="cs-CZ" dirty="0"/>
              <a:t>velikost ozařovaného objemu</a:t>
            </a:r>
          </a:p>
          <a:p>
            <a:pPr eaLnBrk="1" hangingPunct="1"/>
            <a:r>
              <a:rPr lang="cs-CZ" altLang="cs-CZ" dirty="0"/>
              <a:t>zvolená technika radioterapie – vykrytí zdravých tkání</a:t>
            </a:r>
          </a:p>
          <a:p>
            <a:pPr lvl="4" eaLnBrk="1" hangingPunct="1">
              <a:buFontTx/>
              <a:buNone/>
            </a:pPr>
            <a:r>
              <a:rPr lang="cs-CZ" altLang="cs-CZ" dirty="0"/>
              <a:t>			           </a:t>
            </a:r>
            <a:r>
              <a:rPr lang="cs-CZ" altLang="cs-CZ" sz="2400" dirty="0"/>
              <a:t>3D konformní radioterapie, IMRT, VMAT</a:t>
            </a:r>
          </a:p>
          <a:p>
            <a:pPr eaLnBrk="1" hangingPunct="1"/>
            <a:r>
              <a:rPr lang="cs-CZ" altLang="cs-CZ" dirty="0"/>
              <a:t>frakcionace</a:t>
            </a:r>
          </a:p>
          <a:p>
            <a:pPr eaLnBrk="1" hangingPunct="1"/>
            <a:r>
              <a:rPr lang="cs-CZ" altLang="cs-CZ" dirty="0" err="1"/>
              <a:t>radiopotenciace</a:t>
            </a:r>
            <a:r>
              <a:rPr lang="cs-CZ" altLang="cs-CZ" dirty="0"/>
              <a:t> – chemoterapie, imunoterapie, </a:t>
            </a:r>
            <a:r>
              <a:rPr lang="cs-CZ" altLang="cs-CZ" dirty="0" err="1"/>
              <a:t>radioprotekce</a:t>
            </a:r>
            <a:r>
              <a:rPr lang="cs-CZ" altLang="cs-CZ" dirty="0"/>
              <a:t> - ???</a:t>
            </a:r>
          </a:p>
          <a:p>
            <a:pPr eaLnBrk="1" hangingPunct="1"/>
            <a:r>
              <a:rPr lang="cs-CZ" altLang="cs-CZ" dirty="0"/>
              <a:t>celkový stav pacienta, režimová opatření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="" xmlns:a16="http://schemas.microsoft.com/office/drawing/2014/main" id="{22A59130-D137-9CF0-8970-177592A0F2A6}"/>
              </a:ext>
            </a:extLst>
          </p:cNvPr>
          <p:cNvSpPr txBox="1"/>
          <p:nvPr/>
        </p:nvSpPr>
        <p:spPr>
          <a:xfrm>
            <a:off x="636812" y="4931229"/>
            <a:ext cx="9944100" cy="136652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lvl="2" eaLnBrk="1" hangingPunct="1">
              <a:lnSpc>
                <a:spcPct val="90000"/>
              </a:lnSpc>
            </a:pPr>
            <a:r>
              <a:rPr lang="cs-CZ" altLang="cs-CZ" sz="1800" dirty="0"/>
              <a:t>NÚL - skórovací systémy pro jednotlivé tkáně a orgány (RTOG/EORTC, LENT/SOMA </a:t>
            </a:r>
            <a:r>
              <a:rPr lang="cs-CZ" altLang="cs-CZ" sz="1800" dirty="0" err="1"/>
              <a:t>score</a:t>
            </a:r>
            <a:r>
              <a:rPr lang="cs-CZ" altLang="cs-CZ" sz="1800" dirty="0"/>
              <a:t>)</a:t>
            </a:r>
          </a:p>
          <a:p>
            <a:pPr lvl="2" eaLnBrk="1" hangingPunct="1">
              <a:lnSpc>
                <a:spcPct val="90000"/>
              </a:lnSpc>
            </a:pPr>
            <a:endParaRPr lang="cs-CZ" altLang="cs-CZ" sz="1800" dirty="0"/>
          </a:p>
          <a:p>
            <a:pPr lvl="2" eaLnBrk="1" hangingPunct="1">
              <a:lnSpc>
                <a:spcPct val="90000"/>
              </a:lnSpc>
            </a:pPr>
            <a:r>
              <a:rPr lang="cs-CZ" altLang="cs-CZ" sz="1800" dirty="0"/>
              <a:t>modelování rizika pravděpodobnosti komplikací zdravých tkání - využití DVH, matematické modely</a:t>
            </a:r>
            <a:r>
              <a:rPr lang="cs-CZ" altLang="cs-CZ" sz="1600" dirty="0"/>
              <a:t>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50793678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9D9A279D-805E-4F6B-A367-5646BC9AAD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>
                <a:solidFill>
                  <a:schemeClr val="accent1"/>
                </a:solidFill>
              </a:rPr>
              <a:t>Chemoterapie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="" xmlns:a16="http://schemas.microsoft.com/office/drawing/2014/main" id="{B163748C-0614-40FA-931C-F3BB1C461ADD}"/>
              </a:ext>
            </a:extLst>
          </p:cNvPr>
          <p:cNvSpPr txBox="1"/>
          <p:nvPr/>
        </p:nvSpPr>
        <p:spPr>
          <a:xfrm>
            <a:off x="838199" y="1690688"/>
            <a:ext cx="11153931" cy="5109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dirty="0"/>
              <a:t>Léky s cytostatickým potenciálem, cílem je poškození DNA nádorové buňky (n.bb jsou více citlivé k </a:t>
            </a:r>
            <a:r>
              <a:rPr lang="cs-CZ" sz="2800" dirty="0" err="1"/>
              <a:t>cytototoxickým</a:t>
            </a:r>
            <a:r>
              <a:rPr lang="cs-CZ" sz="2800" dirty="0"/>
              <a:t> účinkům léčiv)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dirty="0"/>
              <a:t>Neselektivní účinek – vede i k poškození zdravých </a:t>
            </a:r>
            <a:r>
              <a:rPr lang="cs-CZ" sz="2800" dirty="0" err="1"/>
              <a:t>proliferujících</a:t>
            </a:r>
            <a:r>
              <a:rPr lang="cs-CZ" sz="2800" dirty="0"/>
              <a:t> buněk, především GIT a krevní dřeň (</a:t>
            </a:r>
            <a:r>
              <a:rPr lang="cs-CZ" sz="2800" dirty="0" err="1"/>
              <a:t>mukostitidy</a:t>
            </a:r>
            <a:r>
              <a:rPr lang="cs-CZ" sz="2800" dirty="0"/>
              <a:t>, </a:t>
            </a:r>
            <a:r>
              <a:rPr lang="cs-CZ" sz="2800" dirty="0" err="1"/>
              <a:t>cytopenie</a:t>
            </a:r>
            <a:r>
              <a:rPr lang="cs-CZ" sz="2800" dirty="0"/>
              <a:t>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dirty="0"/>
              <a:t>Pozvolný účinek na tkáně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dirty="0"/>
              <a:t>Farmakokinetika –  zničení buněk optimálně ve fázi zdvojení genetické výbavy, před zahájením mitózy, nábor z G0 fáze</a:t>
            </a:r>
          </a:p>
          <a:p>
            <a:endParaRPr lang="cs-CZ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5174299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262606" y="131546"/>
            <a:ext cx="4275138" cy="1477963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sz="2800" b="1" dirty="0">
                <a:solidFill>
                  <a:schemeClr val="accent1"/>
                </a:solidFill>
              </a:rPr>
              <a:t>Akutní reakce</a:t>
            </a:r>
          </a:p>
        </p:txBody>
      </p:sp>
      <p:sp>
        <p:nvSpPr>
          <p:cNvPr id="69635" name="TextovéPole 4"/>
          <p:cNvSpPr txBox="1">
            <a:spLocks noChangeArrowheads="1"/>
          </p:cNvSpPr>
          <p:nvPr/>
        </p:nvSpPr>
        <p:spPr bwMode="auto">
          <a:xfrm>
            <a:off x="783771" y="1651117"/>
            <a:ext cx="10803185" cy="477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Font typeface="Arial" panose="020B0604020202020204" pitchFamily="34" charset="0"/>
              <a:buChar char="•"/>
            </a:pPr>
            <a:r>
              <a:rPr lang="cs-CZ" altLang="cs-CZ" sz="2800" dirty="0">
                <a:solidFill>
                  <a:schemeClr val="bg1"/>
                </a:solidFill>
                <a:latin typeface="+mn-lt"/>
              </a:rPr>
              <a:t> </a:t>
            </a:r>
            <a:r>
              <a:rPr lang="cs-CZ" altLang="cs-CZ" sz="2400" dirty="0">
                <a:solidFill>
                  <a:srgbClr val="FF0000"/>
                </a:solidFill>
                <a:latin typeface="+mn-lt"/>
              </a:rPr>
              <a:t>jsou </a:t>
            </a:r>
            <a:r>
              <a:rPr lang="cs-CZ" altLang="cs-CZ" sz="2400" b="1" dirty="0">
                <a:solidFill>
                  <a:srgbClr val="FF0000"/>
                </a:solidFill>
                <a:latin typeface="+mn-lt"/>
              </a:rPr>
              <a:t>reverzibilní</a:t>
            </a:r>
            <a:r>
              <a:rPr lang="cs-CZ" altLang="cs-CZ" sz="2400" dirty="0">
                <a:solidFill>
                  <a:srgbClr val="FF0000"/>
                </a:solidFill>
                <a:latin typeface="+mn-lt"/>
              </a:rPr>
              <a:t>  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cs-CZ" altLang="cs-CZ" sz="2400" dirty="0">
                <a:latin typeface="+mn-lt"/>
              </a:rPr>
              <a:t> vznikají během vlastního ozařování a do 1 měsíce po  jeho ukončení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cs-CZ" altLang="cs-CZ" sz="2400" dirty="0">
                <a:latin typeface="+mn-lt"/>
              </a:rPr>
              <a:t> odeznívají do 3 měsíců po RT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cs-CZ" altLang="cs-CZ" sz="2400" dirty="0">
                <a:latin typeface="+mn-lt"/>
              </a:rPr>
              <a:t> lokální a celkové, hematologická toxicita pouze při velkých objemech!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endParaRPr lang="cs-CZ" altLang="cs-CZ" sz="2400" dirty="0">
              <a:latin typeface="+mn-lt"/>
            </a:endParaRPr>
          </a:p>
          <a:p>
            <a:pPr eaLnBrk="1" hangingPunct="1"/>
            <a:r>
              <a:rPr lang="cs-CZ" altLang="cs-CZ" sz="2400" b="1" dirty="0">
                <a:latin typeface="+mn-lt"/>
              </a:rPr>
              <a:t>POSTIRADIAČNÍ SYNDROM </a:t>
            </a:r>
            <a:r>
              <a:rPr lang="cs-CZ" altLang="cs-CZ" sz="2400" dirty="0">
                <a:latin typeface="+mn-lt"/>
              </a:rPr>
              <a:t>=  choroba z ozáření</a:t>
            </a:r>
          </a:p>
          <a:p>
            <a:pPr eaLnBrk="1" hangingPunct="1"/>
            <a:endParaRPr lang="cs-CZ" altLang="cs-CZ" sz="2400" dirty="0">
              <a:latin typeface="+mn-lt"/>
            </a:endParaRPr>
          </a:p>
          <a:p>
            <a:pPr eaLnBrk="1" hangingPunct="1"/>
            <a:r>
              <a:rPr lang="cs-CZ" altLang="cs-CZ" sz="2400" dirty="0">
                <a:latin typeface="+mn-lt"/>
              </a:rPr>
              <a:t>celková únava, slabost, nechutenství, bolesti hlavy, porucha spánku, nauzea, zvracení, hematologická toxicita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endParaRPr lang="cs-CZ" altLang="cs-CZ" sz="2800" dirty="0">
              <a:solidFill>
                <a:schemeClr val="bg1"/>
              </a:solidFill>
              <a:latin typeface="+mn-lt"/>
            </a:endParaRPr>
          </a:p>
          <a:p>
            <a:pPr eaLnBrk="1" hangingPunct="1">
              <a:buFont typeface="Arial" panose="020B0604020202020204" pitchFamily="34" charset="0"/>
              <a:buChar char="•"/>
            </a:pPr>
            <a:endParaRPr lang="cs-CZ" altLang="cs-CZ" sz="2800" dirty="0">
              <a:solidFill>
                <a:schemeClr val="bg1"/>
              </a:solidFill>
              <a:latin typeface="+mn-lt"/>
            </a:endParaRPr>
          </a:p>
          <a:p>
            <a:pPr eaLnBrk="1" hangingPunct="1"/>
            <a:endParaRPr lang="cs-CZ" altLang="cs-CZ" sz="28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7219246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ChangeArrowheads="1"/>
          </p:cNvSpPr>
          <p:nvPr>
            <p:ph type="title"/>
          </p:nvPr>
        </p:nvSpPr>
        <p:spPr>
          <a:xfrm>
            <a:off x="3951288" y="352422"/>
            <a:ext cx="4676775" cy="12954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cs-CZ" sz="2800" b="1" dirty="0"/>
              <a:t>Akutní reakce po RT</a:t>
            </a:r>
          </a:p>
        </p:txBody>
      </p:sp>
      <p:sp>
        <p:nvSpPr>
          <p:cNvPr id="72707" name="Rectangle 3"/>
          <p:cNvSpPr>
            <a:spLocks noGrp="1" noChangeArrowheads="1"/>
          </p:cNvSpPr>
          <p:nvPr>
            <p:ph idx="1"/>
          </p:nvPr>
        </p:nvSpPr>
        <p:spPr>
          <a:xfrm>
            <a:off x="998558" y="1772997"/>
            <a:ext cx="5866263" cy="3241675"/>
          </a:xfrm>
        </p:spPr>
        <p:txBody>
          <a:bodyPr>
            <a:normAutofit/>
          </a:bodyPr>
          <a:lstStyle/>
          <a:p>
            <a:pPr marL="609600" indent="-609600" eaLnBrk="1" hangingPunct="1">
              <a:buFontTx/>
              <a:buNone/>
            </a:pPr>
            <a:r>
              <a:rPr lang="cs-CZ" altLang="cs-CZ" sz="2000" b="1" dirty="0"/>
              <a:t>I.</a:t>
            </a:r>
            <a:r>
              <a:rPr lang="cs-CZ" altLang="cs-CZ" sz="2000" dirty="0"/>
              <a:t>	</a:t>
            </a:r>
            <a:r>
              <a:rPr lang="cs-CZ" altLang="cs-CZ" sz="2000" b="1" dirty="0">
                <a:solidFill>
                  <a:schemeClr val="accent1"/>
                </a:solidFill>
              </a:rPr>
              <a:t>Na kůži (radiodermatitida</a:t>
            </a:r>
            <a:r>
              <a:rPr lang="cs-CZ" altLang="cs-CZ" sz="2000" b="1" dirty="0"/>
              <a:t>)</a:t>
            </a:r>
            <a:r>
              <a:rPr lang="cs-CZ" altLang="cs-CZ" sz="2000" dirty="0"/>
              <a:t>		</a:t>
            </a:r>
          </a:p>
          <a:p>
            <a:pPr marL="609600" indent="-609600" eaLnBrk="1" hangingPunct="1">
              <a:buFontTx/>
              <a:buNone/>
            </a:pPr>
            <a:r>
              <a:rPr lang="cs-CZ" altLang="cs-CZ" sz="2000" dirty="0"/>
              <a:t>	1. stupeň – erytém</a:t>
            </a:r>
          </a:p>
          <a:p>
            <a:pPr marL="609600" indent="-609600" eaLnBrk="1" hangingPunct="1">
              <a:buFontTx/>
              <a:buNone/>
            </a:pPr>
            <a:r>
              <a:rPr lang="cs-CZ" altLang="cs-CZ" sz="2000" dirty="0"/>
              <a:t>	2. stupeň – vlhká deskvamace</a:t>
            </a:r>
          </a:p>
          <a:p>
            <a:pPr marL="609600" indent="-609600" eaLnBrk="1" hangingPunct="1">
              <a:buFontTx/>
              <a:buNone/>
            </a:pPr>
            <a:r>
              <a:rPr lang="cs-CZ" altLang="cs-CZ" sz="2000" dirty="0"/>
              <a:t>	3. stupeň – nekróza, vřed</a:t>
            </a:r>
          </a:p>
          <a:p>
            <a:pPr marL="609600" indent="-609600" eaLnBrk="1" hangingPunct="1">
              <a:buFontTx/>
              <a:buNone/>
            </a:pPr>
            <a:endParaRPr lang="cs-CZ" altLang="cs-CZ" sz="2000" dirty="0"/>
          </a:p>
          <a:p>
            <a:pPr marL="609600" indent="-609600" eaLnBrk="1" hangingPunct="1">
              <a:buFontTx/>
              <a:buNone/>
            </a:pPr>
            <a:r>
              <a:rPr lang="cs-CZ" altLang="cs-CZ" sz="2000" b="1" dirty="0"/>
              <a:t>II.</a:t>
            </a:r>
            <a:r>
              <a:rPr lang="cs-CZ" altLang="cs-CZ" sz="2000" dirty="0"/>
              <a:t> </a:t>
            </a:r>
            <a:r>
              <a:rPr lang="cs-CZ" altLang="cs-CZ" sz="2000" b="1" dirty="0"/>
              <a:t>	</a:t>
            </a:r>
            <a:r>
              <a:rPr lang="cs-CZ" altLang="cs-CZ" sz="2000" b="1" dirty="0">
                <a:solidFill>
                  <a:schemeClr val="accent1"/>
                </a:solidFill>
              </a:rPr>
              <a:t>Na kožních adnexech</a:t>
            </a:r>
          </a:p>
          <a:p>
            <a:pPr marL="609600" indent="-609600" eaLnBrk="1" hangingPunct="1">
              <a:buFontTx/>
              <a:buNone/>
            </a:pPr>
            <a:r>
              <a:rPr lang="cs-CZ" altLang="cs-CZ" sz="2000" dirty="0"/>
              <a:t>	 – epilace, alopecie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5459105" y="1568281"/>
            <a:ext cx="7096836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>
              <a:buFontTx/>
              <a:buNone/>
            </a:pPr>
            <a:r>
              <a:rPr lang="cs-CZ" altLang="cs-CZ" sz="2000" b="1" dirty="0">
                <a:latin typeface="+mn-lt"/>
              </a:rPr>
              <a:t>III</a:t>
            </a:r>
            <a:r>
              <a:rPr lang="cs-CZ" altLang="cs-CZ" sz="2000" b="1" dirty="0">
                <a:solidFill>
                  <a:schemeClr val="accent1"/>
                </a:solidFill>
                <a:latin typeface="+mn-lt"/>
              </a:rPr>
              <a:t>. V dutině ústní</a:t>
            </a:r>
          </a:p>
          <a:p>
            <a:pPr eaLnBrk="1" hangingPunct="1">
              <a:buFontTx/>
              <a:buNone/>
            </a:pPr>
            <a:endParaRPr lang="cs-CZ" altLang="cs-CZ" sz="2000" b="1" dirty="0">
              <a:latin typeface="+mn-lt"/>
            </a:endParaRPr>
          </a:p>
          <a:p>
            <a:pPr eaLnBrk="1" hangingPunct="1">
              <a:buFontTx/>
              <a:buNone/>
            </a:pPr>
            <a:r>
              <a:rPr lang="cs-CZ" altLang="cs-CZ" sz="2000" dirty="0">
                <a:latin typeface="+mn-lt"/>
              </a:rPr>
              <a:t>1. stupeň – erytém, prosáknutí </a:t>
            </a:r>
          </a:p>
          <a:p>
            <a:pPr eaLnBrk="1" hangingPunct="1">
              <a:buFontTx/>
              <a:buNone/>
            </a:pPr>
            <a:r>
              <a:rPr lang="cs-CZ" altLang="cs-CZ" sz="2000" dirty="0">
                <a:latin typeface="+mn-lt"/>
              </a:rPr>
              <a:t>2. stupeň – </a:t>
            </a:r>
            <a:r>
              <a:rPr lang="cs-CZ" altLang="cs-CZ" sz="2000" dirty="0" err="1">
                <a:latin typeface="+mn-lt"/>
              </a:rPr>
              <a:t>epitelolýza</a:t>
            </a:r>
            <a:r>
              <a:rPr lang="cs-CZ" altLang="cs-CZ" sz="2000" dirty="0">
                <a:latin typeface="+mn-lt"/>
              </a:rPr>
              <a:t> s fibrinovými povlaky</a:t>
            </a:r>
          </a:p>
          <a:p>
            <a:pPr eaLnBrk="1" hangingPunct="1">
              <a:buFontTx/>
              <a:buNone/>
            </a:pPr>
            <a:r>
              <a:rPr lang="cs-CZ" altLang="cs-CZ" sz="2000" dirty="0">
                <a:latin typeface="+mn-lt"/>
              </a:rPr>
              <a:t>3. stupeň – nekróza, vřed</a:t>
            </a:r>
          </a:p>
          <a:p>
            <a:pPr eaLnBrk="1" hangingPunct="1">
              <a:buFontTx/>
              <a:buNone/>
            </a:pPr>
            <a:r>
              <a:rPr lang="cs-CZ" altLang="cs-CZ" sz="2000" dirty="0">
                <a:latin typeface="+mn-lt"/>
              </a:rPr>
              <a:t>                            </a:t>
            </a:r>
          </a:p>
          <a:p>
            <a:pPr eaLnBrk="1" hangingPunct="1">
              <a:buFontTx/>
              <a:buNone/>
            </a:pPr>
            <a:r>
              <a:rPr lang="cs-CZ" altLang="cs-CZ" sz="2000" dirty="0" err="1">
                <a:latin typeface="+mn-lt"/>
              </a:rPr>
              <a:t>Mukositida</a:t>
            </a:r>
            <a:r>
              <a:rPr lang="cs-CZ" altLang="cs-CZ" sz="2000" dirty="0">
                <a:latin typeface="+mn-lt"/>
              </a:rPr>
              <a:t>, ztráta chuti, nedostatek slin</a:t>
            </a:r>
          </a:p>
          <a:p>
            <a:pPr eaLnBrk="1" hangingPunct="1">
              <a:buFontTx/>
              <a:buNone/>
            </a:pPr>
            <a:endParaRPr lang="cs-CZ" altLang="cs-CZ" sz="2000" dirty="0">
              <a:latin typeface="+mn-lt"/>
            </a:endParaRPr>
          </a:p>
          <a:p>
            <a:pPr eaLnBrk="1" hangingPunct="1">
              <a:buFontTx/>
              <a:buNone/>
            </a:pPr>
            <a:r>
              <a:rPr lang="cs-CZ" altLang="cs-CZ" sz="2000" b="1" dirty="0">
                <a:latin typeface="+mn-lt"/>
              </a:rPr>
              <a:t>IV. </a:t>
            </a:r>
            <a:r>
              <a:rPr lang="cs-CZ" altLang="cs-CZ" sz="2000" b="1" dirty="0">
                <a:solidFill>
                  <a:schemeClr val="accent1"/>
                </a:solidFill>
                <a:latin typeface="+mn-lt"/>
              </a:rPr>
              <a:t>Na tenkém střevě</a:t>
            </a:r>
          </a:p>
          <a:p>
            <a:pPr eaLnBrk="1" hangingPunct="1">
              <a:buFontTx/>
              <a:buNone/>
            </a:pPr>
            <a:r>
              <a:rPr lang="cs-CZ" altLang="cs-CZ" sz="2000" dirty="0">
                <a:latin typeface="+mn-lt"/>
              </a:rPr>
              <a:t>edém, překrvení, porucha </a:t>
            </a:r>
            <a:r>
              <a:rPr lang="cs-CZ" altLang="cs-CZ" sz="2000" dirty="0" err="1">
                <a:latin typeface="+mn-lt"/>
              </a:rPr>
              <a:t>resorbce</a:t>
            </a:r>
            <a:r>
              <a:rPr lang="cs-CZ" altLang="cs-CZ" sz="2000" dirty="0">
                <a:latin typeface="+mn-lt"/>
              </a:rPr>
              <a:t> – průjem</a:t>
            </a:r>
          </a:p>
          <a:p>
            <a:pPr eaLnBrk="1" hangingPunct="1">
              <a:buFontTx/>
              <a:buNone/>
            </a:pPr>
            <a:endParaRPr lang="cs-CZ" altLang="cs-CZ" sz="2000" dirty="0">
              <a:latin typeface="+mn-lt"/>
            </a:endParaRPr>
          </a:p>
          <a:p>
            <a:pPr eaLnBrk="1" hangingPunct="1">
              <a:buFontTx/>
              <a:buNone/>
            </a:pPr>
            <a:r>
              <a:rPr lang="cs-CZ" altLang="cs-CZ" sz="2000" b="1" dirty="0">
                <a:latin typeface="+mn-lt"/>
              </a:rPr>
              <a:t>V. </a:t>
            </a:r>
            <a:r>
              <a:rPr lang="cs-CZ" altLang="cs-CZ" sz="2000" b="1" dirty="0">
                <a:solidFill>
                  <a:schemeClr val="accent1"/>
                </a:solidFill>
                <a:latin typeface="+mn-lt"/>
              </a:rPr>
              <a:t>Změny v krvi a krvetvorných orgánech</a:t>
            </a:r>
          </a:p>
          <a:p>
            <a:pPr eaLnBrk="1" hangingPunct="1">
              <a:buFontTx/>
              <a:buNone/>
            </a:pPr>
            <a:r>
              <a:rPr lang="cs-CZ" altLang="cs-CZ" sz="2000" dirty="0">
                <a:latin typeface="+mn-lt"/>
              </a:rPr>
              <a:t>leukopenie, anemie, trombocytopenie</a:t>
            </a:r>
          </a:p>
          <a:p>
            <a:pPr eaLnBrk="1" hangingPunct="1">
              <a:buFontTx/>
              <a:buNone/>
            </a:pPr>
            <a:endParaRPr lang="cs-CZ" altLang="cs-CZ" sz="2000" dirty="0">
              <a:solidFill>
                <a:schemeClr val="bg1"/>
              </a:solidFill>
              <a:latin typeface="+mn-lt"/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36727465"/>
      </p:ext>
    </p:extLst>
  </p:cSld>
  <p:clrMapOvr>
    <a:masterClrMapping/>
  </p:clrMapOvr>
  <p:transition spd="med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4" descr="IMG_294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6363" y="336550"/>
            <a:ext cx="4043362" cy="562292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731" name="Picture 5" descr="IMG_295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0588" y="336550"/>
            <a:ext cx="5240337" cy="564515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1871662" y="6172200"/>
            <a:ext cx="86582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Akutní reakce pokožky </a:t>
            </a:r>
            <a:r>
              <a:rPr lang="cs-CZ" b="1" dirty="0" err="1"/>
              <a:t>kraniospinální</a:t>
            </a:r>
            <a:r>
              <a:rPr lang="cs-CZ" b="1" dirty="0"/>
              <a:t> osa, konkomitance s CBDCA</a:t>
            </a:r>
          </a:p>
        </p:txBody>
      </p:sp>
    </p:spTree>
    <p:extLst>
      <p:ext uri="{BB962C8B-B14F-4D97-AF65-F5344CB8AC3E}">
        <p14:creationId xmlns:p14="http://schemas.microsoft.com/office/powerpoint/2010/main" val="2427002786"/>
      </p:ext>
    </p:extLst>
  </p:cSld>
  <p:clrMapOvr>
    <a:masterClrMapping/>
  </p:clrMapOvr>
  <p:transition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8776" y="368812"/>
            <a:ext cx="4729162" cy="6120376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3" name="TextovéPole 2"/>
          <p:cNvSpPr txBox="1"/>
          <p:nvPr/>
        </p:nvSpPr>
        <p:spPr>
          <a:xfrm>
            <a:off x="6600825" y="5043488"/>
            <a:ext cx="49434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err="1"/>
              <a:t>Ewingův</a:t>
            </a:r>
            <a:r>
              <a:rPr lang="cs-CZ" b="1" dirty="0"/>
              <a:t> sarkom pravé poloviny pánve, akutní reakce pokožky predisponované po CHT</a:t>
            </a:r>
          </a:p>
        </p:txBody>
      </p:sp>
    </p:spTree>
    <p:extLst>
      <p:ext uri="{BB962C8B-B14F-4D97-AF65-F5344CB8AC3E}">
        <p14:creationId xmlns:p14="http://schemas.microsoft.com/office/powerpoint/2010/main" val="233841577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096543" y="176213"/>
            <a:ext cx="5756275" cy="11430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cs-CZ" sz="2800" b="1" dirty="0">
                <a:solidFill>
                  <a:schemeClr val="accent1"/>
                </a:solidFill>
                <a:latin typeface="+mn-lt"/>
                <a:cs typeface="Arial" pitchFamily="34" charset="0"/>
              </a:rPr>
              <a:t>Chronické reakce</a:t>
            </a:r>
          </a:p>
        </p:txBody>
      </p:sp>
      <p:sp>
        <p:nvSpPr>
          <p:cNvPr id="76803" name="TextovéPole 3"/>
          <p:cNvSpPr txBox="1">
            <a:spLocks noChangeArrowheads="1"/>
          </p:cNvSpPr>
          <p:nvPr/>
        </p:nvSpPr>
        <p:spPr bwMode="auto">
          <a:xfrm>
            <a:off x="1733266" y="1628775"/>
            <a:ext cx="9512489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Font typeface="Arial" panose="020B0604020202020204" pitchFamily="34" charset="0"/>
              <a:buChar char="•"/>
            </a:pPr>
            <a:r>
              <a:rPr lang="cs-CZ" altLang="cs-CZ" sz="2400" dirty="0">
                <a:solidFill>
                  <a:schemeClr val="bg1"/>
                </a:solidFill>
                <a:latin typeface="+mn-lt"/>
              </a:rPr>
              <a:t> </a:t>
            </a:r>
            <a:r>
              <a:rPr lang="cs-CZ" altLang="cs-CZ" sz="2400" dirty="0">
                <a:latin typeface="+mn-lt"/>
              </a:rPr>
              <a:t>vznikají 3-18 měsíců po RT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endParaRPr lang="cs-CZ" altLang="cs-CZ" sz="2400" dirty="0">
              <a:latin typeface="+mn-lt"/>
            </a:endParaRP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cs-CZ" altLang="cs-CZ" sz="2400" dirty="0">
                <a:latin typeface="+mn-lt"/>
              </a:rPr>
              <a:t> </a:t>
            </a:r>
            <a:r>
              <a:rPr lang="cs-CZ" altLang="cs-CZ" sz="2400" dirty="0">
                <a:solidFill>
                  <a:srgbClr val="FF0000"/>
                </a:solidFill>
                <a:latin typeface="+mn-lt"/>
              </a:rPr>
              <a:t>jsou </a:t>
            </a:r>
            <a:r>
              <a:rPr lang="cs-CZ" altLang="cs-CZ" sz="2400" b="1" dirty="0">
                <a:solidFill>
                  <a:srgbClr val="FF0000"/>
                </a:solidFill>
                <a:latin typeface="+mn-lt"/>
              </a:rPr>
              <a:t>ireverzibilní </a:t>
            </a:r>
            <a:r>
              <a:rPr lang="cs-CZ" altLang="cs-CZ" sz="2400" b="1" dirty="0">
                <a:latin typeface="+mn-lt"/>
              </a:rPr>
              <a:t>- </a:t>
            </a:r>
            <a:r>
              <a:rPr lang="cs-CZ" altLang="cs-CZ" sz="2400" dirty="0">
                <a:latin typeface="+mn-lt"/>
              </a:rPr>
              <a:t> tedy limitujícím faktorem pro aplikaci záření</a:t>
            </a:r>
          </a:p>
          <a:p>
            <a:pPr eaLnBrk="1" hangingPunct="1"/>
            <a:endParaRPr lang="cs-CZ" altLang="cs-CZ" sz="2400" dirty="0">
              <a:latin typeface="+mn-lt"/>
            </a:endParaRP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cs-CZ" altLang="cs-CZ" sz="2400" dirty="0">
                <a:latin typeface="+mn-lt"/>
              </a:rPr>
              <a:t> vznikají na základě jiných procesů než reakce akutní </a:t>
            </a:r>
          </a:p>
          <a:p>
            <a:pPr eaLnBrk="1" hangingPunct="1"/>
            <a:r>
              <a:rPr lang="cs-CZ" altLang="cs-CZ" sz="2400" dirty="0">
                <a:latin typeface="+mn-lt"/>
              </a:rPr>
              <a:t>   (</a:t>
            </a:r>
            <a:r>
              <a:rPr lang="cs-CZ" altLang="cs-CZ" sz="2400" dirty="0" err="1">
                <a:latin typeface="+mn-lt"/>
              </a:rPr>
              <a:t>vazivovatění</a:t>
            </a:r>
            <a:r>
              <a:rPr lang="cs-CZ" altLang="cs-CZ" sz="2400" dirty="0">
                <a:latin typeface="+mn-lt"/>
              </a:rPr>
              <a:t> tkáně - </a:t>
            </a:r>
            <a:r>
              <a:rPr lang="cs-CZ" altLang="cs-CZ" sz="2400" dirty="0" err="1">
                <a:latin typeface="+mn-lt"/>
              </a:rPr>
              <a:t>fibroza</a:t>
            </a:r>
            <a:r>
              <a:rPr lang="cs-CZ" altLang="cs-CZ" sz="2400" dirty="0">
                <a:latin typeface="+mn-lt"/>
              </a:rPr>
              <a:t>, atrofie, poškození cév)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endParaRPr lang="cs-CZ" altLang="cs-CZ" sz="2400" dirty="0">
              <a:latin typeface="+mn-lt"/>
            </a:endParaRPr>
          </a:p>
          <a:p>
            <a:pPr eaLnBrk="1" hangingPunct="1">
              <a:buFont typeface="Arial" panose="020B0604020202020204" pitchFamily="34" charset="0"/>
              <a:buChar char="•"/>
            </a:pPr>
            <a:endParaRPr lang="cs-CZ" altLang="cs-CZ" sz="2400" dirty="0">
              <a:latin typeface="+mn-lt"/>
            </a:endParaRPr>
          </a:p>
          <a:p>
            <a:pPr eaLnBrk="1" hangingPunct="1"/>
            <a:r>
              <a:rPr lang="cs-CZ" altLang="cs-CZ" sz="2400" b="1" dirty="0">
                <a:latin typeface="+mn-lt"/>
              </a:rPr>
              <a:t>Léčba symptomatická</a:t>
            </a:r>
            <a:r>
              <a:rPr lang="cs-CZ" altLang="cs-CZ" sz="2400" dirty="0">
                <a:latin typeface="+mn-lt"/>
              </a:rPr>
              <a:t>: pomazávání, </a:t>
            </a:r>
            <a:r>
              <a:rPr lang="cs-CZ" altLang="cs-CZ" sz="2400" dirty="0" err="1">
                <a:latin typeface="+mn-lt"/>
              </a:rPr>
              <a:t>vitaminozní</a:t>
            </a:r>
            <a:r>
              <a:rPr lang="cs-CZ" altLang="cs-CZ" sz="2400" dirty="0">
                <a:latin typeface="+mn-lt"/>
              </a:rPr>
              <a:t> krémy a potravinové prostředky (vit. E), </a:t>
            </a:r>
            <a:r>
              <a:rPr lang="cs-CZ" altLang="cs-CZ" sz="2400" dirty="0" err="1">
                <a:latin typeface="+mn-lt"/>
              </a:rPr>
              <a:t>vasodilatantia</a:t>
            </a:r>
            <a:endParaRPr lang="cs-CZ" altLang="cs-CZ" sz="2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5126941"/>
      </p:ext>
    </p:extLst>
  </p:cSld>
  <p:clrMapOvr>
    <a:masterClrMapping/>
  </p:clrMapOvr>
  <p:transition spd="med"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7351" y="444590"/>
            <a:ext cx="4071936" cy="596882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5" name="TextovéPole 4"/>
          <p:cNvSpPr txBox="1"/>
          <p:nvPr/>
        </p:nvSpPr>
        <p:spPr>
          <a:xfrm>
            <a:off x="6215063" y="4600575"/>
            <a:ext cx="55006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Chronické změny kůže a podkoží paže po předchozí RT, odstup cca 1 roku</a:t>
            </a:r>
          </a:p>
        </p:txBody>
      </p:sp>
    </p:spTree>
    <p:extLst>
      <p:ext uri="{BB962C8B-B14F-4D97-AF65-F5344CB8AC3E}">
        <p14:creationId xmlns:p14="http://schemas.microsoft.com/office/powerpoint/2010/main" val="395834922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ChangeArrowheads="1"/>
          </p:cNvSpPr>
          <p:nvPr>
            <p:ph type="title"/>
          </p:nvPr>
        </p:nvSpPr>
        <p:spPr>
          <a:xfrm>
            <a:off x="4556744" y="396875"/>
            <a:ext cx="4232275" cy="12954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cs-CZ" sz="2800" b="1" dirty="0">
                <a:solidFill>
                  <a:srgbClr val="0070C0"/>
                </a:solidFill>
                <a:latin typeface="+mn-lt"/>
              </a:rPr>
              <a:t>Pozdní změny</a:t>
            </a:r>
          </a:p>
        </p:txBody>
      </p:sp>
      <p:sp>
        <p:nvSpPr>
          <p:cNvPr id="77827" name="Rectangle 3"/>
          <p:cNvSpPr>
            <a:spLocks noGrp="1" noChangeArrowheads="1"/>
          </p:cNvSpPr>
          <p:nvPr>
            <p:ph idx="1"/>
          </p:nvPr>
        </p:nvSpPr>
        <p:spPr>
          <a:xfrm>
            <a:off x="914400" y="1863725"/>
            <a:ext cx="10363200" cy="4419600"/>
          </a:xfrm>
        </p:spPr>
        <p:txBody>
          <a:bodyPr/>
          <a:lstStyle/>
          <a:p>
            <a:pPr marL="812800" indent="-812800" eaLnBrk="1" hangingPunct="1"/>
            <a:r>
              <a:rPr lang="cs-CZ" altLang="cs-CZ" b="1" dirty="0"/>
              <a:t>Kůže a podkoží</a:t>
            </a:r>
            <a:r>
              <a:rPr lang="cs-CZ" altLang="cs-CZ" dirty="0"/>
              <a:t> </a:t>
            </a:r>
            <a:r>
              <a:rPr lang="cs-CZ" altLang="cs-CZ" b="1" dirty="0"/>
              <a:t>:</a:t>
            </a:r>
            <a:r>
              <a:rPr lang="cs-CZ" altLang="cs-CZ" dirty="0"/>
              <a:t> atrofie, </a:t>
            </a:r>
            <a:r>
              <a:rPr lang="cs-CZ" altLang="cs-CZ" dirty="0" err="1"/>
              <a:t>teleangiectasie</a:t>
            </a:r>
            <a:r>
              <a:rPr lang="cs-CZ" altLang="cs-CZ" dirty="0"/>
              <a:t>, pigmentace, fibróza podkoží, chronický vřed			</a:t>
            </a:r>
          </a:p>
          <a:p>
            <a:pPr marL="812800" indent="-812800" eaLnBrk="1" hangingPunct="1"/>
            <a:r>
              <a:rPr lang="cs-CZ" altLang="cs-CZ" b="1" dirty="0"/>
              <a:t>Sliznice</a:t>
            </a:r>
            <a:r>
              <a:rPr lang="cs-CZ" altLang="cs-CZ" dirty="0"/>
              <a:t> </a:t>
            </a:r>
            <a:r>
              <a:rPr lang="cs-CZ" altLang="cs-CZ" b="1" dirty="0"/>
              <a:t>:</a:t>
            </a:r>
            <a:r>
              <a:rPr lang="cs-CZ" altLang="cs-CZ" dirty="0"/>
              <a:t> xerostomie, obstrukce, atrofie, píštěle</a:t>
            </a:r>
          </a:p>
          <a:p>
            <a:pPr marL="812800" indent="-812800" eaLnBrk="1" hangingPunct="1"/>
            <a:r>
              <a:rPr lang="cs-CZ" altLang="cs-CZ" b="1" dirty="0"/>
              <a:t>Plíce</a:t>
            </a:r>
            <a:r>
              <a:rPr lang="cs-CZ" altLang="cs-CZ" dirty="0"/>
              <a:t> </a:t>
            </a:r>
            <a:r>
              <a:rPr lang="cs-CZ" altLang="cs-CZ" b="1" dirty="0"/>
              <a:t>:</a:t>
            </a:r>
            <a:r>
              <a:rPr lang="cs-CZ" altLang="cs-CZ" dirty="0"/>
              <a:t> fibróza, pleuritida</a:t>
            </a:r>
          </a:p>
          <a:p>
            <a:pPr marL="812800" indent="-812800" eaLnBrk="1" hangingPunct="1"/>
            <a:r>
              <a:rPr lang="cs-CZ" altLang="cs-CZ" b="1" dirty="0" err="1"/>
              <a:t>Uropoetický</a:t>
            </a:r>
            <a:r>
              <a:rPr lang="cs-CZ" altLang="cs-CZ" b="1" dirty="0"/>
              <a:t> systém</a:t>
            </a:r>
            <a:r>
              <a:rPr lang="cs-CZ" altLang="cs-CZ" dirty="0"/>
              <a:t> </a:t>
            </a:r>
            <a:r>
              <a:rPr lang="cs-CZ" altLang="cs-CZ" b="1" dirty="0"/>
              <a:t>:</a:t>
            </a:r>
            <a:r>
              <a:rPr lang="cs-CZ" altLang="cs-CZ" dirty="0"/>
              <a:t> selhávání ledvin, svraštění moč. Měchýře</a:t>
            </a:r>
          </a:p>
          <a:p>
            <a:pPr marL="812800" indent="-812800" eaLnBrk="1" hangingPunct="1"/>
            <a:r>
              <a:rPr lang="cs-CZ" altLang="cs-CZ" dirty="0"/>
              <a:t>Sekundární nádory - radioterapií indukované</a:t>
            </a:r>
          </a:p>
        </p:txBody>
      </p:sp>
    </p:spTree>
    <p:extLst>
      <p:ext uri="{BB962C8B-B14F-4D97-AF65-F5344CB8AC3E}">
        <p14:creationId xmlns:p14="http://schemas.microsoft.com/office/powerpoint/2010/main" val="239588204"/>
      </p:ext>
    </p:extLst>
  </p:cSld>
  <p:clrMapOvr>
    <a:masterClrMapping/>
  </p:clrMapOvr>
  <p:transition spd="med"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4" descr="RT hamengiomu v 1 roce zivota - deformace a zkraceni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1633" y="824268"/>
            <a:ext cx="8428037" cy="5441950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947" name="Text Box 5"/>
          <p:cNvSpPr txBox="1">
            <a:spLocks noChangeArrowheads="1"/>
          </p:cNvSpPr>
          <p:nvPr/>
        </p:nvSpPr>
        <p:spPr bwMode="auto">
          <a:xfrm>
            <a:off x="2254848" y="225070"/>
            <a:ext cx="105600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dirty="0"/>
              <a:t>RT hemangiomu </a:t>
            </a:r>
            <a:r>
              <a:rPr lang="cs-CZ" altLang="cs-CZ" dirty="0" err="1"/>
              <a:t>dx</a:t>
            </a:r>
            <a:r>
              <a:rPr lang="cs-CZ" altLang="cs-CZ" dirty="0"/>
              <a:t> zápěstí v 1 roce života- deformace, zkrácení</a:t>
            </a:r>
          </a:p>
        </p:txBody>
      </p:sp>
    </p:spTree>
    <p:extLst>
      <p:ext uri="{BB962C8B-B14F-4D97-AF65-F5344CB8AC3E}">
        <p14:creationId xmlns:p14="http://schemas.microsoft.com/office/powerpoint/2010/main" val="2511430639"/>
      </p:ext>
    </p:extLst>
  </p:cSld>
  <p:clrMapOvr>
    <a:masterClrMapping/>
  </p:clrMapOvr>
  <p:transition spd="med"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7696200" y="4775200"/>
            <a:ext cx="304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Děkuji za pozornost</a:t>
            </a:r>
          </a:p>
        </p:txBody>
      </p:sp>
      <p:pic>
        <p:nvPicPr>
          <p:cNvPr id="5" name="Obrázek 4" descr="images (1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39862" y="685800"/>
            <a:ext cx="8712200" cy="373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05272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="" xmlns:a16="http://schemas.microsoft.com/office/drawing/2014/main" id="{6C61B37F-80FC-8C79-D3A2-93E64964982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295" t="29752" r="41473" b="24750"/>
          <a:stretch/>
        </p:blipFill>
        <p:spPr>
          <a:xfrm>
            <a:off x="489856" y="740982"/>
            <a:ext cx="7396844" cy="3622559"/>
          </a:xfrm>
          <a:prstGeom prst="rect">
            <a:avLst/>
          </a:prstGeom>
          <a:ln>
            <a:noFill/>
          </a:ln>
        </p:spPr>
      </p:pic>
      <p:sp>
        <p:nvSpPr>
          <p:cNvPr id="4" name="TextovéPole 3">
            <a:extLst>
              <a:ext uri="{FF2B5EF4-FFF2-40B4-BE49-F238E27FC236}">
                <a16:creationId xmlns="" xmlns:a16="http://schemas.microsoft.com/office/drawing/2014/main" id="{33C8EA63-B744-8878-CB29-C10C1CA634AD}"/>
              </a:ext>
            </a:extLst>
          </p:cNvPr>
          <p:cNvSpPr txBox="1"/>
          <p:nvPr/>
        </p:nvSpPr>
        <p:spPr>
          <a:xfrm>
            <a:off x="2977962" y="97969"/>
            <a:ext cx="61395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dirty="0"/>
              <a:t>Cílená léčba vs biologická léčba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="" xmlns:a16="http://schemas.microsoft.com/office/drawing/2014/main" id="{EED90EAF-1CE2-69DA-550B-9E6BE6FEA10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40" t="74298" r="40134" b="9027"/>
          <a:stretch/>
        </p:blipFill>
        <p:spPr>
          <a:xfrm>
            <a:off x="2478966" y="4482198"/>
            <a:ext cx="9512041" cy="1523668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sp>
        <p:nvSpPr>
          <p:cNvPr id="7" name="TextovéPole 6">
            <a:extLst>
              <a:ext uri="{FF2B5EF4-FFF2-40B4-BE49-F238E27FC236}">
                <a16:creationId xmlns="" xmlns:a16="http://schemas.microsoft.com/office/drawing/2014/main" id="{F1A71D21-CD24-6E65-8984-C5194B5C60DC}"/>
              </a:ext>
            </a:extLst>
          </p:cNvPr>
          <p:cNvSpPr txBox="1"/>
          <p:nvPr/>
        </p:nvSpPr>
        <p:spPr>
          <a:xfrm>
            <a:off x="7756072" y="6449784"/>
            <a:ext cx="44903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/>
              <a:t>https://www.mou.cz/cilena-lecba/t1553</a:t>
            </a:r>
          </a:p>
        </p:txBody>
      </p:sp>
    </p:spTree>
    <p:extLst>
      <p:ext uri="{BB962C8B-B14F-4D97-AF65-F5344CB8AC3E}">
        <p14:creationId xmlns:p14="http://schemas.microsoft.com/office/powerpoint/2010/main" val="25997951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91896" y="230215"/>
            <a:ext cx="10515600" cy="1325563"/>
          </a:xfrm>
        </p:spPr>
        <p:txBody>
          <a:bodyPr/>
          <a:lstStyle/>
          <a:p>
            <a:pPr algn="ctr"/>
            <a:r>
              <a:rPr lang="cs-CZ" b="1" dirty="0" err="1">
                <a:solidFill>
                  <a:schemeClr val="accent1">
                    <a:lumMod val="75000"/>
                  </a:schemeClr>
                </a:solidFill>
              </a:rPr>
              <a:t>Chemosenzitivita</a:t>
            </a:r>
            <a:endParaRPr lang="cs-CZ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graphicFrame>
        <p:nvGraphicFramePr>
          <p:cNvPr id="4" name="Tabulka 3"/>
          <p:cNvGraphicFramePr>
            <a:graphicFrameLocks noGrp="1"/>
          </p:cNvGraphicFramePr>
          <p:nvPr/>
        </p:nvGraphicFramePr>
        <p:xfrm>
          <a:off x="1068832" y="1753849"/>
          <a:ext cx="10074656" cy="42807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1866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51866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518664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518664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417634">
                <a:tc>
                  <a:txBody>
                    <a:bodyPr/>
                    <a:lstStyle/>
                    <a:p>
                      <a:r>
                        <a:rPr lang="cs-CZ" dirty="0"/>
                        <a:t>I.skupina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err="1"/>
                        <a:t>II.skupina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err="1"/>
                        <a:t>III.Skupina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IV.</a:t>
                      </a:r>
                      <a:r>
                        <a:rPr lang="cs-CZ" baseline="0" dirty="0"/>
                        <a:t> skupina</a:t>
                      </a: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730859">
                <a:tc>
                  <a:txBody>
                    <a:bodyPr/>
                    <a:lstStyle/>
                    <a:p>
                      <a:r>
                        <a:rPr lang="cs-CZ" dirty="0"/>
                        <a:t>ALL u dětí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AML u dospělých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nádory ORL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err="1"/>
                        <a:t>světlobuněčný</a:t>
                      </a:r>
                      <a:r>
                        <a:rPr lang="cs-CZ" dirty="0"/>
                        <a:t> nádor ledviny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730859">
                <a:tc>
                  <a:txBody>
                    <a:bodyPr/>
                    <a:lstStyle/>
                    <a:p>
                      <a:r>
                        <a:rPr lang="cs-CZ" dirty="0" err="1"/>
                        <a:t>Burkittův</a:t>
                      </a:r>
                      <a:r>
                        <a:rPr lang="cs-CZ" baseline="0" dirty="0"/>
                        <a:t> lymfom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NHL indolentní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karcinomy</a:t>
                      </a:r>
                      <a:r>
                        <a:rPr lang="cs-CZ" baseline="0" dirty="0"/>
                        <a:t> GIT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karcinom</a:t>
                      </a:r>
                      <a:r>
                        <a:rPr lang="cs-CZ" baseline="0" dirty="0"/>
                        <a:t> močového měchýře</a:t>
                      </a: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17634">
                <a:tc>
                  <a:txBody>
                    <a:bodyPr/>
                    <a:lstStyle/>
                    <a:p>
                      <a:r>
                        <a:rPr lang="cs-CZ" dirty="0" err="1"/>
                        <a:t>Hodgkinova</a:t>
                      </a:r>
                      <a:r>
                        <a:rPr lang="cs-CZ" dirty="0"/>
                        <a:t> choroba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mnohočetný myelom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nádory CNS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karcinom jícnu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730859">
                <a:tc>
                  <a:txBody>
                    <a:bodyPr/>
                    <a:lstStyle/>
                    <a:p>
                      <a:r>
                        <a:rPr lang="cs-CZ" dirty="0"/>
                        <a:t>testikulární nádory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neuroblastom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maligní melanom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err="1"/>
                        <a:t>nemalobuněčný</a:t>
                      </a:r>
                      <a:r>
                        <a:rPr lang="cs-CZ" baseline="0" dirty="0"/>
                        <a:t> karcinom plic</a:t>
                      </a: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417634">
                <a:tc>
                  <a:txBody>
                    <a:bodyPr/>
                    <a:lstStyle/>
                    <a:p>
                      <a:r>
                        <a:rPr lang="cs-CZ" dirty="0" err="1"/>
                        <a:t>Ewingův</a:t>
                      </a:r>
                      <a:r>
                        <a:rPr lang="cs-CZ" dirty="0"/>
                        <a:t> sarkom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karcinom prostaty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err="1"/>
                        <a:t>Karcinoid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karcinom</a:t>
                      </a:r>
                      <a:r>
                        <a:rPr lang="cs-CZ" baseline="0" dirty="0"/>
                        <a:t> pankreatu</a:t>
                      </a: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417634">
                <a:tc>
                  <a:txBody>
                    <a:bodyPr/>
                    <a:lstStyle/>
                    <a:p>
                      <a:r>
                        <a:rPr lang="cs-CZ" dirty="0"/>
                        <a:t>retinoblastom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karcinom prsu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sarkomy</a:t>
                      </a:r>
                      <a:r>
                        <a:rPr lang="cs-CZ" baseline="0" dirty="0"/>
                        <a:t> měkkých tkání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karcinom žlučníku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417634">
                <a:tc>
                  <a:txBody>
                    <a:bodyPr/>
                    <a:lstStyle/>
                    <a:p>
                      <a:r>
                        <a:rPr lang="cs-CZ" dirty="0" err="1"/>
                        <a:t>Wilmsův</a:t>
                      </a:r>
                      <a:r>
                        <a:rPr lang="cs-CZ" dirty="0"/>
                        <a:t> nádor ledviny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karcinom endometria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karcinom štítné</a:t>
                      </a:r>
                      <a:r>
                        <a:rPr lang="cs-CZ" baseline="0" dirty="0"/>
                        <a:t> žlázy</a:t>
                      </a: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="" xmlns:a16="http://schemas.microsoft.com/office/drawing/2014/main" id="{9E149B57-DD4B-CFE9-F276-B91C9C1B29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6475" y="3419475"/>
            <a:ext cx="19050" cy="1905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="" xmlns:a16="http://schemas.microsoft.com/office/drawing/2014/main" id="{56CB72B6-144D-A1ED-FEBA-80FA4874B00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161" t="30943" r="35580" b="13792"/>
          <a:stretch/>
        </p:blipFill>
        <p:spPr>
          <a:xfrm>
            <a:off x="1094015" y="326571"/>
            <a:ext cx="9633857" cy="5138057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="" xmlns:a16="http://schemas.microsoft.com/office/drawing/2014/main" id="{E301DF71-FFD8-BFFB-3A5B-563B0ED95CA9}"/>
              </a:ext>
            </a:extLst>
          </p:cNvPr>
          <p:cNvSpPr txBox="1"/>
          <p:nvPr/>
        </p:nvSpPr>
        <p:spPr>
          <a:xfrm>
            <a:off x="1159331" y="5666011"/>
            <a:ext cx="102706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Nežádoucí účinky – alergická reakce, </a:t>
            </a:r>
            <a:r>
              <a:rPr lang="cs-CZ" dirty="0" err="1"/>
              <a:t>akneiformní</a:t>
            </a:r>
            <a:r>
              <a:rPr lang="cs-CZ" dirty="0"/>
              <a:t> vyrážka, suchost kůže, poruchy metabolismu minerálů, hand-</a:t>
            </a:r>
            <a:r>
              <a:rPr lang="cs-CZ" dirty="0" err="1"/>
              <a:t>foot</a:t>
            </a:r>
            <a:r>
              <a:rPr lang="cs-CZ" dirty="0"/>
              <a:t> </a:t>
            </a:r>
            <a:r>
              <a:rPr lang="cs-CZ" dirty="0" err="1"/>
              <a:t>sy</a:t>
            </a:r>
            <a:endParaRPr lang="cs-CZ" dirty="0"/>
          </a:p>
        </p:txBody>
      </p:sp>
      <p:sp>
        <p:nvSpPr>
          <p:cNvPr id="7" name="TextovéPole 6">
            <a:extLst>
              <a:ext uri="{FF2B5EF4-FFF2-40B4-BE49-F238E27FC236}">
                <a16:creationId xmlns="" xmlns:a16="http://schemas.microsoft.com/office/drawing/2014/main" id="{3515E8EA-DB3A-0313-783E-AC4D46111AD9}"/>
              </a:ext>
            </a:extLst>
          </p:cNvPr>
          <p:cNvSpPr txBox="1"/>
          <p:nvPr/>
        </p:nvSpPr>
        <p:spPr>
          <a:xfrm>
            <a:off x="7478484" y="6346763"/>
            <a:ext cx="44087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/>
              <a:t>https://www.mou.cz/cilena-lecba/t1553</a:t>
            </a:r>
          </a:p>
        </p:txBody>
      </p:sp>
    </p:spTree>
    <p:extLst>
      <p:ext uri="{BB962C8B-B14F-4D97-AF65-F5344CB8AC3E}">
        <p14:creationId xmlns:p14="http://schemas.microsoft.com/office/powerpoint/2010/main" val="10434019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="" xmlns:a16="http://schemas.microsoft.com/office/drawing/2014/main" id="{B165379D-A129-0FD3-2D62-5F83D321B7F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928" t="21627" r="10938" b="54313"/>
          <a:stretch/>
        </p:blipFill>
        <p:spPr>
          <a:xfrm>
            <a:off x="832757" y="325097"/>
            <a:ext cx="10213675" cy="241810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="" xmlns:a16="http://schemas.microsoft.com/office/drawing/2014/main" id="{0AD8E736-A632-E577-DA80-809AA669DF0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412" t="34516" r="16427" b="26655"/>
          <a:stretch/>
        </p:blipFill>
        <p:spPr>
          <a:xfrm>
            <a:off x="375557" y="2775855"/>
            <a:ext cx="6237515" cy="2661557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="" xmlns:a16="http://schemas.microsoft.com/office/drawing/2014/main" id="{1139AB1F-1D0C-2662-787E-273A1FB30DE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2277" t="33802" r="10803" b="34516"/>
          <a:stretch/>
        </p:blipFill>
        <p:spPr>
          <a:xfrm>
            <a:off x="5061858" y="4286246"/>
            <a:ext cx="6939643" cy="2171700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="" xmlns:a16="http://schemas.microsoft.com/office/drawing/2014/main" id="{9B633E06-3DEF-E094-1709-E40D621BC5B2}"/>
              </a:ext>
            </a:extLst>
          </p:cNvPr>
          <p:cNvSpPr txBox="1"/>
          <p:nvPr/>
        </p:nvSpPr>
        <p:spPr>
          <a:xfrm>
            <a:off x="8531679" y="6286500"/>
            <a:ext cx="30126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Děkuji za pozornost</a:t>
            </a:r>
          </a:p>
        </p:txBody>
      </p:sp>
    </p:spTree>
    <p:extLst>
      <p:ext uri="{BB962C8B-B14F-4D97-AF65-F5344CB8AC3E}">
        <p14:creationId xmlns:p14="http://schemas.microsoft.com/office/powerpoint/2010/main" val="26414242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11"/>
          <a:stretch/>
        </p:blipFill>
        <p:spPr>
          <a:xfrm>
            <a:off x="659794" y="0"/>
            <a:ext cx="102731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5089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="" xmlns:a16="http://schemas.microsoft.com/office/drawing/2014/main" id="{DEC7F3A9-6DE0-4C5E-A8FA-68D17D3274C8}"/>
              </a:ext>
            </a:extLst>
          </p:cNvPr>
          <p:cNvSpPr txBox="1"/>
          <p:nvPr/>
        </p:nvSpPr>
        <p:spPr>
          <a:xfrm>
            <a:off x="884420" y="329787"/>
            <a:ext cx="10643016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/>
              <a:t>Principy podávání CHT </a:t>
            </a:r>
          </a:p>
          <a:p>
            <a:endParaRPr lang="cs-CZ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b="1" dirty="0"/>
              <a:t>interval podání 21-28 dní</a:t>
            </a:r>
            <a:r>
              <a:rPr lang="cs-CZ" sz="2800" dirty="0"/>
              <a:t>, buněčný cyklus nádorových buněk je pomalejší než zdravých – regenerace zdravých tkání včas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dirty="0"/>
              <a:t>nábor nádorových buněk z G0 fáze, ale také dostatečně krátký interval před zahájením další proliferace nádorových buněk</a:t>
            </a:r>
          </a:p>
          <a:p>
            <a:endParaRPr lang="cs-CZ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dirty="0"/>
              <a:t>klinická remise –  pokles pod hranici detekce – tj.10⁹ buněk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dirty="0"/>
              <a:t>dávkování v přepočtu na velikost povrchu těla </a:t>
            </a:r>
            <a:r>
              <a:rPr lang="cs-CZ" sz="2800" b="1" i="1" dirty="0"/>
              <a:t>body </a:t>
            </a:r>
            <a:r>
              <a:rPr lang="cs-CZ" sz="2800" b="1" i="1" dirty="0" err="1"/>
              <a:t>surface</a:t>
            </a:r>
            <a:r>
              <a:rPr lang="cs-CZ" sz="2800" b="1" i="1" dirty="0"/>
              <a:t> area </a:t>
            </a:r>
            <a:r>
              <a:rPr lang="cs-CZ" sz="2800" b="1" dirty="0"/>
              <a:t>BSA </a:t>
            </a:r>
            <a:r>
              <a:rPr lang="cs-CZ" sz="2800" dirty="0"/>
              <a:t>– množství látky/m², nebo dle průběhu plazmatické koncentrace v čase  </a:t>
            </a:r>
            <a:r>
              <a:rPr lang="cs-CZ" sz="2800" b="1" dirty="0"/>
              <a:t>AUC </a:t>
            </a:r>
            <a:r>
              <a:rPr lang="cs-CZ" sz="2800" b="1" i="1" dirty="0"/>
              <a:t>area </a:t>
            </a:r>
            <a:r>
              <a:rPr lang="cs-CZ" sz="2800" b="1" i="1" dirty="0" err="1"/>
              <a:t>under</a:t>
            </a:r>
            <a:r>
              <a:rPr lang="cs-CZ" sz="2800" b="1" i="1" dirty="0"/>
              <a:t> </a:t>
            </a:r>
            <a:r>
              <a:rPr lang="cs-CZ" sz="2800" b="1" i="1" dirty="0" err="1"/>
              <a:t>curve</a:t>
            </a:r>
            <a:endParaRPr lang="cs-CZ" sz="2800" b="1" i="1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2718862547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430</TotalTime>
  <Words>2059</Words>
  <Application>Microsoft Office PowerPoint</Application>
  <PresentationFormat>Širokoúhlá obrazovka</PresentationFormat>
  <Paragraphs>354</Paragraphs>
  <Slides>71</Slides>
  <Notes>22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71</vt:i4>
      </vt:variant>
    </vt:vector>
  </HeadingPairs>
  <TitlesOfParts>
    <vt:vector size="76" baseType="lpstr">
      <vt:lpstr>Arial</vt:lpstr>
      <vt:lpstr>Calibri</vt:lpstr>
      <vt:lpstr>Calibri Light</vt:lpstr>
      <vt:lpstr>Tw Cen MT</vt:lpstr>
      <vt:lpstr>Motiv Office</vt:lpstr>
      <vt:lpstr>Základy klinické onkologie II obecná onkologie</vt:lpstr>
      <vt:lpstr>Protinádorová léčba</vt:lpstr>
      <vt:lpstr>Chirurgická léčba</vt:lpstr>
      <vt:lpstr>Prezentace aplikace PowerPoint</vt:lpstr>
      <vt:lpstr>Protinádorová systémová léčba – konvenční chemoterapie</vt:lpstr>
      <vt:lpstr>Chemoterapie</vt:lpstr>
      <vt:lpstr>Chemosenzitivita</vt:lpstr>
      <vt:lpstr>Prezentace aplikace PowerPoint</vt:lpstr>
      <vt:lpstr>Prezentace aplikace PowerPoint</vt:lpstr>
      <vt:lpstr>Způsob podání chemoterapie</vt:lpstr>
      <vt:lpstr>Prezentace aplikace PowerPoint</vt:lpstr>
      <vt:lpstr>Prezentace aplikace PowerPoint</vt:lpstr>
      <vt:lpstr>Prezentace aplikace PowerPoint</vt:lpstr>
      <vt:lpstr>Specifika terapie cytostatiky</vt:lpstr>
      <vt:lpstr>Prezentace aplikace PowerPoint</vt:lpstr>
      <vt:lpstr>Prezentace aplikace PowerPoint</vt:lpstr>
      <vt:lpstr>Prezentace aplikace PowerPoint</vt:lpstr>
      <vt:lpstr>Principy podání protinádorové chemoterapie</vt:lpstr>
      <vt:lpstr>Prezentace aplikace PowerPoint</vt:lpstr>
      <vt:lpstr>Mechanismus účinku cytostatik</vt:lpstr>
      <vt:lpstr>Prezentace aplikace PowerPoint</vt:lpstr>
      <vt:lpstr>Prezentace aplikace PowerPoint</vt:lpstr>
      <vt:lpstr>Prezentace aplikace PowerPoint</vt:lpstr>
      <vt:lpstr>Prezentace aplikace PowerPoint</vt:lpstr>
      <vt:lpstr>Rezistence k chemoterapii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Radioterapie</vt:lpstr>
      <vt:lpstr>ROLE RADIOTERAPIE V LÉČBĚ NÁDOROVÝCH ONEMOCNĚNÍ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Od 3D k 4D radioterapii</vt:lpstr>
      <vt:lpstr>Prezentace aplikace PowerPoint</vt:lpstr>
      <vt:lpstr>Prezentace aplikace PowerPoint</vt:lpstr>
      <vt:lpstr>Prezentace aplikace PowerPoint</vt:lpstr>
      <vt:lpstr>Leksellův gama nůž – intrakraniální stereotaxe</vt:lpstr>
      <vt:lpstr>Prezentace aplikace PowerPoint</vt:lpstr>
      <vt:lpstr>Indikace stereotaktické radioterapie a radiochirurgie</vt:lpstr>
      <vt:lpstr>Prezentace aplikace PowerPoint</vt:lpstr>
      <vt:lpstr>CYBERKNIFE – robotický ozařovač</vt:lpstr>
      <vt:lpstr>   Protonová terapie</vt:lpstr>
      <vt:lpstr> Protony mají ve tkáni odlišné chování ve tkáni ve srovnání s fotonovou terapií</vt:lpstr>
      <vt:lpstr>Prezentace aplikace PowerPoint</vt:lpstr>
      <vt:lpstr>Prezentace aplikace PowerPoint</vt:lpstr>
      <vt:lpstr>Nežádoucí účinky radioterapie</vt:lpstr>
      <vt:lpstr>Možnosti ovlivnění nežádoucích účinků radioterapie</vt:lpstr>
      <vt:lpstr>Akutní reakce</vt:lpstr>
      <vt:lpstr>Akutní reakce po RT</vt:lpstr>
      <vt:lpstr>Prezentace aplikace PowerPoint</vt:lpstr>
      <vt:lpstr>Prezentace aplikace PowerPoint</vt:lpstr>
      <vt:lpstr>Chronické reakce</vt:lpstr>
      <vt:lpstr>Prezentace aplikace PowerPoint</vt:lpstr>
      <vt:lpstr>Pozdní změny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Základy klinické onkologie II obecná onkologie</dc:title>
  <dc:creator>Jana Maistryszinová</dc:creator>
  <cp:lastModifiedBy>MUDr. Jana Maistryszinová, Ph.D.</cp:lastModifiedBy>
  <cp:revision>28</cp:revision>
  <dcterms:created xsi:type="dcterms:W3CDTF">2023-02-04T09:38:51Z</dcterms:created>
  <dcterms:modified xsi:type="dcterms:W3CDTF">2025-02-25T13:54:34Z</dcterms:modified>
</cp:coreProperties>
</file>