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58" r:id="rId4"/>
    <p:sldId id="261" r:id="rId5"/>
    <p:sldId id="262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5" d="100"/>
          <a:sy n="85" d="100"/>
        </p:scale>
        <p:origin x="47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78A428-53AF-D8C5-F319-FA7B525ED6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4B1EDBE-CAB4-6ED9-F6DA-09341E499B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E102672-D065-FB5A-B0FE-727A6811C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0704A-7F39-4F12-9995-E1066BF890ED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06E8E24-8EBD-E604-E8F4-E4690DD9C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74EC366-ABFF-FDA3-3101-CCD9E2F66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937CB-6C9A-4FEE-9E47-C2553673FC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6134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FED3B2-8102-1836-C880-01D5942C6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E6D9A84-576D-4DA6-44A2-F266BDAC42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BE5D509-0313-7BBB-F502-2DA993620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0704A-7F39-4F12-9995-E1066BF890ED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EB49E79-5E2D-12F3-71D1-AF987A074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5BE36F8-2E3D-6E90-BDE2-3D60BB939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937CB-6C9A-4FEE-9E47-C2553673FC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8808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DF372AA-8676-CACF-59BA-B8C9266878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CEEB22B-D2D2-F636-55E4-8BAF48688F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BD58E0E-961F-75EC-AF1B-C50568DCE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0704A-7F39-4F12-9995-E1066BF890ED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253EA85-6786-E946-00E7-52E1583C4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B068F1A-9886-B423-4DB0-C435F9043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937CB-6C9A-4FEE-9E47-C2553673FC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0421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191F7F-DDA9-D03E-8B35-32AB0004F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11CF5A-9C16-5BCB-7093-6C5A7FE216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B731E7D-5DD7-7F8E-85B0-FA1D95458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0704A-7F39-4F12-9995-E1066BF890ED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1E63A1A-A4CC-FE30-2549-21FA8EF14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38DF42C-3B16-61E6-4414-E6E8F5E3E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937CB-6C9A-4FEE-9E47-C2553673FC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8880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F6E825-70C6-75A0-738A-F63B4B271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12CCED7-C435-BDBC-4DD5-421B149AF4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6FCE656-8AEE-E12B-61CD-E35022D6C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0704A-7F39-4F12-9995-E1066BF890ED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E26D0A3-D325-AE17-AA63-AE1657BE8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3684606-6208-C0B6-033F-70B5DB73B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937CB-6C9A-4FEE-9E47-C2553673FC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8339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C89E10-CCCC-6487-C4D2-5E79C11C7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7E5F1D-CF72-3D4E-4D28-21400B5592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0C14778-438E-CAD7-A6E1-140CAC7376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1C2A9B8-65C0-A10D-0340-81DB2F64E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0704A-7F39-4F12-9995-E1066BF890ED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1118895-D4F2-DD16-3744-A79E236D1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486CA55-9131-3B2A-78AE-3292F60A5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937CB-6C9A-4FEE-9E47-C2553673FC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8183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394929-E78B-A1E0-EF97-5FD40370E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0A7DF13-94DD-B8CA-3BE6-EE67EBCA20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9EF4F7B-29DE-66B9-728B-0576EAF812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97F2AA4-E739-2243-FA29-E263748D08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528344F-4E5E-42C0-B0C7-BBD80C77B0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CC9700D-D473-8E8C-3D0C-8AF6CC509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0704A-7F39-4F12-9995-E1066BF890ED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0EA0371-3673-E60D-85BA-41907A122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A0887AF-DBCD-3D2F-9CDB-7EBC0265C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937CB-6C9A-4FEE-9E47-C2553673FC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3562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94BFE9-2F58-487E-981C-ABD76754C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E63AC29-7266-5E53-368F-F6F0445E5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0704A-7F39-4F12-9995-E1066BF890ED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97697F3-3455-06EA-E15D-9584F22A1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9F073E7-201E-2372-2FE0-7BB924961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937CB-6C9A-4FEE-9E47-C2553673FC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9093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26D5500-6D6A-DD02-8287-AC4596846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0704A-7F39-4F12-9995-E1066BF890ED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3EA8F05-4934-E24E-17FC-53C559CCE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CD3921E-ADE0-3089-1B7B-11A21A7DA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937CB-6C9A-4FEE-9E47-C2553673FC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7120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DBEF89-8280-9305-AC44-0F103B8211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D9FC0E-6CC5-1C04-2A86-3D0F7E1F30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F9D1160-D182-3359-51A2-7D6D788065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36629EE-212D-303B-B591-A27EEF5FD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0704A-7F39-4F12-9995-E1066BF890ED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5803475-AD47-37B9-77FC-DB1A26AEB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962473F-C34C-7BC6-F282-E040DAF2E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937CB-6C9A-4FEE-9E47-C2553673FC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8669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FD1887-DCE6-009F-D77A-F0506CE00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B6BD6A5-077F-3F6B-C77C-8017CFD132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315AF1C-0680-259C-0CBB-6EC886A907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B11A35C-0BEE-959C-644C-2221EF940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0704A-7F39-4F12-9995-E1066BF890ED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3F26063-6FE4-41E1-659C-4BB3727BD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14ECB3D-78E7-1F6E-752C-549696D75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937CB-6C9A-4FEE-9E47-C2553673FC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1471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B275491-72EC-55CA-07A3-15764E8E03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56AB47E-3742-E50F-8B30-FD39E4797C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93169EF-2B5F-5508-2D92-46332FE87C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B0704A-7F39-4F12-9995-E1066BF890ED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6D3E1DB-4906-FAE4-71DF-250B84E7A5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985FF25-C95C-5074-A21E-3E5549C854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6937CB-6C9A-4FEE-9E47-C2553673FC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6194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docs.google.com/spreadsheets/d/1f6Em8dy869tcrBXJyjk2141Ub23V2nuHkGQH2VS_YYk/edit?usp=sharin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s://docs.google.com/spreadsheets/d/1f6Em8dy869tcrBXJyjk2141Ub23V2nuHkGQH2VS_YYk/edit?usp=sharin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https://scribblygumblog.wordpress.com/2018/11/05/how-not-to-win-the-three-minute-thesis-part-1/comment-page-1/" TargetMode="External"/><Relationship Id="rId7" Type="http://schemas.openxmlformats.org/officeDocument/2006/relationships/image" Target="../media/image5.png"/><Relationship Id="rId2" Type="http://schemas.openxmlformats.org/officeDocument/2006/relationships/hyperlink" Target="https://3minutephd.eui.eu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hyperlink" Target="https://pipettegazette.uthscsa.edu/2020/08/21/10-tips-for-3-minute-thesis-competition/" TargetMode="External"/><Relationship Id="rId9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uvr.cz/2024/06/12/zdenek-andrysik-predstavuje-novou-vyzkumnou-skupinu/" TargetMode="External"/><Relationship Id="rId2" Type="http://schemas.openxmlformats.org/officeDocument/2006/relationships/hyperlink" Target="https://www.fnusa-icrc.org/cs/vyzkum/vyzkumne-tymy/translacni-vyzkum/stem-cells-and-disease-modelin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ibp.cz/en/research/departments/biophysical-chemistry-and-molecular-oncology/research-groups/93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7">
            <a:extLst>
              <a:ext uri="{FF2B5EF4-FFF2-40B4-BE49-F238E27FC236}">
                <a16:creationId xmlns:a16="http://schemas.microsoft.com/office/drawing/2014/main" id="{943CAA20-3569-4189-9E48-239A229A86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37AD4D5-1ECB-14D0-895F-76A3010DF7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451381"/>
            <a:ext cx="10512552" cy="4066540"/>
          </a:xfrm>
        </p:spPr>
        <p:txBody>
          <a:bodyPr anchor="b">
            <a:normAutofit/>
          </a:bodyPr>
          <a:lstStyle/>
          <a:p>
            <a:pPr algn="l"/>
            <a:r>
              <a:rPr lang="cs-CZ" sz="6600" dirty="0"/>
              <a:t>Seminář EBŽI - jaro 2025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73C958-31FC-F021-DC09-257576A99D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199" y="4983276"/>
            <a:ext cx="10512552" cy="1126680"/>
          </a:xfrm>
        </p:spPr>
        <p:txBody>
          <a:bodyPr>
            <a:normAutofit/>
          </a:bodyPr>
          <a:lstStyle/>
          <a:p>
            <a:pPr algn="l"/>
            <a:r>
              <a:rPr lang="cs-CZ"/>
              <a:t>K</a:t>
            </a:r>
            <a:r>
              <a:rPr lang="cs-CZ" dirty="0"/>
              <a:t>. Tomanová</a:t>
            </a:r>
          </a:p>
        </p:txBody>
      </p:sp>
      <p:sp>
        <p:nvSpPr>
          <p:cNvPr id="15" name="sketch line">
            <a:extLst>
              <a:ext uri="{FF2B5EF4-FFF2-40B4-BE49-F238E27FC236}">
                <a16:creationId xmlns:a16="http://schemas.microsoft.com/office/drawing/2014/main" id="{DA542B6D-E775-4832-91DC-2D20F85781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18595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925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FCCC2C9-CA79-F5F1-D229-F8E51C716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cs-CZ" sz="5400" b="1" dirty="0"/>
              <a:t>Účast</a:t>
            </a:r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199356-EEB4-653F-258C-886DB23D70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529856"/>
          </a:xfrm>
        </p:spPr>
        <p:txBody>
          <a:bodyPr anchor="t">
            <a:normAutofit/>
          </a:bodyPr>
          <a:lstStyle/>
          <a:p>
            <a:pPr marL="457200" lvl="1" indent="0">
              <a:buNone/>
            </a:pPr>
            <a:r>
              <a:rPr lang="cs-CZ" sz="3200" dirty="0"/>
              <a:t>Jaro 2025 – 14 seminářů</a:t>
            </a:r>
          </a:p>
          <a:p>
            <a:pPr marL="457200" lvl="1" indent="0">
              <a:buNone/>
            </a:pPr>
            <a:endParaRPr lang="cs-CZ" sz="3200" dirty="0"/>
          </a:p>
          <a:p>
            <a:pPr marL="457200" lvl="1" indent="0">
              <a:buNone/>
            </a:pPr>
            <a:r>
              <a:rPr lang="cs-CZ" sz="3200" dirty="0"/>
              <a:t>Odborníci: 		80 % = 11 účastí*</a:t>
            </a:r>
          </a:p>
          <a:p>
            <a:pPr marL="457200" lvl="1" indent="0">
              <a:buNone/>
            </a:pPr>
            <a:r>
              <a:rPr lang="cs-CZ" sz="3200" dirty="0"/>
              <a:t>Učitelský směr: 	60 % = 8 účastí*</a:t>
            </a:r>
          </a:p>
          <a:p>
            <a:pPr marL="457200" lvl="1" indent="0">
              <a:buNone/>
            </a:pPr>
            <a:endParaRPr lang="cs-CZ" sz="2200" dirty="0"/>
          </a:p>
          <a:p>
            <a:pPr marL="457200" lvl="1" indent="0">
              <a:buNone/>
            </a:pPr>
            <a:endParaRPr lang="cs-CZ" sz="2200" dirty="0"/>
          </a:p>
          <a:p>
            <a:pPr marL="457200" lvl="1" indent="0">
              <a:buNone/>
            </a:pPr>
            <a:endParaRPr lang="cs-CZ" sz="2200" dirty="0"/>
          </a:p>
          <a:p>
            <a:pPr marL="457200" lvl="1" indent="0">
              <a:buNone/>
            </a:pPr>
            <a:r>
              <a:rPr lang="cs-CZ" sz="2200" dirty="0">
                <a:hlinkClick r:id="rId2"/>
              </a:rPr>
              <a:t>Tabulka s účastmi</a:t>
            </a:r>
            <a:endParaRPr lang="cs-CZ" sz="2200" dirty="0"/>
          </a:p>
          <a:p>
            <a:pPr marL="457200" lvl="1" indent="0">
              <a:buNone/>
            </a:pPr>
            <a:r>
              <a:rPr lang="cs-CZ" sz="2200" dirty="0"/>
              <a:t>*Studentské stáže, dlouhodobá nemoc – individuální domluva</a:t>
            </a:r>
          </a:p>
          <a:p>
            <a:pPr marL="457200" lvl="1" indent="0">
              <a:buNone/>
            </a:pPr>
            <a:endParaRPr lang="cs-CZ" sz="2200" dirty="0"/>
          </a:p>
          <a:p>
            <a:endParaRPr lang="cs-CZ" sz="22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AB5E587-184D-F897-6994-C4534B40F07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0" r="1752" b="-3"/>
          <a:stretch/>
        </p:blipFill>
        <p:spPr>
          <a:xfrm>
            <a:off x="7675658" y="2093976"/>
            <a:ext cx="3941064" cy="4096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9799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D249B63-7B8A-9E1B-509A-95774C76B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cs-CZ" sz="5400" b="1" dirty="0"/>
              <a:t>Dotazy</a:t>
            </a:r>
          </a:p>
        </p:txBody>
      </p:sp>
      <p:sp>
        <p:nvSpPr>
          <p:cNvPr id="14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6D6F14-622B-6C31-7854-F1EC6F5760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 lnSpcReduction="10000"/>
          </a:bodyPr>
          <a:lstStyle/>
          <a:p>
            <a:pPr marL="0" indent="0">
              <a:buNone/>
            </a:pPr>
            <a:r>
              <a:rPr lang="cs-CZ" sz="4000" dirty="0"/>
              <a:t>2 dotazy/semestr</a:t>
            </a:r>
          </a:p>
          <a:p>
            <a:pPr lvl="1"/>
            <a:r>
              <a:rPr lang="cs-CZ" sz="2800" dirty="0"/>
              <a:t>Trénink vnímání tématu</a:t>
            </a:r>
          </a:p>
          <a:p>
            <a:pPr lvl="1"/>
            <a:r>
              <a:rPr lang="cs-CZ" sz="2800" dirty="0"/>
              <a:t>Trénink vystoupení z komfortní zóny </a:t>
            </a:r>
            <a:r>
              <a:rPr lang="cs-CZ" sz="2800" dirty="0">
                <a:sym typeface="Wingdings" panose="05000000000000000000" pitchFamily="2" charset="2"/>
              </a:rPr>
              <a:t></a:t>
            </a:r>
            <a:endParaRPr lang="cs-CZ" sz="2800" dirty="0"/>
          </a:p>
          <a:p>
            <a:pPr lvl="1"/>
            <a:r>
              <a:rPr lang="cs-CZ" sz="2800" dirty="0"/>
              <a:t>Trénink pro vystupující odpovídat bez přípravy, posouzení diskuze</a:t>
            </a:r>
          </a:p>
          <a:p>
            <a:pPr marL="457200" lvl="1" indent="0">
              <a:buNone/>
            </a:pPr>
            <a:endParaRPr lang="cs-CZ" sz="2200" dirty="0"/>
          </a:p>
          <a:p>
            <a:pPr marL="457200" lvl="1" indent="0">
              <a:buNone/>
            </a:pPr>
            <a:endParaRPr lang="cs-CZ" sz="2200" dirty="0"/>
          </a:p>
          <a:p>
            <a:r>
              <a:rPr lang="cs-CZ" dirty="0"/>
              <a:t>Při pokládání dotazu se představte</a:t>
            </a:r>
          </a:p>
          <a:p>
            <a:r>
              <a:rPr lang="cs-CZ" dirty="0"/>
              <a:t>Tabulka s </a:t>
            </a:r>
            <a:r>
              <a:rPr lang="cs-CZ" dirty="0">
                <a:hlinkClick r:id="rId2"/>
              </a:rPr>
              <a:t>dotazy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ACD6821A-C4AB-8C82-615E-861CCC657A2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92" b="-3"/>
          <a:stretch/>
        </p:blipFill>
        <p:spPr>
          <a:xfrm>
            <a:off x="7675658" y="2093976"/>
            <a:ext cx="3941064" cy="4096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7438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FCCC2C9-CA79-F5F1-D229-F8E51C716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cs-CZ" sz="5400" b="1"/>
              <a:t>Přednášky</a:t>
            </a:r>
            <a:endParaRPr lang="cs-CZ" sz="5400" b="1" dirty="0"/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Zástupný obsah 2">
            <a:extLst>
              <a:ext uri="{FF2B5EF4-FFF2-40B4-BE49-F238E27FC236}">
                <a16:creationId xmlns:a16="http://schemas.microsoft.com/office/drawing/2014/main" id="{2D99B605-0A1B-BB47-72DF-F29EAF5D3F05}"/>
              </a:ext>
            </a:extLst>
          </p:cNvPr>
          <p:cNvSpPr txBox="1">
            <a:spLocks/>
          </p:cNvSpPr>
          <p:nvPr/>
        </p:nvSpPr>
        <p:spPr>
          <a:xfrm>
            <a:off x="367842" y="1991088"/>
            <a:ext cx="9220295" cy="478418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3200"/>
              <a:t>Nesoutěžní – 4. ročník – od 12. 3.</a:t>
            </a:r>
          </a:p>
          <a:p>
            <a:pPr lvl="1"/>
            <a:r>
              <a:rPr lang="cs-CZ" sz="2800" b="1"/>
              <a:t>Krátký formát tzv. Flash talks</a:t>
            </a:r>
            <a:r>
              <a:rPr lang="cs-CZ" sz="2800"/>
              <a:t>, 3MT (o soutěži </a:t>
            </a:r>
            <a:r>
              <a:rPr lang="cs-CZ" sz="2800">
                <a:hlinkClick r:id="rId2"/>
              </a:rPr>
              <a:t>odkaz</a:t>
            </a:r>
            <a:r>
              <a:rPr lang="cs-CZ" sz="2800"/>
              <a:t>, osobní zkušenost </a:t>
            </a:r>
            <a:r>
              <a:rPr lang="cs-CZ" sz="2800">
                <a:hlinkClick r:id="rId3"/>
              </a:rPr>
              <a:t>tady</a:t>
            </a:r>
            <a:r>
              <a:rPr lang="cs-CZ" sz="2800"/>
              <a:t>, 11 tipů </a:t>
            </a:r>
            <a:r>
              <a:rPr lang="cs-CZ" sz="2800">
                <a:hlinkClick r:id="rId4"/>
              </a:rPr>
              <a:t>tady</a:t>
            </a:r>
            <a:r>
              <a:rPr lang="cs-CZ" sz="2800"/>
              <a:t>)</a:t>
            </a:r>
          </a:p>
          <a:p>
            <a:pPr lvl="1"/>
            <a:r>
              <a:rPr lang="cs-CZ" sz="2800"/>
              <a:t>Pohovory, posterové sekce</a:t>
            </a:r>
          </a:p>
          <a:p>
            <a:pPr marL="457200" lvl="1" indent="0">
              <a:buFont typeface="Arial" panose="020B0604020202020204" pitchFamily="34" charset="0"/>
              <a:buNone/>
            </a:pPr>
            <a:endParaRPr lang="cs-CZ" sz="2800"/>
          </a:p>
          <a:p>
            <a:r>
              <a:rPr lang="cs-CZ" sz="3200"/>
              <a:t>Soutěžní –  3. ročník  - od 23. 4. 2025 (3x)</a:t>
            </a:r>
          </a:p>
          <a:p>
            <a:pPr lvl="1"/>
            <a:r>
              <a:rPr lang="cs-CZ" sz="2800" b="1"/>
              <a:t>Nácvik na obhajobu</a:t>
            </a:r>
          </a:p>
          <a:p>
            <a:pPr lvl="1"/>
            <a:r>
              <a:rPr lang="cs-CZ" sz="2800" b="1"/>
              <a:t>Maximálně</a:t>
            </a:r>
            <a:r>
              <a:rPr lang="cs-CZ" sz="2800"/>
              <a:t> 10 min + 5 min diskuze</a:t>
            </a:r>
          </a:p>
          <a:p>
            <a:pPr lvl="1"/>
            <a:r>
              <a:rPr lang="cs-CZ" sz="2800"/>
              <a:t>Zpětná vazba a hodnocení publikem – 4. a 5. ročník</a:t>
            </a:r>
          </a:p>
          <a:p>
            <a:pPr lvl="2"/>
            <a:r>
              <a:rPr lang="cs-CZ" sz="2400"/>
              <a:t>Aplikace přes QR kód</a:t>
            </a:r>
          </a:p>
          <a:p>
            <a:pPr lvl="1"/>
            <a:endParaRPr lang="cs-CZ" sz="2800"/>
          </a:p>
          <a:p>
            <a:pPr lvl="1"/>
            <a:r>
              <a:rPr lang="cs-CZ" sz="2800"/>
              <a:t>Sběr témat ke jménům</a:t>
            </a:r>
            <a:endParaRPr lang="cs-CZ" sz="2800" dirty="0"/>
          </a:p>
        </p:txBody>
      </p:sp>
      <p:pic>
        <p:nvPicPr>
          <p:cNvPr id="4" name="Grafický objekt 3">
            <a:extLst>
              <a:ext uri="{FF2B5EF4-FFF2-40B4-BE49-F238E27FC236}">
                <a16:creationId xmlns:a16="http://schemas.microsoft.com/office/drawing/2014/main" id="{CD398580-CD71-F0A2-7F77-21370167917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213830" y="5900517"/>
            <a:ext cx="1599820" cy="533273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B4384751-5648-BA26-C986-450B5491D6E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362163" y="5034795"/>
            <a:ext cx="2228850" cy="1409700"/>
          </a:xfrm>
          <a:prstGeom prst="rect">
            <a:avLst/>
          </a:prstGeom>
        </p:spPr>
      </p:pic>
      <p:pic>
        <p:nvPicPr>
          <p:cNvPr id="5" name="Obrázek 4" descr="Obsah obrázku text, Písmo, logo, Grafika&#10;&#10;Popis byl vytvořen automaticky">
            <a:extLst>
              <a:ext uri="{FF2B5EF4-FFF2-40B4-BE49-F238E27FC236}">
                <a16:creationId xmlns:a16="http://schemas.microsoft.com/office/drawing/2014/main" id="{97F5791D-1B05-7C1A-3893-981240DA420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1916" y="3821203"/>
            <a:ext cx="4048125" cy="112395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1CE0608D-3159-FE76-B5B8-7AC9D009732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6838" y="1883162"/>
            <a:ext cx="2345475" cy="1727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293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04B541-464D-6B80-AFF6-B8D7EC1FD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Předběžný program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FAA10A-2F37-6108-C558-34F2F81AC3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506" y="1502895"/>
            <a:ext cx="10515600" cy="4351338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19/2 	Úvodní informace, Stážisti ERASMUS: Chamrádová, Bajerová (obě Litva)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26/2 	Stážisti ERASMUS:  Straník, </a:t>
            </a:r>
            <a:r>
              <a:rPr lang="cs-C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Caleková</a:t>
            </a:r>
            <a:endParaRPr lang="cs-CZ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5/3  	</a:t>
            </a:r>
            <a:r>
              <a:rPr lang="cs-CZ" sz="1800" b="1" kern="1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dr. Petr </a:t>
            </a:r>
            <a:r>
              <a:rPr lang="cs-CZ" sz="1800" b="1" kern="100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Těšina</a:t>
            </a:r>
            <a:r>
              <a:rPr lang="cs-CZ" sz="1800" kern="1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z Prahy do Mnichova a teď do Brna: proč?</a:t>
            </a:r>
            <a:endParaRPr lang="cs-CZ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12/3  	 </a:t>
            </a:r>
            <a:r>
              <a:rPr lang="cs-C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Flash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talks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čtvrťáci 3x, hosté: </a:t>
            </a:r>
            <a:r>
              <a:rPr lang="cs-CZ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dr. </a:t>
            </a:r>
            <a:r>
              <a:rPr lang="cs-CZ" sz="1800" b="1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Vladimír Rotrekl</a:t>
            </a:r>
            <a:r>
              <a:rPr lang="cs-CZ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– ICRC a MED MUNI, </a:t>
            </a:r>
            <a:r>
              <a:rPr lang="cs-CZ" sz="18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Pozo</a:t>
            </a:r>
            <a:r>
              <a:rPr lang="cs-CZ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Devoto</a:t>
            </a:r>
            <a:r>
              <a:rPr lang="cs-CZ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– MED 	MUNI, </a:t>
            </a:r>
            <a:r>
              <a:rPr lang="cs-CZ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dr. </a:t>
            </a:r>
            <a:r>
              <a:rPr lang="cs-CZ" sz="1800" b="1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Zdeněk </a:t>
            </a:r>
            <a:r>
              <a:rPr lang="cs-CZ" sz="1800" b="1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Andrysík</a:t>
            </a:r>
            <a:r>
              <a:rPr lang="cs-CZ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– MED MUNI a </a:t>
            </a:r>
            <a:r>
              <a:rPr lang="cs-C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Nár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ústav pro výzkum rakoviny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19/3 	</a:t>
            </a:r>
            <a:r>
              <a:rPr lang="cs-C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Flash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talks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čtvrťáci 3x,  </a:t>
            </a:r>
            <a:r>
              <a:rPr lang="cs-CZ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dr. </a:t>
            </a:r>
            <a:r>
              <a:rPr lang="cs-CZ" sz="1800" b="1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/>
              </a:rPr>
              <a:t>Hana Polášek Sedláčková</a:t>
            </a:r>
            <a:r>
              <a:rPr lang="cs-CZ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– Biofyzikální ústav AV ČR (60min)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26/3 	CTT workshop „Od nápadu k podnikání“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2/4  	 </a:t>
            </a:r>
            <a:r>
              <a:rPr lang="cs-C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Flash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talks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čtvrťáci 4x, </a:t>
            </a:r>
            <a:r>
              <a:rPr lang="cs-CZ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dr. Michal </a:t>
            </a:r>
            <a:r>
              <a:rPr lang="cs-CZ" sz="18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Killinger</a:t>
            </a:r>
            <a:r>
              <a:rPr lang="cs-CZ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– věda nebo praxe? AV ČR + </a:t>
            </a:r>
            <a:r>
              <a:rPr lang="cs-C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Allgene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s.r.o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(absolvent 	OFIŽ)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9/4  	 </a:t>
            </a:r>
            <a:r>
              <a:rPr lang="cs-C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Flash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talks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čtvrťáci 4x, </a:t>
            </a:r>
            <a:r>
              <a:rPr lang="cs-CZ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MUDr. Renata </a:t>
            </a:r>
            <a:r>
              <a:rPr lang="cs-CZ" sz="18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Ciupek</a:t>
            </a:r>
            <a:r>
              <a:rPr lang="cs-CZ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  hygienička, epidemioložka (Odbor 	protiepidemický, Krajská hygienická stanice Jihomoravského kraje se sídlem v Brně)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16/4 	</a:t>
            </a:r>
            <a:r>
              <a:rPr lang="cs-C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Flash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talks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čtvrťáci 3x, </a:t>
            </a:r>
            <a:r>
              <a:rPr lang="cs-CZ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dr. Kateřina Štefková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– Ústav anatomie, LF Hradec Králové 	(absolventka OFIŽ)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23/4 -7/5  Třeťáci (5x) – představení bakalářské práce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14/5 	MUNI </a:t>
            </a:r>
            <a:r>
              <a:rPr lang="cs-C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Day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– rektorské volno</a:t>
            </a:r>
          </a:p>
        </p:txBody>
      </p:sp>
    </p:spTree>
    <p:extLst>
      <p:ext uri="{BB962C8B-B14F-4D97-AF65-F5344CB8AC3E}">
        <p14:creationId xmlns:p14="http://schemas.microsoft.com/office/powerpoint/2010/main" val="218453926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377</Words>
  <Application>Microsoft Office PowerPoint</Application>
  <PresentationFormat>Širokoúhlá obrazovka</PresentationFormat>
  <Paragraphs>45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1" baseType="lpstr">
      <vt:lpstr>Aptos</vt:lpstr>
      <vt:lpstr>Arial</vt:lpstr>
      <vt:lpstr>Calibri</vt:lpstr>
      <vt:lpstr>Calibri Light</vt:lpstr>
      <vt:lpstr>Wingdings</vt:lpstr>
      <vt:lpstr>Motiv Office</vt:lpstr>
      <vt:lpstr>Seminář EBŽI - jaro 2025</vt:lpstr>
      <vt:lpstr>Účast</vt:lpstr>
      <vt:lpstr>Dotazy</vt:lpstr>
      <vt:lpstr>Přednášky</vt:lpstr>
      <vt:lpstr>Předběžný program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EBŽI - jaro 2023</dc:title>
  <dc:creator>Kateřina Tomanová</dc:creator>
  <cp:lastModifiedBy>Kateřina Tomanová</cp:lastModifiedBy>
  <cp:revision>11</cp:revision>
  <dcterms:created xsi:type="dcterms:W3CDTF">2023-02-13T08:30:48Z</dcterms:created>
  <dcterms:modified xsi:type="dcterms:W3CDTF">2025-02-19T08:30:56Z</dcterms:modified>
</cp:coreProperties>
</file>